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3.xml" ContentType="application/vnd.openxmlformats-officedocument.presentationml.tags+xml"/>
  <Override PartName="/ppt/notesSlides/notesSlide27.xml" ContentType="application/vnd.openxmlformats-officedocument.presentationml.notesSlide+xml"/>
  <Override PartName="/ppt/tags/tag4.xml" ContentType="application/vnd.openxmlformats-officedocument.presentationml.tags+xml"/>
  <Override PartName="/ppt/notesSlides/notesSlide28.xml" ContentType="application/vnd.openxmlformats-officedocument.presentationml.notesSlide+xml"/>
  <Override PartName="/ppt/tags/tag5.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6.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7.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tags/tag8.xml" ContentType="application/vnd.openxmlformats-officedocument.presentationml.tags+xml"/>
  <Override PartName="/ppt/notesSlides/notesSlide54.xml" ContentType="application/vnd.openxmlformats-officedocument.presentationml.notesSlide+xml"/>
  <Override PartName="/ppt/tags/tag9.xml" ContentType="application/vnd.openxmlformats-officedocument.presentationml.tags+xml"/>
  <Override PartName="/ppt/notesSlides/notesSlide55.xml" ContentType="application/vnd.openxmlformats-officedocument.presentationml.notesSlide+xml"/>
  <Override PartName="/ppt/tags/tag10.xml" ContentType="application/vnd.openxmlformats-officedocument.presentationml.tags+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 id="2147483671" r:id="rId3"/>
    <p:sldMasterId id="2147483682" r:id="rId4"/>
  </p:sldMasterIdLst>
  <p:notesMasterIdLst>
    <p:notesMasterId r:id="rId61"/>
  </p:notesMasterIdLst>
  <p:handoutMasterIdLst>
    <p:handoutMasterId r:id="rId62"/>
  </p:handoutMasterIdLst>
  <p:sldIdLst>
    <p:sldId id="478" r:id="rId5"/>
    <p:sldId id="257" r:id="rId6"/>
    <p:sldId id="259" r:id="rId7"/>
    <p:sldId id="432" r:id="rId8"/>
    <p:sldId id="439" r:id="rId9"/>
    <p:sldId id="437" r:id="rId10"/>
    <p:sldId id="265" r:id="rId11"/>
    <p:sldId id="451" r:id="rId12"/>
    <p:sldId id="267" r:id="rId13"/>
    <p:sldId id="449" r:id="rId14"/>
    <p:sldId id="272" r:id="rId15"/>
    <p:sldId id="269" r:id="rId16"/>
    <p:sldId id="271" r:id="rId17"/>
    <p:sldId id="270" r:id="rId18"/>
    <p:sldId id="472" r:id="rId19"/>
    <p:sldId id="473" r:id="rId20"/>
    <p:sldId id="273" r:id="rId21"/>
    <p:sldId id="274" r:id="rId22"/>
    <p:sldId id="371" r:id="rId23"/>
    <p:sldId id="362" r:id="rId24"/>
    <p:sldId id="433" r:id="rId25"/>
    <p:sldId id="279" r:id="rId26"/>
    <p:sldId id="364" r:id="rId27"/>
    <p:sldId id="280" r:id="rId28"/>
    <p:sldId id="435" r:id="rId29"/>
    <p:sldId id="309" r:id="rId30"/>
    <p:sldId id="348" r:id="rId31"/>
    <p:sldId id="294" r:id="rId32"/>
    <p:sldId id="441" r:id="rId33"/>
    <p:sldId id="447" r:id="rId34"/>
    <p:sldId id="367" r:id="rId35"/>
    <p:sldId id="376" r:id="rId36"/>
    <p:sldId id="392" r:id="rId37"/>
    <p:sldId id="299" r:id="rId38"/>
    <p:sldId id="300" r:id="rId39"/>
    <p:sldId id="301" r:id="rId40"/>
    <p:sldId id="306" r:id="rId41"/>
    <p:sldId id="307" r:id="rId42"/>
    <p:sldId id="353" r:id="rId43"/>
    <p:sldId id="326" r:id="rId44"/>
    <p:sldId id="327" r:id="rId45"/>
    <p:sldId id="474" r:id="rId46"/>
    <p:sldId id="475" r:id="rId47"/>
    <p:sldId id="311" r:id="rId48"/>
    <p:sldId id="453" r:id="rId49"/>
    <p:sldId id="355" r:id="rId50"/>
    <p:sldId id="320" r:id="rId51"/>
    <p:sldId id="455" r:id="rId52"/>
    <p:sldId id="358" r:id="rId53"/>
    <p:sldId id="469" r:id="rId54"/>
    <p:sldId id="476" r:id="rId55"/>
    <p:sldId id="477" r:id="rId56"/>
    <p:sldId id="457" r:id="rId57"/>
    <p:sldId id="443" r:id="rId58"/>
    <p:sldId id="445" r:id="rId59"/>
    <p:sldId id="480" r:id="rId60"/>
  </p:sldIdLst>
  <p:sldSz cx="9144000" cy="6858000" type="screen4x3"/>
  <p:notesSz cx="7315200" cy="9601200"/>
  <p:custDataLst>
    <p:tags r:id="rId6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8E"/>
    <a:srgbClr val="2001D9"/>
    <a:srgbClr val="140BCF"/>
    <a:srgbClr val="2C12C8"/>
    <a:srgbClr val="2B25A9"/>
    <a:srgbClr val="9BC0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122" autoAdjust="0"/>
    <p:restoredTop sz="77996" autoAdjust="0"/>
  </p:normalViewPr>
  <p:slideViewPr>
    <p:cSldViewPr>
      <p:cViewPr>
        <p:scale>
          <a:sx n="60" d="100"/>
          <a:sy n="60" d="100"/>
        </p:scale>
        <p:origin x="-3000" y="-6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85" d="100"/>
          <a:sy n="85" d="100"/>
        </p:scale>
        <p:origin x="-2124"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gs" Target="tags/tag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F10B02AD-4DD6-4656-928E-99577D43B4D4}" type="datetimeFigureOut">
              <a:rPr lang="en-US" smtClean="0"/>
              <a:t>12/24/2013</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9C626796-5EDC-4550-A28D-00E1A6A0CB58}" type="slidenum">
              <a:rPr lang="en-US" smtClean="0"/>
              <a:t>‹#›</a:t>
            </a:fld>
            <a:endParaRPr lang="en-US"/>
          </a:p>
        </p:txBody>
      </p:sp>
    </p:spTree>
    <p:extLst>
      <p:ext uri="{BB962C8B-B14F-4D97-AF65-F5344CB8AC3E}">
        <p14:creationId xmlns:p14="http://schemas.microsoft.com/office/powerpoint/2010/main" val="3857911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6" rIns="96653" bIns="48326"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53" tIns="48326" rIns="96653" bIns="48326" rtlCol="0"/>
          <a:lstStyle>
            <a:lvl1pPr algn="r">
              <a:defRPr sz="1300"/>
            </a:lvl1pPr>
          </a:lstStyle>
          <a:p>
            <a:fld id="{B86199B9-1501-45D2-B81E-25A0E7C544B2}" type="datetimeFigureOut">
              <a:rPr lang="en-US" smtClean="0"/>
              <a:pPr/>
              <a:t>12/24/2013</a:t>
            </a:fld>
            <a:endParaRPr lang="en-US" dirty="0"/>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6653" tIns="48326" rIns="96653" bIns="48326"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6" rIns="96653" bIns="48326"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6" rIns="96653" bIns="48326" rtlCol="0" anchor="b"/>
          <a:lstStyle>
            <a:lvl1pPr algn="r">
              <a:defRPr sz="1300"/>
            </a:lvl1pPr>
          </a:lstStyle>
          <a:p>
            <a:fld id="{666AA210-F09A-4D2C-988F-5E80B2706499}" type="slidenum">
              <a:rPr lang="en-US" smtClean="0"/>
              <a:pPr/>
              <a:t>‹#›</a:t>
            </a:fld>
            <a:endParaRPr lang="en-US" dirty="0"/>
          </a:p>
        </p:txBody>
      </p:sp>
    </p:spTree>
    <p:extLst>
      <p:ext uri="{BB962C8B-B14F-4D97-AF65-F5344CB8AC3E}">
        <p14:creationId xmlns:p14="http://schemas.microsoft.com/office/powerpoint/2010/main" val="3133634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25425" indent="-106363" algn="l" defTabSz="914400" rtl="0" eaLnBrk="1" latinLnBrk="0" hangingPunct="1">
      <a:buFont typeface="Wingdings" pitchFamily="2" charset="2"/>
      <a:buChar char="§"/>
      <a:defRPr sz="1200" kern="1200">
        <a:solidFill>
          <a:schemeClr val="tx1"/>
        </a:solidFill>
        <a:latin typeface="+mn-lt"/>
        <a:ea typeface="+mn-ea"/>
        <a:cs typeface="+mn-cs"/>
      </a:defRPr>
    </a:lvl2pPr>
    <a:lvl3pPr marL="344488" indent="-119063" algn="l" defTabSz="914400" rtl="0" eaLnBrk="1" latinLnBrk="0" hangingPunct="1">
      <a:buFont typeface="Arial" pitchFamily="34" charset="0"/>
      <a:buChar char="•"/>
      <a:defRPr sz="1200" kern="1200">
        <a:solidFill>
          <a:schemeClr val="tx1"/>
        </a:solidFill>
        <a:latin typeface="+mn-lt"/>
        <a:ea typeface="+mn-ea"/>
        <a:cs typeface="+mn-cs"/>
      </a:defRPr>
    </a:lvl3pPr>
    <a:lvl4pPr marL="463550" indent="-119063" algn="l" defTabSz="914400" rtl="0" eaLnBrk="1" latinLnBrk="0" hangingPunct="1">
      <a:buSzPct val="50000"/>
      <a:buFont typeface="Wingdings" pitchFamily="2" charset="2"/>
      <a:buChar char="q"/>
      <a:defRPr sz="1200" kern="1200">
        <a:solidFill>
          <a:schemeClr val="tx1"/>
        </a:solidFill>
        <a:latin typeface="+mn-lt"/>
        <a:ea typeface="+mn-ea"/>
        <a:cs typeface="+mn-cs"/>
      </a:defRPr>
    </a:lvl4pPr>
    <a:lvl5pPr marL="569913" indent="-106363" algn="l" defTabSz="914400" rtl="0" eaLnBrk="1" latinLnBrk="0" hangingPunct="1">
      <a:buSzPct val="100000"/>
      <a:buFont typeface="Wingdings"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cms.gov/Outreach-and-Education/Training/CMSNationalTrainingProgram/index.html" TargetMode="External"/><Relationship Id="rId4" Type="http://schemas.openxmlformats.org/officeDocument/2006/relationships/hyperlink" Target="http://www.healthcare.gov/center/authorities/patient_protection_affordable_care_act_as_passed.pdf"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cms.gov/Regulations-and-Guidance/Guidance/Manuals/Downloads/msp105c01.pdf"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medicare.gov/your-medicare-costs/help-paying-costs/save-on-drug-costs/save-on-drug-costs.html"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ww.medicaid.gov/Medicaid-CHIP-Program-Information/By-Topics/Waivers/Managed-Care-1915-b-Waivers.html" TargetMode="External"/><Relationship Id="rId7" Type="http://schemas.openxmlformats.org/officeDocument/2006/relationships/hyperlink" Target="http://www.medicaid.gov/Medicaid-CHIP-Program-Information/By-Topics/Waivers/Waivers.html" TargetMode="External"/><Relationship Id="rId2" Type="http://schemas.openxmlformats.org/officeDocument/2006/relationships/slide" Target="../slides/slide46.xml"/><Relationship Id="rId1" Type="http://schemas.openxmlformats.org/officeDocument/2006/relationships/notesMaster" Target="../notesMasters/notesMaster1.xml"/><Relationship Id="rId6" Type="http://schemas.openxmlformats.org/officeDocument/2006/relationships/hyperlink" Target="http://www.medicaid.gov/Medicaid-CHIP-Program-Information/By-Topics/Waivers/Combined-1915-b-c.html" TargetMode="External"/><Relationship Id="rId5" Type="http://schemas.openxmlformats.org/officeDocument/2006/relationships/hyperlink" Target="http://www.medicaid.gov/Medicaid-CHIP-Program-Information/By-Topics/Waivers/1115/Section-1115-Demonstrations.html" TargetMode="External"/><Relationship Id="rId4" Type="http://schemas.openxmlformats.org/officeDocument/2006/relationships/hyperlink" Target="http://www.medicaid.gov/Medicaid-CHIP-Program-Information/By-Topics/Waivers/Home-and-Community-Based-1915-c-Waivers.html" TargetMode="Externa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8" Type="http://schemas.openxmlformats.org/officeDocument/2006/relationships/hyperlink" Target="http://www.disability.gov/" TargetMode="External"/><Relationship Id="rId3" Type="http://schemas.openxmlformats.org/officeDocument/2006/relationships/hyperlink" Target="http://www.medicare.gov/" TargetMode="External"/><Relationship Id="rId7" Type="http://schemas.openxmlformats.org/officeDocument/2006/relationships/hyperlink" Target="http://www.rrb.gov/" TargetMode="External"/><Relationship Id="rId12" Type="http://schemas.openxmlformats.org/officeDocument/2006/relationships/hyperlink" Target="http://productordering.com.hhs.gov/" TargetMode="External"/><Relationship Id="rId2" Type="http://schemas.openxmlformats.org/officeDocument/2006/relationships/slide" Target="../slides/slide53.xml"/><Relationship Id="rId1" Type="http://schemas.openxmlformats.org/officeDocument/2006/relationships/notesMaster" Target="../notesMasters/notesMaster1.xml"/><Relationship Id="rId6" Type="http://schemas.openxmlformats.org/officeDocument/2006/relationships/hyperlink" Target="http://www.hhs.gov/od" TargetMode="External"/><Relationship Id="rId11" Type="http://schemas.openxmlformats.org/officeDocument/2006/relationships/hyperlink" Target="http://www.hcbs.org/" TargetMode="External"/><Relationship Id="rId5" Type="http://schemas.openxmlformats.org/officeDocument/2006/relationships/hyperlink" Target="http://www.hhs.gov/" TargetMode="External"/><Relationship Id="rId10" Type="http://schemas.openxmlformats.org/officeDocument/2006/relationships/hyperlink" Target="http://www.ready.gov/" TargetMode="External"/><Relationship Id="rId4" Type="http://schemas.openxmlformats.org/officeDocument/2006/relationships/hyperlink" Target="http://www.socialsecurity.gov/" TargetMode="External"/><Relationship Id="rId9" Type="http://schemas.openxmlformats.org/officeDocument/2006/relationships/hyperlink" Target="http://www.healthcare.gov/" TargetMode="Externa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10;National Training Progam&#10;&#10;Module 13&#10;Medicare and Other Programs for People with Disabililties" title="Cover Page"/>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34"/>
              </a:spcBef>
              <a:defRPr/>
            </a:pPr>
            <a:r>
              <a:rPr lang="en-US" dirty="0" smtClean="0">
                <a:ea typeface="ＭＳ Ｐゴシック" pitchFamily="7" charset="-128"/>
              </a:rPr>
              <a:t>Module 13 explains Medicare and other programs for people</a:t>
            </a:r>
            <a:r>
              <a:rPr lang="en-US" baseline="0" dirty="0" smtClean="0">
                <a:ea typeface="ＭＳ Ｐゴシック" pitchFamily="7" charset="-128"/>
              </a:rPr>
              <a:t> with disabilities</a:t>
            </a:r>
            <a:r>
              <a:rPr lang="en-US" dirty="0" smtClean="0">
                <a:ea typeface="ＭＳ Ｐゴシック" pitchFamily="7" charset="-128"/>
              </a:rPr>
              <a:t>. </a:t>
            </a:r>
          </a:p>
          <a:p>
            <a:pPr>
              <a:spcBef>
                <a:spcPts val="634"/>
              </a:spcBef>
            </a:pPr>
            <a:r>
              <a:rPr lang="en-US" dirty="0" smtClean="0">
                <a:solidFill>
                  <a:srgbClr val="000000"/>
                </a:solidFill>
                <a:ea typeface="Calibri"/>
              </a:rPr>
              <a:t>This training module was developed and approved by the Centers for Medicare &amp; Medicaid Services (CMS), the Federal agency that administers Medicare, Medicaid, the Children’s Health Insurance Program (CHIP), and the Health Insurance Marketplace. The information in this module was correct as of November</a:t>
            </a:r>
            <a:r>
              <a:rPr lang="en-US" baseline="0" dirty="0" smtClean="0">
                <a:solidFill>
                  <a:srgbClr val="000000"/>
                </a:solidFill>
                <a:ea typeface="Calibri"/>
              </a:rPr>
              <a:t> 2013</a:t>
            </a:r>
            <a:r>
              <a:rPr lang="en-US" dirty="0" smtClean="0">
                <a:solidFill>
                  <a:srgbClr val="000000"/>
                </a:solidFill>
                <a:ea typeface="Calibri"/>
              </a:rPr>
              <a:t>.</a:t>
            </a:r>
          </a:p>
          <a:p>
            <a:pPr>
              <a:spcBef>
                <a:spcPts val="634"/>
              </a:spcBef>
            </a:pPr>
            <a:r>
              <a:rPr lang="en-US" dirty="0" smtClean="0">
                <a:solidFill>
                  <a:srgbClr val="000000"/>
                </a:solidFill>
                <a:ea typeface="Calibri"/>
              </a:rPr>
              <a:t>To check for updates on the new health care legislation, visit </a:t>
            </a:r>
            <a:r>
              <a:rPr lang="en-US" u="sng" dirty="0" smtClean="0">
                <a:solidFill>
                  <a:srgbClr val="000000"/>
                </a:solidFill>
                <a:ea typeface="Calibri"/>
                <a:hlinkClick r:id="rId3"/>
              </a:rPr>
              <a:t>http://www.healthcare.gov</a:t>
            </a:r>
            <a:endParaRPr lang="en-US" u="sng" dirty="0" smtClean="0">
              <a:solidFill>
                <a:srgbClr val="000000"/>
              </a:solidFill>
              <a:ea typeface="Calibri"/>
            </a:endParaRPr>
          </a:p>
          <a:p>
            <a:pPr>
              <a:spcBef>
                <a:spcPts val="634"/>
              </a:spcBef>
            </a:pPr>
            <a:r>
              <a:rPr lang="en-US" dirty="0" smtClean="0"/>
              <a:t>To view the Affordable Care Act, visit </a:t>
            </a:r>
            <a:r>
              <a:rPr lang="en-US" sz="1300" u="sng" dirty="0">
                <a:solidFill>
                  <a:srgbClr val="0000FF"/>
                </a:solidFill>
                <a:ea typeface="Times New Roman"/>
                <a:cs typeface="Times New Roman"/>
                <a:hlinkClick r:id="rId4"/>
              </a:rPr>
              <a:t>www.</a:t>
            </a:r>
            <a:r>
              <a:rPr lang="en-US" sz="1300" u="sng" spc="-42" dirty="0">
                <a:solidFill>
                  <a:srgbClr val="0000FF"/>
                </a:solidFill>
                <a:ea typeface="Times New Roman"/>
                <a:cs typeface="Times New Roman"/>
                <a:hlinkClick r:id="rId4"/>
              </a:rPr>
              <a:t>healthcare.gov/law/full/index.html</a:t>
            </a:r>
            <a:endParaRPr lang="en-US" u="sng" spc="-42" dirty="0">
              <a:solidFill>
                <a:srgbClr val="00338E"/>
              </a:solidFill>
            </a:endParaRPr>
          </a:p>
          <a:p>
            <a:pPr>
              <a:spcBef>
                <a:spcPts val="634"/>
              </a:spcBef>
            </a:pPr>
            <a:r>
              <a:rPr lang="en-US" dirty="0" smtClean="0">
                <a:solidFill>
                  <a:srgbClr val="000000"/>
                </a:solidFill>
                <a:ea typeface="Calibri"/>
              </a:rPr>
              <a:t>To check for an updated version of this training module, visit</a:t>
            </a:r>
          </a:p>
          <a:p>
            <a:pPr>
              <a:spcBef>
                <a:spcPts val="317"/>
              </a:spcBef>
            </a:pPr>
            <a:r>
              <a:rPr lang="en-US" dirty="0" smtClean="0">
                <a:solidFill>
                  <a:srgbClr val="000000"/>
                </a:solidFill>
                <a:ea typeface="Calibri"/>
              </a:rPr>
              <a:t> </a:t>
            </a:r>
            <a:r>
              <a:rPr lang="en-US" u="sng" dirty="0">
                <a:solidFill>
                  <a:srgbClr val="000000"/>
                </a:solidFill>
                <a:ea typeface="Calibri"/>
                <a:hlinkClick r:id="rId5"/>
              </a:rPr>
              <a:t>http://cms.gov/Outreach-and-Education/Training/CMSNationalTrainingProgram/index.html</a:t>
            </a:r>
            <a:endParaRPr lang="en-US" dirty="0">
              <a:ea typeface="Calibri"/>
            </a:endParaRPr>
          </a:p>
          <a:p>
            <a:pPr>
              <a:spcBef>
                <a:spcPts val="634"/>
              </a:spcBef>
            </a:pPr>
            <a:r>
              <a:rPr lang="en-US" dirty="0" smtClean="0">
                <a:solidFill>
                  <a:srgbClr val="000000"/>
                </a:solidFill>
                <a:ea typeface="Calibri"/>
              </a:rPr>
              <a:t>This set of CMS National Training Program materials isn’t a legal document. The official Medicare program provisions are contained in the relevant laws, regulations, and rulings.</a:t>
            </a:r>
            <a:endParaRPr lang="en-US" dirty="0" smtClean="0">
              <a:ea typeface="Calibri"/>
            </a:endParaRPr>
          </a:p>
          <a:p>
            <a:pPr>
              <a:spcBef>
                <a:spcPts val="600"/>
              </a:spcBef>
              <a:defRPr/>
            </a:pPr>
            <a:endParaRPr lang="en-US" dirty="0" smtClean="0">
              <a:ea typeface="ＭＳ Ｐゴシック" pitchFamily="7" charset="-128"/>
              <a:cs typeface="+mn-cs"/>
            </a:endParaRP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a:t>
            </a:fld>
            <a:endParaRPr lang="en-US" dirty="0"/>
          </a:p>
        </p:txBody>
      </p:sp>
    </p:spTree>
    <p:extLst>
      <p:ext uri="{BB962C8B-B14F-4D97-AF65-F5344CB8AC3E}">
        <p14:creationId xmlns:p14="http://schemas.microsoft.com/office/powerpoint/2010/main" val="2696257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hart information included in speakers' notes." title="Social Security Disability Insurance Required Work Credits"/>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a:t>Work credits required for Social Security Disability Insurance (SSDI) vary by age:</a:t>
            </a:r>
          </a:p>
          <a:p>
            <a:pPr marL="173721" lvl="1" indent="-173721">
              <a:spcBef>
                <a:spcPts val="600"/>
              </a:spcBef>
            </a:pPr>
            <a:r>
              <a:rPr lang="en-US" dirty="0"/>
              <a:t>If you became disabled before age 24, you generally need 1½ years of work (6 credits) in the 3 years before you became disabled.</a:t>
            </a:r>
          </a:p>
          <a:p>
            <a:pPr marL="173721" lvl="1" indent="-173721">
              <a:spcBef>
                <a:spcPts val="600"/>
              </a:spcBef>
            </a:pPr>
            <a:r>
              <a:rPr lang="en-US" dirty="0"/>
              <a:t>If you became disabled between the ages of 24 and 30, you generally need credits for half of the time between age 21 and the age you became disabled.</a:t>
            </a:r>
          </a:p>
          <a:p>
            <a:pPr marL="415643" lvl="1" indent="-183656">
              <a:spcBef>
                <a:spcPts val="634"/>
              </a:spcBef>
              <a:buFont typeface="Arial" pitchFamily="34" charset="0"/>
              <a:buChar char="•"/>
              <a:defRPr/>
            </a:pPr>
            <a:r>
              <a:rPr lang="en-US" dirty="0">
                <a:solidFill>
                  <a:prstClr val="black"/>
                </a:solidFill>
              </a:rPr>
              <a:t>For example, if someone age 27 becomes disabled, there are six years (from age 21 to age 17), that the individual must have worked and paid into Social Security through their payroll taxes to equal three years.  Three years is half of the six years.</a:t>
            </a:r>
          </a:p>
          <a:p>
            <a:pPr marL="173721" lvl="1" indent="-173721">
              <a:spcBef>
                <a:spcPts val="600"/>
              </a:spcBef>
            </a:pPr>
            <a:r>
              <a:rPr lang="en-US" dirty="0"/>
              <a:t>If you were 31 or older when you became disabled, you must have fully insured status (paid enough into Social Security through taxes while you were working), and have at least 20 credits in the 10 years immediately before you became disabled.</a:t>
            </a:r>
          </a:p>
          <a:p>
            <a:pPr>
              <a:buNone/>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34"/>
              </a:spcBef>
            </a:pPr>
            <a:r>
              <a:rPr lang="en-US" dirty="0" smtClean="0"/>
              <a:t>In most cases, there is a waiting period of five full calendar months from the time your disability began until your Social Security Disability Insurance (SSDI) benefits can begin. If your application is approved, your first Social Security benefit will be paid starting with the sixth full month after the date your disability began. </a:t>
            </a:r>
          </a:p>
          <a:p>
            <a:pPr>
              <a:spcBef>
                <a:spcPts val="634"/>
              </a:spcBef>
            </a:pPr>
            <a:r>
              <a:rPr lang="en-US" dirty="0" smtClean="0"/>
              <a:t>The five-month waiting period for cash benefits does not apply to people who get childhood disability benefits or to some people who were previously entitled to disability benefits (in the past 5 years).</a:t>
            </a:r>
          </a:p>
          <a:p>
            <a:pPr>
              <a:spcBef>
                <a:spcPts val="600"/>
              </a:spcBef>
            </a:pPr>
            <a:endParaRPr lang="en-US" dirty="0"/>
          </a:p>
          <a:p>
            <a:pPr>
              <a:spcBef>
                <a:spcPts val="600"/>
              </a:spcBef>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00"/>
              </a:spcBef>
            </a:pPr>
            <a:r>
              <a:rPr lang="en-US" dirty="0" smtClean="0"/>
              <a:t>Supplemental Security Income (SSI) is a Federal “needs-based program”:</a:t>
            </a:r>
          </a:p>
          <a:p>
            <a:pPr marL="171435" lvl="1" indent="-171435">
              <a:spcBef>
                <a:spcPts val="600"/>
              </a:spcBef>
            </a:pPr>
            <a:r>
              <a:rPr lang="en-US" dirty="0" smtClean="0"/>
              <a:t>No working credits are needed to qualify</a:t>
            </a:r>
          </a:p>
          <a:p>
            <a:pPr marL="171435" lvl="1" indent="-171435">
              <a:spcBef>
                <a:spcPts val="600"/>
              </a:spcBef>
            </a:pPr>
            <a:r>
              <a:rPr lang="en-US" dirty="0" smtClean="0"/>
              <a:t>Eligible persons may also qualify for Medicaid in most states</a:t>
            </a:r>
          </a:p>
          <a:p>
            <a:pPr>
              <a:spcBef>
                <a:spcPts val="600"/>
              </a:spcBef>
            </a:pPr>
            <a:r>
              <a:rPr lang="en-US" dirty="0" smtClean="0"/>
              <a:t>To eligible, you must be age 65 or older, blind, or disabled and have limited income and resources.</a:t>
            </a:r>
          </a:p>
          <a:p>
            <a:pPr indent="1588">
              <a:spcBef>
                <a:spcPts val="600"/>
              </a:spcBef>
            </a:pPr>
            <a:r>
              <a:rPr lang="en-US" dirty="0" smtClean="0"/>
              <a:t>You must be a U.S. citizen or national,</a:t>
            </a:r>
            <a:r>
              <a:rPr lang="en-US" baseline="0" dirty="0" smtClean="0"/>
              <a:t> or a qualified alien (lawfully present non-citizen </a:t>
            </a:r>
            <a:r>
              <a:rPr lang="en-US" dirty="0"/>
              <a:t>(</a:t>
            </a:r>
            <a:r>
              <a:rPr lang="en-US" baseline="0" dirty="0" smtClean="0"/>
              <a:t>alien) who was lawfully residing in the United States on August 22, 1996).</a:t>
            </a:r>
          </a:p>
          <a:p>
            <a:pPr>
              <a:spcBef>
                <a:spcPts val="600"/>
              </a:spcBef>
            </a:pPr>
            <a:r>
              <a:rPr lang="en-US" dirty="0" smtClean="0"/>
              <a:t>A qualified alien is defined by Homeland Security criteria.</a:t>
            </a:r>
          </a:p>
          <a:p>
            <a:pPr>
              <a:spcBef>
                <a:spcPts val="600"/>
              </a:spcBef>
            </a:pPr>
            <a:r>
              <a:rPr lang="en-US" dirty="0"/>
              <a:t>You must also reside in one of the 50 states, the District of Columbia, or the Northern Mariana Islands.</a:t>
            </a:r>
          </a:p>
          <a:p>
            <a:pPr defTabSz="45716">
              <a:spcBef>
                <a:spcPts val="600"/>
              </a:spcBef>
            </a:pPr>
            <a:r>
              <a:rPr lang="en-US" dirty="0" smtClean="0"/>
              <a:t>People </a:t>
            </a:r>
            <a:r>
              <a:rPr lang="en-US" dirty="0"/>
              <a:t>may qualify for both </a:t>
            </a:r>
            <a:r>
              <a:rPr lang="en-US" dirty="0" smtClean="0"/>
              <a:t>Social Security Disability Insurance (SSDI) and Supplemental Security Income (SSI) programs if they have enough eligible work credits and still meet the needs-based criteria.</a:t>
            </a:r>
          </a:p>
          <a:p>
            <a:pPr>
              <a:spcBef>
                <a:spcPts val="600"/>
              </a:spcBef>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xfrm>
            <a:off x="731521" y="4560570"/>
            <a:ext cx="6050281" cy="4716781"/>
          </a:xfrm>
        </p:spPr>
        <p:txBody>
          <a:bodyPr wrap="square" numCol="1" anchor="t" anchorCtr="0" compatLnSpc="1">
            <a:prstTxWarp prst="textNoShape">
              <a:avLst/>
            </a:prstTxWarp>
            <a:noAutofit/>
          </a:bodyPr>
          <a:lstStyle/>
          <a:p>
            <a:pPr>
              <a:spcBef>
                <a:spcPts val="317"/>
              </a:spcBef>
              <a:defRPr/>
            </a:pPr>
            <a:r>
              <a:rPr lang="en-US" dirty="0" smtClean="0"/>
              <a:t>You can shorten the application process by taking certain documents and information with you when you apply, including:</a:t>
            </a:r>
          </a:p>
          <a:p>
            <a:pPr marL="183656" lvl="1" indent="-181240">
              <a:spcBef>
                <a:spcPts val="634"/>
              </a:spcBef>
              <a:defRPr/>
            </a:pPr>
            <a:r>
              <a:rPr lang="en-US" dirty="0" smtClean="0"/>
              <a:t>Social Security number for you and your dependents, and dates of any prior marriages if your spouse is applying</a:t>
            </a:r>
          </a:p>
          <a:p>
            <a:pPr marL="183656" lvl="1" indent="-181240">
              <a:spcBef>
                <a:spcPts val="634"/>
              </a:spcBef>
              <a:defRPr/>
            </a:pPr>
            <a:r>
              <a:rPr lang="en-US" dirty="0" smtClean="0"/>
              <a:t>Names, addresses, phone numbers, fax numbers, and dates of treatment for doctors, hospitals, clinics, and institutions that have treated you</a:t>
            </a:r>
          </a:p>
          <a:p>
            <a:pPr marL="183656" lvl="1" indent="-181240">
              <a:spcBef>
                <a:spcPts val="634"/>
              </a:spcBef>
              <a:defRPr/>
            </a:pPr>
            <a:r>
              <a:rPr lang="en-US" dirty="0" smtClean="0"/>
              <a:t>Names of all medications you are taking</a:t>
            </a:r>
          </a:p>
          <a:p>
            <a:pPr marL="183656" lvl="1" indent="-181240">
              <a:spcBef>
                <a:spcPts val="634"/>
              </a:spcBef>
              <a:defRPr/>
            </a:pPr>
            <a:r>
              <a:rPr lang="en-US" dirty="0" smtClean="0"/>
              <a:t>If available, your medical records showing exams, treatments, and laboratory and other test results</a:t>
            </a:r>
          </a:p>
          <a:p>
            <a:pPr marL="183656" lvl="1" indent="-181240">
              <a:spcBef>
                <a:spcPts val="634"/>
              </a:spcBef>
              <a:defRPr/>
            </a:pPr>
            <a:r>
              <a:rPr lang="en-US" dirty="0" smtClean="0"/>
              <a:t>A summary of where you have worked and the kind of work you did, including your most recent W-2 form (Wage and Tax Statement), or if self-employed, your Federal tax return</a:t>
            </a:r>
          </a:p>
          <a:p>
            <a:pPr>
              <a:spcBef>
                <a:spcPts val="317"/>
              </a:spcBef>
              <a:defRPr/>
            </a:pPr>
            <a:r>
              <a:rPr lang="en-US" b="1" dirty="0" smtClean="0"/>
              <a:t>IMPORTANT:  </a:t>
            </a:r>
            <a:r>
              <a:rPr lang="en-US" dirty="0" smtClean="0"/>
              <a:t>You must, upon request, provide original documents or copies certified by the issuing office. Social Security will make photocopies and return the original documents. </a:t>
            </a:r>
          </a:p>
          <a:p>
            <a:pPr marL="483306" indent="-483306" defTabSz="45716">
              <a:spcBef>
                <a:spcPts val="317"/>
              </a:spcBef>
              <a:defRPr/>
            </a:pPr>
            <a:r>
              <a:rPr lang="en-US" b="1" dirty="0" smtClean="0"/>
              <a:t>NOTE:  </a:t>
            </a:r>
            <a:r>
              <a:rPr lang="en-US" dirty="0" smtClean="0"/>
              <a:t>Neither the original Social Security card nor certified copies of medical records 		    are needed.</a:t>
            </a:r>
          </a:p>
          <a:p>
            <a:pPr>
              <a:spcBef>
                <a:spcPts val="317"/>
              </a:spcBef>
              <a:defRPr/>
            </a:pPr>
            <a:r>
              <a:rPr lang="en-US" dirty="0" smtClean="0"/>
              <a:t>You should not wait to apply, even if you don’t have all of the information. The Social Security office will help you get the information you need. </a:t>
            </a:r>
            <a:r>
              <a:rPr lang="en-US" dirty="0" smtClean="0">
                <a:solidFill>
                  <a:srgbClr val="231F20"/>
                </a:solidFill>
              </a:rPr>
              <a:t>If you have railroad employment, call the Railroad Retirement Board (RRB) at 1-877-772-5772 or your local RRB office.</a:t>
            </a:r>
          </a:p>
        </p:txBody>
      </p:sp>
      <p:sp>
        <p:nvSpPr>
          <p:cNvPr id="11059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D9A916-82A7-4C6C-A57B-F82336BD317B}" type="slidenum">
              <a:rPr lang="en-US"/>
              <a:pPr fontAlgn="base">
                <a:spcBef>
                  <a:spcPct val="0"/>
                </a:spcBef>
                <a:spcAft>
                  <a:spcPct val="0"/>
                </a:spcAft>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xfrm>
            <a:off x="731520" y="4560570"/>
            <a:ext cx="5852160" cy="4640580"/>
          </a:xfrm>
        </p:spPr>
        <p:txBody>
          <a:bodyPr wrap="square" numCol="1" anchor="t" anchorCtr="0" compatLnSpc="1">
            <a:prstTxWarp prst="textNoShape">
              <a:avLst/>
            </a:prstTxWarp>
          </a:bodyPr>
          <a:lstStyle/>
          <a:p>
            <a:pPr>
              <a:spcBef>
                <a:spcPts val="600"/>
              </a:spcBef>
              <a:defRPr/>
            </a:pPr>
            <a:r>
              <a:rPr lang="en-US" dirty="0" smtClean="0"/>
              <a:t>To apply for Disability Benefits, you apply with Social Security:</a:t>
            </a:r>
          </a:p>
          <a:p>
            <a:pPr marL="183656" indent="-183656">
              <a:spcBef>
                <a:spcPts val="634"/>
              </a:spcBef>
              <a:buFont typeface="Wingdings" pitchFamily="2" charset="2"/>
              <a:buChar char="§"/>
              <a:defRPr/>
            </a:pPr>
            <a:r>
              <a:rPr lang="en-US" dirty="0" smtClean="0"/>
              <a:t>Apply online</a:t>
            </a:r>
          </a:p>
          <a:p>
            <a:pPr marL="415643" lvl="1" indent="-183656">
              <a:spcBef>
                <a:spcPts val="634"/>
              </a:spcBef>
              <a:buFont typeface="Arial" pitchFamily="34" charset="0"/>
              <a:buChar char="•"/>
              <a:defRPr/>
            </a:pPr>
            <a:r>
              <a:rPr lang="en-US" dirty="0" smtClean="0"/>
              <a:t>http://www.socialsecurity.gov/pgm/disability/htm</a:t>
            </a:r>
          </a:p>
          <a:p>
            <a:pPr marL="183656" indent="-183656">
              <a:spcBef>
                <a:spcPts val="634"/>
              </a:spcBef>
              <a:buFont typeface="Wingdings" pitchFamily="2" charset="2"/>
              <a:buChar char="§"/>
              <a:defRPr/>
            </a:pPr>
            <a:r>
              <a:rPr lang="en-US" dirty="0" smtClean="0"/>
              <a:t>Apply in person</a:t>
            </a:r>
          </a:p>
          <a:p>
            <a:pPr marL="415643" lvl="1" indent="-183656">
              <a:spcBef>
                <a:spcPts val="634"/>
              </a:spcBef>
              <a:buFont typeface="Arial" pitchFamily="34" charset="0"/>
              <a:buChar char="•"/>
              <a:defRPr/>
            </a:pPr>
            <a:r>
              <a:rPr lang="en-US" dirty="0" smtClean="0"/>
              <a:t>Call 1-800-772-1213 (TTY 1-800-325-0778) between 7 a.m. and 7 p.m., Monday through Friday to make an appointment</a:t>
            </a:r>
          </a:p>
          <a:p>
            <a:pPr>
              <a:spcBef>
                <a:spcPts val="600"/>
              </a:spcBef>
              <a:defRPr/>
            </a:pPr>
            <a:r>
              <a:rPr lang="en-US" dirty="0" smtClean="0"/>
              <a:t>For SSDI – Both medical and non-medical portions can be completed online.</a:t>
            </a:r>
          </a:p>
          <a:p>
            <a:pPr>
              <a:spcBef>
                <a:spcPts val="600"/>
              </a:spcBef>
              <a:defRPr/>
            </a:pPr>
            <a:r>
              <a:rPr lang="en-US" dirty="0" smtClean="0"/>
              <a:t>For SSI – Only the medical portion can be completed online. The non-medical portion must be completed in-person or by phone.</a:t>
            </a:r>
          </a:p>
          <a:p>
            <a:pPr>
              <a:spcBef>
                <a:spcPts val="600"/>
              </a:spcBef>
              <a:defRPr/>
            </a:pPr>
            <a:r>
              <a:rPr lang="en-US" dirty="0" smtClean="0"/>
              <a:t>Set up a telephone or in-office appointment and you will receive a Disability Starter Kit to help you prepare.</a:t>
            </a:r>
          </a:p>
          <a:p>
            <a:pPr marL="181240" indent="-181240">
              <a:spcBef>
                <a:spcPts val="634"/>
              </a:spcBef>
              <a:buFont typeface="Wingdings" pitchFamily="2" charset="2"/>
              <a:buChar char="§"/>
              <a:defRPr/>
            </a:pPr>
            <a:r>
              <a:rPr lang="en-US" dirty="0" smtClean="0"/>
              <a:t>http://www.ssa.gov/disability/disability_starter_kits.htm</a:t>
            </a:r>
          </a:p>
          <a:p>
            <a:pPr>
              <a:spcBef>
                <a:spcPts val="600"/>
              </a:spcBef>
              <a:defRPr/>
            </a:pPr>
            <a:r>
              <a:rPr lang="en-US" dirty="0" smtClean="0"/>
              <a:t>The average processing time for a disability claim is four months. (3-5 month range)</a:t>
            </a:r>
          </a:p>
          <a:p>
            <a:pPr marL="4572">
              <a:spcBef>
                <a:spcPts val="600"/>
              </a:spcBef>
              <a:defRPr/>
            </a:pPr>
            <a:endParaRPr lang="en-US" dirty="0" smtClean="0">
              <a:solidFill>
                <a:srgbClr val="231F20"/>
              </a:solidFill>
            </a:endParaRPr>
          </a:p>
        </p:txBody>
      </p:sp>
      <p:sp>
        <p:nvSpPr>
          <p:cNvPr id="11059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D9A916-82A7-4C6C-A57B-F82336BD317B}" type="slidenum">
              <a:rPr lang="en-US"/>
              <a:pPr fontAlgn="base">
                <a:spcBef>
                  <a:spcPct val="0"/>
                </a:spcBef>
                <a:spcAft>
                  <a:spcPct val="0"/>
                </a:spcAft>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34"/>
              </a:spcBef>
            </a:pPr>
            <a:r>
              <a:rPr lang="en-US" dirty="0"/>
              <a:t>The five month waiting period for Social Security Disability Insurance (SSDI) cash benefits applies to everyone except those with childhood disabilities.</a:t>
            </a:r>
          </a:p>
          <a:p>
            <a:pPr marL="357647" indent="-241653">
              <a:spcBef>
                <a:spcPts val="634"/>
              </a:spcBef>
              <a:buFont typeface="+mj-lt"/>
              <a:buAutoNum type="alphaLcPeriod"/>
            </a:pPr>
            <a:r>
              <a:rPr lang="en-US" dirty="0" smtClean="0"/>
              <a:t>True</a:t>
            </a:r>
          </a:p>
          <a:p>
            <a:pPr marL="357647" indent="-241653">
              <a:spcBef>
                <a:spcPts val="634"/>
              </a:spcBef>
              <a:buFont typeface="+mj-lt"/>
              <a:buAutoNum type="alphaLcPeriod"/>
            </a:pPr>
            <a:r>
              <a:rPr lang="en-US" dirty="0" smtClean="0"/>
              <a:t>False</a:t>
            </a:r>
          </a:p>
          <a:p>
            <a:r>
              <a:rPr lang="en-US" b="1" dirty="0"/>
              <a:t>Answer: </a:t>
            </a:r>
            <a:r>
              <a:rPr lang="en-US" b="1" dirty="0" smtClean="0"/>
              <a:t>b. False</a:t>
            </a:r>
          </a:p>
          <a:p>
            <a:pPr>
              <a:spcBef>
                <a:spcPts val="634"/>
              </a:spcBef>
            </a:pPr>
            <a:r>
              <a:rPr lang="en-US" dirty="0" smtClean="0"/>
              <a:t>Some </a:t>
            </a:r>
            <a:r>
              <a:rPr lang="en-US" dirty="0"/>
              <a:t>people, who were previously entitled to disability benefits within the past five years, may not be required to wait five months before receiving Social Security Disability Insurance (SSDI) cash benefits. </a:t>
            </a:r>
          </a:p>
          <a:p>
            <a:pPr>
              <a:spcBef>
                <a:spcPts val="634"/>
              </a:spcBef>
            </a:pPr>
            <a:r>
              <a:rPr lang="en-US" dirty="0"/>
              <a:t>If you become disabled a second time within five years after your previous disability benefits stopped, there is no waiting period before benefits start.  If your claim is approved, you can receive benefits for the first full month of disability.</a:t>
            </a:r>
          </a:p>
          <a:p>
            <a:pPr>
              <a:spcBef>
                <a:spcPts val="634"/>
              </a:spcBef>
            </a:pPr>
            <a:r>
              <a:rPr lang="en-US" dirty="0"/>
              <a:t>However, it can take from three to five months to get a decision on a disability claim, depending on how long it takes to obtain your medical records and any other information needed by Social Security to decide whether you are disabled.  You can help shorten this time by providing as much information as possible when you apply for benefits.</a:t>
            </a:r>
          </a:p>
          <a:p>
            <a:pPr>
              <a:spcBef>
                <a:spcPts val="634"/>
              </a:spcBef>
            </a:pPr>
            <a:r>
              <a:rPr lang="en-US" dirty="0"/>
              <a:t>For more information about applying for benefits, Social Security suggests that you review their booklet, Disability (Publication No. 05-10029), or you can file a claim online with Social Security.</a:t>
            </a:r>
          </a:p>
          <a:p>
            <a:pPr marL="115993">
              <a:spcBef>
                <a:spcPts val="634"/>
              </a:spcBef>
            </a:pPr>
            <a:endParaRPr lang="en-US" dirty="0"/>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15</a:t>
            </a:fld>
            <a:endParaRPr lang="en-US" dirty="0"/>
          </a:p>
        </p:txBody>
      </p:sp>
    </p:spTree>
    <p:extLst>
      <p:ext uri="{BB962C8B-B14F-4D97-AF65-F5344CB8AC3E}">
        <p14:creationId xmlns:p14="http://schemas.microsoft.com/office/powerpoint/2010/main" val="4016720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a:spcBef>
                <a:spcPts val="634"/>
              </a:spcBef>
              <a:defRPr/>
            </a:pPr>
            <a:r>
              <a:rPr lang="en-US" dirty="0" smtClean="0">
                <a:solidFill>
                  <a:schemeClr val="tx1"/>
                </a:solidFill>
              </a:rPr>
              <a:t>A person may not receive both Social Security Disability</a:t>
            </a:r>
            <a:r>
              <a:rPr lang="en-US" baseline="0" dirty="0" smtClean="0">
                <a:solidFill>
                  <a:schemeClr val="tx1"/>
                </a:solidFill>
              </a:rPr>
              <a:t> Insurance (SSDI) and </a:t>
            </a:r>
            <a:r>
              <a:rPr lang="en-US" dirty="0" smtClean="0">
                <a:solidFill>
                  <a:schemeClr val="tx1"/>
                </a:solidFill>
              </a:rPr>
              <a:t>Supplemental Security Income (SSI) benefits simultaneously.</a:t>
            </a:r>
          </a:p>
          <a:p>
            <a:pPr marL="357530" indent="-241653">
              <a:spcBef>
                <a:spcPts val="634"/>
              </a:spcBef>
              <a:buFont typeface="+mj-lt"/>
              <a:buAutoNum type="alphaLcPeriod"/>
            </a:pPr>
            <a:r>
              <a:rPr lang="en-US" dirty="0" smtClean="0">
                <a:solidFill>
                  <a:schemeClr val="tx1"/>
                </a:solidFill>
              </a:rPr>
              <a:t>True</a:t>
            </a:r>
          </a:p>
          <a:p>
            <a:pPr marL="357530" indent="-241653">
              <a:spcBef>
                <a:spcPts val="634"/>
              </a:spcBef>
              <a:buFont typeface="+mj-lt"/>
              <a:buAutoNum type="alphaLcPeriod"/>
            </a:pPr>
            <a:r>
              <a:rPr lang="en-US" dirty="0" smtClean="0">
                <a:solidFill>
                  <a:schemeClr val="tx1"/>
                </a:solidFill>
              </a:rPr>
              <a:t>False</a:t>
            </a:r>
          </a:p>
          <a:p>
            <a:pPr>
              <a:spcBef>
                <a:spcPts val="634"/>
              </a:spcBef>
            </a:pPr>
            <a:r>
              <a:rPr lang="en-US" b="1" dirty="0"/>
              <a:t>Answer: </a:t>
            </a:r>
            <a:r>
              <a:rPr lang="en-US" b="1" dirty="0" smtClean="0"/>
              <a:t>b. </a:t>
            </a:r>
            <a:r>
              <a:rPr lang="en-US" b="1" dirty="0"/>
              <a:t>False. </a:t>
            </a:r>
            <a:endParaRPr lang="en-US" dirty="0"/>
          </a:p>
          <a:p>
            <a:pPr>
              <a:spcBef>
                <a:spcPts val="634"/>
              </a:spcBef>
            </a:pPr>
            <a:r>
              <a:rPr lang="en-US" dirty="0"/>
              <a:t>Some people may qualify for both Social Security Disability Insurance (SSDI) and Supplemental Security Income (SSI) if they have enough eligible work credits and still meet the needs-based criteria.</a:t>
            </a:r>
          </a:p>
          <a:p>
            <a:pPr marL="115877">
              <a:spcBef>
                <a:spcPts val="634"/>
              </a:spcBef>
            </a:pPr>
            <a:endParaRPr lang="en-US" dirty="0" smtClean="0">
              <a:solidFill>
                <a:schemeClr val="tx1"/>
              </a:solidFill>
            </a:endParaRPr>
          </a:p>
          <a:p>
            <a:pPr marL="115877">
              <a:spcBef>
                <a:spcPts val="634"/>
              </a:spcBef>
            </a:pPr>
            <a:endParaRPr lang="en-US"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16</a:t>
            </a:fld>
            <a:endParaRPr lang="en-US" dirty="0"/>
          </a:p>
        </p:txBody>
      </p:sp>
    </p:spTree>
    <p:extLst>
      <p:ext uri="{BB962C8B-B14F-4D97-AF65-F5344CB8AC3E}">
        <p14:creationId xmlns:p14="http://schemas.microsoft.com/office/powerpoint/2010/main" val="57225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20540"/>
          </a:xfrm>
        </p:spPr>
        <p:txBody>
          <a:bodyPr/>
          <a:lstStyle/>
          <a:p>
            <a:pPr>
              <a:spcBef>
                <a:spcPts val="600"/>
              </a:spcBef>
              <a:defRPr/>
            </a:pPr>
            <a:r>
              <a:rPr lang="en-US" dirty="0" smtClean="0"/>
              <a:t>Lesson 2 will describe the Medicare program including: </a:t>
            </a:r>
          </a:p>
          <a:p>
            <a:pPr marL="173721" indent="-173721">
              <a:spcBef>
                <a:spcPts val="600"/>
              </a:spcBef>
              <a:buFont typeface="Wingdings" pitchFamily="2" charset="2"/>
              <a:buChar char="§"/>
              <a:defRPr/>
            </a:pPr>
            <a:r>
              <a:rPr lang="en-US" dirty="0" smtClean="0"/>
              <a:t>What</a:t>
            </a:r>
            <a:r>
              <a:rPr lang="en-US" baseline="0" dirty="0" smtClean="0"/>
              <a:t> is Medicare?</a:t>
            </a:r>
          </a:p>
          <a:p>
            <a:pPr marL="173721" indent="-173721">
              <a:spcBef>
                <a:spcPts val="600"/>
              </a:spcBef>
              <a:buFont typeface="Wingdings" pitchFamily="2" charset="2"/>
              <a:buChar char="§"/>
              <a:defRPr/>
            </a:pPr>
            <a:r>
              <a:rPr lang="en-US" baseline="0" dirty="0" smtClean="0"/>
              <a:t>Medical Supplies and Equipment </a:t>
            </a:r>
          </a:p>
          <a:p>
            <a:pPr marL="173721" indent="-173721">
              <a:spcBef>
                <a:spcPts val="600"/>
              </a:spcBef>
              <a:buFont typeface="Wingdings" pitchFamily="2" charset="2"/>
              <a:buChar char="§"/>
              <a:defRPr/>
            </a:pPr>
            <a:r>
              <a:rPr lang="en-US" baseline="0" dirty="0" smtClean="0"/>
              <a:t>Who qualifies for Medicare?</a:t>
            </a:r>
          </a:p>
          <a:p>
            <a:pPr marL="173721" indent="-173721">
              <a:spcBef>
                <a:spcPts val="600"/>
              </a:spcBef>
              <a:buFont typeface="Wingdings" pitchFamily="2" charset="2"/>
              <a:buChar char="§"/>
              <a:defRPr/>
            </a:pPr>
            <a:r>
              <a:rPr lang="en-US" baseline="0" dirty="0" smtClean="0"/>
              <a:t>How to enroll in Medicare</a:t>
            </a:r>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5" name="Rectangle 3"/>
          <p:cNvSpPr>
            <a:spLocks noGrp="1" noChangeArrowheads="1"/>
          </p:cNvSpPr>
          <p:nvPr>
            <p:ph type="body" idx="1"/>
          </p:nvPr>
        </p:nvSpPr>
        <p:spPr bwMode="auto">
          <a:xfrm>
            <a:off x="731520" y="4560570"/>
            <a:ext cx="5852160" cy="4401213"/>
          </a:xfrm>
          <a:noFill/>
        </p:spPr>
        <p:txBody>
          <a:bodyPr wrap="square" numCol="1" anchor="t" anchorCtr="0" compatLnSpc="1">
            <a:prstTxWarp prst="textNoShape">
              <a:avLst/>
            </a:prstTxWarp>
            <a:normAutofit/>
          </a:bodyPr>
          <a:lstStyle/>
          <a:p>
            <a:pPr defTabSz="951296">
              <a:spcBef>
                <a:spcPts val="600"/>
              </a:spcBef>
              <a:defRPr/>
            </a:pPr>
            <a:r>
              <a:rPr lang="en-US" dirty="0" smtClean="0"/>
              <a:t>President Lyndon Johnson signed the Medicare and Medicaid programs into law July 30, 1965. Medicaid became effective January 1, 1966, and Medicare became effective July 1, 1966. Medicare is administered by the Centers</a:t>
            </a:r>
            <a:r>
              <a:rPr lang="en-US" baseline="0" dirty="0" smtClean="0"/>
              <a:t> for Medicare &amp; Medicaid Services (CMS).</a:t>
            </a:r>
          </a:p>
          <a:p>
            <a:pPr>
              <a:spcBef>
                <a:spcPts val="600"/>
              </a:spcBef>
            </a:pPr>
            <a:r>
              <a:rPr lang="en-US" dirty="0" smtClean="0"/>
              <a:t>Medicare is the nation’s largest health insurance program, currently covering about 52 million Americans (2013).</a:t>
            </a:r>
          </a:p>
          <a:p>
            <a:pPr>
              <a:spcBef>
                <a:spcPts val="600"/>
              </a:spcBef>
            </a:pPr>
            <a:r>
              <a:rPr lang="en-US" dirty="0" smtClean="0"/>
              <a:t>Medicare is health insurance for three groups of people:</a:t>
            </a:r>
          </a:p>
          <a:p>
            <a:pPr marL="173721" lvl="1" indent="-173721">
              <a:spcBef>
                <a:spcPts val="600"/>
              </a:spcBef>
            </a:pPr>
            <a:r>
              <a:rPr lang="en-US" dirty="0" smtClean="0"/>
              <a:t>Those who are age 65 and older.</a:t>
            </a:r>
          </a:p>
          <a:p>
            <a:pPr marL="173721" lvl="1" indent="-173721">
              <a:spcBef>
                <a:spcPts val="600"/>
              </a:spcBef>
            </a:pPr>
            <a:r>
              <a:rPr lang="en-US" dirty="0" smtClean="0"/>
              <a:t>People under age 65: </a:t>
            </a:r>
          </a:p>
          <a:p>
            <a:pPr marL="396311" lvl="2" indent="-173990">
              <a:spcBef>
                <a:spcPts val="634"/>
              </a:spcBef>
            </a:pPr>
            <a:r>
              <a:rPr lang="en-US" dirty="0" smtClean="0"/>
              <a:t>With certain disabilities who are entitled to Social Security disability insurance (SSDI) or Railroad Retirement benefits for 24 months. The 24-month Medicare waiting period does not apply to people disabled by Amyotrophic Lateral Sclerosis (ALS, known as Lou Gehrig’s Disease).</a:t>
            </a:r>
          </a:p>
          <a:p>
            <a:pPr marL="396311" lvl="2" indent="-173990">
              <a:spcBef>
                <a:spcPts val="634"/>
              </a:spcBef>
            </a:pPr>
            <a:r>
              <a:rPr lang="en-US" dirty="0"/>
              <a:t>People of any age who have End-Stage Renal Disease (</a:t>
            </a:r>
            <a:r>
              <a:rPr lang="en-US" dirty="0" smtClean="0"/>
              <a:t>ESRD) (permanent </a:t>
            </a:r>
            <a:r>
              <a:rPr lang="en-US" dirty="0"/>
              <a:t>kidney failure requiring dialysis or a transplant).</a:t>
            </a:r>
          </a:p>
          <a:p>
            <a:pPr marL="396311" lvl="2" indent="-173990">
              <a:spcBef>
                <a:spcPts val="634"/>
              </a:spcBef>
              <a:buSzPct val="100000"/>
            </a:pPr>
            <a:r>
              <a:rPr lang="en-US" dirty="0" smtClean="0"/>
              <a:t>People with ALS get Medicare the first month they are entitled to disability benefits. This provision became effective on July 1, 2001.</a:t>
            </a:r>
          </a:p>
        </p:txBody>
      </p:sp>
      <p:sp>
        <p:nvSpPr>
          <p:cNvPr id="5" name="Slide Number Placeholder 4"/>
          <p:cNvSpPr>
            <a:spLocks noGrp="1"/>
          </p:cNvSpPr>
          <p:nvPr>
            <p:ph type="sldNum" sz="quarter" idx="10"/>
          </p:nvPr>
        </p:nvSpPr>
        <p:spPr/>
        <p:txBody>
          <a:bodyPr/>
          <a:lstStyle/>
          <a:p>
            <a:fld id="{8D3B99F0-B413-4F8E-9262-407D1993999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hart information included in speakers' notes." title="The Four Parts of Medicare"/>
          <p:cNvSpPr>
            <a:spLocks noGrp="1" noRot="1" noChangeAspect="1"/>
          </p:cNvSpPr>
          <p:nvPr>
            <p:ph type="sldImg"/>
          </p:nvPr>
        </p:nvSpPr>
        <p:spPr/>
      </p:sp>
      <p:sp>
        <p:nvSpPr>
          <p:cNvPr id="3" name="Notes Placeholder 2"/>
          <p:cNvSpPr>
            <a:spLocks noGrp="1"/>
          </p:cNvSpPr>
          <p:nvPr>
            <p:ph type="body" idx="1"/>
          </p:nvPr>
        </p:nvSpPr>
        <p:spPr>
          <a:xfrm>
            <a:off x="731520" y="4560570"/>
            <a:ext cx="5852160" cy="4396741"/>
          </a:xfrm>
        </p:spPr>
        <p:txBody>
          <a:bodyPr>
            <a:normAutofit/>
          </a:bodyPr>
          <a:lstStyle/>
          <a:p>
            <a:pPr marL="117375" indent="-173721">
              <a:lnSpc>
                <a:spcPct val="90000"/>
              </a:lnSpc>
              <a:spcBef>
                <a:spcPts val="634"/>
              </a:spcBef>
            </a:pPr>
            <a:r>
              <a:rPr lang="en-US" b="1" dirty="0" smtClean="0"/>
              <a:t>Medicare has four parts: </a:t>
            </a:r>
          </a:p>
          <a:p>
            <a:pPr>
              <a:lnSpc>
                <a:spcPct val="90000"/>
              </a:lnSpc>
              <a:spcBef>
                <a:spcPts val="634"/>
              </a:spcBef>
            </a:pPr>
            <a:r>
              <a:rPr lang="en-US" b="1" dirty="0" smtClean="0"/>
              <a:t>Part A is Hospital Insurance</a:t>
            </a:r>
            <a:r>
              <a:rPr lang="en-US" dirty="0" smtClean="0"/>
              <a:t> that helps pay hospital bills and some follow-up care. The taxes you paid while you were working financed this coverage, so for most people it's premium free. </a:t>
            </a:r>
          </a:p>
          <a:p>
            <a:pPr>
              <a:lnSpc>
                <a:spcPct val="90000"/>
              </a:lnSpc>
              <a:spcBef>
                <a:spcPts val="634"/>
              </a:spcBef>
            </a:pPr>
            <a:r>
              <a:rPr lang="en-US" b="1" dirty="0" smtClean="0"/>
              <a:t>Part B is Medical Insurance </a:t>
            </a:r>
            <a:r>
              <a:rPr lang="en-US" dirty="0" smtClean="0"/>
              <a:t>that helps pay doctors' bills and other services. There is a monthly premium you must pay for Medicare Part B and you have the option to refuse this coverage.</a:t>
            </a:r>
          </a:p>
          <a:p>
            <a:pPr>
              <a:lnSpc>
                <a:spcPct val="90000"/>
              </a:lnSpc>
              <a:spcBef>
                <a:spcPts val="634"/>
              </a:spcBef>
            </a:pPr>
            <a:r>
              <a:rPr lang="en-US" b="1" dirty="0" smtClean="0"/>
              <a:t>Part C is Medicare Advantage</a:t>
            </a:r>
            <a:r>
              <a:rPr lang="en-US" dirty="0" smtClean="0"/>
              <a:t> which are plans like HMOs (Health Maintenance Organizations) and PPOs (Preferred</a:t>
            </a:r>
            <a:r>
              <a:rPr lang="en-US" baseline="0" dirty="0" smtClean="0"/>
              <a:t> Provider Organizations). Part C includes Part A and Part B coverage and sometimes includes Prescription Drug Coverage (Part D).</a:t>
            </a:r>
          </a:p>
          <a:p>
            <a:pPr indent="-173721">
              <a:lnSpc>
                <a:spcPct val="90000"/>
              </a:lnSpc>
              <a:spcBef>
                <a:spcPts val="634"/>
              </a:spcBef>
            </a:pPr>
            <a:r>
              <a:rPr lang="en-US" dirty="0" smtClean="0"/>
              <a:t>People with Medicare Parts A and B can choose to receive all of their health care services through one of these provider organizations under Part C. There might be additional premiums required for some plans.</a:t>
            </a:r>
          </a:p>
          <a:p>
            <a:pPr>
              <a:lnSpc>
                <a:spcPct val="90000"/>
              </a:lnSpc>
              <a:spcBef>
                <a:spcPts val="634"/>
              </a:spcBef>
            </a:pPr>
            <a:r>
              <a:rPr lang="en-US" b="1" dirty="0" smtClean="0"/>
              <a:t>Part D is Medicare Prescription Drug Coverage </a:t>
            </a:r>
            <a:r>
              <a:rPr lang="en-US" dirty="0" smtClean="0"/>
              <a:t>that helps pay for medications doctors prescribe for treatment. Anyone who has Medicare (Part A) or (Part B) is eligible for prescription drug coverage (Part D). Joining a Medicare prescription drug plan is voluntary, and you pay an additional monthly premium for the coverage. </a:t>
            </a:r>
          </a:p>
          <a:p>
            <a:pPr marL="293661" indent="-233342"/>
            <a:endParaRPr lang="en-US" dirty="0" smtClean="0"/>
          </a:p>
          <a:p>
            <a:pPr marL="293661" indent="-233342">
              <a:buFont typeface="+mj-lt"/>
              <a:buAutoNum type="arabicPeriod"/>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31970"/>
          </a:xfrm>
        </p:spPr>
        <p:txBody>
          <a:bodyPr/>
          <a:lstStyle/>
          <a:p>
            <a:pPr>
              <a:spcBef>
                <a:spcPts val="600"/>
              </a:spcBef>
            </a:pPr>
            <a:r>
              <a:rPr lang="en-US" dirty="0">
                <a:cs typeface="Arial" charset="0"/>
              </a:rPr>
              <a:t>This session focuses on issues related to people with disabilities and will help you:</a:t>
            </a:r>
          </a:p>
          <a:p>
            <a:pPr marL="173721" lvl="1" indent="-173721">
              <a:spcBef>
                <a:spcPts val="600"/>
              </a:spcBef>
            </a:pPr>
            <a:r>
              <a:rPr lang="en-US" dirty="0">
                <a:cs typeface="Arial" charset="0"/>
              </a:rPr>
              <a:t>Recognize eligibility for Social Security programs</a:t>
            </a:r>
          </a:p>
          <a:p>
            <a:pPr marL="173721" lvl="1" indent="-173721">
              <a:spcBef>
                <a:spcPts val="600"/>
              </a:spcBef>
            </a:pPr>
            <a:r>
              <a:rPr lang="en-US" dirty="0">
                <a:cs typeface="Arial" charset="0"/>
              </a:rPr>
              <a:t>Summarize eligibility and enrollment in Medicare </a:t>
            </a:r>
          </a:p>
          <a:p>
            <a:pPr marL="173721" lvl="1" indent="-173721">
              <a:spcBef>
                <a:spcPts val="600"/>
              </a:spcBef>
            </a:pPr>
            <a:r>
              <a:rPr lang="en-US" dirty="0">
                <a:cs typeface="Arial" charset="0"/>
              </a:rPr>
              <a:t>Describe Medicare plan options</a:t>
            </a:r>
          </a:p>
          <a:p>
            <a:pPr marL="173721" lvl="1" indent="-173721">
              <a:spcBef>
                <a:spcPts val="600"/>
              </a:spcBef>
            </a:pPr>
            <a:r>
              <a:rPr lang="en-US" dirty="0" smtClean="0">
                <a:cs typeface="Arial" charset="0"/>
              </a:rPr>
              <a:t>Explain</a:t>
            </a:r>
            <a:r>
              <a:rPr lang="en-US" baseline="0" dirty="0" smtClean="0">
                <a:cs typeface="Arial" charset="0"/>
              </a:rPr>
              <a:t> </a:t>
            </a:r>
            <a:r>
              <a:rPr lang="en-US" dirty="0" smtClean="0">
                <a:cs typeface="Arial" charset="0"/>
              </a:rPr>
              <a:t>Medicaid</a:t>
            </a:r>
          </a:p>
          <a:p>
            <a:pPr marL="173721" lvl="1" indent="-173721">
              <a:spcBef>
                <a:spcPts val="600"/>
              </a:spcBef>
            </a:pPr>
            <a:r>
              <a:rPr lang="en-US" dirty="0" smtClean="0">
                <a:cs typeface="Arial" charset="0"/>
              </a:rPr>
              <a:t>Describe Extra Help paying health care costs</a:t>
            </a:r>
          </a:p>
          <a:p>
            <a:pPr marL="173721" lvl="1" indent="-173721">
              <a:spcBef>
                <a:spcPts val="600"/>
              </a:spcBef>
            </a:pPr>
            <a:r>
              <a:rPr lang="en-US" dirty="0" smtClean="0">
                <a:cs typeface="Arial" charset="0"/>
              </a:rPr>
              <a:t>Learn where to get more information</a:t>
            </a:r>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34"/>
              </a:spcBef>
            </a:pPr>
            <a:r>
              <a:rPr lang="en-US" dirty="0" smtClean="0"/>
              <a:t>DMEPOS is an acronym that stands </a:t>
            </a:r>
            <a:r>
              <a:rPr lang="en-US" dirty="0"/>
              <a:t>for durable medical equipment, prosthetics, orthotics and supplies.  These are expenses that are covered under Part B of Medicare and include items such as walkers, wheelchairs, hospital beds, and various other medical supplies and accessories.  </a:t>
            </a:r>
          </a:p>
          <a:p>
            <a:pPr>
              <a:spcBef>
                <a:spcPts val="634"/>
              </a:spcBef>
            </a:pPr>
            <a:r>
              <a:rPr lang="en-US" dirty="0" smtClean="0"/>
              <a:t>The DMEPOS Competitive Bidding Program </a:t>
            </a:r>
            <a:r>
              <a:rPr lang="en-US" dirty="0"/>
              <a:t>is </a:t>
            </a:r>
            <a:r>
              <a:rPr lang="en-US" dirty="0" smtClean="0"/>
              <a:t>a cost-saving program that is currently </a:t>
            </a:r>
            <a:r>
              <a:rPr lang="en-US" dirty="0"/>
              <a:t>in effect in 9 </a:t>
            </a:r>
            <a:r>
              <a:rPr lang="en-US" dirty="0" smtClean="0"/>
              <a:t>metropolitan </a:t>
            </a:r>
            <a:r>
              <a:rPr lang="en-US" dirty="0"/>
              <a:t>statistical areas or (MSAs</a:t>
            </a:r>
            <a:r>
              <a:rPr lang="en-US" dirty="0" smtClean="0"/>
              <a:t>), </a:t>
            </a:r>
            <a:r>
              <a:rPr lang="en-US" dirty="0"/>
              <a:t>and will soon </a:t>
            </a:r>
            <a:r>
              <a:rPr lang="en-US" dirty="0" smtClean="0"/>
              <a:t>expand </a:t>
            </a:r>
            <a:r>
              <a:rPr lang="en-US" dirty="0"/>
              <a:t>to include 91 new MSAs </a:t>
            </a:r>
            <a:r>
              <a:rPr lang="en-US" dirty="0" smtClean="0"/>
              <a:t>as of July </a:t>
            </a:r>
            <a:r>
              <a:rPr lang="en-US" dirty="0"/>
              <a:t>1, 2013</a:t>
            </a:r>
            <a:r>
              <a:rPr lang="en-US" dirty="0" smtClean="0"/>
              <a:t>.</a:t>
            </a:r>
          </a:p>
          <a:p>
            <a:pPr>
              <a:spcBef>
                <a:spcPts val="634"/>
              </a:spcBef>
            </a:pPr>
            <a:r>
              <a:rPr lang="en-US" dirty="0" smtClean="0"/>
              <a:t>It is important that people </a:t>
            </a:r>
            <a:r>
              <a:rPr lang="en-US" dirty="0"/>
              <a:t>with Medicare </a:t>
            </a:r>
            <a:r>
              <a:rPr lang="en-US" dirty="0" smtClean="0"/>
              <a:t>know that if </a:t>
            </a:r>
            <a:r>
              <a:rPr lang="en-US" dirty="0"/>
              <a:t>they need Medicare-covered equipment and </a:t>
            </a:r>
            <a:r>
              <a:rPr lang="en-US" dirty="0" smtClean="0"/>
              <a:t>supplies, they may need to use a supplier included </a:t>
            </a:r>
            <a:r>
              <a:rPr lang="en-US" dirty="0"/>
              <a:t>in the Medicare DMEPOS </a:t>
            </a:r>
            <a:r>
              <a:rPr lang="en-US" dirty="0" smtClean="0"/>
              <a:t>Competitive Bidding Program</a:t>
            </a:r>
            <a:r>
              <a:rPr lang="en-US" dirty="0"/>
              <a:t>. </a:t>
            </a:r>
            <a:endParaRPr lang="en-US" dirty="0" smtClean="0"/>
          </a:p>
          <a:p>
            <a:pPr>
              <a:spcBef>
                <a:spcPts val="634"/>
              </a:spcBef>
            </a:pPr>
            <a:r>
              <a:rPr lang="en-US" dirty="0" smtClean="0"/>
              <a:t>To learn more about the DMEPOS program, included</a:t>
            </a:r>
            <a:r>
              <a:rPr lang="en-US" baseline="0" dirty="0" smtClean="0"/>
              <a:t> </a:t>
            </a:r>
            <a:r>
              <a:rPr lang="en-US" dirty="0" smtClean="0"/>
              <a:t>product categories and items, or to view</a:t>
            </a:r>
            <a:r>
              <a:rPr lang="en-US" baseline="0" dirty="0" smtClean="0"/>
              <a:t> a list of contract suppliers</a:t>
            </a:r>
            <a:r>
              <a:rPr lang="en-US" dirty="0" smtClean="0"/>
              <a:t> visit http://www.cms.gov/Medicare/Medicare-Fee-for-Service-Payment/DMEPOSCompetitiveBid/index.html?redirect=/DMEPOSCompetitiveBid/.</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marL="3356" indent="6713">
              <a:lnSpc>
                <a:spcPct val="80000"/>
              </a:lnSpc>
              <a:spcBef>
                <a:spcPts val="600"/>
              </a:spcBef>
            </a:pPr>
            <a:r>
              <a:rPr lang="en-US" dirty="0" smtClean="0"/>
              <a:t>The 1972 Social Security Amendments expanded Medicare to cover two additional groups:</a:t>
            </a:r>
          </a:p>
          <a:p>
            <a:pPr marL="173721" lvl="2" indent="-173721">
              <a:lnSpc>
                <a:spcPct val="80000"/>
              </a:lnSpc>
              <a:spcBef>
                <a:spcPts val="600"/>
              </a:spcBef>
              <a:buFont typeface="Wingdings" pitchFamily="2" charset="2"/>
              <a:buChar char="§"/>
            </a:pPr>
            <a:r>
              <a:rPr lang="en-US" dirty="0" smtClean="0"/>
              <a:t>People under age 65 with a disability who have been entitled to Social Security benefits for 24 months.</a:t>
            </a:r>
          </a:p>
          <a:p>
            <a:pPr marL="393157" lvl="2" indent="-173721">
              <a:lnSpc>
                <a:spcPct val="80000"/>
              </a:lnSpc>
              <a:spcBef>
                <a:spcPts val="634"/>
              </a:spcBef>
            </a:pPr>
            <a:r>
              <a:rPr lang="en-US" dirty="0" smtClean="0"/>
              <a:t>You </a:t>
            </a:r>
            <a:r>
              <a:rPr lang="en-US" dirty="0"/>
              <a:t>will receive Medicare after you receive disability benefits for 24 months. When you become eligible for disability benefits, you will be automatically enrolled in Medicare. Medicare will start counting the 24 months from the month you were entitled to receive disability, not the month when you received your first </a:t>
            </a:r>
            <a:r>
              <a:rPr lang="en-US" dirty="0" smtClean="0"/>
              <a:t>check. </a:t>
            </a:r>
            <a:endParaRPr lang="en-US" dirty="0"/>
          </a:p>
          <a:p>
            <a:pPr marL="173721" lvl="2" indent="-173721">
              <a:lnSpc>
                <a:spcPct val="80000"/>
              </a:lnSpc>
              <a:spcBef>
                <a:spcPts val="600"/>
              </a:spcBef>
              <a:buFont typeface="Wingdings" pitchFamily="2" charset="2"/>
              <a:buChar char="§"/>
            </a:pPr>
            <a:r>
              <a:rPr lang="en-US" dirty="0" smtClean="0"/>
              <a:t>People with End-Stage Renal Disease (ESRD) who meet special Social Security earnings requirements.</a:t>
            </a:r>
          </a:p>
          <a:p>
            <a:pPr marL="393157" lvl="2" indent="-173721">
              <a:lnSpc>
                <a:spcPct val="80000"/>
              </a:lnSpc>
              <a:spcBef>
                <a:spcPts val="634"/>
              </a:spcBef>
            </a:pPr>
            <a:r>
              <a:rPr lang="en-US" dirty="0" smtClean="0"/>
              <a:t>Remember</a:t>
            </a:r>
            <a:r>
              <a:rPr lang="en-US" dirty="0"/>
              <a:t>, people with ESRD do not need to be entitled to Social Security benefits to qualify for Medicare. However, if they are also entitled to disability benefits, they may qualify under both programs.</a:t>
            </a:r>
          </a:p>
          <a:p>
            <a:pPr>
              <a:lnSpc>
                <a:spcPct val="80000"/>
              </a:lnSpc>
              <a:spcBef>
                <a:spcPts val="600"/>
              </a:spcBef>
            </a:pPr>
            <a:r>
              <a:rPr lang="en-US" dirty="0" smtClean="0"/>
              <a:t>The 24-month Medicare waiting period does not apply to people disabled by Amyotrophic Lateral Sclerosis (ALS, known as Lou Gehrig’s Disease). People with ALS get Medicare the first month they are entitled to disability benefits. This provision became effective on July 1, 2001.</a:t>
            </a:r>
          </a:p>
          <a:p>
            <a:pPr>
              <a:lnSpc>
                <a:spcPct val="80000"/>
              </a:lnSpc>
              <a:spcBef>
                <a:spcPts val="600"/>
              </a:spcBef>
            </a:pPr>
            <a:r>
              <a:rPr lang="en-US" dirty="0" smtClean="0"/>
              <a:t>U.S. citizens residing in Puerto Rico or foreign countries will not receive Part B automatically. They must actively enroll in this benefit. </a:t>
            </a:r>
            <a:r>
              <a:rPr lang="en-US" dirty="0"/>
              <a:t>If you live outside the United States and its territories, </a:t>
            </a:r>
            <a:r>
              <a:rPr lang="en-US" dirty="0" smtClean="0"/>
              <a:t>contact </a:t>
            </a:r>
            <a:r>
              <a:rPr lang="en-US" dirty="0"/>
              <a:t>the nearest U.S. Social Security office, U.S. Embassy or consulate.</a:t>
            </a:r>
          </a:p>
          <a:p>
            <a:pPr>
              <a:spcBef>
                <a:spcPts val="600"/>
              </a:spcBef>
            </a:pP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1" y="4560570"/>
            <a:ext cx="6126481" cy="4583431"/>
          </a:xfrm>
        </p:spPr>
        <p:txBody>
          <a:bodyPr>
            <a:noAutofit/>
          </a:bodyPr>
          <a:lstStyle/>
          <a:p>
            <a:pPr>
              <a:lnSpc>
                <a:spcPct val="90000"/>
              </a:lnSpc>
              <a:spcBef>
                <a:spcPts val="317"/>
              </a:spcBef>
            </a:pPr>
            <a:r>
              <a:rPr lang="en-US" dirty="0" smtClean="0"/>
              <a:t>If you are already receiving Social Security benefits (e.g., getting Social</a:t>
            </a:r>
            <a:r>
              <a:rPr lang="en-US" baseline="0" dirty="0" smtClean="0"/>
              <a:t> Security disability benefits</a:t>
            </a:r>
            <a:r>
              <a:rPr lang="en-US" dirty="0" smtClean="0"/>
              <a:t>) you will be automatically enrolled in Medicare Parts A and B without an additional application. You will receive your Initial Enrollment</a:t>
            </a:r>
            <a:r>
              <a:rPr lang="en-US" baseline="0" dirty="0" smtClean="0"/>
              <a:t> Period p</a:t>
            </a:r>
            <a:r>
              <a:rPr lang="en-US" dirty="0" smtClean="0"/>
              <a:t>ackage (IEP), which includes your Medicare card and other information about 3</a:t>
            </a:r>
            <a:r>
              <a:rPr lang="en-US" baseline="0" dirty="0" smtClean="0"/>
              <a:t> months </a:t>
            </a:r>
            <a:r>
              <a:rPr lang="en-US" dirty="0" smtClean="0"/>
              <a:t>before your 25</a:t>
            </a:r>
            <a:r>
              <a:rPr lang="en-US" baseline="30000" dirty="0" smtClean="0"/>
              <a:t>th</a:t>
            </a:r>
            <a:r>
              <a:rPr lang="en-US" dirty="0" smtClean="0"/>
              <a:t> month of disability benefits (coverage begins your 25</a:t>
            </a:r>
            <a:r>
              <a:rPr lang="en-US" baseline="30000" dirty="0" smtClean="0"/>
              <a:t>th</a:t>
            </a:r>
            <a:r>
              <a:rPr lang="en-US" dirty="0" smtClean="0"/>
              <a:t> month of disability benefits). NOTE: If you live in Puerto Rico or a foreign country and you get benefits from Social Security or the RRB, you will be automatically enrolled in Part A. If you want Part B you will need to sign up for it. Your</a:t>
            </a:r>
            <a:r>
              <a:rPr lang="en-US" baseline="0" dirty="0" smtClean="0"/>
              <a:t> IEP package will look slightly different.</a:t>
            </a:r>
            <a:endParaRPr lang="en-US" dirty="0" smtClean="0"/>
          </a:p>
          <a:p>
            <a:pPr>
              <a:lnSpc>
                <a:spcPct val="90000"/>
              </a:lnSpc>
              <a:spcBef>
                <a:spcPts val="317"/>
              </a:spcBef>
            </a:pPr>
            <a:r>
              <a:rPr lang="en-US" dirty="0" smtClean="0"/>
              <a:t>When you have Original Medicare, you use your Medicare card when you get health care. The Medicare card shows the date your Medicare coverage starts (Part A hospital coverage and/or Part B medical coverage). The card also shows your Medicare claim number. For most people, the claim number has 9 numerals and 1 letter. There also may be a number or another letter after the first letter. The 9 numerals show which Social Security record your Medicare is based and how you are related to the person. For example, if you get Medicare on your own Social Security record, you might have the letter “A,” “T,” or “M” depending on whether you get both Medicare and Social Security benefits or Medicare only. If you get Medicare on your spouse’s record, the letter might be a B or a D (these letters and numbers don’t indicate having Medicare Part A, B, C or D).</a:t>
            </a:r>
            <a:endParaRPr lang="en-US" dirty="0" smtClean="0">
              <a:cs typeface="Times New Roman" pitchFamily="18" charset="0"/>
            </a:endParaRPr>
          </a:p>
          <a:p>
            <a:pPr>
              <a:lnSpc>
                <a:spcPct val="90000"/>
              </a:lnSpc>
              <a:spcBef>
                <a:spcPts val="317"/>
              </a:spcBef>
            </a:pPr>
            <a:r>
              <a:rPr lang="en-US" dirty="0" smtClean="0"/>
              <a:t>If you choose another Medicare health plan, your plan may give you a card to use when you get health care services and supplies. You should contact Social Security (or the Railroad Retirement Board if you receive railroad retirement benefits), if any information on the card is incorrect. If you don’t want Part B, follow the directions and return the card.</a:t>
            </a:r>
            <a:r>
              <a:rPr lang="en-US" baseline="0" dirty="0" smtClean="0"/>
              <a:t> </a:t>
            </a:r>
            <a:r>
              <a:rPr lang="en-US" dirty="0"/>
              <a:t>Call Social Security at 1-800-772-1213 if your card does not arrive.</a:t>
            </a:r>
          </a:p>
        </p:txBody>
      </p:sp>
      <p:sp>
        <p:nvSpPr>
          <p:cNvPr id="5" name="Slide Number Placeholder 4"/>
          <p:cNvSpPr>
            <a:spLocks noGrp="1"/>
          </p:cNvSpPr>
          <p:nvPr>
            <p:ph type="sldNum" sz="quarter" idx="11"/>
          </p:nvPr>
        </p:nvSpPr>
        <p:spPr/>
        <p:txBody>
          <a:bodyPr/>
          <a:lstStyle/>
          <a:p>
            <a:fld id="{38106D4A-DE46-4CB9-A3A2-8794926404ED}"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14401" y="4572000"/>
            <a:ext cx="5913120" cy="4385310"/>
          </a:xfrm>
        </p:spPr>
        <p:txBody>
          <a:bodyPr>
            <a:noAutofit/>
          </a:bodyPr>
          <a:lstStyle/>
          <a:p>
            <a:pPr>
              <a:lnSpc>
                <a:spcPct val="90000"/>
              </a:lnSpc>
              <a:spcBef>
                <a:spcPts val="317"/>
              </a:spcBef>
            </a:pPr>
            <a:r>
              <a:rPr lang="en-US" dirty="0"/>
              <a:t>There are times when a disability determination will be made on appeal (giving an earlier date of onset and entitlement to Social Security Disability benefits</a:t>
            </a:r>
            <a:r>
              <a:rPr lang="en-US" dirty="0" smtClean="0"/>
              <a:t>), or </a:t>
            </a:r>
            <a:r>
              <a:rPr lang="en-US" dirty="0"/>
              <a:t>the application isn’t processed timely, resulting in retroactive Medicare Part A entitlement. Nevertheless, the Part A entitlement date will always be the 25</a:t>
            </a:r>
            <a:r>
              <a:rPr lang="en-US" baseline="30000" dirty="0"/>
              <a:t>th</a:t>
            </a:r>
            <a:r>
              <a:rPr lang="en-US" dirty="0"/>
              <a:t> month of disability benefit entitlement. The Part B entitlement date is the 25</a:t>
            </a:r>
            <a:r>
              <a:rPr lang="en-US" baseline="30000" dirty="0"/>
              <a:t>th</a:t>
            </a:r>
            <a:r>
              <a:rPr lang="en-US" dirty="0"/>
              <a:t> month of disability benefit entitlement if, at the time the disability application is processed, the beneficiary owes less than six months of retroactive Part B premiums. </a:t>
            </a:r>
            <a:r>
              <a:rPr lang="en-US" dirty="0" smtClean="0"/>
              <a:t>If </a:t>
            </a:r>
            <a:r>
              <a:rPr lang="en-US" dirty="0"/>
              <a:t>six or more months of premiums are owed, Medicare Part B is effective the month the disability application is processed. </a:t>
            </a:r>
            <a:r>
              <a:rPr lang="en-US" dirty="0" smtClean="0"/>
              <a:t>You </a:t>
            </a:r>
            <a:r>
              <a:rPr lang="en-US" dirty="0"/>
              <a:t>will get the following information:</a:t>
            </a:r>
          </a:p>
          <a:p>
            <a:pPr marL="173721" indent="-173721">
              <a:lnSpc>
                <a:spcPct val="90000"/>
              </a:lnSpc>
              <a:spcBef>
                <a:spcPts val="317"/>
              </a:spcBef>
              <a:buFont typeface="Wingdings" pitchFamily="2" charset="2"/>
              <a:buChar char="§"/>
            </a:pPr>
            <a:r>
              <a:rPr lang="en-US" dirty="0"/>
              <a:t>The effective date of Part A coverage (the 25</a:t>
            </a:r>
            <a:r>
              <a:rPr lang="en-US" baseline="30000" dirty="0"/>
              <a:t>th</a:t>
            </a:r>
            <a:r>
              <a:rPr lang="en-US" dirty="0"/>
              <a:t> month of disability benefit entitlement). </a:t>
            </a:r>
          </a:p>
          <a:p>
            <a:pPr marL="173721" indent="-173721">
              <a:lnSpc>
                <a:spcPct val="90000"/>
              </a:lnSpc>
              <a:spcBef>
                <a:spcPts val="317"/>
              </a:spcBef>
              <a:buFont typeface="Wingdings" pitchFamily="2" charset="2"/>
              <a:buChar char="§"/>
            </a:pPr>
            <a:r>
              <a:rPr lang="en-US" dirty="0"/>
              <a:t>The effective date of Part B coverage (the month of processing), and the option to elect Part B coverage effective with the 25</a:t>
            </a:r>
            <a:r>
              <a:rPr lang="en-US" baseline="30000" dirty="0"/>
              <a:t>th</a:t>
            </a:r>
            <a:r>
              <a:rPr lang="en-US" dirty="0"/>
              <a:t> month of disability benefit entitlement. </a:t>
            </a:r>
          </a:p>
          <a:p>
            <a:pPr>
              <a:lnSpc>
                <a:spcPct val="90000"/>
              </a:lnSpc>
              <a:spcBef>
                <a:spcPts val="317"/>
              </a:spcBef>
            </a:pPr>
            <a:r>
              <a:rPr lang="en-US" dirty="0"/>
              <a:t>To exercise this option, you must submit a written request for retroactive Part B entitlement and agree to pay all retroactive premiums due. </a:t>
            </a:r>
            <a:r>
              <a:rPr lang="en-US" dirty="0" smtClean="0"/>
              <a:t>If </a:t>
            </a:r>
            <a:r>
              <a:rPr lang="en-US" dirty="0"/>
              <a:t>retroactive Part B coverage is elected, you are sent a second letter stating that you have the retroactive Part B coverage. The letter also provides instructions for the provider to file Part B claims outside the timely filing limit. </a:t>
            </a:r>
          </a:p>
          <a:p>
            <a:pPr>
              <a:lnSpc>
                <a:spcPct val="90000"/>
              </a:lnSpc>
              <a:spcBef>
                <a:spcPts val="317"/>
              </a:spcBef>
            </a:pPr>
            <a:r>
              <a:rPr lang="en-US" dirty="0"/>
              <a:t>Deemed Date of Enrollment: Because of the uncertainty involved in determining the Initial Enrollment Period for an individual filing for re-entitlement to disability benefits, the Part B enrollment request is deemed to have been filed in the third month of the IEP. This assures that the enrollee has the opportunity for coverage at the earliest possible date.</a:t>
            </a:r>
          </a:p>
          <a:p>
            <a:pPr>
              <a:lnSpc>
                <a:spcPct val="90000"/>
              </a:lnSpc>
              <a:spcBef>
                <a:spcPts val="600"/>
              </a:spcBef>
            </a:pP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23</a:t>
            </a:fld>
            <a:endParaRPr lang="en-US" dirty="0"/>
          </a:p>
        </p:txBody>
      </p:sp>
    </p:spTree>
    <p:extLst>
      <p:ext uri="{BB962C8B-B14F-4D97-AF65-F5344CB8AC3E}">
        <p14:creationId xmlns:p14="http://schemas.microsoft.com/office/powerpoint/2010/main" val="1885634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4144966" y="3"/>
            <a:ext cx="3170237"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3667" name="Rectangle 3"/>
          <p:cNvSpPr>
            <a:spLocks noChangeArrowheads="1"/>
          </p:cNvSpPr>
          <p:nvPr/>
        </p:nvSpPr>
        <p:spPr bwMode="auto">
          <a:xfrm>
            <a:off x="1" y="9121780"/>
            <a:ext cx="3170238" cy="479425"/>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3668" name="Rectangle 4"/>
          <p:cNvSpPr>
            <a:spLocks noChangeArrowheads="1"/>
          </p:cNvSpPr>
          <p:nvPr/>
        </p:nvSpPr>
        <p:spPr bwMode="auto">
          <a:xfrm>
            <a:off x="1" y="3"/>
            <a:ext cx="3170238"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3669" name="Rectangle 5"/>
          <p:cNvSpPr>
            <a:spLocks noChangeArrowheads="1"/>
          </p:cNvSpPr>
          <p:nvPr/>
        </p:nvSpPr>
        <p:spPr bwMode="auto">
          <a:xfrm>
            <a:off x="4144966" y="3"/>
            <a:ext cx="3170237"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3670" name="Rectangle 6"/>
          <p:cNvSpPr>
            <a:spLocks noChangeArrowheads="1"/>
          </p:cNvSpPr>
          <p:nvPr/>
        </p:nvSpPr>
        <p:spPr bwMode="auto">
          <a:xfrm>
            <a:off x="1" y="9121780"/>
            <a:ext cx="3170238" cy="479425"/>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3671" name="Rectangle 7"/>
          <p:cNvSpPr>
            <a:spLocks noChangeArrowheads="1"/>
          </p:cNvSpPr>
          <p:nvPr/>
        </p:nvSpPr>
        <p:spPr bwMode="auto">
          <a:xfrm>
            <a:off x="1" y="3"/>
            <a:ext cx="3170238"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3672" name="Rectangle 8"/>
          <p:cNvSpPr>
            <a:spLocks noGrp="1" noRot="1" noChangeAspect="1" noChangeArrowheads="1" noTextEdit="1"/>
          </p:cNvSpPr>
          <p:nvPr>
            <p:ph type="sldImg"/>
          </p:nvPr>
        </p:nvSpPr>
        <p:spPr bwMode="auto">
          <a:noFill/>
          <a:ln>
            <a:solidFill>
              <a:srgbClr val="000000"/>
            </a:solidFill>
            <a:miter lim="800000"/>
            <a:headEnd/>
            <a:tailEnd/>
          </a:ln>
        </p:spPr>
      </p:sp>
      <p:sp>
        <p:nvSpPr>
          <p:cNvPr id="113673" name="Rectangle 9"/>
          <p:cNvSpPr>
            <a:spLocks noGrp="1" noChangeArrowheads="1"/>
          </p:cNvSpPr>
          <p:nvPr>
            <p:ph type="body" idx="1"/>
          </p:nvPr>
        </p:nvSpPr>
        <p:spPr bwMode="auto">
          <a:xfrm>
            <a:off x="685799" y="4560893"/>
            <a:ext cx="6172201" cy="4640260"/>
          </a:xfrm>
          <a:noFill/>
        </p:spPr>
        <p:txBody>
          <a:bodyPr wrap="square" numCol="1" anchor="t" anchorCtr="0" compatLnSpc="1">
            <a:prstTxWarp prst="textNoShape">
              <a:avLst/>
            </a:prstTxWarp>
            <a:noAutofit/>
          </a:bodyPr>
          <a:lstStyle/>
          <a:p>
            <a:pPr>
              <a:lnSpc>
                <a:spcPct val="80000"/>
              </a:lnSpc>
              <a:spcBef>
                <a:spcPts val="317"/>
              </a:spcBef>
            </a:pPr>
            <a:r>
              <a:rPr lang="en-US" dirty="0" smtClean="0"/>
              <a:t>You are entitled to Medicare as long as you continue to meet the requirements for Social Security disability benefits. If Social Security determines that your disability benefits should be stopped because your condition has improved and you are no longer considered disabled, your Medicare will end with the month in which your disability benefits ends.</a:t>
            </a:r>
          </a:p>
          <a:p>
            <a:pPr>
              <a:lnSpc>
                <a:spcPct val="80000"/>
              </a:lnSpc>
              <a:spcBef>
                <a:spcPts val="317"/>
              </a:spcBef>
            </a:pPr>
            <a:r>
              <a:rPr lang="en-US" dirty="0" smtClean="0"/>
              <a:t>Social Security has work incentives to support people who are still medically disabled but try to work in spite of their disability. Continuation of Medicare coverage is one type of work incentive.</a:t>
            </a:r>
          </a:p>
          <a:p>
            <a:pPr marL="173721" lvl="1" indent="-173721">
              <a:lnSpc>
                <a:spcPct val="80000"/>
              </a:lnSpc>
              <a:spcBef>
                <a:spcPts val="317"/>
              </a:spcBef>
            </a:pPr>
            <a:r>
              <a:rPr lang="en-US" dirty="0" smtClean="0"/>
              <a:t>You may have at least 8½ years of extended Medicare coverage if you return to work. Medicare continues even if Social Security determines that you can no longer receive cash benefits because you are earning above the substantial gainful activity level ($1,040 per month in 2013).</a:t>
            </a:r>
          </a:p>
          <a:p>
            <a:pPr marL="173721" lvl="1" indent="-173721">
              <a:lnSpc>
                <a:spcPct val="80000"/>
              </a:lnSpc>
              <a:spcBef>
                <a:spcPts val="317"/>
              </a:spcBef>
            </a:pPr>
            <a:r>
              <a:rPr lang="en-US" dirty="0" smtClean="0"/>
              <a:t>If, after you have exhausted your 8 ½ years of extended Medicare coverage, you continue to work and continue to have a disabling physical or mental impairment, you may buy Part A, or Part A and Part B for as long as you continue to be disabled. We call this provision "Medicare for the Working Disabled.”</a:t>
            </a:r>
          </a:p>
          <a:p>
            <a:pPr marL="173721" lvl="1" indent="-173721">
              <a:lnSpc>
                <a:spcPct val="80000"/>
              </a:lnSpc>
              <a:spcBef>
                <a:spcPts val="317"/>
              </a:spcBef>
            </a:pPr>
            <a:r>
              <a:rPr lang="en-US" dirty="0" smtClean="0"/>
              <a:t>If you were paying an increased Part B premium during the time in which you were receiving premium-free Part A, but now are eligible for Part B because you are enrolling in Part A for the working disabled, your Part B premium will revert back to the standard rate. </a:t>
            </a:r>
          </a:p>
          <a:p>
            <a:pPr marL="173721" lvl="1" indent="-173721">
              <a:lnSpc>
                <a:spcPct val="80000"/>
              </a:lnSpc>
              <a:spcBef>
                <a:spcPts val="317"/>
              </a:spcBef>
            </a:pPr>
            <a:r>
              <a:rPr lang="en-US" dirty="0" smtClean="0"/>
              <a:t>You will be billed for your Medicare premiums. If you are receiving Medicare benefits based on disability when you reach age 65, you have continuous coverage with no interruption. You will get Part A free, if you have been buying it. However, the reason for entitlement changes from disability to age. If you did not have Part B when you were disabled, you will automatically be enrolled in Part B when you turn age 65, but you will again be able to decide whether or not to keep it. </a:t>
            </a:r>
          </a:p>
          <a:p>
            <a:pPr>
              <a:lnSpc>
                <a:spcPct val="80000"/>
              </a:lnSpc>
              <a:spcBef>
                <a:spcPts val="317"/>
              </a:spcBef>
            </a:pPr>
            <a:r>
              <a:rPr lang="en-US" dirty="0" smtClean="0"/>
              <a:t>If you were paying an additional Part B premium (penalty for late enrollment) while you were disabled, the penalty will be removed when you reach age 65.</a:t>
            </a:r>
          </a:p>
        </p:txBody>
      </p:sp>
      <p:sp>
        <p:nvSpPr>
          <p:cNvPr id="113674" name="Slide Number Placeholder 10"/>
          <p:cNvSpPr>
            <a:spLocks noGrp="1"/>
          </p:cNvSpPr>
          <p:nvPr>
            <p:ph type="sldNum" sz="quarter" idx="5"/>
          </p:nvPr>
        </p:nvSpPr>
        <p:spPr bwMode="auto">
          <a:xfrm>
            <a:off x="4145282" y="9101138"/>
            <a:ext cx="3169920" cy="480060"/>
          </a:xfrm>
          <a:noFill/>
          <a:ln>
            <a:miter lim="800000"/>
            <a:headEnd/>
            <a:tailEnd/>
          </a:ln>
        </p:spPr>
        <p:txBody>
          <a:bodyPr wrap="square" numCol="1" anchorCtr="0" compatLnSpc="1">
            <a:prstTxWarp prst="textNoShape">
              <a:avLst/>
            </a:prstTxWarp>
          </a:bodyPr>
          <a:lstStyle/>
          <a:p>
            <a:pPr fontAlgn="base">
              <a:spcBef>
                <a:spcPct val="0"/>
              </a:spcBef>
              <a:spcAft>
                <a:spcPct val="0"/>
              </a:spcAft>
            </a:pPr>
            <a:fld id="{32FF8BD9-07FF-44F8-AB46-8A928D62270D}" type="slidenum">
              <a:rPr lang="en-US"/>
              <a:pPr fontAlgn="base">
                <a:spcBef>
                  <a:spcPct val="0"/>
                </a:spcBef>
                <a:spcAft>
                  <a:spcPct val="0"/>
                </a:spcAft>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20540"/>
          </a:xfrm>
        </p:spPr>
        <p:txBody>
          <a:bodyPr/>
          <a:lstStyle/>
          <a:p>
            <a:pPr>
              <a:spcBef>
                <a:spcPts val="634"/>
              </a:spcBef>
              <a:defRPr/>
            </a:pPr>
            <a:r>
              <a:rPr lang="en-US" dirty="0" smtClean="0"/>
              <a:t>Lesson 3, Medicare Health and Drug Plan Choices,</a:t>
            </a:r>
            <a:r>
              <a:rPr lang="en-US" baseline="0" dirty="0" smtClean="0"/>
              <a:t> will describe</a:t>
            </a:r>
            <a:r>
              <a:rPr lang="en-US" dirty="0" smtClean="0"/>
              <a:t> the different ways that people with Medicare can chose their health care coverage and how Medicare coordinates payment with other coverage </a:t>
            </a:r>
            <a:r>
              <a:rPr lang="en-US" baseline="0" dirty="0" smtClean="0"/>
              <a:t>including:</a:t>
            </a:r>
            <a:r>
              <a:rPr lang="en-US" dirty="0" smtClean="0"/>
              <a:t> </a:t>
            </a:r>
          </a:p>
          <a:p>
            <a:pPr marL="181240" indent="-181240">
              <a:spcBef>
                <a:spcPts val="634"/>
              </a:spcBef>
              <a:buFont typeface="Wingdings" pitchFamily="2" charset="2"/>
              <a:buChar char="§"/>
              <a:defRPr/>
            </a:pPr>
            <a:r>
              <a:rPr lang="en-US" dirty="0" smtClean="0"/>
              <a:t>Original Medicare Part A and Part B</a:t>
            </a:r>
          </a:p>
          <a:p>
            <a:pPr marL="181240" indent="-181240">
              <a:spcBef>
                <a:spcPts val="634"/>
              </a:spcBef>
              <a:buFont typeface="Wingdings" pitchFamily="2" charset="2"/>
              <a:buChar char="§"/>
              <a:defRPr/>
            </a:pPr>
            <a:r>
              <a:rPr lang="en-US" dirty="0" smtClean="0"/>
              <a:t>Medicare Coordination of Benefits</a:t>
            </a:r>
          </a:p>
          <a:p>
            <a:pPr marL="181240" indent="-181240">
              <a:spcBef>
                <a:spcPts val="634"/>
              </a:spcBef>
              <a:buFont typeface="Wingdings" pitchFamily="2" charset="2"/>
              <a:buChar char="§"/>
              <a:defRPr/>
            </a:pPr>
            <a:r>
              <a:rPr lang="en-US" dirty="0" smtClean="0"/>
              <a:t>Medicare Supplemental Insurance Policies</a:t>
            </a:r>
          </a:p>
          <a:p>
            <a:pPr marL="181240" indent="-181240">
              <a:spcBef>
                <a:spcPts val="634"/>
              </a:spcBef>
              <a:buFont typeface="Wingdings" pitchFamily="2" charset="2"/>
              <a:buChar char="§"/>
              <a:defRPr/>
            </a:pPr>
            <a:r>
              <a:rPr lang="en-US" dirty="0" smtClean="0"/>
              <a:t>Medicare Advantage Plans (Part C)</a:t>
            </a:r>
          </a:p>
          <a:p>
            <a:pPr marL="181240" indent="-181240">
              <a:spcBef>
                <a:spcPts val="634"/>
              </a:spcBef>
              <a:buFont typeface="Wingdings" pitchFamily="2" charset="2"/>
              <a:buChar char="§"/>
              <a:defRPr/>
            </a:pPr>
            <a:r>
              <a:rPr lang="en-US" dirty="0" smtClean="0"/>
              <a:t>Medicare Prescription Drug Plans (Part D)</a:t>
            </a:r>
          </a:p>
          <a:p>
            <a:pPr>
              <a:spcBef>
                <a:spcPts val="600"/>
              </a:spcBef>
              <a:defRPr/>
            </a:pPr>
            <a:endParaRPr lang="en-US" dirty="0" smtClean="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4144966" y="3"/>
            <a:ext cx="3170237"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4691" name="Rectangle 3"/>
          <p:cNvSpPr>
            <a:spLocks noChangeArrowheads="1"/>
          </p:cNvSpPr>
          <p:nvPr/>
        </p:nvSpPr>
        <p:spPr bwMode="auto">
          <a:xfrm>
            <a:off x="1" y="9121780"/>
            <a:ext cx="3170238" cy="479425"/>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4692" name="Rectangle 4"/>
          <p:cNvSpPr>
            <a:spLocks noChangeArrowheads="1"/>
          </p:cNvSpPr>
          <p:nvPr/>
        </p:nvSpPr>
        <p:spPr bwMode="auto">
          <a:xfrm>
            <a:off x="1" y="3"/>
            <a:ext cx="3170238"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4693" name="Rectangle 5"/>
          <p:cNvSpPr>
            <a:spLocks noChangeArrowheads="1"/>
          </p:cNvSpPr>
          <p:nvPr/>
        </p:nvSpPr>
        <p:spPr bwMode="auto">
          <a:xfrm>
            <a:off x="4144966" y="3"/>
            <a:ext cx="3170237"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4694" name="Rectangle 6"/>
          <p:cNvSpPr>
            <a:spLocks noChangeArrowheads="1"/>
          </p:cNvSpPr>
          <p:nvPr/>
        </p:nvSpPr>
        <p:spPr bwMode="auto">
          <a:xfrm>
            <a:off x="1" y="9121780"/>
            <a:ext cx="3170238" cy="479425"/>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4695" name="Rectangle 7"/>
          <p:cNvSpPr>
            <a:spLocks noChangeArrowheads="1"/>
          </p:cNvSpPr>
          <p:nvPr/>
        </p:nvSpPr>
        <p:spPr bwMode="auto">
          <a:xfrm>
            <a:off x="1" y="3"/>
            <a:ext cx="3170238" cy="477839"/>
          </a:xfrm>
          <a:prstGeom prst="rect">
            <a:avLst/>
          </a:prstGeom>
          <a:noFill/>
          <a:ln w="12700">
            <a:noFill/>
            <a:miter lim="800000"/>
            <a:headEnd/>
            <a:tailEnd/>
          </a:ln>
        </p:spPr>
        <p:txBody>
          <a:bodyPr wrap="none" lIns="90518" tIns="45261" rIns="90518" bIns="45261" anchor="ctr"/>
          <a:lstStyle/>
          <a:p>
            <a:endParaRPr lang="en-US" dirty="0">
              <a:latin typeface="Calibri" pitchFamily="34" charset="0"/>
            </a:endParaRPr>
          </a:p>
        </p:txBody>
      </p:sp>
      <p:sp>
        <p:nvSpPr>
          <p:cNvPr id="114696" name="Rectangle 8"/>
          <p:cNvSpPr>
            <a:spLocks noGrp="1" noRot="1" noChangeAspect="1" noChangeArrowheads="1" noTextEdit="1"/>
          </p:cNvSpPr>
          <p:nvPr>
            <p:ph type="sldImg"/>
          </p:nvPr>
        </p:nvSpPr>
        <p:spPr bwMode="auto">
          <a:noFill/>
          <a:ln>
            <a:solidFill>
              <a:srgbClr val="000000"/>
            </a:solidFill>
            <a:miter lim="800000"/>
            <a:headEnd/>
            <a:tailEnd/>
          </a:ln>
        </p:spPr>
      </p:sp>
      <p:sp>
        <p:nvSpPr>
          <p:cNvPr id="114697" name="Rectangle 9"/>
          <p:cNvSpPr>
            <a:spLocks noGrp="1" noChangeArrowheads="1"/>
          </p:cNvSpPr>
          <p:nvPr>
            <p:ph type="body" idx="1"/>
          </p:nvPr>
        </p:nvSpPr>
        <p:spPr bwMode="auto">
          <a:xfrm>
            <a:off x="731520" y="4560570"/>
            <a:ext cx="5852160" cy="4319906"/>
          </a:xfrm>
          <a:noFill/>
        </p:spPr>
        <p:txBody>
          <a:bodyPr wrap="square" numCol="1" anchor="t" anchorCtr="0" compatLnSpc="1">
            <a:prstTxWarp prst="textNoShape">
              <a:avLst/>
            </a:prstTxWarp>
          </a:bodyPr>
          <a:lstStyle/>
          <a:p>
            <a:pPr>
              <a:spcBef>
                <a:spcPts val="634"/>
              </a:spcBef>
            </a:pPr>
            <a:r>
              <a:rPr lang="en-US" dirty="0" smtClean="0"/>
              <a:t>The same Medicare health plan choices are available to people with disabilities as those available to people age 65 and older, except for those with ESRD. You may choose Original Medicare or a Medicare Advantage Plan or other Medicare plan available in your area. </a:t>
            </a:r>
          </a:p>
          <a:p>
            <a:pPr>
              <a:spcBef>
                <a:spcPts val="634"/>
              </a:spcBef>
            </a:pPr>
            <a:r>
              <a:rPr lang="en-US" dirty="0" smtClean="0"/>
              <a:t>Medigap plans are available to Medicare beneficiaries including those who have Medicare based on disability, but may not always be available to people with disabilities</a:t>
            </a:r>
            <a:r>
              <a:rPr lang="en-US" baseline="0" dirty="0" smtClean="0"/>
              <a:t> who are under age 65. Eligibility for those under 65 varies by state. Some states require Medigap plans to cover people with disabilities who are under age 65.</a:t>
            </a:r>
          </a:p>
          <a:p>
            <a:pPr>
              <a:spcBef>
                <a:spcPts val="634"/>
              </a:spcBef>
            </a:pPr>
            <a:r>
              <a:rPr lang="en-US" dirty="0" smtClean="0"/>
              <a:t>You may also join a Medicare drug plan. Enrolling in a Medicare drug plan is optional but can provide substantial savings for people with chronic medical conditions who may be taking multiple prescription drugs.</a:t>
            </a:r>
          </a:p>
          <a:p>
            <a:pPr>
              <a:spcBef>
                <a:spcPts val="634"/>
              </a:spcBef>
            </a:pPr>
            <a:r>
              <a:rPr lang="en-US" dirty="0" smtClean="0"/>
              <a:t>Medicare beneficiaries who have End-stage Renal Disease (ESRD), may not be able to join a Medicare Advantage Plan except under certain limited exceptions.</a:t>
            </a:r>
          </a:p>
        </p:txBody>
      </p:sp>
      <p:sp>
        <p:nvSpPr>
          <p:cNvPr id="114698" name="Slide Number Placeholder 10"/>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CC5DA1-42A2-4CD8-BDEE-A715BACDB489}" type="slidenum">
              <a:rPr lang="en-US"/>
              <a:pPr fontAlgn="base">
                <a:spcBef>
                  <a:spcPct val="0"/>
                </a:spcBef>
                <a:spcAft>
                  <a:spcPct val="0"/>
                </a:spcAft>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6675" name="Rectangle 3"/>
          <p:cNvSpPr>
            <a:spLocks noGrp="1" noChangeArrowheads="1"/>
          </p:cNvSpPr>
          <p:nvPr>
            <p:ph type="body" idx="1"/>
          </p:nvPr>
        </p:nvSpPr>
        <p:spPr bwMode="auto">
          <a:xfrm>
            <a:off x="731520" y="4560570"/>
            <a:ext cx="5852160" cy="4504046"/>
          </a:xfrm>
          <a:noFill/>
        </p:spPr>
        <p:txBody>
          <a:bodyPr wrap="square" numCol="1" anchor="t" anchorCtr="0" compatLnSpc="1">
            <a:prstTxWarp prst="textNoShape">
              <a:avLst/>
            </a:prstTxWarp>
            <a:normAutofit/>
          </a:bodyPr>
          <a:lstStyle/>
          <a:p>
            <a:pPr>
              <a:spcBef>
                <a:spcPts val="634"/>
              </a:spcBef>
            </a:pPr>
            <a:r>
              <a:rPr lang="en-US" dirty="0" smtClean="0"/>
              <a:t>Original Medicare is one of the coverage choices in the Medicare program. You will be in Original Medicare unless you choose to join a Medicare Advantage Plan or other Medicare plan. Original Medicare is a fee-for-service program that is managed by the Federal Government.</a:t>
            </a:r>
          </a:p>
          <a:p>
            <a:pPr>
              <a:spcBef>
                <a:spcPts val="634"/>
              </a:spcBef>
            </a:pPr>
            <a:r>
              <a:rPr lang="en-US" dirty="0" smtClean="0"/>
              <a:t>If you have Medicare Part A, you get all the Part A-covered services. If you have Medicare Part B, you get all the Part B-covered services. As we mentioned earlier, Part A (hospital insurance) is premium-free for most people. For Medicare Part B (medical insurance) you pay a monthly premium. </a:t>
            </a:r>
            <a:r>
              <a:rPr lang="en-US" dirty="0"/>
              <a:t>The standard Medicare Part B monthly premium </a:t>
            </a:r>
            <a:r>
              <a:rPr lang="en-US" dirty="0" smtClean="0"/>
              <a:t>is $104.90 </a:t>
            </a:r>
            <a:r>
              <a:rPr lang="en-US" dirty="0"/>
              <a:t>in </a:t>
            </a:r>
            <a:r>
              <a:rPr lang="en-US" dirty="0" smtClean="0"/>
              <a:t>2014 for most people.</a:t>
            </a:r>
          </a:p>
          <a:p>
            <a:pPr>
              <a:spcBef>
                <a:spcPts val="634"/>
              </a:spcBef>
            </a:pPr>
            <a:r>
              <a:rPr lang="en-US" dirty="0" smtClean="0"/>
              <a:t>With Original Medicare, you can go to any doctor, supplier, hospital, or facility that accepts Medicare and is accepting new Medicare patients.</a:t>
            </a:r>
          </a:p>
          <a:p>
            <a:pPr>
              <a:spcBef>
                <a:spcPts val="634"/>
              </a:spcBef>
            </a:pPr>
            <a:r>
              <a:rPr lang="en-US" dirty="0" smtClean="0"/>
              <a:t>In Original Medicare, you also pay deductibles and coinsurance or copayments. After you receive health care services, you’ll get a letter in the mail, called a Medicare Summary Notice (MSN), that lists the services you received, what was charged, what Medicare paid, and how much you may be billed. If you disagree with the information on the MSN or with any bill you receive, you can file an appeal. There is information on the MSN about how to ask for an appeal.</a:t>
            </a:r>
          </a:p>
          <a:p>
            <a:pPr>
              <a:spcBef>
                <a:spcPts val="634"/>
              </a:spcBef>
            </a:pPr>
            <a:r>
              <a:rPr lang="en-US" dirty="0" smtClean="0"/>
              <a:t>You can join a Medicare Prescription Drug Plan (Part D plan) to add drug coverage.</a:t>
            </a:r>
          </a:p>
        </p:txBody>
      </p:sp>
      <p:sp>
        <p:nvSpPr>
          <p:cNvPr id="5" name="Slide Number Placeholder 4"/>
          <p:cNvSpPr>
            <a:spLocks noGrp="1"/>
          </p:cNvSpPr>
          <p:nvPr>
            <p:ph type="sldNum" sz="quarter" idx="10"/>
          </p:nvPr>
        </p:nvSpPr>
        <p:spPr/>
        <p:txBody>
          <a:bodyPr/>
          <a:lstStyle/>
          <a:p>
            <a:fld id="{8D3B99F0-B413-4F8E-9262-407D19939992}"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650240" y="4560570"/>
            <a:ext cx="6258560" cy="4478597"/>
          </a:xfrm>
        </p:spPr>
        <p:txBody>
          <a:bodyPr wrap="square" numCol="1" anchor="t" anchorCtr="0" compatLnSpc="1">
            <a:prstTxWarp prst="textNoShape">
              <a:avLst/>
            </a:prstTxWarp>
            <a:noAutofit/>
          </a:bodyPr>
          <a:lstStyle/>
          <a:p>
            <a:pPr>
              <a:lnSpc>
                <a:spcPct val="85000"/>
              </a:lnSpc>
              <a:spcBef>
                <a:spcPts val="317"/>
              </a:spcBef>
              <a:defRPr/>
            </a:pPr>
            <a:r>
              <a:rPr lang="en-US" dirty="0" smtClean="0"/>
              <a:t>Medicare Part A is premium free if you or your spouse paid Medicare, or Federal Insurance Contributions Act (FICA), taxes while working (10 year minimum in most cases). FICA funds the Social Security and Medicare programs. Medicare entitlement due to a disability will have different credit requirements depending on your age.</a:t>
            </a:r>
          </a:p>
          <a:p>
            <a:pPr>
              <a:lnSpc>
                <a:spcPct val="85000"/>
              </a:lnSpc>
              <a:spcBef>
                <a:spcPts val="634"/>
              </a:spcBef>
              <a:defRPr/>
            </a:pPr>
            <a:r>
              <a:rPr lang="en-US" dirty="0" smtClean="0"/>
              <a:t>If either you or your spouse doesn’t qualify for premium-free Medicare Part A, you may still be able to get Medicare Part A by paying a monthly premium. The amount of the premium depends on how long you or your spouse worked in Medicare-covered employment. </a:t>
            </a:r>
          </a:p>
          <a:p>
            <a:pPr>
              <a:lnSpc>
                <a:spcPct val="85000"/>
              </a:lnSpc>
              <a:spcBef>
                <a:spcPts val="634"/>
              </a:spcBef>
              <a:defRPr/>
            </a:pPr>
            <a:r>
              <a:rPr lang="en-US" dirty="0" smtClean="0"/>
              <a:t>Social Security determines if you have to pay a monthly premium for Part A. In 2014, the Part A monthly premium is $234 for a person who has 30 or more work credits, or $426 for a person who has less than 30 work credits of Medicare-covered employment.</a:t>
            </a:r>
          </a:p>
          <a:p>
            <a:pPr>
              <a:lnSpc>
                <a:spcPct val="85000"/>
              </a:lnSpc>
              <a:spcBef>
                <a:spcPts val="634"/>
              </a:spcBef>
              <a:defRPr/>
            </a:pPr>
            <a:r>
              <a:rPr lang="en-US" dirty="0" smtClean="0"/>
              <a:t>If you don’t buy Medicare Part A when you are first eligible, you may have to pay a monthly premium penalty. The premium</a:t>
            </a:r>
            <a:r>
              <a:rPr lang="en-US" baseline="0" dirty="0" smtClean="0"/>
              <a:t> </a:t>
            </a:r>
            <a:r>
              <a:rPr lang="en-US" dirty="0" smtClean="0"/>
              <a:t>is subject to a 10% increase payable for twice the number of full twelve month periods you could have been but were not enrolled.</a:t>
            </a:r>
            <a:r>
              <a:rPr lang="en-US" dirty="0"/>
              <a:t> For example, if you were eligible for Part A for 2 years but did not sign up, you’ll have to pay the higher premium for 4 years.</a:t>
            </a:r>
            <a:r>
              <a:rPr lang="en-US" dirty="0" smtClean="0"/>
              <a:t> The 10% premium surcharge will apply only after 12 months have elapsed from the last day of your Initial Enrollment Period to the last date of the enrollment period you used to enroll. In other words, if it is less than 12 months, the penalty will not apply. This penalty also won’t apply to you if you are eligible for a Special Enrollment Period. (Anytime that you or your spouse or family member, if you’re disabled, are working, and you’re covered by a group health plan through the employer or union based on that work or during the 8-month period that begins the month after the employment ends or the group health plan coverage ends, whichever happens first.) </a:t>
            </a:r>
          </a:p>
          <a:p>
            <a:pPr>
              <a:lnSpc>
                <a:spcPct val="85000"/>
              </a:lnSpc>
              <a:spcBef>
                <a:spcPts val="634"/>
              </a:spcBef>
              <a:defRPr/>
            </a:pPr>
            <a:r>
              <a:rPr lang="en-US" dirty="0" smtClean="0"/>
              <a:t>For information on Medicare Part A entitlement, enrollment, or premiums, call Social Security at 1-800-772-1213. TTY users should call 1-800-325-0778.</a:t>
            </a:r>
          </a:p>
        </p:txBody>
      </p:sp>
      <p:sp>
        <p:nvSpPr>
          <p:cNvPr id="6" name="Slide Number Placeholder 5"/>
          <p:cNvSpPr>
            <a:spLocks noGrp="1"/>
          </p:cNvSpPr>
          <p:nvPr>
            <p:ph type="sldNum" sz="quarter" idx="10"/>
          </p:nvPr>
        </p:nvSpPr>
        <p:spPr/>
        <p:txBody>
          <a:bodyPr/>
          <a:lstStyle/>
          <a:p>
            <a:fld id="{8D3B99F0-B413-4F8E-9262-407D19939992}"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7459" name="Rectangle 3"/>
          <p:cNvSpPr>
            <a:spLocks noGrp="1" noChangeArrowheads="1"/>
          </p:cNvSpPr>
          <p:nvPr>
            <p:ph type="body" idx="1"/>
          </p:nvPr>
        </p:nvSpPr>
        <p:spPr bwMode="auto">
          <a:xfrm>
            <a:off x="731520" y="4560570"/>
            <a:ext cx="5852160" cy="4333283"/>
          </a:xfrm>
          <a:noFill/>
        </p:spPr>
        <p:txBody>
          <a:bodyPr wrap="square" numCol="1" anchor="t" anchorCtr="0" compatLnSpc="1">
            <a:prstTxWarp prst="textNoShape">
              <a:avLst/>
            </a:prstTxWarp>
            <a:normAutofit/>
          </a:bodyPr>
          <a:lstStyle/>
          <a:p>
            <a:pPr>
              <a:spcBef>
                <a:spcPts val="634"/>
              </a:spcBef>
            </a:pPr>
            <a:r>
              <a:rPr lang="en-US" dirty="0" smtClean="0"/>
              <a:t>If you have Original Medicare, you pay the Part B deductible, which is the amount a person must pay for health care each calendar year before Medicare begins to pay. This amount can change every year in January. The 2014</a:t>
            </a:r>
            <a:r>
              <a:rPr lang="en-US" baseline="0" dirty="0" smtClean="0"/>
              <a:t> </a:t>
            </a:r>
            <a:r>
              <a:rPr lang="en-US" dirty="0" smtClean="0"/>
              <a:t>Part B deductible is $147 per year. This means that you must pay the first $147</a:t>
            </a:r>
            <a:r>
              <a:rPr lang="en-US" baseline="0" dirty="0" smtClean="0"/>
              <a:t> </a:t>
            </a:r>
            <a:r>
              <a:rPr lang="en-US" dirty="0" smtClean="0"/>
              <a:t>of your Medicare-approved medical bills in 2014 before Medicare Part B starts to pay for your care. </a:t>
            </a:r>
          </a:p>
          <a:p>
            <a:pPr>
              <a:spcBef>
                <a:spcPts val="634"/>
              </a:spcBef>
            </a:pPr>
            <a:r>
              <a:rPr lang="en-US" dirty="0" smtClean="0"/>
              <a:t>You also pay some copayments or coinsurance for Part B services. The amount depends upon the service, but is 20% in most cases.</a:t>
            </a:r>
          </a:p>
          <a:p>
            <a:pPr>
              <a:spcBef>
                <a:spcPts val="634"/>
              </a:spcBef>
            </a:pPr>
            <a:r>
              <a:rPr lang="en-US" dirty="0" smtClean="0"/>
              <a:t>If you can’t afford to pay these costs, there are programs that may help. These programs are discussed later in this presentation. </a:t>
            </a:r>
          </a:p>
          <a:p>
            <a:pPr>
              <a:spcBef>
                <a:spcPts val="634"/>
              </a:spcBef>
            </a:pPr>
            <a:r>
              <a:rPr lang="en-US" dirty="0" smtClean="0"/>
              <a:t>If you don’t enroll in Part B when you are first eligible,</a:t>
            </a:r>
            <a:r>
              <a:rPr lang="en-US" baseline="0" dirty="0" smtClean="0"/>
              <a:t> you may have to pay a higher premium until you turn 65. Any penalty assessed will be removed</a:t>
            </a:r>
            <a:r>
              <a:rPr lang="en-US" dirty="0" smtClean="0"/>
              <a:t> once you turn 65.</a:t>
            </a:r>
            <a:endParaRPr lang="en-US" baseline="0"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731520" y="4560570"/>
            <a:ext cx="5852160" cy="4319906"/>
          </a:xfrm>
          <a:noFill/>
        </p:spPr>
        <p:txBody>
          <a:bodyPr wrap="square" numCol="1" anchor="t" anchorCtr="0" compatLnSpc="1">
            <a:prstTxWarp prst="textNoShape">
              <a:avLst/>
            </a:prstTxWarp>
          </a:bodyPr>
          <a:lstStyle/>
          <a:p>
            <a:pPr marL="0" lvl="1" indent="0" defTabSz="914319">
              <a:spcBef>
                <a:spcPts val="600"/>
              </a:spcBef>
              <a:buNone/>
              <a:defRPr/>
            </a:pPr>
            <a:r>
              <a:rPr lang="en-US" dirty="0" smtClean="0"/>
              <a:t>People with disabilities: </a:t>
            </a:r>
          </a:p>
          <a:p>
            <a:pPr marL="173721" lvl="1" indent="-173721">
              <a:spcBef>
                <a:spcPts val="600"/>
              </a:spcBef>
            </a:pPr>
            <a:r>
              <a:rPr lang="en-US" dirty="0" smtClean="0"/>
              <a:t>Represent</a:t>
            </a:r>
            <a:r>
              <a:rPr lang="en-US" baseline="0" dirty="0" smtClean="0"/>
              <a:t> the f</a:t>
            </a:r>
            <a:r>
              <a:rPr lang="en-US" dirty="0" smtClean="0"/>
              <a:t>astest growing group of</a:t>
            </a:r>
            <a:r>
              <a:rPr lang="en-US" baseline="0" dirty="0" smtClean="0"/>
              <a:t> the </a:t>
            </a:r>
            <a:r>
              <a:rPr lang="en-US" dirty="0" smtClean="0"/>
              <a:t>Medicare-entitled population,</a:t>
            </a:r>
            <a:r>
              <a:rPr lang="en-US" baseline="0" dirty="0" smtClean="0"/>
              <a:t> consisting of m</a:t>
            </a:r>
            <a:r>
              <a:rPr lang="en-US" dirty="0" smtClean="0"/>
              <a:t>ostly younger beneficiaries (65 &amp; under) who</a:t>
            </a:r>
            <a:r>
              <a:rPr lang="en-US" baseline="0" dirty="0" smtClean="0"/>
              <a:t> have very little knowledge of the Medicare program</a:t>
            </a:r>
            <a:r>
              <a:rPr lang="en-US" dirty="0" smtClean="0"/>
              <a:t> </a:t>
            </a:r>
          </a:p>
          <a:p>
            <a:pPr marL="415643" lvl="2" indent="-183656">
              <a:spcBef>
                <a:spcPts val="600"/>
              </a:spcBef>
            </a:pPr>
            <a:r>
              <a:rPr lang="en-US" dirty="0" smtClean="0"/>
              <a:t>Constitute about 18% of the Medicare population (2013)</a:t>
            </a:r>
          </a:p>
          <a:p>
            <a:pPr marL="415643" lvl="1" indent="-181240">
              <a:spcBef>
                <a:spcPts val="600"/>
              </a:spcBef>
              <a:buFont typeface="Arial" pitchFamily="34" charset="0"/>
              <a:buChar char="•"/>
            </a:pPr>
            <a:r>
              <a:rPr lang="en-US" dirty="0" smtClean="0"/>
              <a:t>Approximately 9 million disabled people have </a:t>
            </a:r>
            <a:r>
              <a:rPr lang="en-US" dirty="0"/>
              <a:t>Part A and/or Part </a:t>
            </a:r>
            <a:r>
              <a:rPr lang="en-US" dirty="0" smtClean="0"/>
              <a:t>B (2013)</a:t>
            </a:r>
          </a:p>
          <a:p>
            <a:pPr marL="173721" lvl="1" indent="-173721">
              <a:spcBef>
                <a:spcPts val="600"/>
              </a:spcBef>
            </a:pPr>
            <a:r>
              <a:rPr lang="en-US" dirty="0"/>
              <a:t>Are often uninsured before they qualify for Medicare</a:t>
            </a:r>
          </a:p>
          <a:p>
            <a:pPr marL="173721" lvl="1" indent="-173721">
              <a:spcBef>
                <a:spcPts val="600"/>
              </a:spcBef>
            </a:pPr>
            <a:r>
              <a:rPr lang="en-US" dirty="0" smtClean="0"/>
              <a:t>May qualify for both Medicare and Medicaid</a:t>
            </a:r>
          </a:p>
          <a:p>
            <a:pPr marL="173721" lvl="1" indent="-173721">
              <a:spcBef>
                <a:spcPts val="600"/>
              </a:spcBef>
            </a:pPr>
            <a:r>
              <a:rPr lang="en-US" dirty="0" smtClean="0"/>
              <a:t>Social Security studies show that a 20-year-old worker has a 30% chance of becoming disabled before reaching retirement age </a:t>
            </a:r>
          </a:p>
          <a:p>
            <a:pPr>
              <a:spcBef>
                <a:spcPts val="600"/>
              </a:spcBef>
            </a:pPr>
            <a:r>
              <a:rPr lang="en-US" dirty="0" smtClean="0"/>
              <a:t>For more information</a:t>
            </a:r>
            <a:r>
              <a:rPr lang="en-US" baseline="0" dirty="0" smtClean="0"/>
              <a:t> </a:t>
            </a:r>
            <a:r>
              <a:rPr lang="en-US" dirty="0"/>
              <a:t>visit: http://</a:t>
            </a:r>
            <a:r>
              <a:rPr lang="en-US" dirty="0" smtClean="0"/>
              <a:t>www.cms.gov/Research-Statistics-Data-and-Systems/Statistics-Trends-and-Reports/CMS-Fast-Facts/index.html, download CMS Fast Facts.</a:t>
            </a:r>
          </a:p>
        </p:txBody>
      </p:sp>
      <p:sp>
        <p:nvSpPr>
          <p:cNvPr id="106500"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ABAEBF-F39D-4F07-B758-898C4069D127}" type="slidenum">
              <a:rPr lang="en-US"/>
              <a:pPr fontAlgn="base">
                <a:spcBef>
                  <a:spcPct val="0"/>
                </a:spcBef>
                <a:spcAft>
                  <a:spcPct val="0"/>
                </a:spcAft>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6349">
              <a:spcBef>
                <a:spcPts val="600"/>
              </a:spcBef>
            </a:pPr>
            <a:r>
              <a:rPr lang="en-US" dirty="0"/>
              <a:t>The standard Medicare Part B monthly premium is $104.90 in </a:t>
            </a:r>
            <a:r>
              <a:rPr lang="en-US" dirty="0" smtClean="0"/>
              <a:t>2014. </a:t>
            </a:r>
            <a:r>
              <a:rPr lang="en-US" dirty="0"/>
              <a:t>Some people with higher annual incomes pay a higher Part B premium. These amounts can change each year and are based on the modified adjusted gross income for an individual. </a:t>
            </a:r>
          </a:p>
          <a:p>
            <a:pPr marL="173721" lvl="1" indent="-173721">
              <a:lnSpc>
                <a:spcPct val="80000"/>
              </a:lnSpc>
              <a:spcBef>
                <a:spcPts val="600"/>
              </a:spcBef>
              <a:defRPr/>
            </a:pPr>
            <a:r>
              <a:rPr lang="en-US" dirty="0"/>
              <a:t>$85,001 - $107,000, the Part B premium is $146.90 per month</a:t>
            </a:r>
          </a:p>
          <a:p>
            <a:pPr marL="173721" lvl="1" indent="-173721">
              <a:lnSpc>
                <a:spcPct val="80000"/>
              </a:lnSpc>
              <a:spcBef>
                <a:spcPts val="600"/>
              </a:spcBef>
              <a:defRPr/>
            </a:pPr>
            <a:r>
              <a:rPr lang="en-US" dirty="0"/>
              <a:t>$107,001 - $160,000, the Part B premium is $209.80 per month</a:t>
            </a:r>
          </a:p>
          <a:p>
            <a:pPr marL="173721" lvl="1" indent="-173721">
              <a:lnSpc>
                <a:spcPct val="80000"/>
              </a:lnSpc>
              <a:spcBef>
                <a:spcPts val="600"/>
              </a:spcBef>
              <a:defRPr/>
            </a:pPr>
            <a:r>
              <a:rPr lang="en-US" dirty="0"/>
              <a:t>$160,001 - $214,000 the Part B premium is $272.70 per month</a:t>
            </a:r>
          </a:p>
          <a:p>
            <a:pPr marL="173721" lvl="1" indent="-173721">
              <a:lnSpc>
                <a:spcPct val="80000"/>
              </a:lnSpc>
              <a:spcBef>
                <a:spcPts val="600"/>
              </a:spcBef>
              <a:defRPr/>
            </a:pPr>
            <a:r>
              <a:rPr lang="en-US" dirty="0"/>
              <a:t>Greater than $214,000, the Part B premium is $335.70 per month</a:t>
            </a:r>
          </a:p>
          <a:p>
            <a:pPr>
              <a:spcBef>
                <a:spcPts val="634"/>
              </a:spcBef>
              <a:defRPr/>
            </a:pPr>
            <a:r>
              <a:rPr lang="en-US" dirty="0"/>
              <a:t>The income ranges for joint returns are double that of individual returns. Social Security uses the income reported on your tax return from two years ago to determine the Part B premium. For example, the income reported on a </a:t>
            </a:r>
            <a:r>
              <a:rPr lang="en-US" dirty="0" smtClean="0"/>
              <a:t>2012 </a:t>
            </a:r>
            <a:r>
              <a:rPr lang="en-US" dirty="0"/>
              <a:t>tax return filed in </a:t>
            </a:r>
            <a:r>
              <a:rPr lang="en-US" dirty="0" smtClean="0"/>
              <a:t>2013 </a:t>
            </a:r>
            <a:r>
              <a:rPr lang="en-US" dirty="0"/>
              <a:t>is used to determine the monthly Part B premium in </a:t>
            </a:r>
            <a:r>
              <a:rPr lang="en-US" dirty="0" smtClean="0"/>
              <a:t>2014. </a:t>
            </a:r>
            <a:r>
              <a:rPr lang="en-US" dirty="0"/>
              <a:t>Remember that this premium may be higher if you did not choose Part B when you first became eligible. The cost of Medicare Part B may go up 10% for each 12-month period that you could have had Part B but did not take it. An exception would be if you or your spouse or family member, if you’re disabled, is still employed and you are covered by a group health plan through that employment. In that case, you are eligible to enroll in Part B during a Special Enrollment Period. You will not pay a penalty. Contact Social Security at </a:t>
            </a:r>
            <a:r>
              <a:rPr lang="en-US" dirty="0" smtClean="0"/>
              <a:t>1-800-772-1213 or TTY 1-800-325-0778, if </a:t>
            </a:r>
            <a:r>
              <a:rPr lang="en-US" dirty="0"/>
              <a:t>you filed an amended return or your income has gone down. </a:t>
            </a:r>
          </a:p>
          <a:p>
            <a:pPr>
              <a:buNone/>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9" name="Rectangle 3"/>
          <p:cNvSpPr>
            <a:spLocks noGrp="1" noChangeArrowheads="1"/>
          </p:cNvSpPr>
          <p:nvPr>
            <p:ph type="body" idx="1"/>
          </p:nvPr>
        </p:nvSpPr>
        <p:spPr bwMode="auto">
          <a:xfrm>
            <a:off x="731520" y="4560570"/>
            <a:ext cx="5852160" cy="4400869"/>
          </a:xfrm>
          <a:noFill/>
        </p:spPr>
        <p:txBody>
          <a:bodyPr wrap="square" numCol="1" anchor="t" anchorCtr="0" compatLnSpc="1">
            <a:prstTxWarp prst="textNoShape">
              <a:avLst/>
            </a:prstTxWarp>
            <a:normAutofit/>
          </a:bodyPr>
          <a:lstStyle/>
          <a:p>
            <a:pPr>
              <a:spcBef>
                <a:spcPts val="634"/>
              </a:spcBef>
            </a:pPr>
            <a:r>
              <a:rPr lang="en-US" dirty="0" smtClean="0"/>
              <a:t>Medicare is the secondary payer for people who are under age 65 and entitled to Medicare because of a disability if they are covered by a large Employer Group Health Plan (EGHP) through current employment, either their own or that of a family member. In this instance, the employer must have 100 or more employees.</a:t>
            </a:r>
          </a:p>
          <a:p>
            <a:pPr>
              <a:spcBef>
                <a:spcPts val="634"/>
              </a:spcBef>
            </a:pPr>
            <a:r>
              <a:rPr lang="en-US" dirty="0" smtClean="0"/>
              <a:t>Medicare is also secondary payer for people with Medicare who are under 65 and disabled if they are self-employed, or a family member is self-employed, and they are covered by a large (EGHP) of an employer that has 100 or more employees.</a:t>
            </a:r>
          </a:p>
          <a:p>
            <a:pPr>
              <a:spcBef>
                <a:spcPts val="634"/>
              </a:spcBef>
            </a:pPr>
            <a:r>
              <a:rPr lang="en-US" dirty="0" smtClean="0"/>
              <a:t>If any one employer within a multiple employer health plan has 100 or more employees, Medicare is secondary for all. This includes individuals associated with employers within the group that have less than 100 employees.</a:t>
            </a: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2F97F8-8B01-41D9-9043-BA6466E77BB1}" type="slidenum">
              <a:rPr lang="en-US" smtClean="0"/>
              <a:pPr/>
              <a:t>31</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685800"/>
            <a:ext cx="4800600" cy="3600450"/>
          </a:xfrm>
        </p:spPr>
      </p:sp>
      <p:sp>
        <p:nvSpPr>
          <p:cNvPr id="3" name="Notes Placeholder 2"/>
          <p:cNvSpPr>
            <a:spLocks noGrp="1"/>
          </p:cNvSpPr>
          <p:nvPr>
            <p:ph type="body" idx="1"/>
          </p:nvPr>
        </p:nvSpPr>
        <p:spPr>
          <a:xfrm>
            <a:off x="731520" y="4560570"/>
            <a:ext cx="6172201" cy="4648200"/>
          </a:xfrm>
        </p:spPr>
        <p:txBody>
          <a:bodyPr>
            <a:normAutofit/>
          </a:bodyPr>
          <a:lstStyle/>
          <a:p>
            <a:pPr>
              <a:spcBef>
                <a:spcPts val="634"/>
              </a:spcBef>
            </a:pPr>
            <a:r>
              <a:rPr lang="en-US" dirty="0"/>
              <a:t>Medicare says an individual has current employment status if the individual is: </a:t>
            </a:r>
          </a:p>
          <a:p>
            <a:pPr marL="171435" indent="-171435">
              <a:spcBef>
                <a:spcPts val="317"/>
              </a:spcBef>
              <a:buFont typeface="Wingdings" pitchFamily="2" charset="2"/>
              <a:buChar char="§"/>
            </a:pPr>
            <a:r>
              <a:rPr lang="en-US" dirty="0"/>
              <a:t>Actively working as an employee, is the employer (including a self-employed person), or is associated with the employer in a business relationship; or </a:t>
            </a:r>
          </a:p>
          <a:p>
            <a:pPr marL="171435" indent="-171435">
              <a:buFont typeface="Wingdings" pitchFamily="2" charset="2"/>
              <a:buChar char="§"/>
            </a:pPr>
            <a:r>
              <a:rPr lang="en-US" dirty="0"/>
              <a:t>The individual is not actively working and is receiving disability benefits from an employer for up to 6 months (the first 6 months of employer disability benefits are subject to FICA taxes</a:t>
            </a:r>
            <a:r>
              <a:rPr lang="en-US" dirty="0" smtClean="0"/>
              <a:t>), </a:t>
            </a:r>
            <a:r>
              <a:rPr lang="en-US" dirty="0"/>
              <a:t>or not actively working and meeting all of five specific </a:t>
            </a:r>
            <a:r>
              <a:rPr lang="en-US" dirty="0" smtClean="0"/>
              <a:t>conditions specified by CMS.</a:t>
            </a:r>
          </a:p>
          <a:p>
            <a:pPr>
              <a:spcBef>
                <a:spcPts val="634"/>
              </a:spcBef>
            </a:pPr>
            <a:r>
              <a:rPr lang="en-US" dirty="0" smtClean="0"/>
              <a:t>If </a:t>
            </a:r>
            <a:r>
              <a:rPr lang="en-US" dirty="0"/>
              <a:t>someone is not actively working, Medicare will still consider an individual as having current employment status if all of the following </a:t>
            </a:r>
            <a:r>
              <a:rPr lang="en-US" dirty="0" smtClean="0"/>
              <a:t>five conditions </a:t>
            </a:r>
            <a:r>
              <a:rPr lang="en-US" dirty="0"/>
              <a:t>are </a:t>
            </a:r>
            <a:r>
              <a:rPr lang="en-US" dirty="0" smtClean="0"/>
              <a:t>met: </a:t>
            </a:r>
          </a:p>
          <a:p>
            <a:pPr marL="171435" indent="-171435">
              <a:spcBef>
                <a:spcPts val="32"/>
              </a:spcBef>
              <a:buFont typeface="Wingdings" pitchFamily="2" charset="2"/>
              <a:buChar char="§"/>
            </a:pPr>
            <a:r>
              <a:rPr lang="en-US" dirty="0" smtClean="0"/>
              <a:t>Retains employment rights in the industry;</a:t>
            </a:r>
          </a:p>
          <a:p>
            <a:pPr marL="171435" indent="-171435">
              <a:spcBef>
                <a:spcPts val="32"/>
              </a:spcBef>
              <a:buFont typeface="Wingdings" pitchFamily="2" charset="2"/>
              <a:buChar char="§"/>
            </a:pPr>
            <a:r>
              <a:rPr lang="en-US" dirty="0" smtClean="0"/>
              <a:t>Has </a:t>
            </a:r>
            <a:r>
              <a:rPr lang="en-US" dirty="0"/>
              <a:t>not had their employment terminated by the employer if the employer provides the coverage or has not had his/her membership in the employee organization terminated if the employee organization provides the coverage; </a:t>
            </a:r>
          </a:p>
          <a:p>
            <a:pPr marL="171435" indent="-171435">
              <a:spcBef>
                <a:spcPts val="32"/>
              </a:spcBef>
              <a:buFont typeface="Wingdings" pitchFamily="2" charset="2"/>
              <a:buChar char="§"/>
            </a:pPr>
            <a:r>
              <a:rPr lang="en-US" dirty="0"/>
              <a:t>Is not receiving disability benefits from an employer for more than 6 months;</a:t>
            </a:r>
          </a:p>
          <a:p>
            <a:pPr marL="171435" indent="-171435">
              <a:spcBef>
                <a:spcPts val="32"/>
              </a:spcBef>
              <a:buFont typeface="Wingdings" pitchFamily="2" charset="2"/>
              <a:buChar char="§"/>
            </a:pPr>
            <a:r>
              <a:rPr lang="en-US" dirty="0"/>
              <a:t>Is not receiving Social Security disability benefits; and</a:t>
            </a:r>
          </a:p>
          <a:p>
            <a:pPr marL="171435" indent="-171435">
              <a:spcBef>
                <a:spcPts val="32"/>
              </a:spcBef>
              <a:buFont typeface="Wingdings" pitchFamily="2" charset="2"/>
              <a:buChar char="§"/>
            </a:pPr>
            <a:r>
              <a:rPr lang="en-US" dirty="0"/>
              <a:t>Has employment-based GHP coverage that is not COBRA continuation coverage. (See 29 U.S.C. 1161-1168</a:t>
            </a:r>
            <a:r>
              <a:rPr lang="en-US" dirty="0" smtClean="0"/>
              <a:t>.)</a:t>
            </a:r>
          </a:p>
          <a:p>
            <a:pPr>
              <a:spcBef>
                <a:spcPts val="634"/>
              </a:spcBef>
            </a:pPr>
            <a:r>
              <a:rPr lang="en-US" dirty="0" smtClean="0"/>
              <a:t>A </a:t>
            </a:r>
            <a:r>
              <a:rPr lang="en-US" dirty="0"/>
              <a:t>person </a:t>
            </a:r>
            <a:r>
              <a:rPr lang="en-US" dirty="0" smtClean="0"/>
              <a:t>age </a:t>
            </a:r>
            <a:r>
              <a:rPr lang="en-US" dirty="0"/>
              <a:t>65 or older and receiving disability payments from an employer is considered to have current employment status if such payments are subject to taxes under FICA. Employer disability payments are subject to FICA tax for the first six months of disability after the last calendar month in which the employee worked for that employer</a:t>
            </a:r>
            <a:r>
              <a:rPr lang="en-US" dirty="0" smtClean="0"/>
              <a:t>.</a:t>
            </a:r>
          </a:p>
          <a:p>
            <a:pPr>
              <a:lnSpc>
                <a:spcPct val="90000"/>
              </a:lnSpc>
              <a:spcBef>
                <a:spcPts val="634"/>
              </a:spcBef>
            </a:pPr>
            <a:r>
              <a:rPr lang="en-US" dirty="0" smtClean="0"/>
              <a:t>To </a:t>
            </a:r>
            <a:r>
              <a:rPr lang="en-US" dirty="0"/>
              <a:t>find out more visit the CMS Secondary Payer Manual, Chapter 1, Section 50.A. </a:t>
            </a:r>
            <a:endParaRPr lang="en-US" dirty="0" smtClean="0"/>
          </a:p>
          <a:p>
            <a:pPr>
              <a:lnSpc>
                <a:spcPct val="90000"/>
              </a:lnSpc>
              <a:spcBef>
                <a:spcPts val="317"/>
              </a:spcBef>
            </a:pPr>
            <a:r>
              <a:rPr lang="en-US" u="sng" dirty="0">
                <a:solidFill>
                  <a:srgbClr val="0000FF"/>
                </a:solidFill>
                <a:ea typeface="Calibri"/>
                <a:cs typeface="Times New Roman"/>
                <a:hlinkClick r:id="rId3"/>
              </a:rPr>
              <a:t>http://www.cms.gov/Regulations-and-Guidance/Guidance/Manuals/Downloads/msp105c01.pdf</a:t>
            </a:r>
            <a:endParaRPr lang="en-US" dirty="0">
              <a:solidFill>
                <a:prstClr val="black"/>
              </a:solidFill>
            </a:endParaRPr>
          </a:p>
        </p:txBody>
      </p:sp>
      <p:sp>
        <p:nvSpPr>
          <p:cNvPr id="4" name="Slide Number Placeholder 3"/>
          <p:cNvSpPr>
            <a:spLocks noGrp="1"/>
          </p:cNvSpPr>
          <p:nvPr>
            <p:ph type="sldNum" sz="quarter" idx="10"/>
          </p:nvPr>
        </p:nvSpPr>
        <p:spPr/>
        <p:txBody>
          <a:bodyPr/>
          <a:lstStyle/>
          <a:p>
            <a:fld id="{666AA210-F09A-4D2C-988F-5E80B2706499}" type="slidenum">
              <a:rPr lang="en-US" smtClean="0"/>
              <a:pPr/>
              <a:t>32</a:t>
            </a:fld>
            <a:endParaRPr lang="en-US" dirty="0"/>
          </a:p>
        </p:txBody>
      </p:sp>
    </p:spTree>
    <p:extLst>
      <p:ext uri="{BB962C8B-B14F-4D97-AF65-F5344CB8AC3E}">
        <p14:creationId xmlns:p14="http://schemas.microsoft.com/office/powerpoint/2010/main" val="28889522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5" name="Rectangle 3"/>
          <p:cNvSpPr>
            <a:spLocks noGrp="1" noChangeArrowheads="1"/>
          </p:cNvSpPr>
          <p:nvPr>
            <p:ph type="body" idx="1"/>
          </p:nvPr>
        </p:nvSpPr>
        <p:spPr bwMode="auto">
          <a:xfrm>
            <a:off x="731520" y="4560570"/>
            <a:ext cx="5852160" cy="4477070"/>
          </a:xfrm>
        </p:spPr>
        <p:txBody>
          <a:bodyPr wrap="square" numCol="1" anchor="t" anchorCtr="0" compatLnSpc="1">
            <a:prstTxWarp prst="textNoShape">
              <a:avLst/>
            </a:prstTxWarp>
          </a:bodyPr>
          <a:lstStyle/>
          <a:p>
            <a:pPr>
              <a:spcBef>
                <a:spcPts val="600"/>
              </a:spcBef>
              <a:defRPr/>
            </a:pPr>
            <a:r>
              <a:rPr lang="en-US" dirty="0" smtClean="0"/>
              <a:t>Generally, Medicare will pay first for health insurance claims, and the retiree coverage will be the secondary payer. Retiree coverage might fill some of the gaps in Medicare coverage and might offer additional benefits such as routine dental care. People who are not sure how their retiree coverage works with Medicare should get a copy of their plan’s benefits booklet or look at the summary plan description provided by their employer or union. Workers approaching retirement should find out if employer coverage can be continued after they retire, and they should check the price and benefits, including benefits for a spouse. They should know what effect continuing coverage as a retiree will have on both their own, and their spouse’s insurance protections.</a:t>
            </a:r>
          </a:p>
          <a:p>
            <a:pPr>
              <a:spcBef>
                <a:spcPts val="600"/>
              </a:spcBef>
              <a:defRPr/>
            </a:pPr>
            <a:r>
              <a:rPr lang="en-US" dirty="0" smtClean="0"/>
              <a:t>Retiree coverage provided by an employer or union may have limits on how much it will pay. It may also provide “stop loss coverage,” a limit on out-of-pocket costs. They can also call the benefits administrator and ask how the plan pays when a person has Medicare.</a:t>
            </a:r>
          </a:p>
          <a:p>
            <a:pPr>
              <a:spcBef>
                <a:spcPts val="600"/>
              </a:spcBef>
              <a:defRPr/>
            </a:pPr>
            <a:r>
              <a:rPr lang="en-US" dirty="0" smtClean="0"/>
              <a:t>Remember that the employer or union has control over the retiree insurance coverage it offers. The employer or union may change the benefits or the premiums and may also choose to cancel the insurance.</a:t>
            </a:r>
          </a:p>
          <a:p>
            <a:pPr>
              <a:spcBef>
                <a:spcPts val="600"/>
              </a:spcBef>
              <a:defRPr/>
            </a:pPr>
            <a:r>
              <a:rPr lang="en-US" dirty="0" smtClean="0"/>
              <a:t>The Federal Employee Health Benefit Program (FEHBP) will be discussed later.</a:t>
            </a:r>
          </a:p>
          <a:p>
            <a:pPr marL="483306" indent="-483306" defTabSz="45716">
              <a:spcBef>
                <a:spcPts val="600"/>
              </a:spcBef>
              <a:defRPr/>
            </a:pPr>
            <a:r>
              <a:rPr lang="en-US" b="1" dirty="0" smtClean="0"/>
              <a:t>NOTE:  </a:t>
            </a:r>
            <a:r>
              <a:rPr lang="en-US" dirty="0" smtClean="0"/>
              <a:t>For retirees with Medicare based on ESRD, Medicare may be secondary 										to retiree coverage for the 30-month coordination period.</a:t>
            </a:r>
          </a:p>
          <a:p>
            <a:pPr defTabSz="45716">
              <a:lnSpc>
                <a:spcPct val="90000"/>
              </a:lnSpc>
              <a:defRPr/>
            </a:pPr>
            <a:endParaRPr lang="en-US" dirty="0" smtClean="0"/>
          </a:p>
        </p:txBody>
      </p:sp>
      <p:sp>
        <p:nvSpPr>
          <p:cNvPr id="10244"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E59A75-2DC4-4EA2-93CC-1849FDAA2026}" type="slidenum">
              <a:rPr lang="en-US" smtClean="0"/>
              <a:pPr/>
              <a:t>33</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1999" y="4572000"/>
            <a:ext cx="6146801" cy="4709160"/>
          </a:xfrm>
        </p:spPr>
        <p:txBody>
          <a:bodyPr>
            <a:normAutofit fontScale="47500" lnSpcReduction="20000"/>
          </a:bodyPr>
          <a:lstStyle/>
          <a:p>
            <a:pPr>
              <a:lnSpc>
                <a:spcPct val="110000"/>
              </a:lnSpc>
              <a:spcBef>
                <a:spcPts val="317"/>
              </a:spcBef>
              <a:defRPr/>
            </a:pPr>
            <a:r>
              <a:rPr lang="en-US" sz="2300" dirty="0"/>
              <a:t>Medigap (Medicare Supplement Insurance) policies are private health insurance that cover only the policyholder, not the spouse. They are sold by private insurance companies to supplement Original Medicare coverage for costs like deductibles, coinsurance and copayments.</a:t>
            </a:r>
          </a:p>
          <a:p>
            <a:pPr marL="174610" lvl="2" indent="-174610">
              <a:lnSpc>
                <a:spcPct val="110000"/>
              </a:lnSpc>
              <a:buFont typeface="Wingdings" pitchFamily="2" charset="2"/>
              <a:buChar char="§"/>
              <a:defRPr/>
            </a:pPr>
            <a:r>
              <a:rPr lang="en-US" sz="2300" dirty="0"/>
              <a:t>They pay for Medicare-covered services provided by any doctor, hospital, or provider that accepts Medicare (the exception is Medigap SELECT policies that require you use specific hospitals, and in some cases, specific doctors to get full benefits).</a:t>
            </a:r>
          </a:p>
          <a:p>
            <a:pPr marL="174610" lvl="2" indent="-174610">
              <a:spcBef>
                <a:spcPts val="317"/>
              </a:spcBef>
              <a:buFont typeface="Wingdings" pitchFamily="2" charset="2"/>
              <a:buChar char="§"/>
              <a:defRPr/>
            </a:pPr>
            <a:r>
              <a:rPr lang="en-US" sz="2300" dirty="0"/>
              <a:t>Medigap may cover certain things Medicare doesn’t depending on the Medigap plan.</a:t>
            </a:r>
          </a:p>
          <a:p>
            <a:pPr marL="174610" lvl="1" indent="-174610">
              <a:spcBef>
                <a:spcPts val="317"/>
              </a:spcBef>
              <a:defRPr/>
            </a:pPr>
            <a:r>
              <a:rPr lang="en-US" sz="2300" dirty="0"/>
              <a:t>They must follow Federal and state laws that protect people with Medicare.</a:t>
            </a:r>
          </a:p>
          <a:p>
            <a:pPr>
              <a:lnSpc>
                <a:spcPct val="110000"/>
              </a:lnSpc>
              <a:spcBef>
                <a:spcPts val="317"/>
              </a:spcBef>
              <a:defRPr/>
            </a:pPr>
            <a:r>
              <a:rPr lang="en-US" sz="2300" dirty="0"/>
              <a:t>In all states except Massachusetts, Minnesota, and Wisconsin, Medigap policies must be one of the standardized plans A, B, C, D, F, G, K, L, M or N so they can be easily compared. Each plan has a different set of benefits that are the same for any insurance company. It’s important to compare Medigap policies, because costs can vary. (Note:  Each company decides which Medigap policies it will sell and the price for each plan, with state review and approval).</a:t>
            </a:r>
          </a:p>
          <a:p>
            <a:pPr>
              <a:lnSpc>
                <a:spcPct val="110000"/>
              </a:lnSpc>
              <a:spcBef>
                <a:spcPts val="317"/>
              </a:spcBef>
              <a:defRPr/>
            </a:pPr>
            <a:r>
              <a:rPr lang="en-US" sz="2300" dirty="0"/>
              <a:t>A Medigap policy only works with Original Medicare (not with Medicare Advantage (MA) or other Medicare plans). It is illegal for anyone to sell you a Medigap policy if you:</a:t>
            </a:r>
          </a:p>
          <a:p>
            <a:pPr marL="174610" lvl="2" indent="-174610">
              <a:spcBef>
                <a:spcPts val="317"/>
              </a:spcBef>
              <a:buFont typeface="Wingdings" pitchFamily="2" charset="2"/>
              <a:buChar char="§"/>
              <a:defRPr/>
            </a:pPr>
            <a:r>
              <a:rPr lang="en-US" sz="2300" dirty="0"/>
              <a:t>Are in a Medicare Advantage Plan (unless your enrollment is ending).</a:t>
            </a:r>
          </a:p>
          <a:p>
            <a:pPr marL="174610" lvl="2" indent="-174610">
              <a:spcBef>
                <a:spcPts val="317"/>
              </a:spcBef>
              <a:buFont typeface="Wingdings" pitchFamily="2" charset="2"/>
              <a:buChar char="§"/>
              <a:defRPr/>
            </a:pPr>
            <a:r>
              <a:rPr lang="en-US" sz="2300" dirty="0"/>
              <a:t>Have Medicaid (unless Medicaid pays for your Medigap policy or only pays your Medicare Part B premium).</a:t>
            </a:r>
          </a:p>
          <a:p>
            <a:pPr marL="174610" lvl="2" indent="-174610">
              <a:spcBef>
                <a:spcPts val="317"/>
              </a:spcBef>
              <a:buFont typeface="Wingdings" pitchFamily="2" charset="2"/>
              <a:buChar char="§"/>
              <a:defRPr/>
            </a:pPr>
            <a:r>
              <a:rPr lang="en-US" sz="2300" dirty="0"/>
              <a:t>Already have a Medigap policy (unless you cancel your old Medigap policy).</a:t>
            </a:r>
          </a:p>
          <a:p>
            <a:pPr>
              <a:lnSpc>
                <a:spcPct val="110000"/>
              </a:lnSpc>
              <a:spcBef>
                <a:spcPts val="317"/>
              </a:spcBef>
              <a:defRPr/>
            </a:pPr>
            <a:r>
              <a:rPr lang="en-US" sz="2300" dirty="0"/>
              <a:t>You may want to drop your Medigap policy if you join a Medicare Advantage Plan or other Medicare plan. Even though you are entitled to keep it, it can’t pay for benefits that you get under your MA or other Medicare plan and can’t pay any cost-sharing under these plans.</a:t>
            </a:r>
          </a:p>
          <a:p>
            <a:pPr marL="234697" indent="-234697">
              <a:spcBef>
                <a:spcPts val="300"/>
              </a:spcBef>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72000"/>
            <a:ext cx="6258560" cy="4385310"/>
          </a:xfrm>
        </p:spPr>
        <p:txBody>
          <a:bodyPr>
            <a:noAutofit/>
          </a:bodyPr>
          <a:lstStyle/>
          <a:p>
            <a:pPr>
              <a:lnSpc>
                <a:spcPct val="90000"/>
              </a:lnSpc>
              <a:spcBef>
                <a:spcPts val="600"/>
              </a:spcBef>
            </a:pPr>
            <a:r>
              <a:rPr lang="en-US" dirty="0" smtClean="0"/>
              <a:t>At the time of printing this module, the following states required insurance companies to offer at least one kind of Medigap policy to people with Medicare under 65:  California*, Colorado, Connecticut, Delaware**, Florida, Georgia, Hawaii, Illinois, Kansas, Louisiana, Maine, Maryland, Massachusetts*, Michigan, Minnesota, Mississippi, Missouri, New Hampshire, New Jersey, New York, North Carolina, Oklahoma, Oregon, Pennsylvania, South Dakota, Tennessee, Texas, Vermont*, and Wisconsin. </a:t>
            </a:r>
          </a:p>
          <a:p>
            <a:pPr>
              <a:lnSpc>
                <a:spcPct val="90000"/>
              </a:lnSpc>
              <a:spcBef>
                <a:spcPts val="600"/>
              </a:spcBef>
            </a:pPr>
            <a:r>
              <a:rPr lang="en-US" dirty="0" smtClean="0"/>
              <a:t>*A Medigap policy isn’t available to people with ESRD under 65. </a:t>
            </a:r>
          </a:p>
          <a:p>
            <a:pPr>
              <a:lnSpc>
                <a:spcPct val="90000"/>
              </a:lnSpc>
              <a:spcBef>
                <a:spcPts val="600"/>
              </a:spcBef>
            </a:pPr>
            <a:r>
              <a:rPr lang="en-US" dirty="0" smtClean="0"/>
              <a:t>** A Medigap policy is only available to people with ESRD. </a:t>
            </a:r>
          </a:p>
          <a:p>
            <a:pPr>
              <a:lnSpc>
                <a:spcPct val="90000"/>
              </a:lnSpc>
              <a:spcBef>
                <a:spcPts val="600"/>
              </a:spcBef>
            </a:pPr>
            <a:r>
              <a:rPr lang="en-US" dirty="0" smtClean="0"/>
              <a:t>Even if your state isn’t on the list above, some insurance companies may voluntarily sell Medigap policies to people under 65. They will probably cost you more than Medigap policies sold to people over 65, and they can use medical underwriting. Check with your state about what rights you might have under state law.</a:t>
            </a:r>
          </a:p>
          <a:p>
            <a:pPr>
              <a:lnSpc>
                <a:spcPct val="90000"/>
              </a:lnSpc>
              <a:spcBef>
                <a:spcPts val="600"/>
              </a:spcBef>
            </a:pPr>
            <a:r>
              <a:rPr lang="en-US" dirty="0" smtClean="0"/>
              <a:t>Remember, if you’re already enrolled in Medicare Part B, you will get a Medigap Open Enrollment Period when you turn 65. You will probably have a wider choice of Medigap policies and be able to get a lower premium at that time. During the Medigap Open Enrollment Period, insurance companies can’t refuse to sell you any Medigap policy due to a disability or other health problem, or charge you a higher premium (based on health status) than they charge other people who are 65. </a:t>
            </a:r>
          </a:p>
          <a:p>
            <a:pPr>
              <a:lnSpc>
                <a:spcPct val="90000"/>
              </a:lnSpc>
              <a:spcBef>
                <a:spcPts val="600"/>
              </a:spcBef>
            </a:pPr>
            <a:r>
              <a:rPr lang="en-US" dirty="0" smtClean="0"/>
              <a:t>There are no provisions in the Affordable Care Act (ACA) that change rules for issuance of Private Medicare Supplemental Policies.</a:t>
            </a:r>
          </a:p>
          <a:p>
            <a:pPr>
              <a:lnSpc>
                <a:spcPct val="90000"/>
              </a:lnSpc>
              <a:spcBef>
                <a:spcPts val="600"/>
              </a:spcBef>
            </a:pPr>
            <a:r>
              <a:rPr lang="en-US" dirty="0" smtClean="0"/>
              <a:t>Medicare (Part A and/or Part B) is creditable coverage. If you had Medicare for more than 6 months before you turned 65, you may not have a pre-existing condition waiting period. </a:t>
            </a: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34"/>
              </a:spcBef>
            </a:pPr>
            <a:r>
              <a:rPr lang="en-US" dirty="0" smtClean="0"/>
              <a:t>Medicare Advantage is also called Part C. Medicare</a:t>
            </a:r>
            <a:r>
              <a:rPr lang="en-US" baseline="0" dirty="0" smtClean="0"/>
              <a:t> Advantage Plans</a:t>
            </a:r>
            <a:r>
              <a:rPr lang="en-US" dirty="0" smtClean="0"/>
              <a:t> are</a:t>
            </a:r>
            <a:r>
              <a:rPr lang="en-US" baseline="0" dirty="0" smtClean="0"/>
              <a:t> h</a:t>
            </a:r>
            <a:r>
              <a:rPr lang="en-US" dirty="0" smtClean="0">
                <a:cs typeface="Arial" charset="0"/>
              </a:rPr>
              <a:t>ealth plan options approved by Medicare and</a:t>
            </a:r>
            <a:r>
              <a:rPr lang="en-US" baseline="0" dirty="0" smtClean="0">
                <a:cs typeface="Arial" charset="0"/>
              </a:rPr>
              <a:t> r</a:t>
            </a:r>
            <a:r>
              <a:rPr lang="en-US" dirty="0" smtClean="0">
                <a:cs typeface="Arial" charset="0"/>
              </a:rPr>
              <a:t>un by private companies.</a:t>
            </a:r>
          </a:p>
          <a:p>
            <a:pPr>
              <a:spcBef>
                <a:spcPts val="634"/>
              </a:spcBef>
            </a:pPr>
            <a:r>
              <a:rPr lang="en-US" dirty="0" smtClean="0">
                <a:cs typeface="Arial" charset="0"/>
              </a:rPr>
              <a:t>Medicare pays amount for each member’s care.</a:t>
            </a:r>
          </a:p>
          <a:p>
            <a:pPr>
              <a:spcBef>
                <a:spcPts val="634"/>
              </a:spcBef>
            </a:pPr>
            <a:r>
              <a:rPr lang="en-US" dirty="0" smtClean="0">
                <a:cs typeface="Arial" charset="0"/>
              </a:rPr>
              <a:t>They are another way to get Medicare coverage.</a:t>
            </a:r>
          </a:p>
          <a:p>
            <a:pPr>
              <a:spcBef>
                <a:spcPts val="634"/>
              </a:spcBef>
            </a:pPr>
            <a:r>
              <a:rPr lang="en-US" dirty="0" smtClean="0">
                <a:cs typeface="Arial" charset="0"/>
              </a:rPr>
              <a:t>They are part of the Medicare program.</a:t>
            </a:r>
          </a:p>
          <a:p>
            <a:pPr>
              <a:spcBef>
                <a:spcPts val="634"/>
              </a:spcBef>
            </a:pPr>
            <a:r>
              <a:rPr lang="en-US" dirty="0" smtClean="0">
                <a:cs typeface="Arial" charset="0"/>
              </a:rPr>
              <a:t>You must</a:t>
            </a:r>
            <a:r>
              <a:rPr lang="en-US" baseline="0" dirty="0" smtClean="0">
                <a:cs typeface="Arial" charset="0"/>
              </a:rPr>
              <a:t> have Medicare Part A and Medicare Part B to join a Medicare Advantage Plan.</a:t>
            </a:r>
            <a:endParaRPr lang="en-US" dirty="0" smtClean="0">
              <a:cs typeface="Arial" charset="0"/>
            </a:endParaRPr>
          </a:p>
          <a:p>
            <a:pPr>
              <a:spcBef>
                <a:spcPts val="634"/>
              </a:spcBef>
            </a:pPr>
            <a:r>
              <a:rPr lang="en-US" dirty="0" smtClean="0">
                <a:cs typeface="Arial" charset="0"/>
              </a:rPr>
              <a:t>If you join you may have to use network doctors or hospitals.</a:t>
            </a:r>
          </a:p>
          <a:p>
            <a:pPr>
              <a:spcBef>
                <a:spcPts val="634"/>
              </a:spcBef>
            </a:pPr>
            <a:r>
              <a:rPr lang="en-US" dirty="0" smtClean="0">
                <a:cs typeface="Arial" charset="0"/>
              </a:rPr>
              <a:t>You cannot join a Medicare Advantage Plan if you have ESRD (there are a few exceptions).</a:t>
            </a:r>
            <a:endParaRPr lang="en-US" dirty="0" smtClean="0"/>
          </a:p>
          <a:p>
            <a:pPr>
              <a:spcBef>
                <a:spcPts val="600"/>
              </a:spcBef>
            </a:pPr>
            <a:endParaRPr lang="en-US" dirty="0" smtClean="0"/>
          </a:p>
          <a:p>
            <a:pPr marL="114289" indent="-114289">
              <a:spcBef>
                <a:spcPts val="600"/>
              </a:spcBef>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34"/>
              </a:spcBef>
            </a:pPr>
            <a:r>
              <a:rPr lang="en-US" dirty="0" smtClean="0"/>
              <a:t>Medicare Part D is Medicare Prescription Drug Coverage. It is available for all people with Medicare.</a:t>
            </a:r>
          </a:p>
          <a:p>
            <a:pPr>
              <a:spcBef>
                <a:spcPts val="634"/>
              </a:spcBef>
            </a:pPr>
            <a:r>
              <a:rPr lang="en-US" dirty="0" smtClean="0"/>
              <a:t>The coverage is provided through Medicare Prescription Drug Plans, Medicare Advantage Plans, or other Medicare plans.</a:t>
            </a:r>
          </a:p>
          <a:p>
            <a:pPr>
              <a:spcBef>
                <a:spcPts val="634"/>
              </a:spcBef>
            </a:pPr>
            <a:r>
              <a:rPr lang="en-US" dirty="0" smtClean="0"/>
              <a:t>Part D plans must cover a range of drugs in each category.</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34"/>
              </a:spcBef>
            </a:pPr>
            <a:r>
              <a:rPr lang="en-US" dirty="0" smtClean="0"/>
              <a:t>Part D is available for all people with Medicare. You can just have Part A, just have Part B, or have both.</a:t>
            </a:r>
          </a:p>
          <a:p>
            <a:pPr>
              <a:spcBef>
                <a:spcPts val="634"/>
              </a:spcBef>
            </a:pPr>
            <a:r>
              <a:rPr lang="en-US" dirty="0" smtClean="0"/>
              <a:t>As with Medicare Advantage Plans - </a:t>
            </a:r>
          </a:p>
          <a:p>
            <a:pPr marL="181240" indent="-181240">
              <a:spcBef>
                <a:spcPts val="634"/>
              </a:spcBef>
              <a:buFont typeface="Wingdings" pitchFamily="2" charset="2"/>
              <a:buChar char="§"/>
            </a:pPr>
            <a:r>
              <a:rPr lang="en-US" dirty="0" smtClean="0"/>
              <a:t>You must live in the plan’s service area.</a:t>
            </a:r>
          </a:p>
          <a:p>
            <a:pPr marL="181240" indent="-181240">
              <a:spcBef>
                <a:spcPts val="634"/>
              </a:spcBef>
              <a:buFont typeface="Wingdings" pitchFamily="2" charset="2"/>
              <a:buChar char="§"/>
            </a:pPr>
            <a:r>
              <a:rPr lang="en-US" dirty="0" smtClean="0"/>
              <a:t>You can’t live outside the U.S.</a:t>
            </a:r>
          </a:p>
          <a:p>
            <a:pPr marL="181240" indent="-181240">
              <a:spcBef>
                <a:spcPts val="634"/>
              </a:spcBef>
              <a:buFont typeface="Wingdings" pitchFamily="2" charset="2"/>
              <a:buChar char="§"/>
            </a:pPr>
            <a:r>
              <a:rPr lang="en-US" dirty="0" smtClean="0"/>
              <a:t>You can’t be incarcerated.</a:t>
            </a:r>
          </a:p>
          <a:p>
            <a:pPr marL="181240" indent="-181240">
              <a:spcBef>
                <a:spcPts val="634"/>
              </a:spcBef>
              <a:buFont typeface="Wingdings" pitchFamily="2" charset="2"/>
              <a:buChar char="§"/>
            </a:pPr>
            <a:r>
              <a:rPr lang="en-US" dirty="0" smtClean="0"/>
              <a:t>You must enroll in the plan yourself.</a:t>
            </a:r>
          </a:p>
          <a:p>
            <a:pPr marL="419537" lvl="1" indent="-181240">
              <a:spcBef>
                <a:spcPts val="634"/>
              </a:spcBef>
              <a:buFont typeface="Arial" pitchFamily="34" charset="0"/>
              <a:buChar char="•"/>
            </a:pPr>
            <a:r>
              <a:rPr lang="en-US" dirty="0" smtClean="0"/>
              <a:t>Some </a:t>
            </a:r>
            <a:r>
              <a:rPr lang="en-US" dirty="0"/>
              <a:t>people with limited income and resources are automatically enrolled.</a:t>
            </a:r>
          </a:p>
          <a:p>
            <a:pPr marL="419537" lvl="1" indent="-181240">
              <a:spcBef>
                <a:spcPts val="634"/>
              </a:spcBef>
              <a:buFont typeface="Arial" pitchFamily="34" charset="0"/>
              <a:buChar char="•"/>
            </a:pPr>
            <a:r>
              <a:rPr lang="en-US" dirty="0" smtClean="0"/>
              <a:t>In most cases by completing an application.  </a:t>
            </a:r>
          </a:p>
        </p:txBody>
      </p:sp>
      <p:sp>
        <p:nvSpPr>
          <p:cNvPr id="4" name="Slide Number Placeholder 3"/>
          <p:cNvSpPr>
            <a:spLocks noGrp="1"/>
          </p:cNvSpPr>
          <p:nvPr>
            <p:ph type="sldNum" sz="quarter" idx="10"/>
          </p:nvPr>
        </p:nvSpPr>
        <p:spPr/>
        <p:txBody>
          <a:bodyPr/>
          <a:lstStyle/>
          <a:p>
            <a:fld id="{BB7BC668-EF9E-4008-A594-DB84396FB3E9}"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34"/>
              </a:spcBef>
            </a:pPr>
            <a:r>
              <a:rPr lang="en-US" dirty="0" smtClean="0"/>
              <a:t>People with disabilities can join a Medicare Prescription Drug Plan or Medicare Advantage Plan when they first become eligible for Medicare, i.e., during their Initial Enrollment Period (IEP), which begins 3 months immediately before their first entitlement to both Medicare Part A and Part B. After you enroll in a plan you must remain with that plan for the rest of the calendar year. </a:t>
            </a:r>
          </a:p>
          <a:p>
            <a:endParaRPr lang="en-US" dirty="0" smtClean="0"/>
          </a:p>
          <a:p>
            <a:r>
              <a:rPr lang="en-US" dirty="0" smtClean="0"/>
              <a:t>People </a:t>
            </a:r>
            <a:r>
              <a:rPr lang="en-US" dirty="0"/>
              <a:t>with Medicare can also enroll in a Medicare Part D or Medicare Advantage </a:t>
            </a:r>
            <a:r>
              <a:rPr lang="en-US" dirty="0" smtClean="0"/>
              <a:t>Plan from </a:t>
            </a:r>
            <a:r>
              <a:rPr lang="en-US" dirty="0"/>
              <a:t>October 15 – December 7 each year.  You can also change plans. </a:t>
            </a:r>
          </a:p>
          <a:p>
            <a:pPr>
              <a:spcBef>
                <a:spcPts val="634"/>
              </a:spcBef>
            </a:pPr>
            <a:r>
              <a:rPr lang="en-US" dirty="0" smtClean="0"/>
              <a:t>B</a:t>
            </a:r>
            <a:r>
              <a:rPr lang="en-US" dirty="0" smtClean="0">
                <a:solidFill>
                  <a:srgbClr val="000000"/>
                </a:solidFill>
              </a:rPr>
              <a:t>etween January 1–February 14, you can leave an MA plan and return to Original Medicare. If you make this change, you may also join a Medicare Part D plan to add drug coverage. Coverage begins the first of the month after the plan receives the enrollment form. </a:t>
            </a:r>
          </a:p>
          <a:p>
            <a:pPr>
              <a:spcBef>
                <a:spcPts val="634"/>
              </a:spcBef>
            </a:pPr>
            <a:r>
              <a:rPr lang="en-US" dirty="0" smtClean="0">
                <a:solidFill>
                  <a:srgbClr val="000000"/>
                </a:solidFill>
              </a:rPr>
              <a:t>In certain situations, you may be able to join, switch, or drop a Medicare Advantage Plan during a Special Enrollment Period (e.g., if you move out of your plan’s service area, if you lose employer group coverage, or become eligible or lose Extra Help or Medicaid). </a:t>
            </a:r>
          </a:p>
          <a:p>
            <a:pPr>
              <a:spcBef>
                <a:spcPts val="634"/>
              </a:spcBef>
            </a:pPr>
            <a:r>
              <a:rPr lang="en-US" dirty="0" smtClean="0">
                <a:solidFill>
                  <a:srgbClr val="000000"/>
                </a:solidFill>
              </a:rPr>
              <a:t>Medicare plans that have a current year overall 5 star quality rating from CMS are allowed to enroll beneficiaries from December 8 through November 30 at any time.  Beneficiaries may use the 5-Star Special Enrollment Period one time during this period provided that they meet the plan’s eligibility criteria (e.g. living within the service area). See Section 3204 of the Affordable Care Act.</a:t>
            </a:r>
          </a:p>
        </p:txBody>
      </p:sp>
      <p:sp>
        <p:nvSpPr>
          <p:cNvPr id="4" name="Slide Number Placeholder 3"/>
          <p:cNvSpPr>
            <a:spLocks noGrp="1"/>
          </p:cNvSpPr>
          <p:nvPr>
            <p:ph type="sldNum" sz="quarter" idx="10"/>
          </p:nvPr>
        </p:nvSpPr>
        <p:spPr/>
        <p:txBody>
          <a:bodyPr/>
          <a:lstStyle/>
          <a:p>
            <a:fld id="{666AA210-F09A-4D2C-988F-5E80B2706499}" type="slidenum">
              <a:rPr lang="en-US" smtClean="0"/>
              <a:pPr/>
              <a:t>39</a:t>
            </a:fld>
            <a:endParaRPr lang="en-US" dirty="0"/>
          </a:p>
        </p:txBody>
      </p:sp>
    </p:spTree>
    <p:extLst>
      <p:ext uri="{BB962C8B-B14F-4D97-AF65-F5344CB8AC3E}">
        <p14:creationId xmlns:p14="http://schemas.microsoft.com/office/powerpoint/2010/main" val="3800642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20540"/>
          </a:xfrm>
        </p:spPr>
        <p:txBody>
          <a:bodyPr>
            <a:normAutofit/>
          </a:bodyPr>
          <a:lstStyle/>
          <a:p>
            <a:pPr>
              <a:spcBef>
                <a:spcPts val="600"/>
              </a:spcBef>
              <a:defRPr/>
            </a:pPr>
            <a:r>
              <a:rPr lang="en-US" baseline="0" dirty="0" smtClean="0"/>
              <a:t>Lesson 1, Social Security for People</a:t>
            </a:r>
            <a:r>
              <a:rPr lang="en-US" dirty="0" smtClean="0"/>
              <a:t> with Disabilities, will provide explanations of available programs including:</a:t>
            </a:r>
          </a:p>
          <a:p>
            <a:pPr marL="181240" indent="-181240">
              <a:spcBef>
                <a:spcPts val="634"/>
              </a:spcBef>
              <a:buFont typeface="Wingdings" pitchFamily="2" charset="2"/>
              <a:buChar char="§"/>
            </a:pPr>
            <a:r>
              <a:rPr lang="en-US" dirty="0" smtClean="0"/>
              <a:t>Social </a:t>
            </a:r>
            <a:r>
              <a:rPr lang="en-US" dirty="0"/>
              <a:t>Security Disability </a:t>
            </a:r>
            <a:r>
              <a:rPr lang="en-US" dirty="0" smtClean="0"/>
              <a:t>Insurance (SSDI)</a:t>
            </a:r>
            <a:endParaRPr lang="en-US" dirty="0"/>
          </a:p>
          <a:p>
            <a:pPr marL="181240" indent="-181240">
              <a:spcBef>
                <a:spcPts val="634"/>
              </a:spcBef>
              <a:buFont typeface="Wingdings" pitchFamily="2" charset="2"/>
              <a:buChar char="§"/>
            </a:pPr>
            <a:r>
              <a:rPr lang="en-US" dirty="0" smtClean="0"/>
              <a:t>Supplemental </a:t>
            </a:r>
            <a:r>
              <a:rPr lang="en-US" dirty="0"/>
              <a:t>Security </a:t>
            </a:r>
            <a:r>
              <a:rPr lang="en-US" dirty="0" smtClean="0"/>
              <a:t>Income (SSI)</a:t>
            </a:r>
            <a:endParaRPr lang="en-US" dirty="0"/>
          </a:p>
          <a:p>
            <a:pPr marL="181240" indent="-181240">
              <a:spcBef>
                <a:spcPts val="634"/>
              </a:spcBef>
              <a:buFont typeface="Wingdings" pitchFamily="2" charset="2"/>
              <a:buChar char="§"/>
            </a:pPr>
            <a:r>
              <a:rPr lang="en-US" dirty="0" smtClean="0"/>
              <a:t>Qualifying </a:t>
            </a:r>
            <a:r>
              <a:rPr lang="en-US" dirty="0"/>
              <a:t>for these </a:t>
            </a:r>
            <a:r>
              <a:rPr lang="en-US" dirty="0" smtClean="0"/>
              <a:t>programs</a:t>
            </a:r>
            <a:endParaRPr lang="en-US" dirty="0"/>
          </a:p>
          <a:p>
            <a:pPr marL="181240" indent="-181240">
              <a:spcBef>
                <a:spcPts val="634"/>
              </a:spcBef>
              <a:buFont typeface="Wingdings" pitchFamily="2" charset="2"/>
              <a:buChar char="§"/>
            </a:pPr>
            <a:r>
              <a:rPr lang="en-US" dirty="0"/>
              <a:t>How to apply for benefits</a:t>
            </a:r>
          </a:p>
          <a:p>
            <a:pPr>
              <a:spcBef>
                <a:spcPts val="600"/>
              </a:spcBef>
              <a:defRPr/>
            </a:pPr>
            <a:endParaRPr lang="en-US" dirty="0" smtClean="0"/>
          </a:p>
          <a:p>
            <a:pPr>
              <a:spcBef>
                <a:spcPts val="600"/>
              </a:spcBef>
              <a:defRPr/>
            </a:pPr>
            <a:endParaRPr lang="en-US" baseline="0" dirty="0" smtClean="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5" name="Rectangle 3"/>
          <p:cNvSpPr>
            <a:spLocks noGrp="1" noChangeArrowheads="1"/>
          </p:cNvSpPr>
          <p:nvPr>
            <p:ph type="body" idx="1"/>
          </p:nvPr>
        </p:nvSpPr>
        <p:spPr bwMode="auto">
          <a:xfrm>
            <a:off x="731522" y="4560570"/>
            <a:ext cx="6177280" cy="4400550"/>
          </a:xfrm>
          <a:noFill/>
        </p:spPr>
        <p:txBody>
          <a:bodyPr wrap="square" numCol="1" anchor="t" anchorCtr="0" compatLnSpc="1">
            <a:prstTxWarp prst="textNoShape">
              <a:avLst/>
            </a:prstTxWarp>
            <a:noAutofit/>
          </a:bodyPr>
          <a:lstStyle/>
          <a:p>
            <a:pPr>
              <a:spcBef>
                <a:spcPts val="634"/>
              </a:spcBef>
            </a:pPr>
            <a:r>
              <a:rPr lang="en-US" dirty="0" smtClean="0"/>
              <a:t>People with Medicare who have limited income and resources may be able to get Extra Help with the costs of Medicare prescription drug coverage, such </a:t>
            </a:r>
            <a:r>
              <a:rPr lang="en-US" dirty="0"/>
              <a:t>as the drug plan’s monthly premiums, annual deductible, coinsurance, and copayments</a:t>
            </a:r>
            <a:r>
              <a:rPr lang="en-US" dirty="0" smtClean="0"/>
              <a:t>. You must be enrolled in a Medicare prescription drug plan to get Extra Help. You can apply with either Social Security or your state’s Medical Assistance office. When you apply, you will be asked for information about your income and resources,</a:t>
            </a:r>
            <a:r>
              <a:rPr lang="en-US" baseline="0" dirty="0" smtClean="0"/>
              <a:t> </a:t>
            </a:r>
            <a:r>
              <a:rPr lang="en-US" dirty="0" smtClean="0"/>
              <a:t>and you will be asked to sign a statement that your answers are true. Social Security will check your information from computer records at the Internal Revenue Service and other sources. You may be contacted if more information is needed.</a:t>
            </a:r>
          </a:p>
          <a:p>
            <a:pPr>
              <a:spcBef>
                <a:spcPts val="634"/>
              </a:spcBef>
            </a:pPr>
            <a:r>
              <a:rPr lang="en-US" dirty="0" smtClean="0"/>
              <a:t>When you apply, you’ll get a letter telling you if you qualify for Extra Help. </a:t>
            </a:r>
          </a:p>
          <a:p>
            <a:pPr>
              <a:spcBef>
                <a:spcPts val="634"/>
              </a:spcBef>
            </a:pPr>
            <a:r>
              <a:rPr lang="en-US" dirty="0" smtClean="0"/>
              <a:t>Certain groups of people automatically qualify for Extra Help and do not have to apply:</a:t>
            </a:r>
          </a:p>
          <a:p>
            <a:pPr marL="173721" lvl="2" indent="-173721">
              <a:buFont typeface="Wingdings" pitchFamily="2" charset="2"/>
              <a:buChar char="§"/>
            </a:pPr>
            <a:r>
              <a:rPr lang="en-US" dirty="0" smtClean="0"/>
              <a:t>People with Medicare and full Medicaid benefits (including prescription drug coverage)</a:t>
            </a:r>
          </a:p>
          <a:p>
            <a:pPr marL="173721" lvl="2" indent="-173721">
              <a:buFont typeface="Wingdings" pitchFamily="2" charset="2"/>
              <a:buChar char="§"/>
            </a:pPr>
            <a:r>
              <a:rPr lang="en-US" dirty="0" smtClean="0"/>
              <a:t>People with Medicare who get Supplemental Security Income (SSI) only</a:t>
            </a:r>
          </a:p>
          <a:p>
            <a:pPr marL="173721" lvl="2" indent="-173721">
              <a:buFont typeface="Wingdings" pitchFamily="2" charset="2"/>
              <a:buChar char="§"/>
            </a:pPr>
            <a:r>
              <a:rPr lang="en-US" dirty="0" smtClean="0"/>
              <a:t>People who get help from Medicaid paying their Medicare premiums (Medicare Savings Programs)</a:t>
            </a:r>
          </a:p>
          <a:p>
            <a:pPr>
              <a:spcBef>
                <a:spcPts val="634"/>
              </a:spcBef>
            </a:pPr>
            <a:r>
              <a:rPr lang="en-US" dirty="0" smtClean="0"/>
              <a:t>All other people with Medicare must file an application to get Extra Help. You may f</a:t>
            </a:r>
            <a:r>
              <a:rPr lang="en-US" dirty="0" smtClean="0">
                <a:cs typeface="Arial" charset="0"/>
              </a:rPr>
              <a:t>ill out a paper application, apply on the internet at socialsecurity.gov</a:t>
            </a:r>
            <a:r>
              <a:rPr lang="en-US" dirty="0"/>
              <a:t>, call 1-800-772-1213</a:t>
            </a:r>
            <a:r>
              <a:rPr lang="en-US" dirty="0" smtClean="0">
                <a:cs typeface="Arial" charset="0"/>
              </a:rPr>
              <a:t>, or apply through your State Medical Assistance office or a local organization. You or someone on your behalf can apply.</a:t>
            </a:r>
          </a:p>
          <a:p>
            <a:pPr>
              <a:spcBef>
                <a:spcPts val="634"/>
              </a:spcBef>
            </a:pPr>
            <a:r>
              <a:rPr lang="en-US" dirty="0" smtClean="0">
                <a:cs typeface="Arial" charset="0"/>
              </a:rPr>
              <a:t>See Appendix A for details about 2013 Low Income Subsidy (LIS), Extra Help.</a:t>
            </a:r>
          </a:p>
          <a:p>
            <a:pPr>
              <a:lnSpc>
                <a:spcPct val="110000"/>
              </a:lnSpc>
              <a:spcBef>
                <a:spcPts val="300"/>
              </a:spcBef>
            </a:pPr>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564"/>
            <a:fld id="{DFF017AD-1AC9-4D1F-B49B-35BB64C344E3}" type="slidenum">
              <a:rPr lang="en-US" smtClean="0"/>
              <a:pPr defTabSz="964564"/>
              <a:t>41</a:t>
            </a:fld>
            <a:endParaRPr lang="en-US" dirty="0" smtClean="0"/>
          </a:p>
        </p:txBody>
      </p:sp>
      <p:sp>
        <p:nvSpPr>
          <p:cNvPr id="94211" name="Rectangle 2"/>
          <p:cNvSpPr>
            <a:spLocks noChangeArrowheads="1"/>
          </p:cNvSpPr>
          <p:nvPr/>
        </p:nvSpPr>
        <p:spPr bwMode="auto">
          <a:xfrm>
            <a:off x="0" y="9119476"/>
            <a:ext cx="4714240" cy="481727"/>
          </a:xfrm>
          <a:prstGeom prst="rect">
            <a:avLst/>
          </a:prstGeom>
          <a:noFill/>
          <a:ln w="12700">
            <a:noFill/>
            <a:miter lim="800000"/>
            <a:headEnd/>
            <a:tailEnd/>
          </a:ln>
        </p:spPr>
        <p:txBody>
          <a:bodyPr lIns="95788" tIns="47057" rIns="95788" bIns="47057" anchor="b"/>
          <a:lstStyle/>
          <a:p>
            <a:pPr eaLnBrk="0" hangingPunct="0"/>
            <a:endParaRPr lang="en-US" sz="800" i="1" dirty="0">
              <a:latin typeface="Times New Roman" pitchFamily="18" charset="0"/>
            </a:endParaRPr>
          </a:p>
        </p:txBody>
      </p:sp>
      <p:sp>
        <p:nvSpPr>
          <p:cNvPr id="94212" name="Rectangle 3"/>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4213" name="Rectangle 4"/>
          <p:cNvSpPr>
            <a:spLocks noGrp="1" noChangeArrowheads="1"/>
          </p:cNvSpPr>
          <p:nvPr>
            <p:ph type="body" idx="1"/>
          </p:nvPr>
        </p:nvSpPr>
        <p:spPr bwMode="auto">
          <a:xfrm>
            <a:off x="731520" y="4560570"/>
            <a:ext cx="5852160" cy="4558903"/>
          </a:xfrm>
          <a:noFill/>
        </p:spPr>
        <p:txBody>
          <a:bodyPr wrap="square" numCol="1" anchor="t" anchorCtr="0" compatLnSpc="1">
            <a:prstTxWarp prst="textNoShape">
              <a:avLst/>
            </a:prstTxWarp>
            <a:normAutofit fontScale="92500" lnSpcReduction="10000"/>
          </a:bodyPr>
          <a:lstStyle/>
          <a:p>
            <a:pPr>
              <a:spcBef>
                <a:spcPts val="600"/>
              </a:spcBef>
            </a:pPr>
            <a:r>
              <a:rPr lang="en-US" sz="1400" dirty="0"/>
              <a:t>Here are some steps you can take to find out if you qualify for help with your Medicare prescription drug out-of-pocket expenses:</a:t>
            </a:r>
          </a:p>
          <a:p>
            <a:pPr marL="173721" lvl="1" indent="-173721">
              <a:spcBef>
                <a:spcPts val="317"/>
              </a:spcBef>
            </a:pPr>
            <a:r>
              <a:rPr lang="en-US" sz="1400" dirty="0"/>
              <a:t>If you think you may qualify, collect the personal documents the agency requires for the application process. You will need:</a:t>
            </a:r>
          </a:p>
          <a:p>
            <a:pPr marL="396311" lvl="3" indent="-173990">
              <a:lnSpc>
                <a:spcPct val="90000"/>
              </a:lnSpc>
              <a:spcBef>
                <a:spcPts val="317"/>
              </a:spcBef>
              <a:buSzPct val="100000"/>
              <a:buFont typeface="Arial" pitchFamily="34" charset="0"/>
              <a:buChar char="•"/>
            </a:pPr>
            <a:r>
              <a:rPr lang="en-US" sz="1400" dirty="0"/>
              <a:t>Medicare card</a:t>
            </a:r>
          </a:p>
          <a:p>
            <a:pPr marL="396311" lvl="3" indent="-173990">
              <a:lnSpc>
                <a:spcPct val="90000"/>
              </a:lnSpc>
              <a:spcBef>
                <a:spcPts val="317"/>
              </a:spcBef>
              <a:buSzPct val="100000"/>
              <a:buFont typeface="Arial" pitchFamily="34" charset="0"/>
              <a:buChar char="•"/>
            </a:pPr>
            <a:r>
              <a:rPr lang="en-US" sz="1400" dirty="0"/>
              <a:t>Proof of identity</a:t>
            </a:r>
          </a:p>
          <a:p>
            <a:pPr marL="396311" lvl="3" indent="-173990">
              <a:lnSpc>
                <a:spcPct val="90000"/>
              </a:lnSpc>
              <a:spcBef>
                <a:spcPts val="317"/>
              </a:spcBef>
              <a:buSzPct val="100000"/>
              <a:buFont typeface="Arial" pitchFamily="34" charset="0"/>
              <a:buChar char="•"/>
            </a:pPr>
            <a:r>
              <a:rPr lang="en-US" sz="1400" dirty="0"/>
              <a:t>Proof of residence</a:t>
            </a:r>
          </a:p>
          <a:p>
            <a:pPr marL="396311" lvl="3" indent="-173990">
              <a:lnSpc>
                <a:spcPct val="90000"/>
              </a:lnSpc>
              <a:spcBef>
                <a:spcPts val="317"/>
              </a:spcBef>
              <a:buSzPct val="100000"/>
              <a:buFont typeface="Arial" pitchFamily="34" charset="0"/>
              <a:buChar char="•"/>
            </a:pPr>
            <a:r>
              <a:rPr lang="en-US" sz="1400" dirty="0"/>
              <a:t>Proof of any income, including pension checks, Social Security payments, etc.</a:t>
            </a:r>
          </a:p>
          <a:p>
            <a:pPr marL="396311" lvl="3" indent="-173990">
              <a:lnSpc>
                <a:spcPct val="90000"/>
              </a:lnSpc>
              <a:spcBef>
                <a:spcPts val="317"/>
              </a:spcBef>
              <a:buSzPct val="100000"/>
              <a:buFont typeface="Arial" pitchFamily="34" charset="0"/>
              <a:buChar char="•"/>
            </a:pPr>
            <a:r>
              <a:rPr lang="en-US" sz="1400" dirty="0"/>
              <a:t>Recent bank statements</a:t>
            </a:r>
          </a:p>
          <a:p>
            <a:pPr marL="396311" lvl="3" indent="-173990">
              <a:lnSpc>
                <a:spcPct val="90000"/>
              </a:lnSpc>
              <a:spcBef>
                <a:spcPts val="317"/>
              </a:spcBef>
              <a:buSzPct val="100000"/>
              <a:buFont typeface="Arial" pitchFamily="34" charset="0"/>
              <a:buChar char="•"/>
            </a:pPr>
            <a:r>
              <a:rPr lang="en-US" sz="1400" dirty="0"/>
              <a:t>Property deeds</a:t>
            </a:r>
          </a:p>
          <a:p>
            <a:pPr marL="396311" lvl="3" indent="-173990">
              <a:lnSpc>
                <a:spcPct val="90000"/>
              </a:lnSpc>
              <a:spcBef>
                <a:spcPts val="317"/>
              </a:spcBef>
              <a:buSzPct val="100000"/>
              <a:buFont typeface="Arial" pitchFamily="34" charset="0"/>
              <a:buChar char="•"/>
            </a:pPr>
            <a:r>
              <a:rPr lang="en-US" sz="1400" dirty="0"/>
              <a:t>Insurance policies</a:t>
            </a:r>
          </a:p>
          <a:p>
            <a:pPr marL="396311" lvl="3" indent="-173990">
              <a:lnSpc>
                <a:spcPct val="90000"/>
              </a:lnSpc>
              <a:spcBef>
                <a:spcPts val="317"/>
              </a:spcBef>
              <a:buSzPct val="100000"/>
              <a:buFont typeface="Arial" pitchFamily="34" charset="0"/>
              <a:buChar char="•"/>
            </a:pPr>
            <a:r>
              <a:rPr lang="en-US" sz="1400" dirty="0"/>
              <a:t>Financial statements for bonds or stocks</a:t>
            </a:r>
          </a:p>
          <a:p>
            <a:pPr marL="396311" lvl="3" indent="-173990">
              <a:lnSpc>
                <a:spcPct val="90000"/>
              </a:lnSpc>
              <a:spcBef>
                <a:spcPts val="317"/>
              </a:spcBef>
              <a:buSzPct val="100000"/>
              <a:buFont typeface="Arial" pitchFamily="34" charset="0"/>
              <a:buChar char="•"/>
            </a:pPr>
            <a:r>
              <a:rPr lang="en-US" sz="1400" dirty="0"/>
              <a:t>Proof of funeral or burial policies</a:t>
            </a:r>
          </a:p>
          <a:p>
            <a:pPr marL="173721" lvl="1" indent="-173721">
              <a:spcBef>
                <a:spcPts val="317"/>
              </a:spcBef>
            </a:pPr>
            <a:r>
              <a:rPr lang="en-US" sz="1400" dirty="0"/>
              <a:t>You can get more information by contacting your State Medical Assistance office, your local State Health Insurance Assistance Program (SHIP), or your local Area Agency on Aging.  You can get their contact information by calling 1-800-MEDICARE (1-800-633-4227), Medicare </a:t>
            </a:r>
            <a:r>
              <a:rPr lang="en-US" sz="1400" dirty="0">
                <a:solidFill>
                  <a:prstClr val="black"/>
                </a:solidFill>
              </a:rPr>
              <a:t>TTY 1-877-486-2048.</a:t>
            </a:r>
            <a:endParaRPr lang="en-US" sz="1400" dirty="0"/>
          </a:p>
          <a:p>
            <a:pPr marL="173721" lvl="1" indent="-173721">
              <a:spcBef>
                <a:spcPts val="317"/>
              </a:spcBef>
            </a:pPr>
            <a:r>
              <a:rPr lang="en-US" sz="1400" dirty="0"/>
              <a:t>Finally, complete an application with your State Medical Assistance office, or online at </a:t>
            </a:r>
            <a:r>
              <a:rPr lang="en-US" sz="1400" u="sng" dirty="0">
                <a:hlinkClick r:id="rId3"/>
              </a:rPr>
              <a:t>http://www.medicare.gov/your-medicare-costs/help-paying-costs/save-on-drug-costs/save-on-drug-costs.html</a:t>
            </a:r>
            <a:r>
              <a:rPr lang="en-US" sz="1400" u="sng" dirty="0"/>
              <a:t> </a:t>
            </a:r>
            <a:r>
              <a:rPr lang="en-US" dirty="0" smtClean="0"/>
              <a:t>. The link will direct you to the application with Social </a:t>
            </a:r>
            <a:r>
              <a:rPr lang="en-US" sz="1400" dirty="0"/>
              <a:t>Security. Completing this application will also start the process for the Medicare Savings Program.</a:t>
            </a:r>
          </a:p>
          <a:p>
            <a:pPr marL="0" lvl="1" indent="0">
              <a:spcBef>
                <a:spcPts val="634"/>
              </a:spcBef>
              <a:buNone/>
            </a:pPr>
            <a:r>
              <a:rPr lang="en-US" sz="1400" dirty="0"/>
              <a:t>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a:spcBef>
                <a:spcPts val="634"/>
              </a:spcBef>
              <a:defRPr/>
            </a:pPr>
            <a:r>
              <a:rPr lang="en-US" dirty="0" smtClean="0"/>
              <a:t>All people with Medicare as a result of disability</a:t>
            </a:r>
            <a:r>
              <a:rPr lang="en-US" baseline="0" dirty="0" smtClean="0"/>
              <a:t> are able to purchase private Medigap policies at any time.</a:t>
            </a:r>
            <a:endParaRPr lang="en-US" dirty="0" smtClean="0"/>
          </a:p>
          <a:p>
            <a:pPr marL="357530" indent="-241653">
              <a:spcBef>
                <a:spcPts val="634"/>
              </a:spcBef>
              <a:buFont typeface="+mj-lt"/>
              <a:buAutoNum type="alphaLcPeriod"/>
            </a:pPr>
            <a:r>
              <a:rPr lang="en-US" dirty="0" smtClean="0"/>
              <a:t>True</a:t>
            </a:r>
          </a:p>
          <a:p>
            <a:pPr marL="357530" indent="-241653">
              <a:spcBef>
                <a:spcPts val="634"/>
              </a:spcBef>
              <a:buFont typeface="+mj-lt"/>
              <a:buAutoNum type="alphaLcPeriod"/>
            </a:pPr>
            <a:r>
              <a:rPr lang="en-US" dirty="0" smtClean="0"/>
              <a:t>False</a:t>
            </a:r>
          </a:p>
          <a:p>
            <a:pPr>
              <a:spcBef>
                <a:spcPts val="634"/>
              </a:spcBef>
            </a:pPr>
            <a:r>
              <a:rPr lang="en-US" b="1" dirty="0"/>
              <a:t>Answer: </a:t>
            </a:r>
            <a:r>
              <a:rPr lang="en-US" b="1" dirty="0" smtClean="0"/>
              <a:t>b. </a:t>
            </a:r>
            <a:r>
              <a:rPr lang="en-US" b="1" dirty="0"/>
              <a:t>False.  </a:t>
            </a:r>
            <a:endParaRPr lang="en-US" dirty="0"/>
          </a:p>
          <a:p>
            <a:pPr>
              <a:spcBef>
                <a:spcPts val="634"/>
              </a:spcBef>
            </a:pPr>
            <a:r>
              <a:rPr lang="en-US" dirty="0"/>
              <a:t>Medicare beneficiaries under age 65 may not be able to buy a Medigap policy.  You may buy a Medigap policy any time an insurance company agrees to sell you one. However, depending on when you purchase the policy, you may have to go through the underwriting process or abide by certain coverage stipulations, waiting periods, or restrictions.</a:t>
            </a:r>
            <a:endParaRPr lang="en-US" dirty="0" smtClean="0"/>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42</a:t>
            </a:fld>
            <a:endParaRPr lang="en-US" dirty="0"/>
          </a:p>
        </p:txBody>
      </p:sp>
    </p:spTree>
    <p:extLst>
      <p:ext uri="{BB962C8B-B14F-4D97-AF65-F5344CB8AC3E}">
        <p14:creationId xmlns:p14="http://schemas.microsoft.com/office/powerpoint/2010/main" val="31995207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34"/>
              </a:spcBef>
            </a:pPr>
            <a:r>
              <a:rPr lang="en-US" sz="1300" dirty="0"/>
              <a:t>Original Medicare (Part A and Part B) does not coordinate billing or payment of claims with retiree health plans.</a:t>
            </a:r>
          </a:p>
          <a:p>
            <a:pPr marL="357647" indent="-241653">
              <a:spcBef>
                <a:spcPts val="634"/>
              </a:spcBef>
              <a:buFont typeface="+mj-lt"/>
              <a:buAutoNum type="alphaLcPeriod"/>
            </a:pPr>
            <a:r>
              <a:rPr lang="en-US" sz="1300" dirty="0"/>
              <a:t>True</a:t>
            </a:r>
          </a:p>
          <a:p>
            <a:pPr marL="357647" indent="-241653">
              <a:spcBef>
                <a:spcPts val="634"/>
              </a:spcBef>
              <a:buFont typeface="+mj-lt"/>
              <a:buAutoNum type="alphaLcPeriod"/>
            </a:pPr>
            <a:r>
              <a:rPr lang="en-US" sz="1300" dirty="0"/>
              <a:t>False</a:t>
            </a:r>
          </a:p>
          <a:p>
            <a:pPr>
              <a:spcBef>
                <a:spcPts val="634"/>
              </a:spcBef>
            </a:pPr>
            <a:r>
              <a:rPr lang="en-US" b="1" dirty="0"/>
              <a:t>Answer: </a:t>
            </a:r>
            <a:r>
              <a:rPr lang="en-US" b="1" dirty="0" smtClean="0"/>
              <a:t>b. </a:t>
            </a:r>
            <a:r>
              <a:rPr lang="en-US" b="1" dirty="0"/>
              <a:t>False  </a:t>
            </a:r>
            <a:endParaRPr lang="en-US" dirty="0"/>
          </a:p>
          <a:p>
            <a:pPr>
              <a:spcBef>
                <a:spcPts val="634"/>
              </a:spcBef>
            </a:pPr>
            <a:r>
              <a:rPr lang="en-US" dirty="0"/>
              <a:t>Generally, Medicare will pay first for health insurance claims, and retiree coverage will be the secondary payer.</a:t>
            </a:r>
          </a:p>
          <a:p>
            <a:pPr marL="115993">
              <a:spcBef>
                <a:spcPts val="634"/>
              </a:spcBef>
            </a:pPr>
            <a:endParaRPr lang="en-US" sz="1300" dirty="0"/>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43</a:t>
            </a:fld>
            <a:endParaRPr lang="en-US" dirty="0"/>
          </a:p>
        </p:txBody>
      </p:sp>
    </p:spTree>
    <p:extLst>
      <p:ext uri="{BB962C8B-B14F-4D97-AF65-F5344CB8AC3E}">
        <p14:creationId xmlns:p14="http://schemas.microsoft.com/office/powerpoint/2010/main" val="6089219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20540"/>
          </a:xfrm>
        </p:spPr>
        <p:txBody>
          <a:bodyPr>
            <a:normAutofit/>
          </a:bodyPr>
          <a:lstStyle/>
          <a:p>
            <a:pPr>
              <a:spcBef>
                <a:spcPts val="600"/>
              </a:spcBef>
              <a:defRPr/>
            </a:pPr>
            <a:r>
              <a:rPr lang="en-US" dirty="0" smtClean="0"/>
              <a:t>In Lesson 4 describes the additional programs that help people with disabilities</a:t>
            </a:r>
            <a:r>
              <a:rPr lang="en-US" baseline="0" dirty="0" smtClean="0"/>
              <a:t> pay for health and prescription drug care. They include:</a:t>
            </a:r>
          </a:p>
          <a:p>
            <a:pPr marL="171435" indent="-171435">
              <a:spcBef>
                <a:spcPts val="600"/>
              </a:spcBef>
              <a:buFont typeface="Wingdings" pitchFamily="2" charset="2"/>
              <a:buChar char="§"/>
              <a:defRPr/>
            </a:pPr>
            <a:r>
              <a:rPr lang="en-US" baseline="0" dirty="0" smtClean="0"/>
              <a:t>Medicaid, including</a:t>
            </a:r>
            <a:r>
              <a:rPr lang="en-US" dirty="0" smtClean="0"/>
              <a:t> </a:t>
            </a:r>
            <a:r>
              <a:rPr lang="en-US" baseline="0" dirty="0" smtClean="0"/>
              <a:t>Medicaid Waivers</a:t>
            </a:r>
          </a:p>
          <a:p>
            <a:pPr marL="171435" indent="-171435">
              <a:spcBef>
                <a:spcPts val="600"/>
              </a:spcBef>
              <a:buFont typeface="Wingdings" pitchFamily="2" charset="2"/>
              <a:buChar char="§"/>
              <a:defRPr/>
            </a:pPr>
            <a:r>
              <a:rPr lang="en-US" baseline="0" dirty="0" smtClean="0"/>
              <a:t>Medicare Savings Programs</a:t>
            </a:r>
          </a:p>
          <a:p>
            <a:pPr marL="171435" indent="-171435">
              <a:spcBef>
                <a:spcPts val="600"/>
              </a:spcBef>
              <a:buFont typeface="Wingdings" pitchFamily="2" charset="2"/>
              <a:buChar char="§"/>
              <a:defRPr/>
            </a:pPr>
            <a:r>
              <a:rPr lang="en-US" baseline="0" dirty="0" smtClean="0"/>
              <a:t>Qualified Disabled and Working Individual or QDWI</a:t>
            </a:r>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34"/>
              </a:spcBef>
            </a:pPr>
            <a:r>
              <a:rPr lang="en-US" dirty="0"/>
              <a:t>Medicare and Medicaid are different in the following ways:</a:t>
            </a:r>
          </a:p>
          <a:p>
            <a:pPr marL="173721" indent="-173721">
              <a:spcBef>
                <a:spcPts val="634"/>
              </a:spcBef>
              <a:buFont typeface="Wingdings" pitchFamily="2" charset="2"/>
              <a:buChar char="§"/>
            </a:pPr>
            <a:r>
              <a:rPr lang="en-US" dirty="0"/>
              <a:t>While Medicare is a national program that is consistent across the country, Medicaid </a:t>
            </a:r>
            <a:r>
              <a:rPr lang="en-US" dirty="0" smtClean="0"/>
              <a:t>consists </a:t>
            </a:r>
            <a:r>
              <a:rPr lang="en-US" dirty="0"/>
              <a:t>of statewide programs that vary among states.</a:t>
            </a:r>
          </a:p>
          <a:p>
            <a:pPr marL="173721" indent="-173721">
              <a:spcBef>
                <a:spcPts val="634"/>
              </a:spcBef>
              <a:buFont typeface="Wingdings" pitchFamily="2" charset="2"/>
              <a:buChar char="§"/>
            </a:pPr>
            <a:r>
              <a:rPr lang="en-US" dirty="0"/>
              <a:t>While Medicare is administered by the Federal government, Medicaid is administered by state governments within Federal rules (Federal/state partnership).</a:t>
            </a:r>
          </a:p>
          <a:p>
            <a:pPr marL="173721" indent="-173721">
              <a:spcBef>
                <a:spcPts val="634"/>
              </a:spcBef>
              <a:buFont typeface="Wingdings" pitchFamily="2" charset="2"/>
              <a:buChar char="§"/>
            </a:pPr>
            <a:r>
              <a:rPr lang="en-US" dirty="0"/>
              <a:t>While Medicare eligibility is based on age, disability, or End-Stage Renal Disease (ESRD), Medicaid eligibility is based on income and resources.</a:t>
            </a:r>
          </a:p>
          <a:p>
            <a:pPr marL="173721" indent="-173721">
              <a:spcBef>
                <a:spcPts val="634"/>
              </a:spcBef>
              <a:buFont typeface="Wingdings" pitchFamily="2" charset="2"/>
              <a:buChar char="§"/>
            </a:pPr>
            <a:r>
              <a:rPr lang="en-US" dirty="0"/>
              <a:t>While Medicare is the nation’s primary payer of inpatient hospital services to the elderly and people with ESRD, Medicaid is the nation’s primary public payer of acute health, mental health, and long-term care services.</a:t>
            </a:r>
          </a:p>
          <a:p>
            <a:pPr>
              <a:buNone/>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xfrm>
            <a:off x="731520" y="4560570"/>
            <a:ext cx="5852160" cy="4320540"/>
          </a:xfrm>
        </p:spPr>
        <p:txBody>
          <a:bodyPr wrap="square" numCol="1" anchor="t" anchorCtr="0" compatLnSpc="1">
            <a:prstTxWarp prst="textNoShape">
              <a:avLst/>
            </a:prstTxWarp>
          </a:bodyPr>
          <a:lstStyle/>
          <a:p>
            <a:pPr>
              <a:spcBef>
                <a:spcPts val="634"/>
              </a:spcBef>
              <a:defRPr/>
            </a:pPr>
            <a:r>
              <a:rPr lang="en-US" dirty="0"/>
              <a:t>Waivers are vehicles states can use to test new or existing ways to deliver and pay for health care services in Medicaid and the Children’s Health Insurance Program (CHIP). There are four primary types of waivers and demonstration projects:</a:t>
            </a:r>
          </a:p>
          <a:p>
            <a:pPr marL="183656" lvl="1" indent="-183656">
              <a:spcBef>
                <a:spcPts val="634"/>
              </a:spcBef>
              <a:defRPr/>
            </a:pPr>
            <a:r>
              <a:rPr lang="en-US" u="sng" dirty="0">
                <a:hlinkClick r:id="rId3"/>
              </a:rPr>
              <a:t>Section 1915(b) Managed Care Waivers:</a:t>
            </a:r>
            <a:r>
              <a:rPr lang="en-US" dirty="0"/>
              <a:t> States can apply for waivers to provide services through managed care delivery systems or otherwise limit people’s choice of providers. </a:t>
            </a:r>
          </a:p>
          <a:p>
            <a:pPr marL="183656" lvl="1" indent="-183656">
              <a:spcBef>
                <a:spcPts val="634"/>
              </a:spcBef>
              <a:defRPr/>
            </a:pPr>
            <a:r>
              <a:rPr lang="en-US" u="sng" dirty="0">
                <a:hlinkClick r:id="rId4"/>
              </a:rPr>
              <a:t>Section 1915(c) Home and Community-Based Services Waivers:</a:t>
            </a:r>
            <a:r>
              <a:rPr lang="en-US" dirty="0"/>
              <a:t> States can apply for waivers to provide long-term care services in home and community settings rather than institutional settings. </a:t>
            </a:r>
          </a:p>
          <a:p>
            <a:pPr marL="183656" lvl="1" indent="-183656">
              <a:spcBef>
                <a:spcPts val="634"/>
              </a:spcBef>
              <a:defRPr/>
            </a:pPr>
            <a:r>
              <a:rPr lang="en-US" u="sng" dirty="0">
                <a:hlinkClick r:id="rId5"/>
              </a:rPr>
              <a:t>Section 1115 Research &amp; Demonstration Projects:</a:t>
            </a:r>
            <a:r>
              <a:rPr lang="en-US" dirty="0"/>
              <a:t> States can apply for program flexibility to test new or existing approaches to financing and delivering Medicaid and CHIP. </a:t>
            </a:r>
          </a:p>
          <a:p>
            <a:pPr marL="183656" lvl="1" indent="-183656">
              <a:spcBef>
                <a:spcPts val="634"/>
              </a:spcBef>
              <a:defRPr/>
            </a:pPr>
            <a:r>
              <a:rPr lang="en-US" dirty="0">
                <a:hlinkClick r:id="rId6" action="ppaction://hlinkfile"/>
              </a:rPr>
              <a:t>Concurrent Section 1915(b) and 1915(c) Waivers:</a:t>
            </a:r>
            <a:r>
              <a:rPr lang="en-US" dirty="0"/>
              <a:t> States can apply to simultaneously implement two types of waivers to provide a continuum of services.</a:t>
            </a:r>
          </a:p>
          <a:p>
            <a:pPr marL="0" lvl="1" indent="0">
              <a:spcBef>
                <a:spcPts val="634"/>
              </a:spcBef>
              <a:buNone/>
              <a:defRPr/>
            </a:pPr>
            <a:r>
              <a:rPr lang="en-US" dirty="0">
                <a:cs typeface="Arial" charset="0"/>
              </a:rPr>
              <a:t>For more information, please visit: </a:t>
            </a:r>
            <a:r>
              <a:rPr lang="en-US" dirty="0">
                <a:cs typeface="Arial" charset="0"/>
                <a:hlinkClick r:id="rId7"/>
              </a:rPr>
              <a:t>http://www.medicaid.gov/Medicaid-CHIP-Program-Information/By-Topics/Waivers/Waivers.html</a:t>
            </a:r>
            <a:endParaRPr lang="en-US" dirty="0">
              <a:cs typeface="Arial" charset="0"/>
            </a:endParaRPr>
          </a:p>
          <a:p>
            <a:pPr>
              <a:spcBef>
                <a:spcPts val="600"/>
              </a:spcBef>
              <a:defRPr/>
            </a:pPr>
            <a:endParaRPr lang="en-US" dirty="0" smtClean="0">
              <a:cs typeface="Arial" charset="0"/>
            </a:endParaRP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564"/>
            <a:fld id="{4CA4012B-1266-417A-BAC3-42146378459E}" type="slidenum">
              <a:rPr lang="en-US" smtClean="0"/>
              <a:pPr defTabSz="964564"/>
              <a:t>46</a:t>
            </a:fld>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20540"/>
          </a:xfrm>
        </p:spPr>
        <p:txBody>
          <a:bodyPr/>
          <a:lstStyle/>
          <a:p>
            <a:pPr>
              <a:spcBef>
                <a:spcPts val="634"/>
              </a:spcBef>
            </a:pPr>
            <a:r>
              <a:rPr lang="en-US" dirty="0" smtClean="0"/>
              <a:t>Medicare Savings Programs provide help from state</a:t>
            </a:r>
            <a:r>
              <a:rPr lang="en-US" baseline="0" dirty="0" smtClean="0"/>
              <a:t> </a:t>
            </a:r>
            <a:r>
              <a:rPr lang="en-US" dirty="0" smtClean="0"/>
              <a:t>Medicaid programs</a:t>
            </a:r>
            <a:r>
              <a:rPr lang="en-US" baseline="0" dirty="0" smtClean="0"/>
              <a:t> with </a:t>
            </a:r>
            <a:r>
              <a:rPr lang="en-US" dirty="0" smtClean="0"/>
              <a:t>paying for Medicare costs. These programs can help pay Medicare premiums, deductibles, and/or coinsurance.</a:t>
            </a:r>
          </a:p>
          <a:p>
            <a:pPr>
              <a:spcBef>
                <a:spcPts val="634"/>
              </a:spcBef>
            </a:pPr>
            <a:r>
              <a:rPr lang="en-US" dirty="0" smtClean="0"/>
              <a:t>These programs often have higher income/resource guidelines.</a:t>
            </a:r>
          </a:p>
          <a:p>
            <a:pPr>
              <a:spcBef>
                <a:spcPts val="634"/>
              </a:spcBef>
            </a:pPr>
            <a:r>
              <a:rPr lang="en-US" dirty="0" smtClean="0"/>
              <a:t>Income amounts can change each year.</a:t>
            </a:r>
          </a:p>
          <a:p>
            <a:pPr>
              <a:spcBef>
                <a:spcPts val="634"/>
              </a:spcBef>
            </a:pPr>
            <a:r>
              <a:rPr lang="en-US" dirty="0" smtClean="0"/>
              <a:t>Some states offer their own programs.</a:t>
            </a:r>
          </a:p>
          <a:p>
            <a:pPr>
              <a:defRPr/>
            </a:pPr>
            <a:endParaRPr lang="en-US" dirty="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indent="0" defTabSz="966327">
              <a:spcBef>
                <a:spcPts val="600"/>
              </a:spcBef>
              <a:buNone/>
            </a:pPr>
            <a:r>
              <a:rPr lang="en-US" dirty="0"/>
              <a:t>The Qualified Medicare Beneficiary (QMB) program was established by the Medicare Catastrophic Coverage Act of 1988. To qualify for QMB you must be eligible for Medicare Part A, and have an income not exceeding 100% of the Federal Poverty Level (FPL). This will be effective the first month following the month QMB eligibility is approved. Eligibility cannot be retroactive. If you qualify for QMB, you get help paying your Part A and Part B premiums, deductibles, co-insurance, and co-pays.</a:t>
            </a:r>
          </a:p>
          <a:p>
            <a:pPr>
              <a:spcBef>
                <a:spcPts val="600"/>
              </a:spcBef>
              <a:defRPr/>
            </a:pPr>
            <a:r>
              <a:rPr lang="en-US" dirty="0"/>
              <a:t>The Specified Low-income Medicare Beneficiary (SLMB) program was established by OBRA law of 1990 and became effective January 1, 1993. To qualify for SLMB, you must be eligible for Medicare Part A and have an income that is at least 100%, but does not exceed 120% of the FPL. If you qualify for SLMB, you get help paying for your Part B premium.</a:t>
            </a:r>
          </a:p>
          <a:p>
            <a:pPr>
              <a:spcBef>
                <a:spcPts val="600"/>
              </a:spcBef>
              <a:defRPr/>
            </a:pPr>
            <a:r>
              <a:rPr lang="en-US" dirty="0"/>
              <a:t>The Qualified Individual (QI) program was established by the BBA of 1997. It is fully </a:t>
            </a:r>
            <a:r>
              <a:rPr lang="en-US" dirty="0" smtClean="0"/>
              <a:t>federally </a:t>
            </a:r>
            <a:r>
              <a:rPr lang="en-US" dirty="0"/>
              <a:t>funded. Congress only appropriated a limited amount of funds to each state. To qualify for QI, you must be eligible for Medicare Part A, and have an income not exceeding 135% of the Federal Poverty Level (FPL). If you qualify for QI, and there are still funds available in your state, you get help paying your Part B premium.</a:t>
            </a:r>
          </a:p>
          <a:p>
            <a:pPr defTabSz="45716">
              <a:spcBef>
                <a:spcPts val="600"/>
              </a:spcBef>
              <a:defRPr/>
            </a:pPr>
            <a:r>
              <a:rPr lang="en-US" dirty="0" smtClean="0">
                <a:solidFill>
                  <a:prstClr val="black"/>
                </a:solidFill>
              </a:rPr>
              <a:t>*In </a:t>
            </a:r>
            <a:r>
              <a:rPr lang="en-US" dirty="0">
                <a:solidFill>
                  <a:prstClr val="black"/>
                </a:solidFill>
              </a:rPr>
              <a:t>2013, the resource limits for the QMB, SLMB and QI programs are $7,080 for a single person and $10,620 for a married person living with a spouse and	 no other dependents. These resource limits are adjusted on January 1 of each year. </a:t>
            </a:r>
            <a:r>
              <a:rPr lang="en-US" dirty="0" smtClean="0">
                <a:solidFill>
                  <a:prstClr val="black"/>
                </a:solidFill>
              </a:rPr>
              <a:t>Many states may figure your income and resources differently  when </a:t>
            </a:r>
            <a:r>
              <a:rPr lang="en-US" dirty="0">
                <a:solidFill>
                  <a:prstClr val="black"/>
                </a:solidFill>
              </a:rPr>
              <a:t>determining eligibility for these </a:t>
            </a:r>
            <a:r>
              <a:rPr lang="en-US" dirty="0" smtClean="0">
                <a:solidFill>
                  <a:prstClr val="black"/>
                </a:solidFill>
              </a:rPr>
              <a:t>programs in their state. </a:t>
            </a:r>
            <a:endParaRPr lang="en-US" dirty="0">
              <a:solidFill>
                <a:prstClr val="black"/>
              </a:solidFill>
            </a:endParaRPr>
          </a:p>
          <a:p>
            <a:pPr>
              <a:buNone/>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00"/>
              </a:spcBef>
            </a:pPr>
            <a:r>
              <a:rPr lang="en-US" dirty="0" smtClean="0"/>
              <a:t>The Qualified Disabled Working Individual (QDWI) program was established by the OBRA law of 1989 to help certain people pay for their Medicare Part A premiums.</a:t>
            </a:r>
          </a:p>
          <a:p>
            <a:pPr marL="171435" indent="-171435">
              <a:spcBef>
                <a:spcPts val="600"/>
              </a:spcBef>
              <a:buFont typeface="Wingdings" pitchFamily="2" charset="2"/>
              <a:buChar char="§"/>
            </a:pPr>
            <a:r>
              <a:rPr lang="en-US" dirty="0" smtClean="0"/>
              <a:t>If you are under age 65, disabled and no longer entitled to free Medicare Hospital Insurance (Part A) because you successfully returned to work and your earnings exceed the Substantial Gainful Activity (SGA) limit, you may be eligible for a state program that helps pay your Medicare Part A monthly premium.</a:t>
            </a:r>
          </a:p>
          <a:p>
            <a:pPr marL="171435" indent="-171435">
              <a:spcBef>
                <a:spcPts val="600"/>
              </a:spcBef>
              <a:buFont typeface="Wingdings" pitchFamily="2" charset="2"/>
              <a:buChar char="§"/>
            </a:pPr>
            <a:r>
              <a:rPr lang="en-US" dirty="0" smtClean="0"/>
              <a:t>To be eligible for this help, you must:</a:t>
            </a:r>
          </a:p>
          <a:p>
            <a:pPr marL="396840" lvl="1" indent="-171435">
              <a:spcBef>
                <a:spcPts val="317"/>
              </a:spcBef>
              <a:buFont typeface="Arial" pitchFamily="34" charset="0"/>
              <a:buChar char="•"/>
            </a:pPr>
            <a:r>
              <a:rPr lang="en-US" dirty="0" smtClean="0"/>
              <a:t>Continue to have a disabling impairment; </a:t>
            </a:r>
          </a:p>
          <a:p>
            <a:pPr marL="396840" lvl="1" indent="-171435">
              <a:spcBef>
                <a:spcPts val="317"/>
              </a:spcBef>
              <a:buFont typeface="Arial" pitchFamily="34" charset="0"/>
              <a:buChar char="•"/>
            </a:pPr>
            <a:r>
              <a:rPr lang="en-US" dirty="0" smtClean="0"/>
              <a:t>Sign up for premium Hospital Insurance (Part A); </a:t>
            </a:r>
          </a:p>
          <a:p>
            <a:pPr marL="396840" lvl="1" indent="-171435">
              <a:spcBef>
                <a:spcPts val="317"/>
              </a:spcBef>
              <a:buFont typeface="Arial" pitchFamily="34" charset="0"/>
              <a:buChar char="•"/>
            </a:pPr>
            <a:r>
              <a:rPr lang="en-US" dirty="0" smtClean="0"/>
              <a:t>Have limited monthly income not higher than 200% of the FPL (in 2013, $3,915 for individual and $5,255 for a couple); </a:t>
            </a:r>
          </a:p>
          <a:p>
            <a:pPr marL="396840" lvl="1" indent="-171435">
              <a:spcBef>
                <a:spcPts val="317"/>
              </a:spcBef>
              <a:buFont typeface="Arial" pitchFamily="34" charset="0"/>
              <a:buChar char="•"/>
            </a:pPr>
            <a:r>
              <a:rPr lang="en-US" dirty="0" smtClean="0"/>
              <a:t>Not have resources exceeding twice the maximum for SSI ($4,000 for an individual and $6,000 for a couple in 2013). Your state will not count the home where you live, usually one car and $1,500 in burial expenses (per person) as resources. </a:t>
            </a:r>
          </a:p>
          <a:p>
            <a:pPr marL="396840" lvl="1" indent="-171435">
              <a:spcBef>
                <a:spcPts val="317"/>
              </a:spcBef>
              <a:buFont typeface="Arial" pitchFamily="34" charset="0"/>
              <a:buChar char="•"/>
            </a:pPr>
            <a:r>
              <a:rPr lang="en-US" dirty="0" smtClean="0"/>
              <a:t>Some </a:t>
            </a:r>
            <a:r>
              <a:rPr lang="en-US" dirty="0"/>
              <a:t>states have different limits. </a:t>
            </a:r>
            <a:r>
              <a:rPr lang="en-US" dirty="0" smtClean="0"/>
              <a:t>If </a:t>
            </a:r>
            <a:r>
              <a:rPr lang="en-US" dirty="0"/>
              <a:t>you qualify you get help paying your Part A premium, states can charge premiums if your income is between 150% and 200% </a:t>
            </a:r>
            <a:r>
              <a:rPr lang="en-US" dirty="0" smtClean="0"/>
              <a:t>FPL; and</a:t>
            </a:r>
            <a:endParaRPr lang="en-US" dirty="0"/>
          </a:p>
          <a:p>
            <a:pPr marL="396840" lvl="1" indent="-171435">
              <a:spcBef>
                <a:spcPts val="317"/>
              </a:spcBef>
              <a:buFont typeface="Arial" pitchFamily="34" charset="0"/>
              <a:buChar char="•"/>
            </a:pPr>
            <a:r>
              <a:rPr lang="en-US" dirty="0" smtClean="0"/>
              <a:t>Not </a:t>
            </a:r>
            <a:r>
              <a:rPr lang="en-US" dirty="0"/>
              <a:t>already be eligible for Medicaid</a:t>
            </a:r>
            <a:r>
              <a:rPr lang="en-US" dirty="0" smtClean="0"/>
              <a:t>.</a:t>
            </a:r>
          </a:p>
          <a:p>
            <a:pPr marL="171435" indent="-171435">
              <a:spcBef>
                <a:spcPts val="600"/>
              </a:spcBef>
              <a:buFont typeface="Wingdings" pitchFamily="2" charset="2"/>
              <a:buChar char="§"/>
            </a:pPr>
            <a:r>
              <a:rPr lang="en-US" dirty="0" smtClean="0"/>
              <a:t>To find out more about the QDWI program, contact your local, county, or state social service agency or medical assistance office.</a:t>
            </a:r>
          </a:p>
          <a:p>
            <a:endParaRPr lang="en-US" dirty="0" smtClean="0"/>
          </a:p>
          <a:p>
            <a:pPr marL="171435" indent="-171435">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49</a:t>
            </a:fld>
            <a:endParaRPr lang="en-US" dirty="0"/>
          </a:p>
        </p:txBody>
      </p:sp>
    </p:spTree>
    <p:extLst>
      <p:ext uri="{BB962C8B-B14F-4D97-AF65-F5344CB8AC3E}">
        <p14:creationId xmlns:p14="http://schemas.microsoft.com/office/powerpoint/2010/main" val="2486213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770880" cy="4320540"/>
          </a:xfrm>
        </p:spPr>
        <p:txBody>
          <a:bodyPr>
            <a:normAutofit/>
          </a:bodyPr>
          <a:lstStyle/>
          <a:p>
            <a:pPr defTabSz="966327">
              <a:spcBef>
                <a:spcPts val="600"/>
              </a:spcBef>
              <a:defRPr/>
            </a:pPr>
            <a:r>
              <a:rPr lang="en-US" dirty="0"/>
              <a:t>To qualify for Medicare based on a disability an individual must meet the Social Security </a:t>
            </a:r>
            <a:r>
              <a:rPr lang="en-US" dirty="0" smtClean="0"/>
              <a:t>(SS) definition </a:t>
            </a:r>
            <a:r>
              <a:rPr lang="en-US" dirty="0"/>
              <a:t>of disability.</a:t>
            </a:r>
          </a:p>
          <a:p>
            <a:pPr>
              <a:spcBef>
                <a:spcPts val="600"/>
              </a:spcBef>
            </a:pPr>
            <a:r>
              <a:rPr lang="en-US" dirty="0"/>
              <a:t>Social Security defines a disability </a:t>
            </a:r>
            <a:r>
              <a:rPr lang="en-US" dirty="0" smtClean="0"/>
              <a:t>as: </a:t>
            </a:r>
            <a:endParaRPr lang="en-US" dirty="0"/>
          </a:p>
          <a:p>
            <a:pPr marL="173721" lvl="1" indent="-173721">
              <a:spcBef>
                <a:spcPts val="600"/>
              </a:spcBef>
            </a:pPr>
            <a:r>
              <a:rPr lang="en-US" dirty="0"/>
              <a:t>Medical </a:t>
            </a:r>
            <a:r>
              <a:rPr lang="en-US" dirty="0" smtClean="0"/>
              <a:t>(physical or mental) condition </a:t>
            </a:r>
            <a:r>
              <a:rPr lang="en-US" dirty="0"/>
              <a:t>or combination of impairments (List by body system is on the </a:t>
            </a:r>
            <a:r>
              <a:rPr lang="en-US" dirty="0" smtClean="0"/>
              <a:t>SS website)</a:t>
            </a:r>
            <a:endParaRPr lang="en-US" dirty="0"/>
          </a:p>
          <a:p>
            <a:pPr marL="396311" lvl="1" indent="-173990">
              <a:spcBef>
                <a:spcPts val="634"/>
              </a:spcBef>
              <a:buFont typeface="Arial" pitchFamily="34" charset="0"/>
              <a:buChar char="•"/>
            </a:pPr>
            <a:r>
              <a:rPr lang="en-US" dirty="0"/>
              <a:t>Preventing substantial gainful activity (SGA) for at least 12 months, or expected to result in death </a:t>
            </a:r>
          </a:p>
          <a:p>
            <a:pPr marL="393157" lvl="2" indent="-173721">
              <a:spcBef>
                <a:spcPts val="634"/>
              </a:spcBef>
            </a:pPr>
            <a:r>
              <a:rPr lang="en-US" dirty="0"/>
              <a:t>For 2013, SGA of $</a:t>
            </a:r>
            <a:r>
              <a:rPr lang="en-US" dirty="0" smtClean="0"/>
              <a:t>1,040 </a:t>
            </a:r>
            <a:r>
              <a:rPr lang="en-US" dirty="0"/>
              <a:t>per month ($1,740 per month if blind) </a:t>
            </a:r>
            <a:endParaRPr lang="en-US" b="1" u="sng" dirty="0">
              <a:solidFill>
                <a:srgbClr val="FFFF00"/>
              </a:solidFill>
            </a:endParaRPr>
          </a:p>
          <a:p>
            <a:pPr marL="393157" lvl="2" indent="-173721">
              <a:spcBef>
                <a:spcPts val="634"/>
              </a:spcBef>
            </a:pPr>
            <a:r>
              <a:rPr lang="en-US" dirty="0"/>
              <a:t>The determination also considers age, education and work experience.</a:t>
            </a:r>
          </a:p>
          <a:p>
            <a:pPr>
              <a:spcBef>
                <a:spcPts val="600"/>
              </a:spcBef>
            </a:pPr>
            <a:r>
              <a:rPr lang="en-US" dirty="0"/>
              <a:t>All disability determinations are made by </a:t>
            </a:r>
            <a:r>
              <a:rPr lang="en-US" dirty="0" smtClean="0"/>
              <a:t>Social Security (SS) or </a:t>
            </a:r>
            <a:r>
              <a:rPr lang="en-US" dirty="0"/>
              <a:t>the Railroad Retirement Board </a:t>
            </a:r>
            <a:r>
              <a:rPr lang="en-US" dirty="0" smtClean="0"/>
              <a:t>(RRB) based </a:t>
            </a:r>
            <a:r>
              <a:rPr lang="en-US" dirty="0"/>
              <a:t>upon </a:t>
            </a:r>
            <a:r>
              <a:rPr lang="en-US" dirty="0" smtClean="0"/>
              <a:t>SS </a:t>
            </a:r>
            <a:r>
              <a:rPr lang="en-US" dirty="0"/>
              <a:t>and RRB rules and </a:t>
            </a:r>
            <a:r>
              <a:rPr lang="en-US" dirty="0" smtClean="0"/>
              <a:t>regulations concerning </a:t>
            </a:r>
            <a:r>
              <a:rPr lang="en-US" dirty="0"/>
              <a:t>what constitutes a disability under their programs.</a:t>
            </a:r>
          </a:p>
          <a:p>
            <a:pPr marL="483306" indent="-483306" defTabSz="45716">
              <a:spcBef>
                <a:spcPts val="600"/>
              </a:spcBef>
            </a:pPr>
            <a:r>
              <a:rPr lang="en-US" b="1" dirty="0"/>
              <a:t>NOTE: </a:t>
            </a:r>
            <a:r>
              <a:rPr lang="en-US" b="1" dirty="0" smtClean="0"/>
              <a:t> </a:t>
            </a:r>
            <a:r>
              <a:rPr lang="en-US" dirty="0"/>
              <a:t>The Medicare law only states that a person becomes entitled to </a:t>
            </a:r>
            <a:r>
              <a:rPr lang="en-US" dirty="0" smtClean="0"/>
              <a:t>Medicare Part </a:t>
            </a:r>
            <a:r>
              <a:rPr lang="en-US" dirty="0"/>
              <a:t>A </a:t>
            </a:r>
            <a:r>
              <a:rPr lang="en-US" dirty="0" smtClean="0"/>
              <a:t>and </a:t>
            </a:r>
            <a:r>
              <a:rPr lang="en-US" dirty="0"/>
              <a:t>is eligible to enroll in Part B after receiving </a:t>
            </a:r>
            <a:r>
              <a:rPr lang="en-US" dirty="0" smtClean="0"/>
              <a:t>SS </a:t>
            </a:r>
            <a:r>
              <a:rPr lang="en-US" dirty="0"/>
              <a:t>or RRB disability </a:t>
            </a:r>
            <a:r>
              <a:rPr lang="en-US" dirty="0" smtClean="0"/>
              <a:t>cash </a:t>
            </a:r>
            <a:r>
              <a:rPr lang="en-US" dirty="0"/>
              <a:t>benefits for 24 months. (The Social Security Act §1811 and 42 CFR </a:t>
            </a:r>
            <a:r>
              <a:rPr lang="en-US" dirty="0" smtClean="0"/>
              <a:t>§</a:t>
            </a:r>
            <a:r>
              <a:rPr lang="en-US" dirty="0"/>
              <a:t>407.1)</a:t>
            </a:r>
          </a:p>
          <a:p>
            <a:pPr marL="238297" lvl="2" indent="0">
              <a:spcBef>
                <a:spcPts val="600"/>
              </a:spcBef>
              <a:buNone/>
            </a:pPr>
            <a:endParaRPr lang="en-US" dirty="0"/>
          </a:p>
          <a:p>
            <a:pPr defTabSz="966327">
              <a:defRPr/>
            </a:pPr>
            <a:endParaRPr lang="en-US" dirty="0"/>
          </a:p>
          <a:p>
            <a:pPr defTabSz="966327">
              <a:defRPr/>
            </a:pPr>
            <a:endParaRPr lang="en-US" dirty="0"/>
          </a:p>
          <a:p>
            <a:pPr>
              <a:buNone/>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564"/>
            <a:fld id="{DFF017AD-1AC9-4D1F-B49B-35BB64C344E3}" type="slidenum">
              <a:rPr lang="en-US" smtClean="0"/>
              <a:pPr defTabSz="964564"/>
              <a:t>50</a:t>
            </a:fld>
            <a:endParaRPr lang="en-US" dirty="0" smtClean="0"/>
          </a:p>
        </p:txBody>
      </p:sp>
      <p:sp>
        <p:nvSpPr>
          <p:cNvPr id="94211" name="Rectangle 2"/>
          <p:cNvSpPr>
            <a:spLocks noChangeArrowheads="1"/>
          </p:cNvSpPr>
          <p:nvPr/>
        </p:nvSpPr>
        <p:spPr bwMode="auto">
          <a:xfrm>
            <a:off x="0" y="9119476"/>
            <a:ext cx="4714240" cy="481727"/>
          </a:xfrm>
          <a:prstGeom prst="rect">
            <a:avLst/>
          </a:prstGeom>
          <a:noFill/>
          <a:ln w="12700">
            <a:noFill/>
            <a:miter lim="800000"/>
            <a:headEnd/>
            <a:tailEnd/>
          </a:ln>
        </p:spPr>
        <p:txBody>
          <a:bodyPr lIns="95788" tIns="47057" rIns="95788" bIns="47057" anchor="b"/>
          <a:lstStyle/>
          <a:p>
            <a:pPr eaLnBrk="0" hangingPunct="0"/>
            <a:endParaRPr lang="en-US" sz="800" i="1" dirty="0">
              <a:latin typeface="Times New Roman" pitchFamily="18" charset="0"/>
            </a:endParaRPr>
          </a:p>
        </p:txBody>
      </p:sp>
      <p:sp>
        <p:nvSpPr>
          <p:cNvPr id="94212" name="Rectangle 3"/>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4213" name="Rectangle 4"/>
          <p:cNvSpPr>
            <a:spLocks noGrp="1" noChangeArrowheads="1"/>
          </p:cNvSpPr>
          <p:nvPr>
            <p:ph type="body" idx="1"/>
          </p:nvPr>
        </p:nvSpPr>
        <p:spPr bwMode="auto">
          <a:xfrm>
            <a:off x="731520" y="4560570"/>
            <a:ext cx="5852160" cy="4547472"/>
          </a:xfrm>
          <a:noFill/>
        </p:spPr>
        <p:txBody>
          <a:bodyPr wrap="square" numCol="1" anchor="t" anchorCtr="0" compatLnSpc="1">
            <a:prstTxWarp prst="textNoShape">
              <a:avLst/>
            </a:prstTxWarp>
            <a:normAutofit/>
          </a:bodyPr>
          <a:lstStyle/>
          <a:p>
            <a:pPr>
              <a:spcBef>
                <a:spcPts val="600"/>
              </a:spcBef>
            </a:pPr>
            <a:r>
              <a:rPr lang="en-US" dirty="0" smtClean="0"/>
              <a:t>Here are some steps you can take to find out if you qualify for help with your Medicare out-of-pocket expenses:</a:t>
            </a:r>
          </a:p>
          <a:p>
            <a:pPr marL="181240" indent="-181240">
              <a:spcBef>
                <a:spcPts val="600"/>
              </a:spcBef>
              <a:buFont typeface="Wingdings" pitchFamily="2" charset="2"/>
              <a:buChar char="§"/>
            </a:pPr>
            <a:r>
              <a:rPr lang="en-US" dirty="0" smtClean="0"/>
              <a:t>First, review the income and resource (or asset) guidelines for your area. Your State Medical Assistance office can help.</a:t>
            </a:r>
          </a:p>
          <a:p>
            <a:pPr marL="181240" indent="-181240">
              <a:spcBef>
                <a:spcPts val="600"/>
              </a:spcBef>
              <a:buFont typeface="Wingdings" pitchFamily="2" charset="2"/>
              <a:buChar char="§"/>
            </a:pPr>
            <a:r>
              <a:rPr lang="en-US" dirty="0" smtClean="0"/>
              <a:t>If you think you may qualify, collect the personal documents the agency requires for the application process. You will need:</a:t>
            </a:r>
          </a:p>
          <a:p>
            <a:pPr marL="393157" lvl="3" indent="-173721">
              <a:lnSpc>
                <a:spcPct val="90000"/>
              </a:lnSpc>
              <a:spcBef>
                <a:spcPts val="600"/>
              </a:spcBef>
              <a:buSzPct val="100000"/>
              <a:buFont typeface="Arial" pitchFamily="34" charset="0"/>
              <a:buChar char="•"/>
            </a:pPr>
            <a:r>
              <a:rPr lang="en-US" dirty="0" smtClean="0"/>
              <a:t>Medicare card</a:t>
            </a:r>
          </a:p>
          <a:p>
            <a:pPr marL="393157" lvl="3" indent="-173721">
              <a:lnSpc>
                <a:spcPct val="90000"/>
              </a:lnSpc>
              <a:spcBef>
                <a:spcPts val="600"/>
              </a:spcBef>
              <a:buSzPct val="100000"/>
              <a:buFont typeface="Arial" pitchFamily="34" charset="0"/>
              <a:buChar char="•"/>
            </a:pPr>
            <a:r>
              <a:rPr lang="en-US" dirty="0" smtClean="0"/>
              <a:t>Proof of identity</a:t>
            </a:r>
          </a:p>
          <a:p>
            <a:pPr marL="393157" lvl="3" indent="-173721">
              <a:lnSpc>
                <a:spcPct val="90000"/>
              </a:lnSpc>
              <a:spcBef>
                <a:spcPts val="600"/>
              </a:spcBef>
              <a:buSzPct val="100000"/>
              <a:buFont typeface="Arial" pitchFamily="34" charset="0"/>
              <a:buChar char="•"/>
            </a:pPr>
            <a:r>
              <a:rPr lang="en-US" dirty="0" smtClean="0"/>
              <a:t>Proof of residence</a:t>
            </a:r>
          </a:p>
          <a:p>
            <a:pPr marL="393157" lvl="3" indent="-173721">
              <a:lnSpc>
                <a:spcPct val="90000"/>
              </a:lnSpc>
              <a:spcBef>
                <a:spcPts val="600"/>
              </a:spcBef>
              <a:buSzPct val="100000"/>
              <a:buFont typeface="Arial" pitchFamily="34" charset="0"/>
              <a:buChar char="•"/>
            </a:pPr>
            <a:r>
              <a:rPr lang="en-US" dirty="0" smtClean="0"/>
              <a:t>Proof of any income, including pension checks, Social Security payments, etc.</a:t>
            </a:r>
          </a:p>
          <a:p>
            <a:pPr marL="393157" lvl="3" indent="-173721">
              <a:lnSpc>
                <a:spcPct val="90000"/>
              </a:lnSpc>
              <a:spcBef>
                <a:spcPts val="600"/>
              </a:spcBef>
              <a:buSzPct val="100000"/>
              <a:buFont typeface="Arial" pitchFamily="34" charset="0"/>
              <a:buChar char="•"/>
            </a:pPr>
            <a:r>
              <a:rPr lang="en-US" dirty="0" smtClean="0"/>
              <a:t>Recent bank statements</a:t>
            </a:r>
          </a:p>
          <a:p>
            <a:pPr marL="393157" lvl="3" indent="-173721">
              <a:lnSpc>
                <a:spcPct val="90000"/>
              </a:lnSpc>
              <a:spcBef>
                <a:spcPts val="600"/>
              </a:spcBef>
              <a:buSzPct val="100000"/>
              <a:buFont typeface="Arial" pitchFamily="34" charset="0"/>
              <a:buChar char="•"/>
            </a:pPr>
            <a:r>
              <a:rPr lang="en-US" dirty="0" smtClean="0"/>
              <a:t>Property deeds</a:t>
            </a:r>
          </a:p>
          <a:p>
            <a:pPr marL="393157" lvl="3" indent="-173721">
              <a:lnSpc>
                <a:spcPct val="90000"/>
              </a:lnSpc>
              <a:spcBef>
                <a:spcPts val="600"/>
              </a:spcBef>
              <a:buSzPct val="100000"/>
              <a:buFont typeface="Arial" pitchFamily="34" charset="0"/>
              <a:buChar char="•"/>
            </a:pPr>
            <a:r>
              <a:rPr lang="en-US" dirty="0" smtClean="0"/>
              <a:t>Insurance policies</a:t>
            </a:r>
          </a:p>
          <a:p>
            <a:pPr marL="393157" lvl="3" indent="-173721">
              <a:lnSpc>
                <a:spcPct val="90000"/>
              </a:lnSpc>
              <a:spcBef>
                <a:spcPts val="600"/>
              </a:spcBef>
              <a:buSzPct val="100000"/>
              <a:buFont typeface="Arial" pitchFamily="34" charset="0"/>
              <a:buChar char="•"/>
            </a:pPr>
            <a:r>
              <a:rPr lang="en-US" dirty="0" smtClean="0"/>
              <a:t>Financial statements for bonds or stocks</a:t>
            </a:r>
          </a:p>
          <a:p>
            <a:pPr marL="393157" lvl="3" indent="-173721">
              <a:lnSpc>
                <a:spcPct val="90000"/>
              </a:lnSpc>
              <a:spcBef>
                <a:spcPts val="600"/>
              </a:spcBef>
              <a:buSzPct val="100000"/>
              <a:buFont typeface="Arial" pitchFamily="34" charset="0"/>
              <a:buChar char="•"/>
            </a:pPr>
            <a:r>
              <a:rPr lang="en-US" dirty="0" smtClean="0"/>
              <a:t>Proof of funeral or burial policies</a:t>
            </a:r>
          </a:p>
          <a:p>
            <a:pPr marL="181240" lvl="3" indent="-181240">
              <a:spcBef>
                <a:spcPts val="600"/>
              </a:spcBef>
              <a:buSzPct val="100000"/>
              <a:buFont typeface="Wingdings" pitchFamily="2" charset="2"/>
              <a:buChar char="§"/>
            </a:pPr>
            <a:r>
              <a:rPr lang="en-US" dirty="0" smtClean="0"/>
              <a:t>You can get more information by contacting your State Medical Assistance office, your local SHIP program, or your local Area Agency on Aging. Call 1-800-MEDICARE for their contact information.</a:t>
            </a:r>
          </a:p>
          <a:p>
            <a:pPr marL="181240" lvl="3" indent="-181240">
              <a:spcBef>
                <a:spcPts val="600"/>
              </a:spcBef>
              <a:buSzPct val="100000"/>
              <a:buFont typeface="Wingdings" pitchFamily="2" charset="2"/>
              <a:buChar char="§"/>
            </a:pPr>
            <a:r>
              <a:rPr lang="en-US" dirty="0" smtClean="0"/>
              <a:t>Finally, complete an application with your State Medical Assistance office.</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a:spcBef>
                <a:spcPts val="634"/>
              </a:spcBef>
              <a:defRPr/>
            </a:pPr>
            <a:r>
              <a:rPr lang="en-US" dirty="0" smtClean="0"/>
              <a:t>People who are eligible for the Qualified Individual (QI) program can enroll and receive help paying for their Medicare Part B premium at any time in the year if funds are still available.</a:t>
            </a:r>
          </a:p>
          <a:p>
            <a:pPr marL="357647" indent="-241653">
              <a:spcBef>
                <a:spcPts val="634"/>
              </a:spcBef>
              <a:buFont typeface="+mj-lt"/>
              <a:buAutoNum type="alphaLcPeriod"/>
            </a:pPr>
            <a:r>
              <a:rPr lang="en-US" dirty="0" smtClean="0"/>
              <a:t>True</a:t>
            </a:r>
          </a:p>
          <a:p>
            <a:pPr marL="357647" indent="-241653">
              <a:spcBef>
                <a:spcPts val="634"/>
              </a:spcBef>
              <a:buFont typeface="+mj-lt"/>
              <a:buAutoNum type="alphaLcPeriod"/>
            </a:pPr>
            <a:r>
              <a:rPr lang="en-US" dirty="0" smtClean="0"/>
              <a:t>False</a:t>
            </a:r>
          </a:p>
          <a:p>
            <a:pPr>
              <a:spcBef>
                <a:spcPts val="634"/>
              </a:spcBef>
            </a:pPr>
            <a:r>
              <a:rPr lang="en-US" b="1" dirty="0"/>
              <a:t>Answer: </a:t>
            </a:r>
            <a:r>
              <a:rPr lang="en-US" b="1" dirty="0" smtClean="0"/>
              <a:t>a. </a:t>
            </a:r>
            <a:r>
              <a:rPr lang="en-US" b="1" dirty="0"/>
              <a:t>True </a:t>
            </a:r>
            <a:endParaRPr lang="en-US" dirty="0"/>
          </a:p>
          <a:p>
            <a:pPr>
              <a:spcBef>
                <a:spcPts val="634"/>
              </a:spcBef>
            </a:pPr>
            <a:r>
              <a:rPr lang="en-US" dirty="0"/>
              <a:t>The Qualified Individual (QI) program is part of the Medicare Savings Program and helps pay for the Medicare Part B monthly premium. </a:t>
            </a:r>
            <a:r>
              <a:rPr lang="en-US" dirty="0" smtClean="0"/>
              <a:t>However</a:t>
            </a:r>
            <a:r>
              <a:rPr lang="en-US" dirty="0"/>
              <a:t>, it is fully </a:t>
            </a:r>
            <a:r>
              <a:rPr lang="en-US" dirty="0" smtClean="0"/>
              <a:t>federally </a:t>
            </a:r>
            <a:r>
              <a:rPr lang="en-US" dirty="0"/>
              <a:t>funded. Congress only appropriated a limited amount of funds to each state. To qualify for QI, you must be eligible for Medicare Part A, and have an income not exceeding 135% of the Federal Poverty Level (FPL). If you qualify for the QI program you may join at any time of the year provided that there are still funds available in your state.</a:t>
            </a:r>
          </a:p>
          <a:p>
            <a:pPr marL="115993">
              <a:spcBef>
                <a:spcPts val="634"/>
              </a:spcBef>
            </a:pPr>
            <a:endParaRPr lang="en-US" dirty="0" smtClean="0"/>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51</a:t>
            </a:fld>
            <a:endParaRPr lang="en-US" dirty="0"/>
          </a:p>
        </p:txBody>
      </p:sp>
    </p:spTree>
    <p:extLst>
      <p:ext uri="{BB962C8B-B14F-4D97-AF65-F5344CB8AC3E}">
        <p14:creationId xmlns:p14="http://schemas.microsoft.com/office/powerpoint/2010/main" val="23548022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None/>
            </a:pPr>
            <a:r>
              <a:rPr lang="en-US" sz="1300" dirty="0"/>
              <a:t>2. Which of the following is true about Medicare Savings Programs?</a:t>
            </a:r>
            <a:endParaRPr lang="en-US" dirty="0"/>
          </a:p>
          <a:p>
            <a:r>
              <a:rPr lang="en-US" sz="1300" dirty="0"/>
              <a:t> </a:t>
            </a:r>
            <a:endParaRPr lang="en-US" dirty="0"/>
          </a:p>
          <a:p>
            <a:pPr marL="241653" indent="-241653">
              <a:buFont typeface="+mj-lt"/>
              <a:buAutoNum type="alphaLcPeriod"/>
            </a:pPr>
            <a:r>
              <a:rPr lang="en-US" sz="1300" dirty="0"/>
              <a:t>QMB, SLMB, and QI programs were all established under the Medicare Coverage Act of 1988.</a:t>
            </a:r>
            <a:endParaRPr lang="en-US" dirty="0" smtClean="0">
              <a:effectLst/>
            </a:endParaRPr>
          </a:p>
          <a:p>
            <a:pPr marL="241653" indent="-241653">
              <a:buFont typeface="+mj-lt"/>
              <a:buAutoNum type="alphaLcPeriod"/>
            </a:pPr>
            <a:r>
              <a:rPr lang="en-US" sz="1300" dirty="0"/>
              <a:t>Eligibility cannot be retroactive.</a:t>
            </a:r>
            <a:endParaRPr lang="en-US" dirty="0" smtClean="0">
              <a:effectLst/>
            </a:endParaRPr>
          </a:p>
          <a:p>
            <a:pPr marL="241653" indent="-241653">
              <a:buFont typeface="+mj-lt"/>
              <a:buAutoNum type="alphaLcPeriod"/>
            </a:pPr>
            <a:r>
              <a:rPr lang="en-US" sz="1300" dirty="0"/>
              <a:t>They all cover Part A and Part B premiums.</a:t>
            </a:r>
            <a:endParaRPr lang="en-US" dirty="0" smtClean="0">
              <a:effectLst/>
            </a:endParaRPr>
          </a:p>
          <a:p>
            <a:pPr marL="241653" indent="-241653">
              <a:buFont typeface="+mj-lt"/>
              <a:buAutoNum type="alphaLcPeriod"/>
            </a:pPr>
            <a:r>
              <a:rPr lang="en-US" sz="1300" dirty="0"/>
              <a:t>The income amounts for these </a:t>
            </a:r>
            <a:r>
              <a:rPr lang="en-US" sz="1300"/>
              <a:t>programs are </a:t>
            </a:r>
            <a:r>
              <a:rPr lang="en-US" sz="1300" dirty="0"/>
              <a:t>frozen until 2020.</a:t>
            </a:r>
            <a:endParaRPr lang="en-US" dirty="0" smtClean="0">
              <a:effectLst/>
            </a:endParaRPr>
          </a:p>
          <a:p>
            <a:r>
              <a:rPr lang="en-US" sz="1300" dirty="0"/>
              <a:t> </a:t>
            </a:r>
            <a:endParaRPr lang="en-US" dirty="0" smtClean="0">
              <a:effectLst/>
            </a:endParaRPr>
          </a:p>
          <a:p>
            <a:r>
              <a:rPr lang="en-US" sz="1300" b="1" dirty="0"/>
              <a:t>Answer: b</a:t>
            </a:r>
            <a:r>
              <a:rPr lang="en-US" sz="1300" dirty="0"/>
              <a:t>. Eligibility for Medicare Savings Programs cannot be retroactive. (See page 48.)</a:t>
            </a:r>
          </a:p>
          <a:p>
            <a:r>
              <a:rPr lang="en-US" sz="1300" dirty="0"/>
              <a:t> </a:t>
            </a:r>
          </a:p>
        </p:txBody>
      </p:sp>
      <p:sp>
        <p:nvSpPr>
          <p:cNvPr id="4" name="Slide Number Placeholder 3"/>
          <p:cNvSpPr>
            <a:spLocks noGrp="1"/>
          </p:cNvSpPr>
          <p:nvPr>
            <p:ph type="sldNum" sz="quarter" idx="10"/>
          </p:nvPr>
        </p:nvSpPr>
        <p:spPr/>
        <p:txBody>
          <a:bodyPr/>
          <a:lstStyle/>
          <a:p>
            <a:fld id="{666AA210-F09A-4D2C-988F-5E80B2706499}" type="slidenum">
              <a:rPr lang="en-US" smtClean="0"/>
              <a:pPr/>
              <a:t>52</a:t>
            </a:fld>
            <a:endParaRPr lang="en-US" dirty="0"/>
          </a:p>
        </p:txBody>
      </p:sp>
    </p:spTree>
    <p:extLst>
      <p:ext uri="{BB962C8B-B14F-4D97-AF65-F5344CB8AC3E}">
        <p14:creationId xmlns:p14="http://schemas.microsoft.com/office/powerpoint/2010/main" val="4297701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0240" y="4480560"/>
            <a:ext cx="6177280" cy="4560570"/>
          </a:xfrm>
        </p:spPr>
        <p:txBody>
          <a:bodyPr>
            <a:normAutofit fontScale="32500" lnSpcReduction="20000"/>
          </a:bodyPr>
          <a:lstStyle/>
          <a:p>
            <a:pPr>
              <a:lnSpc>
                <a:spcPct val="110000"/>
              </a:lnSpc>
            </a:pPr>
            <a:r>
              <a:rPr lang="en-US" sz="3200" dirty="0"/>
              <a:t>There are many disability resources available to help you learn more or assist you, if needed. </a:t>
            </a:r>
          </a:p>
          <a:p>
            <a:pPr>
              <a:lnSpc>
                <a:spcPct val="110000"/>
              </a:lnSpc>
            </a:pPr>
            <a:r>
              <a:rPr lang="en-US" sz="3200" dirty="0"/>
              <a:t>Federal government sites available on the internet include: </a:t>
            </a:r>
            <a:r>
              <a:rPr lang="en-US" sz="3200" u="sng" dirty="0">
                <a:hlinkClick r:id="rId3"/>
              </a:rPr>
              <a:t>www.Medicare.gov</a:t>
            </a:r>
            <a:r>
              <a:rPr lang="en-US" sz="3200" dirty="0"/>
              <a:t>, </a:t>
            </a:r>
            <a:r>
              <a:rPr lang="en-US" sz="3200" u="sng" dirty="0">
                <a:hlinkClick r:id="rId4"/>
              </a:rPr>
              <a:t>www.SocialSecurity.gov</a:t>
            </a:r>
            <a:r>
              <a:rPr lang="en-US" sz="3200" dirty="0"/>
              <a:t>, </a:t>
            </a:r>
            <a:r>
              <a:rPr lang="en-US" sz="3200" u="sng" dirty="0">
                <a:hlinkClick r:id="rId5"/>
              </a:rPr>
              <a:t>www.HHS.gov</a:t>
            </a:r>
            <a:r>
              <a:rPr lang="en-US" sz="3200" dirty="0"/>
              <a:t>, the Department of Health and Human Services’ Office of Disability </a:t>
            </a:r>
            <a:r>
              <a:rPr lang="en-US" sz="3200" u="sng" dirty="0">
                <a:hlinkClick r:id="rId6"/>
              </a:rPr>
              <a:t>www.HHS.gov/od</a:t>
            </a:r>
            <a:r>
              <a:rPr lang="en-US" sz="3200" dirty="0"/>
              <a:t>, and the Railroad Retirement Board </a:t>
            </a:r>
            <a:r>
              <a:rPr lang="en-US" sz="3200" u="sng" dirty="0">
                <a:hlinkClick r:id="rId7"/>
              </a:rPr>
              <a:t>www.rrb.gov</a:t>
            </a:r>
            <a:r>
              <a:rPr lang="en-US" sz="3200" dirty="0"/>
              <a:t>. At </a:t>
            </a:r>
            <a:r>
              <a:rPr lang="en-US" sz="3200" u="sng" dirty="0">
                <a:hlinkClick r:id="rId8"/>
              </a:rPr>
              <a:t>www.Disability.gov</a:t>
            </a:r>
            <a:r>
              <a:rPr lang="en-US" sz="3200" dirty="0"/>
              <a:t>  you’ll find comprehensive information on disability programs and services in communities nationwide. The site links to more than 14,000 resources from Federal, state and local government agencies; academic institutions; and nonprofit organizations. At </a:t>
            </a:r>
            <a:r>
              <a:rPr lang="en-US" sz="3200" u="sng" dirty="0">
                <a:hlinkClick r:id="rId9"/>
              </a:rPr>
              <a:t>www.healthcare.gov</a:t>
            </a:r>
            <a:r>
              <a:rPr lang="en-US" sz="3200" dirty="0"/>
              <a:t> you can learn more about people with disabilities and the Affordable Care Act (ACA) which is sometimes called the “healthcare law”, and how pre-existing conditions insurance plans can help you. Visit </a:t>
            </a:r>
            <a:r>
              <a:rPr lang="en-US" sz="3200" u="sng" dirty="0">
                <a:hlinkClick r:id="rId10"/>
              </a:rPr>
              <a:t>www.Ready.gov</a:t>
            </a:r>
            <a:r>
              <a:rPr lang="en-US" sz="3200" dirty="0"/>
              <a:t> for information about how FEMA works with communities to integrate the needs of children and adults with disabilities and others with access and functional needs to develop planning initiatives that will strengthen their ability to prepare for, protect against, respond to, recover from and mitigate all hazards. A helpful industry websites is </a:t>
            </a:r>
            <a:r>
              <a:rPr lang="en-US" sz="3200" u="sng" dirty="0">
                <a:hlinkClick r:id="rId11"/>
              </a:rPr>
              <a:t>www.HCBS.org</a:t>
            </a:r>
            <a:r>
              <a:rPr lang="en-US" sz="3200" dirty="0"/>
              <a:t> which is the “Clearinghouse for Home and Community Based Services” for the aging and disabled. </a:t>
            </a:r>
          </a:p>
          <a:p>
            <a:pPr>
              <a:spcBef>
                <a:spcPts val="211"/>
              </a:spcBef>
            </a:pPr>
            <a:r>
              <a:rPr lang="en-US" sz="3200" dirty="0"/>
              <a:t>Phone numbers include: The Centers for Medicare and Medicaid Services (CMS) at 1-800-MEDICARE (1-800-633-4227), TTY users call 1-877-486-2048. The Medicare phone number will also provide you with contact information for local State Health Insurance Assistance Program (SHIP) office locations. The Social Security Administration can be reached at 1-800-772-1213, TTY users call 1-800-325-0778.</a:t>
            </a:r>
          </a:p>
          <a:p>
            <a:pPr>
              <a:lnSpc>
                <a:spcPct val="110000"/>
              </a:lnSpc>
              <a:spcBef>
                <a:spcPts val="211"/>
              </a:spcBef>
            </a:pPr>
            <a:r>
              <a:rPr lang="en-US" sz="3200" dirty="0"/>
              <a:t>Publications like the </a:t>
            </a:r>
            <a:r>
              <a:rPr lang="en-US" sz="3200" i="1" dirty="0"/>
              <a:t>Medicare &amp; You Handbook</a:t>
            </a:r>
            <a:r>
              <a:rPr lang="en-US" sz="3200" dirty="0"/>
              <a:t> (CMS Product No. 10050) and </a:t>
            </a:r>
            <a:r>
              <a:rPr lang="en-US" sz="3200" i="1" dirty="0"/>
              <a:t>Your Medicare Benefits</a:t>
            </a:r>
            <a:r>
              <a:rPr lang="en-US" sz="3200" dirty="0"/>
              <a:t> (CMS Products No. 10116) can be viewed and ordered at </a:t>
            </a:r>
            <a:r>
              <a:rPr lang="en-US" sz="3200" u="sng" dirty="0">
                <a:hlinkClick r:id="rId3"/>
              </a:rPr>
              <a:t>www.Medicare.gov</a:t>
            </a:r>
            <a:r>
              <a:rPr lang="en-US" sz="3200" dirty="0"/>
              <a:t>. To order multiple copies (partners only) visit </a:t>
            </a:r>
            <a:r>
              <a:rPr lang="en-US" sz="3200" u="sng" dirty="0">
                <a:hlinkClick r:id="rId12"/>
              </a:rPr>
              <a:t>http://productordering.com.hhs.gov/</a:t>
            </a:r>
            <a:r>
              <a:rPr lang="en-US" sz="3200" dirty="0"/>
              <a:t>. You must register your organization to order.</a:t>
            </a:r>
          </a:p>
          <a:p>
            <a:pPr>
              <a:lnSpc>
                <a:spcPct val="110000"/>
              </a:lnSpc>
            </a:pPr>
            <a:endParaRPr lang="en-US" sz="2000" dirty="0"/>
          </a:p>
          <a:p>
            <a:pPr>
              <a:buNone/>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14400" y="4560570"/>
            <a:ext cx="5486400" cy="4320540"/>
          </a:xfrm>
        </p:spPr>
        <p:txBody>
          <a:bodyPr>
            <a:normAutofit/>
          </a:bodyPr>
          <a:lstStyle/>
          <a:p>
            <a:pPr marL="457159" indent="-457159">
              <a:spcBef>
                <a:spcPts val="600"/>
              </a:spcBef>
            </a:pPr>
            <a:r>
              <a:rPr lang="en-US" b="1" dirty="0" smtClean="0"/>
              <a:t>NOTE:</a:t>
            </a:r>
            <a:r>
              <a:rPr lang="en-US" dirty="0" smtClean="0"/>
              <a:t> 	There are plans you can join and pay no premium. There are other plans where you will have to pay part of the premium even when you automatically qualify for Extra Help. Tell you plan you qualify for Extra Help and ask how much you will pay for your monthly premium. </a:t>
            </a:r>
          </a:p>
          <a:p>
            <a:pPr>
              <a:spcBef>
                <a:spcPts val="600"/>
              </a:spcBef>
            </a:pPr>
            <a:r>
              <a:rPr lang="en-US" dirty="0" smtClean="0"/>
              <a:t>*Your cost per prescription generally decreases once the amount you pay and Medicare pays as the Extra Help reach $4,750 per year. </a:t>
            </a:r>
          </a:p>
          <a:p>
            <a:pPr>
              <a:spcBef>
                <a:spcPts val="600"/>
              </a:spcBef>
            </a:pPr>
            <a:r>
              <a:rPr lang="en-US" dirty="0" smtClean="0"/>
              <a:t>The cost sharing, income levels, and resources listed are for 2013 and can increase each year. Income levels are higher if you live in Alaska or Hawaii, or you or your spouse pays at least half of the living expenses of dependent family members who live with you, or you work. Resource</a:t>
            </a:r>
            <a:r>
              <a:rPr lang="en-US" baseline="0" dirty="0" smtClean="0"/>
              <a:t> limits may be higher in some states. </a:t>
            </a:r>
            <a:r>
              <a:rPr lang="en-US" dirty="0" smtClean="0"/>
              <a:t> </a:t>
            </a:r>
            <a:endParaRPr lang="en-US" dirty="0"/>
          </a:p>
        </p:txBody>
      </p:sp>
      <p:sp>
        <p:nvSpPr>
          <p:cNvPr id="4" name="Slide Number Placeholder 3"/>
          <p:cNvSpPr>
            <a:spLocks noGrp="1"/>
          </p:cNvSpPr>
          <p:nvPr>
            <p:ph type="sldNum" sz="quarter" idx="10"/>
          </p:nvPr>
        </p:nvSpPr>
        <p:spPr/>
        <p:txBody>
          <a:bodyPr/>
          <a:lstStyle/>
          <a:p>
            <a:fld id="{83DB37EE-1D7E-4E34-B359-802FEBBB4B92}" type="slidenum">
              <a:rPr lang="en-US" smtClean="0">
                <a:solidFill>
                  <a:prstClr val="black"/>
                </a:solidFill>
              </a:rPr>
              <a:pPr/>
              <a:t>54</a:t>
            </a:fld>
            <a:endParaRPr lang="en-US" dirty="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marL="457159" indent="-457159">
              <a:spcBef>
                <a:spcPts val="600"/>
              </a:spcBef>
            </a:pPr>
            <a:r>
              <a:rPr lang="en-US" b="1" dirty="0" smtClean="0"/>
              <a:t>NOTE:</a:t>
            </a:r>
            <a:r>
              <a:rPr lang="en-US" dirty="0" smtClean="0"/>
              <a:t> 	There are plans you can join and pay no premium. There are other plans where you will have to pay part of the premium even when you automatically qualify for Extra Help. Tell you plan you qualify for Extra Help and ask how much you will pay for your monthly premium. </a:t>
            </a:r>
          </a:p>
          <a:p>
            <a:pPr>
              <a:spcBef>
                <a:spcPts val="600"/>
              </a:spcBef>
            </a:pPr>
            <a:r>
              <a:rPr lang="en-US" dirty="0" smtClean="0"/>
              <a:t>*Your cost per prescription generally decreases once the amount you pay and Medicare pays as the Extra Help reach $4,750 per year. </a:t>
            </a:r>
          </a:p>
          <a:p>
            <a:pPr>
              <a:spcBef>
                <a:spcPts val="600"/>
              </a:spcBef>
            </a:pPr>
            <a:r>
              <a:rPr lang="en-US" dirty="0" smtClean="0"/>
              <a:t>The cost sharing, income levels, and resources listed are for 2013 and can increase each year. Income levels are higher if you live in Alaska or Hawaii, or you or your spouse pays at least half of the living expenses of dependent family members who live with you, or you work. Resource</a:t>
            </a:r>
            <a:r>
              <a:rPr lang="en-US" baseline="0" dirty="0" smtClean="0"/>
              <a:t> limits may be higher in some states. </a:t>
            </a:r>
          </a:p>
          <a:p>
            <a:pPr>
              <a:spcBef>
                <a:spcPts val="600"/>
              </a:spcBef>
            </a:pPr>
            <a:endParaRPr lang="en-US" dirty="0"/>
          </a:p>
        </p:txBody>
      </p:sp>
      <p:sp>
        <p:nvSpPr>
          <p:cNvPr id="4" name="Slide Number Placeholder 3"/>
          <p:cNvSpPr>
            <a:spLocks noGrp="1"/>
          </p:cNvSpPr>
          <p:nvPr>
            <p:ph type="sldNum" sz="quarter" idx="10"/>
          </p:nvPr>
        </p:nvSpPr>
        <p:spPr/>
        <p:txBody>
          <a:bodyPr/>
          <a:lstStyle/>
          <a:p>
            <a:fld id="{83DB37EE-1D7E-4E34-B359-802FEBBB4B92}" type="slidenum">
              <a:rPr lang="en-US" smtClean="0">
                <a:solidFill>
                  <a:prstClr val="black"/>
                </a:solidFill>
              </a:rPr>
              <a:pPr/>
              <a:t>55</a:t>
            </a:fld>
            <a:endParaRPr lang="en-US" dirty="0">
              <a:solidFill>
                <a:prstClr val="black"/>
              </a:solidFil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E254D44-EB27-4522-A114-56EB664F3F06}" type="slidenum">
              <a:rPr lang="en-US">
                <a:solidFill>
                  <a:prstClr val="black"/>
                </a:solidFill>
              </a:rPr>
              <a:pPr>
                <a:defRPr/>
              </a:pPr>
              <a:t>56</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520" y="4560570"/>
            <a:ext cx="5852160" cy="4320540"/>
          </a:xfrm>
        </p:spPr>
        <p:txBody>
          <a:bodyPr>
            <a:normAutofit/>
          </a:bodyPr>
          <a:lstStyle/>
          <a:p>
            <a:pPr marL="173721" indent="-173721">
              <a:spcBef>
                <a:spcPts val="600"/>
              </a:spcBef>
              <a:buFont typeface="Wingdings" pitchFamily="2" charset="2"/>
              <a:buChar char="§"/>
            </a:pPr>
            <a:r>
              <a:rPr lang="en-US" b="0" dirty="0" smtClean="0"/>
              <a:t>There are Federal</a:t>
            </a:r>
            <a:r>
              <a:rPr lang="en-US" b="0" baseline="0" dirty="0" smtClean="0"/>
              <a:t> p</a:t>
            </a:r>
            <a:r>
              <a:rPr lang="en-US" b="0" dirty="0" smtClean="0"/>
              <a:t>rograms that provide cash benefits to persons with disabilities</a:t>
            </a:r>
          </a:p>
          <a:p>
            <a:pPr marL="393157" lvl="1" indent="-173721">
              <a:spcBef>
                <a:spcPts val="600"/>
              </a:spcBef>
              <a:buFont typeface="Arial" pitchFamily="34" charset="0"/>
              <a:buChar char="•"/>
            </a:pPr>
            <a:r>
              <a:rPr lang="en-US" dirty="0" smtClean="0"/>
              <a:t>Social Security Disability Insurance (SSDI) is Title 2 of the Social Security Act</a:t>
            </a:r>
          </a:p>
          <a:p>
            <a:pPr marL="393157" lvl="1" indent="-173721">
              <a:spcBef>
                <a:spcPts val="600"/>
              </a:spcBef>
              <a:buFont typeface="Arial" pitchFamily="34" charset="0"/>
              <a:buChar char="•"/>
            </a:pPr>
            <a:r>
              <a:rPr lang="en-US" dirty="0" smtClean="0"/>
              <a:t>Supplemental Security Insurance (SSI) is Title 16 of the Social Security Act</a:t>
            </a:r>
          </a:p>
          <a:p>
            <a:pPr marL="183656" lvl="1" indent="-181240">
              <a:spcBef>
                <a:spcPts val="634"/>
              </a:spcBef>
            </a:pPr>
            <a:r>
              <a:rPr lang="en-US" dirty="0" smtClean="0"/>
              <a:t>These programs are administered by Social Security  </a:t>
            </a:r>
          </a:p>
          <a:p>
            <a:pPr>
              <a:spcBef>
                <a:spcPts val="600"/>
              </a:spcBef>
              <a:defRPr/>
            </a:pPr>
            <a:endParaRPr lang="en-US" baseline="0" dirty="0" smtClean="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320540"/>
          </a:xfrm>
        </p:spPr>
        <p:txBody>
          <a:bodyPr>
            <a:normAutofit/>
          </a:bodyPr>
          <a:lstStyle/>
          <a:p>
            <a:pPr>
              <a:spcBef>
                <a:spcPts val="600"/>
              </a:spcBef>
            </a:pPr>
            <a:r>
              <a:rPr lang="en-US" dirty="0" smtClean="0"/>
              <a:t>Social Security</a:t>
            </a:r>
            <a:r>
              <a:rPr lang="en-US" baseline="0" dirty="0" smtClean="0"/>
              <a:t> Disability Insurance (SSDI):</a:t>
            </a:r>
            <a:endParaRPr lang="en-US" dirty="0" smtClean="0"/>
          </a:p>
          <a:p>
            <a:pPr marL="173721" lvl="1" indent="-173721">
              <a:spcBef>
                <a:spcPts val="600"/>
              </a:spcBef>
            </a:pPr>
            <a:r>
              <a:rPr lang="en-US" dirty="0" smtClean="0"/>
              <a:t>Pays benefits to you and certain members of your family if you are "insured," meaning that you worked long enough and paid Social Security taxes</a:t>
            </a:r>
          </a:p>
          <a:p>
            <a:pPr marL="173721" lvl="1" indent="-173721">
              <a:spcBef>
                <a:spcPts val="600"/>
              </a:spcBef>
            </a:pPr>
            <a:r>
              <a:rPr lang="en-US" dirty="0" smtClean="0">
                <a:cs typeface="Times New Roman" pitchFamily="18" charset="0"/>
              </a:rPr>
              <a:t>Benefit amount is based on average lifetime earnings</a:t>
            </a:r>
            <a:endParaRPr lang="en-US" u="sng" dirty="0" smtClean="0">
              <a:cs typeface="Times New Roman" pitchFamily="18" charset="0"/>
            </a:endParaRPr>
          </a:p>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hart information included in speakers' notes." title="Who can get Social Security Disability Insurance?"/>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a:t>The people who can get Social Security Disability Insurance (SSDI), include the following:</a:t>
            </a:r>
          </a:p>
          <a:p>
            <a:pPr marL="173721" lvl="1" indent="-173721">
              <a:spcBef>
                <a:spcPts val="600"/>
              </a:spcBef>
            </a:pPr>
            <a:r>
              <a:rPr lang="en-US" dirty="0"/>
              <a:t>The worker</a:t>
            </a:r>
          </a:p>
          <a:p>
            <a:pPr marL="393157" lvl="2" indent="-173721">
              <a:lnSpc>
                <a:spcPct val="90000"/>
              </a:lnSpc>
              <a:spcBef>
                <a:spcPts val="634"/>
              </a:spcBef>
            </a:pPr>
            <a:r>
              <a:rPr lang="en-US" dirty="0"/>
              <a:t>Must have paid enough into Social Security 5 out of the last 10 years</a:t>
            </a:r>
          </a:p>
          <a:p>
            <a:pPr marL="393157" lvl="2" indent="-173721">
              <a:lnSpc>
                <a:spcPct val="90000"/>
              </a:lnSpc>
              <a:spcBef>
                <a:spcPts val="634"/>
              </a:spcBef>
            </a:pPr>
            <a:r>
              <a:rPr lang="en-US" dirty="0"/>
              <a:t>Needs less work if under age 31</a:t>
            </a:r>
          </a:p>
          <a:p>
            <a:pPr marL="173721" lvl="1" indent="-173721">
              <a:spcBef>
                <a:spcPts val="600"/>
              </a:spcBef>
            </a:pPr>
            <a:r>
              <a:rPr lang="en-US" dirty="0"/>
              <a:t>A spouse</a:t>
            </a:r>
          </a:p>
          <a:p>
            <a:pPr marL="393157" lvl="2" indent="-173721">
              <a:lnSpc>
                <a:spcPct val="90000"/>
              </a:lnSpc>
              <a:spcBef>
                <a:spcPts val="634"/>
              </a:spcBef>
            </a:pPr>
            <a:r>
              <a:rPr lang="en-US" dirty="0"/>
              <a:t>At age 62</a:t>
            </a:r>
          </a:p>
          <a:p>
            <a:pPr marL="393157" lvl="2" indent="-173721">
              <a:lnSpc>
                <a:spcPct val="90000"/>
              </a:lnSpc>
              <a:spcBef>
                <a:spcPts val="634"/>
              </a:spcBef>
            </a:pPr>
            <a:r>
              <a:rPr lang="en-US" dirty="0"/>
              <a:t>At any age if caring for child who is under 16 or </a:t>
            </a:r>
            <a:r>
              <a:rPr lang="en-US" dirty="0" smtClean="0"/>
              <a:t>disabled</a:t>
            </a:r>
          </a:p>
          <a:p>
            <a:pPr marL="393157" lvl="2" indent="-173721" defTabSz="966612">
              <a:lnSpc>
                <a:spcPct val="90000"/>
              </a:lnSpc>
              <a:spcBef>
                <a:spcPts val="634"/>
              </a:spcBef>
              <a:defRPr/>
            </a:pPr>
            <a:r>
              <a:rPr lang="en-US" dirty="0" smtClean="0"/>
              <a:t>At age 50 if the</a:t>
            </a:r>
            <a:r>
              <a:rPr lang="en-US" baseline="0" dirty="0" smtClean="0"/>
              <a:t> person applying is a disabled widow(er) </a:t>
            </a:r>
            <a:endParaRPr lang="en-US" dirty="0" smtClean="0"/>
          </a:p>
          <a:p>
            <a:pPr marL="393157" lvl="2" indent="-173721">
              <a:lnSpc>
                <a:spcPct val="90000"/>
              </a:lnSpc>
              <a:spcBef>
                <a:spcPts val="634"/>
              </a:spcBef>
            </a:pPr>
            <a:r>
              <a:rPr lang="en-US" dirty="0" smtClean="0"/>
              <a:t>Divorced </a:t>
            </a:r>
            <a:r>
              <a:rPr lang="en-US" dirty="0"/>
              <a:t>spouses may qualify if</a:t>
            </a:r>
          </a:p>
          <a:p>
            <a:pPr marL="603450" lvl="3" indent="-173721">
              <a:lnSpc>
                <a:spcPct val="90000"/>
              </a:lnSpc>
              <a:spcBef>
                <a:spcPts val="600"/>
              </a:spcBef>
            </a:pPr>
            <a:r>
              <a:rPr lang="en-US" dirty="0"/>
              <a:t>Married to the worker for at least 10 years</a:t>
            </a:r>
          </a:p>
          <a:p>
            <a:pPr marL="603450" lvl="3" indent="-173721">
              <a:lnSpc>
                <a:spcPct val="90000"/>
              </a:lnSpc>
              <a:spcBef>
                <a:spcPts val="600"/>
              </a:spcBef>
            </a:pPr>
            <a:r>
              <a:rPr lang="en-US" dirty="0"/>
              <a:t>Unmarried</a:t>
            </a:r>
          </a:p>
          <a:p>
            <a:pPr marL="603450" lvl="3" indent="-173721">
              <a:lnSpc>
                <a:spcPct val="90000"/>
              </a:lnSpc>
              <a:spcBef>
                <a:spcPts val="600"/>
              </a:spcBef>
            </a:pPr>
            <a:r>
              <a:rPr lang="en-US" dirty="0"/>
              <a:t>Not entitled to a higher Social Security benefit on his </a:t>
            </a:r>
            <a:r>
              <a:rPr lang="en-US" dirty="0" smtClean="0"/>
              <a:t>or </a:t>
            </a:r>
            <a:r>
              <a:rPr lang="en-US" dirty="0"/>
              <a:t>her own record  </a:t>
            </a:r>
          </a:p>
          <a:p>
            <a:pPr marL="173721" lvl="1" indent="-173721">
              <a:spcBef>
                <a:spcPts val="600"/>
              </a:spcBef>
            </a:pPr>
            <a:r>
              <a:rPr lang="en-US" dirty="0"/>
              <a:t>A child</a:t>
            </a:r>
          </a:p>
          <a:p>
            <a:pPr marL="393157" lvl="2" indent="-173721">
              <a:lnSpc>
                <a:spcPct val="90000"/>
              </a:lnSpc>
              <a:spcBef>
                <a:spcPts val="634"/>
              </a:spcBef>
            </a:pPr>
            <a:r>
              <a:rPr lang="en-US" dirty="0"/>
              <a:t>Not married under age 18 (under 19 if still in high school)</a:t>
            </a:r>
          </a:p>
          <a:p>
            <a:pPr marL="393157" lvl="2" indent="-173721">
              <a:lnSpc>
                <a:spcPct val="90000"/>
              </a:lnSpc>
              <a:spcBef>
                <a:spcPts val="634"/>
              </a:spcBef>
            </a:pPr>
            <a:r>
              <a:rPr lang="en-US" dirty="0"/>
              <a:t>Not married and disabled before age 22</a:t>
            </a:r>
          </a:p>
          <a:p>
            <a:pPr>
              <a:buNone/>
            </a:pP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507230"/>
          </a:xfrm>
        </p:spPr>
        <p:txBody>
          <a:bodyPr>
            <a:normAutofit fontScale="92500" lnSpcReduction="20000"/>
          </a:bodyPr>
          <a:lstStyle/>
          <a:p>
            <a:pPr>
              <a:lnSpc>
                <a:spcPct val="110000"/>
              </a:lnSpc>
              <a:spcBef>
                <a:spcPts val="317"/>
              </a:spcBef>
            </a:pPr>
            <a:r>
              <a:rPr lang="en-US" sz="1400" dirty="0"/>
              <a:t>Qualifying for Social Security Disability Insurance (SSDI) is determined by your Social Security working credits (also called quarters of coverage) that are based on your earnings.</a:t>
            </a:r>
          </a:p>
          <a:p>
            <a:pPr>
              <a:lnSpc>
                <a:spcPct val="110000"/>
              </a:lnSpc>
              <a:spcBef>
                <a:spcPts val="317"/>
              </a:spcBef>
            </a:pPr>
            <a:r>
              <a:rPr lang="en-US" sz="1400" dirty="0"/>
              <a:t>Work history determines eligibility for: </a:t>
            </a:r>
          </a:p>
          <a:p>
            <a:pPr marL="173721" lvl="1" indent="-173721">
              <a:lnSpc>
                <a:spcPct val="110000"/>
              </a:lnSpc>
              <a:spcBef>
                <a:spcPts val="317"/>
              </a:spcBef>
            </a:pPr>
            <a:r>
              <a:rPr lang="en-US" sz="1400" dirty="0"/>
              <a:t>Social Security retirement benefits	</a:t>
            </a:r>
          </a:p>
          <a:p>
            <a:pPr marL="173721" lvl="1" indent="-173721">
              <a:lnSpc>
                <a:spcPct val="110000"/>
              </a:lnSpc>
              <a:spcBef>
                <a:spcPts val="317"/>
              </a:spcBef>
            </a:pPr>
            <a:r>
              <a:rPr lang="en-US" sz="1400" dirty="0"/>
              <a:t>Disability benefits </a:t>
            </a:r>
          </a:p>
          <a:p>
            <a:pPr marL="173721" lvl="1" indent="-173721">
              <a:lnSpc>
                <a:spcPct val="110000"/>
              </a:lnSpc>
              <a:spcBef>
                <a:spcPts val="317"/>
              </a:spcBef>
            </a:pPr>
            <a:r>
              <a:rPr lang="en-US" sz="1400" dirty="0"/>
              <a:t>Your family’s eligibility for survivor’s benefits</a:t>
            </a:r>
          </a:p>
          <a:p>
            <a:pPr>
              <a:lnSpc>
                <a:spcPct val="110000"/>
              </a:lnSpc>
              <a:spcBef>
                <a:spcPts val="317"/>
              </a:spcBef>
            </a:pPr>
            <a:r>
              <a:rPr lang="en-US" sz="1400" dirty="0"/>
              <a:t>In 2013, you get one credit: </a:t>
            </a:r>
          </a:p>
          <a:p>
            <a:pPr marL="173721" lvl="1" indent="-173721">
              <a:lnSpc>
                <a:spcPct val="110000"/>
              </a:lnSpc>
              <a:spcBef>
                <a:spcPts val="317"/>
              </a:spcBef>
            </a:pPr>
            <a:r>
              <a:rPr lang="en-US" sz="1400" dirty="0"/>
              <a:t>For each $1,160 of earnings (changes annually)</a:t>
            </a:r>
          </a:p>
          <a:p>
            <a:pPr marL="173721" lvl="1" indent="-173721">
              <a:lnSpc>
                <a:spcPct val="110000"/>
              </a:lnSpc>
              <a:spcBef>
                <a:spcPts val="317"/>
              </a:spcBef>
            </a:pPr>
            <a:r>
              <a:rPr lang="en-US" sz="1400" dirty="0"/>
              <a:t>Up to the maximum of four credits per year</a:t>
            </a:r>
          </a:p>
          <a:p>
            <a:pPr>
              <a:lnSpc>
                <a:spcPct val="110000"/>
              </a:lnSpc>
              <a:spcBef>
                <a:spcPts val="317"/>
              </a:spcBef>
            </a:pPr>
            <a:r>
              <a:rPr lang="en-US" sz="1400" dirty="0"/>
              <a:t>You can get your Social Security Statement online. It provides:</a:t>
            </a:r>
          </a:p>
          <a:p>
            <a:pPr marL="173721" indent="-173721">
              <a:lnSpc>
                <a:spcPct val="110000"/>
              </a:lnSpc>
              <a:spcBef>
                <a:spcPts val="317"/>
              </a:spcBef>
              <a:buFont typeface="Wingdings" pitchFamily="2" charset="2"/>
              <a:buChar char="§"/>
            </a:pPr>
            <a:r>
              <a:rPr lang="en-US" sz="1400" dirty="0"/>
              <a:t>Estimates of the retirement and disability benefits you may receive; </a:t>
            </a:r>
          </a:p>
          <a:p>
            <a:pPr marL="173721" indent="-173721">
              <a:lnSpc>
                <a:spcPct val="110000"/>
              </a:lnSpc>
              <a:spcBef>
                <a:spcPts val="317"/>
              </a:spcBef>
              <a:buFont typeface="Wingdings" pitchFamily="2" charset="2"/>
              <a:buChar char="§"/>
            </a:pPr>
            <a:r>
              <a:rPr lang="en-US" sz="1400" dirty="0"/>
              <a:t>Estimates of survivor benefits your family may receive; </a:t>
            </a:r>
          </a:p>
          <a:p>
            <a:pPr marL="173721" indent="-173721">
              <a:lnSpc>
                <a:spcPct val="110000"/>
              </a:lnSpc>
              <a:spcBef>
                <a:spcPts val="317"/>
              </a:spcBef>
              <a:buFont typeface="Wingdings" pitchFamily="2" charset="2"/>
              <a:buChar char="§"/>
            </a:pPr>
            <a:r>
              <a:rPr lang="en-US" sz="1400" dirty="0"/>
              <a:t>A list of your lifetime earnings according to Social Security’s records; </a:t>
            </a:r>
          </a:p>
          <a:p>
            <a:pPr marL="173721" indent="-173721">
              <a:lnSpc>
                <a:spcPct val="110000"/>
              </a:lnSpc>
              <a:spcBef>
                <a:spcPts val="317"/>
              </a:spcBef>
              <a:buFont typeface="Wingdings" pitchFamily="2" charset="2"/>
              <a:buChar char="§"/>
            </a:pPr>
            <a:r>
              <a:rPr lang="en-US" sz="1400" dirty="0"/>
              <a:t>The estimated Social Security and Medicare taxes you’ve paid; </a:t>
            </a:r>
          </a:p>
          <a:p>
            <a:pPr marL="173721" indent="-173721">
              <a:lnSpc>
                <a:spcPct val="110000"/>
              </a:lnSpc>
              <a:spcBef>
                <a:spcPts val="317"/>
              </a:spcBef>
              <a:buFont typeface="Wingdings" pitchFamily="2" charset="2"/>
              <a:buChar char="§"/>
            </a:pPr>
            <a:r>
              <a:rPr lang="en-US" sz="1400" dirty="0"/>
              <a:t>Information about qualifying and signing up for Medicare; </a:t>
            </a:r>
          </a:p>
          <a:p>
            <a:pPr marL="173721" indent="-173721">
              <a:lnSpc>
                <a:spcPct val="110000"/>
              </a:lnSpc>
              <a:spcBef>
                <a:spcPts val="317"/>
              </a:spcBef>
              <a:buFont typeface="Wingdings" pitchFamily="2" charset="2"/>
              <a:buChar char="§"/>
            </a:pPr>
            <a:r>
              <a:rPr lang="en-US" sz="1400" dirty="0"/>
              <a:t>Things to consider for those age 55 and older who are thinking of retiring; </a:t>
            </a:r>
          </a:p>
          <a:p>
            <a:pPr marL="173721" indent="-173721">
              <a:lnSpc>
                <a:spcPct val="110000"/>
              </a:lnSpc>
              <a:spcBef>
                <a:spcPts val="317"/>
              </a:spcBef>
              <a:buFont typeface="Wingdings" pitchFamily="2" charset="2"/>
              <a:buChar char="§"/>
            </a:pPr>
            <a:r>
              <a:rPr lang="en-US" sz="1400" dirty="0"/>
              <a:t>General information about Social Security for everyone;</a:t>
            </a:r>
          </a:p>
          <a:p>
            <a:pPr marL="173721" indent="-173721">
              <a:lnSpc>
                <a:spcPct val="110000"/>
              </a:lnSpc>
              <a:spcBef>
                <a:spcPts val="317"/>
              </a:spcBef>
              <a:buFont typeface="Wingdings" pitchFamily="2" charset="2"/>
              <a:buChar char="§"/>
            </a:pPr>
            <a:r>
              <a:rPr lang="en-US" sz="1400" dirty="0"/>
              <a:t>The opportunity to apply online for retirement and disability benefits; and</a:t>
            </a:r>
          </a:p>
          <a:p>
            <a:pPr marL="173721" indent="-173721">
              <a:lnSpc>
                <a:spcPct val="110000"/>
              </a:lnSpc>
              <a:spcBef>
                <a:spcPts val="317"/>
              </a:spcBef>
              <a:buFont typeface="Wingdings" pitchFamily="2" charset="2"/>
              <a:buChar char="§"/>
            </a:pPr>
            <a:r>
              <a:rPr lang="en-US" sz="1400" dirty="0"/>
              <a:t>A printable version of your Social Security Statement. </a:t>
            </a:r>
          </a:p>
          <a:p>
            <a:pPr lvl="1">
              <a:spcBef>
                <a:spcPts val="600"/>
              </a:spcBef>
            </a:pPr>
            <a:endParaRPr lang="en-US" dirty="0" smtClean="0"/>
          </a:p>
          <a:p>
            <a:pPr>
              <a:spcBef>
                <a:spcPts val="600"/>
              </a:spcBef>
            </a:pP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hyperlink" Target="http://cms.gov/Outreach-and-Education/Training/CMSNationalTrainingProgram/index.html"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hyperlink" Target="http://cms.gov/Outreach-and-Education/Training/CMSNationalTrainingProgram/index.html" TargetMode="Externa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hyperlink" Target="http://cms.gov/Outreach-and-Education/" TargetMode="Externa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cms.gov/NationalMedicareTrainingProgram" TargetMode="External"/><Relationship Id="rId4" Type="http://schemas.openxmlformats.org/officeDocument/2006/relationships/hyperlink" Target="mailto:%20nmtp@cms.hhs.gov" TargetMode="Externa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pPr>
              <a:defRPr/>
            </a:pPr>
            <a:r>
              <a:rPr lang="en-US" dirty="0" smtClean="0">
                <a:solidFill>
                  <a:prstClr val="white"/>
                </a:solidFill>
              </a:rPr>
              <a:t>05/01/2013</a:t>
            </a:r>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pPr>
              <a:defRPr/>
            </a:pPr>
            <a:r>
              <a:rPr lang="en-US" dirty="0" smtClean="0">
                <a:solidFill>
                  <a:prstClr val="white"/>
                </a:solidFill>
              </a:rPr>
              <a:t>Medicare and Other Programs for People with Disabilities</a:t>
            </a:r>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8C0CC3C-85F1-4D86-9B70-8D9F8B17F046}" type="slidenum">
              <a:rPr lang="en-US" smtClean="0">
                <a:solidFill>
                  <a:prstClr val="white"/>
                </a:solidFill>
              </a:rPr>
              <a:pPr/>
              <a:t>‹#›</a:t>
            </a:fld>
            <a:endParaRPr lang="en-US" dirty="0">
              <a:solidFill>
                <a:prstClr val="white"/>
              </a:solidFill>
            </a:endParaRPr>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98279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762000" y="1371600"/>
            <a:ext cx="7696200" cy="4724400"/>
          </a:xfrm>
          <a:prstGeom prst="rect">
            <a:avLst/>
          </a:prstGeom>
          <a:noFill/>
          <a:ln w="9525">
            <a:noFill/>
            <a:miter lim="800000"/>
            <a:headEnd/>
            <a:tailEnd/>
          </a:ln>
        </p:spPr>
        <p:txBody>
          <a:bodyPr anchor="ctr"/>
          <a:lstStyle/>
          <a:p>
            <a:pPr algn="ctr">
              <a:spcBef>
                <a:spcPct val="20000"/>
              </a:spcBef>
              <a:buFont typeface="Wingdings" pitchFamily="2" charset="2"/>
              <a:buNone/>
              <a:defRPr/>
            </a:pPr>
            <a:r>
              <a:rPr lang="en-US" sz="2700" dirty="0" smtClean="0">
                <a:solidFill>
                  <a:prstClr val="black"/>
                </a:solidFill>
              </a:rPr>
              <a:t>This </a:t>
            </a:r>
            <a:r>
              <a:rPr lang="en-US" sz="2700" dirty="0">
                <a:solidFill>
                  <a:prstClr val="black"/>
                </a:solidFill>
              </a:rPr>
              <a:t>training module </a:t>
            </a:r>
            <a:r>
              <a:rPr lang="en-US" sz="2700" dirty="0" smtClean="0">
                <a:solidFill>
                  <a:prstClr val="black"/>
                </a:solidFill>
              </a:rPr>
              <a:t>is provided </a:t>
            </a:r>
            <a:r>
              <a:rPr lang="en-US" sz="2700" dirty="0">
                <a:solidFill>
                  <a:prstClr val="black"/>
                </a:solidFill>
              </a:rPr>
              <a:t>by </a:t>
            </a:r>
            <a:r>
              <a:rPr lang="en-US" sz="2700" dirty="0" smtClean="0">
                <a:solidFill>
                  <a:prstClr val="black"/>
                </a:solidFill>
              </a:rPr>
              <a:t>the</a:t>
            </a:r>
            <a:endParaRPr lang="en-US" sz="2700" dirty="0">
              <a:solidFill>
                <a:prstClr val="black"/>
              </a:solidFill>
            </a:endParaRPr>
          </a:p>
          <a:p>
            <a:pPr algn="ctr">
              <a:spcBef>
                <a:spcPct val="20000"/>
              </a:spcBef>
              <a:buFont typeface="Wingdings" pitchFamily="2" charset="2"/>
              <a:buNone/>
              <a:defRPr/>
            </a:pPr>
            <a:r>
              <a:rPr lang="en-US" sz="3000" b="1" dirty="0" smtClean="0">
                <a:solidFill>
                  <a:prstClr val="black"/>
                </a:solidFill>
              </a:rPr>
              <a:t>CMS National Training Program</a:t>
            </a:r>
            <a:endParaRPr lang="en-US" sz="3000" b="1" dirty="0">
              <a:solidFill>
                <a:prstClr val="black"/>
              </a:solidFill>
            </a:endParaRPr>
          </a:p>
          <a:p>
            <a:pPr algn="ctr">
              <a:spcBef>
                <a:spcPct val="20000"/>
              </a:spcBef>
              <a:buFont typeface="Wingdings" pitchFamily="2" charset="2"/>
              <a:buNone/>
              <a:defRPr/>
            </a:pPr>
            <a:endParaRPr lang="en-US" sz="1200" dirty="0">
              <a:solidFill>
                <a:prstClr val="black"/>
              </a:solidFill>
            </a:endParaRPr>
          </a:p>
          <a:p>
            <a:pPr algn="ctr">
              <a:spcBef>
                <a:spcPct val="20000"/>
              </a:spcBef>
              <a:buFont typeface="Wingdings" pitchFamily="2" charset="2"/>
              <a:buNone/>
              <a:defRPr/>
            </a:pPr>
            <a:r>
              <a:rPr lang="en-US" sz="2700" dirty="0">
                <a:solidFill>
                  <a:prstClr val="black"/>
                </a:solidFill>
              </a:rPr>
              <a:t>For questions about training products, e-mail </a:t>
            </a:r>
            <a:r>
              <a:rPr lang="en-US" sz="2700" dirty="0" smtClean="0">
                <a:solidFill>
                  <a:prstClr val="black"/>
                </a:solidFill>
                <a:hlinkClick r:id="rId3"/>
              </a:rPr>
              <a:t>Training@cms.hhs.gov</a:t>
            </a:r>
            <a:endParaRPr lang="en-US" sz="2700" b="1" dirty="0">
              <a:solidFill>
                <a:prstClr val="black"/>
              </a:solidFill>
            </a:endParaRPr>
          </a:p>
          <a:p>
            <a:pPr algn="ctr">
              <a:spcBef>
                <a:spcPct val="20000"/>
              </a:spcBef>
              <a:buFont typeface="Wingdings" pitchFamily="2" charset="2"/>
              <a:buNone/>
              <a:defRPr/>
            </a:pPr>
            <a:endParaRPr lang="en-US" sz="1200" dirty="0" smtClean="0">
              <a:solidFill>
                <a:prstClr val="black"/>
              </a:solidFill>
            </a:endParaRPr>
          </a:p>
          <a:p>
            <a:pPr algn="ctr">
              <a:spcBef>
                <a:spcPct val="20000"/>
              </a:spcBef>
              <a:buFont typeface="Wingdings" pitchFamily="2" charset="2"/>
              <a:buNone/>
              <a:defRPr/>
            </a:pPr>
            <a:r>
              <a:rPr lang="en-US" sz="2700" dirty="0" smtClean="0">
                <a:solidFill>
                  <a:prstClr val="black"/>
                </a:solidFill>
              </a:rPr>
              <a:t>To </a:t>
            </a:r>
            <a:r>
              <a:rPr lang="en-US" sz="2700" dirty="0">
                <a:solidFill>
                  <a:prstClr val="black"/>
                </a:solidFill>
              </a:rPr>
              <a:t>view all available </a:t>
            </a:r>
            <a:r>
              <a:rPr lang="en-US" sz="2700" dirty="0" smtClean="0">
                <a:solidFill>
                  <a:prstClr val="black"/>
                </a:solidFill>
              </a:rPr>
              <a:t>training </a:t>
            </a:r>
            <a:r>
              <a:rPr lang="en-US" sz="2700" dirty="0">
                <a:solidFill>
                  <a:prstClr val="black"/>
                </a:solidFill>
              </a:rPr>
              <a:t>materials </a:t>
            </a:r>
            <a:br>
              <a:rPr lang="en-US" sz="2700" dirty="0">
                <a:solidFill>
                  <a:prstClr val="black"/>
                </a:solidFill>
              </a:rPr>
            </a:br>
            <a:r>
              <a:rPr lang="en-US" sz="2700" dirty="0">
                <a:solidFill>
                  <a:prstClr val="black"/>
                </a:solidFill>
              </a:rPr>
              <a:t>or to subscribe to our listserv, visit </a:t>
            </a:r>
            <a:endParaRPr lang="en-US" sz="2700" dirty="0" smtClean="0">
              <a:solidFill>
                <a:prstClr val="black"/>
              </a:solidFill>
            </a:endParaRPr>
          </a:p>
          <a:p>
            <a:pPr algn="ctr">
              <a:spcBef>
                <a:spcPct val="20000"/>
              </a:spcBef>
              <a:buFont typeface="Wingdings" pitchFamily="2" charset="2"/>
              <a:buNone/>
              <a:defRPr/>
            </a:pPr>
            <a:r>
              <a:rPr lang="en-US" sz="2400" u="sng" dirty="0" smtClean="0">
                <a:solidFill>
                  <a:prstClr val="black"/>
                </a:solidFill>
                <a:hlinkClick r:id="rId4"/>
              </a:rPr>
              <a:t>http://cms.gov/Outreach-and-Education/ Training/CMSNationalTrainingProgram/index.html</a:t>
            </a:r>
            <a:endParaRPr lang="en-US" sz="2400" b="1" dirty="0">
              <a:solidFill>
                <a:prstClr val="black"/>
              </a:solidFill>
            </a:endParaRPr>
          </a:p>
        </p:txBody>
      </p:sp>
    </p:spTree>
    <p:extLst>
      <p:ext uri="{BB962C8B-B14F-4D97-AF65-F5344CB8AC3E}">
        <p14:creationId xmlns:p14="http://schemas.microsoft.com/office/powerpoint/2010/main" val="1639658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bg>
      <p:bgPr>
        <a:solidFill>
          <a:schemeClr val="bg1">
            <a:lumMod val="75000"/>
          </a:schemeClr>
        </a:solidFill>
        <a:effectLst/>
      </p:bgPr>
    </p:bg>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5" name="Rectangle 4"/>
          <p:cNvSpPr/>
          <p:nvPr userDrawn="1"/>
        </p:nvSpPr>
        <p:spPr>
          <a:xfrm>
            <a:off x="838200" y="1219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7" name="Rectangle 6"/>
          <p:cNvSpPr/>
          <p:nvPr userDrawn="1"/>
        </p:nvSpPr>
        <p:spPr>
          <a:xfrm>
            <a:off x="990600" y="1600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6" name="Content Placeholder 2"/>
          <p:cNvSpPr>
            <a:spLocks noGrp="1"/>
          </p:cNvSpPr>
          <p:nvPr>
            <p:ph idx="1"/>
          </p:nvPr>
        </p:nvSpPr>
        <p:spPr>
          <a:xfrm>
            <a:off x="1295400" y="1676400"/>
            <a:ext cx="7391400" cy="4267199"/>
          </a:xfrm>
        </p:spPr>
        <p:txBody>
          <a:bodyPr/>
          <a:lstStyle>
            <a:lvl1pPr marL="284163" indent="-284163" algn="l">
              <a:spcBef>
                <a:spcPts val="600"/>
              </a:spcBef>
              <a:buFontTx/>
              <a:buNone/>
              <a:defRPr sz="3600" b="1" i="0" baseline="0">
                <a:solidFill>
                  <a:schemeClr val="tx1"/>
                </a:solidFill>
                <a:latin typeface="+mj-lt"/>
                <a:cs typeface="Arial" pitchFamily="34" charset="0"/>
              </a:defRPr>
            </a:lvl1pPr>
            <a:lvl2pPr algn="l">
              <a:spcBef>
                <a:spcPts val="600"/>
              </a:spcBef>
              <a:defRPr>
                <a:latin typeface="Arial" pitchFamily="34" charset="0"/>
                <a:cs typeface="Arial" pitchFamily="34" charset="0"/>
              </a:defRPr>
            </a:lvl2pPr>
            <a:lvl3pPr algn="l">
              <a:spcBef>
                <a:spcPts val="600"/>
              </a:spcBef>
              <a:defRPr>
                <a:latin typeface="Arial" pitchFamily="34" charset="0"/>
                <a:cs typeface="Arial" pitchFamily="34" charset="0"/>
              </a:defRPr>
            </a:lvl3pPr>
            <a:lvl4pPr algn="l">
              <a:spcBef>
                <a:spcPts val="600"/>
              </a:spcBef>
              <a:defRPr>
                <a:latin typeface="Arial" pitchFamily="34" charset="0"/>
                <a:cs typeface="Arial" pitchFamily="34" charset="0"/>
              </a:defRPr>
            </a:lvl4pPr>
            <a:lvl5pPr algn="l">
              <a:spcBef>
                <a:spcPts val="600"/>
              </a:spcBef>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a:spLocks noGrp="1"/>
          </p:cNvSpPr>
          <p:nvPr>
            <p:ph type="title" idx="4294967295"/>
          </p:nvPr>
        </p:nvSpPr>
        <p:spPr>
          <a:xfrm>
            <a:off x="0" y="0"/>
            <a:ext cx="9144000" cy="1417638"/>
          </a:xfrm>
          <a:solidFill>
            <a:srgbClr val="00338E"/>
          </a:solidFill>
        </p:spPr>
        <p:txBody>
          <a:bodyPr/>
          <a:lstStyle>
            <a:lvl1pPr>
              <a:defRPr sz="3600">
                <a:solidFill>
                  <a:schemeClr val="bg1"/>
                </a:solidFill>
              </a:defRPr>
            </a:lvl1pPr>
          </a:lstStyle>
          <a:p>
            <a:r>
              <a:rPr lang="en-US" dirty="0" smtClean="0"/>
              <a:t>Click to edit Master title style</a:t>
            </a:r>
          </a:p>
        </p:txBody>
      </p:sp>
      <p:sp>
        <p:nvSpPr>
          <p:cNvPr id="8" name="Date Placeholder 2"/>
          <p:cNvSpPr>
            <a:spLocks noGrp="1"/>
          </p:cNvSpPr>
          <p:nvPr>
            <p:ph type="dt" sz="half" idx="10"/>
          </p:nvPr>
        </p:nvSpPr>
        <p:spPr>
          <a:xfrm>
            <a:off x="457200" y="6356350"/>
            <a:ext cx="1371600" cy="365125"/>
          </a:xfrm>
        </p:spPr>
        <p:txBody>
          <a:bodyPr/>
          <a:lstStyle>
            <a:lvl1pPr>
              <a:defRPr dirty="0" smtClean="0"/>
            </a:lvl1pPr>
          </a:lstStyle>
          <a:p>
            <a:pPr>
              <a:defRPr/>
            </a:pPr>
            <a:r>
              <a:rPr lang="en-US" dirty="0" smtClean="0">
                <a:solidFill>
                  <a:prstClr val="black"/>
                </a:solidFill>
              </a:rPr>
              <a:t>05/01/2013</a:t>
            </a:r>
            <a:endParaRPr lang="en-US" dirty="0">
              <a:solidFill>
                <a:prstClr val="black"/>
              </a:solidFill>
            </a:endParaRPr>
          </a:p>
        </p:txBody>
      </p:sp>
      <p:sp>
        <p:nvSpPr>
          <p:cNvPr id="10" name="Footer Placeholder 3"/>
          <p:cNvSpPr>
            <a:spLocks noGrp="1"/>
          </p:cNvSpPr>
          <p:nvPr>
            <p:ph type="ftr" sz="quarter" idx="11"/>
          </p:nvPr>
        </p:nvSpPr>
        <p:spPr>
          <a:xfrm>
            <a:off x="1828800" y="6356350"/>
            <a:ext cx="6019800" cy="365125"/>
          </a:xfrm>
        </p:spPr>
        <p:txBody>
          <a:bodyPr/>
          <a:lstStyle>
            <a:lvl1pPr eaLnBrk="0" fontAlgn="base" hangingPunct="0">
              <a:spcBef>
                <a:spcPct val="0"/>
              </a:spcBef>
              <a:spcAft>
                <a:spcPct val="0"/>
              </a:spcAft>
              <a:defRPr dirty="0" smtClean="0">
                <a:latin typeface="Arial" charset="0"/>
                <a:cs typeface="Arial" charset="0"/>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11" name="Slide Number Placeholder 4"/>
          <p:cNvSpPr>
            <a:spLocks noGrp="1"/>
          </p:cNvSpPr>
          <p:nvPr>
            <p:ph type="sldNum" sz="quarter" idx="12"/>
          </p:nvPr>
        </p:nvSpPr>
        <p:spPr>
          <a:xfrm>
            <a:off x="7848600" y="6356350"/>
            <a:ext cx="838200" cy="365125"/>
          </a:xfrm>
        </p:spPr>
        <p:txBody>
          <a:bodyPr/>
          <a:lstStyle>
            <a:lvl1pPr>
              <a:defRPr/>
            </a:lvl1pPr>
          </a:lstStyle>
          <a:p>
            <a:pPr>
              <a:defRPr/>
            </a:pPr>
            <a:fld id="{984381E0-5D3F-40A5-A780-1D4C14742B2F}"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320505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spcBef>
                <a:spcPts val="600"/>
              </a:spcBef>
              <a:spcAft>
                <a:spcPts val="0"/>
              </a:spcAft>
              <a:defRPr/>
            </a:lvl1pPr>
            <a:lvl2pPr>
              <a:spcBef>
                <a:spcPts val="600"/>
              </a:spcBef>
              <a:spcAft>
                <a:spcPts val="0"/>
              </a:spcAft>
              <a:defRPr/>
            </a:lvl2pPr>
            <a:lvl3pPr>
              <a:spcBef>
                <a:spcPts val="600"/>
              </a:spcBef>
              <a:spcAft>
                <a:spcPts val="0"/>
              </a:spcAft>
              <a:defRPr/>
            </a:lvl3pPr>
            <a:lvl4pPr>
              <a:spcBef>
                <a:spcPts val="600"/>
              </a:spcBef>
              <a:spcAft>
                <a:spcPts val="0"/>
              </a:spcAft>
              <a:defRPr/>
            </a:lvl4pPr>
            <a:lvl5pPr>
              <a:spcBef>
                <a:spcPts val="600"/>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dirty="0" smtClean="0">
                <a:solidFill>
                  <a:prstClr val="black"/>
                </a:solidFill>
              </a:rPr>
              <a:t>05/01/2013</a:t>
            </a:r>
            <a:endParaRPr lang="en-US" dirty="0">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22BDAA07-364D-48BB-8EF7-BF7D4ED4620B}"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14014308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dirty="0" smtClean="0"/>
            </a:lvl1pPr>
          </a:lstStyle>
          <a:p>
            <a:pPr>
              <a:defRPr/>
            </a:pPr>
            <a:r>
              <a:rPr lang="en-US" dirty="0" smtClean="0">
                <a:solidFill>
                  <a:prstClr val="black"/>
                </a:solidFill>
              </a:rPr>
              <a:t>05/01/2013</a:t>
            </a:r>
            <a:endParaRPr lang="en-US" dirty="0">
              <a:solidFill>
                <a:prstClr val="black"/>
              </a:solidFill>
            </a:endParaRPr>
          </a:p>
        </p:txBody>
      </p:sp>
      <p:sp>
        <p:nvSpPr>
          <p:cNvPr id="6" name="Footer Placeholder 5"/>
          <p:cNvSpPr>
            <a:spLocks noGrp="1"/>
          </p:cNvSpPr>
          <p:nvPr>
            <p:ph type="ftr" sz="quarter" idx="11"/>
          </p:nvPr>
        </p:nvSpPr>
        <p:spPr>
          <a:xfrm>
            <a:off x="2667000" y="6245225"/>
            <a:ext cx="3733800" cy="476250"/>
          </a:xfrm>
        </p:spPr>
        <p:txBody>
          <a:bodyPr/>
          <a:lstStyle>
            <a:lvl1pPr>
              <a:defRPr dirty="0" smtClean="0"/>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AC866D83-4944-4BCE-AF7B-6B49F8FC1ABA}"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984540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solidFill>
              </a:rPr>
              <a:t>05/01/2013</a:t>
            </a:r>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Medicare and Other Programs for People with Disabilities</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8E3E5650-51E2-4D25-8D3E-ABFC3A500FC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0556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884528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pPr>
              <a:defRPr/>
            </a:pPr>
            <a:r>
              <a:rPr lang="en-US" dirty="0" smtClean="0">
                <a:solidFill>
                  <a:prstClr val="black"/>
                </a:solidFill>
              </a:rPr>
              <a:t>05/01/2013</a:t>
            </a:r>
            <a:endParaRPr lang="en-US" dirty="0">
              <a:solidFill>
                <a:prstClr val="black"/>
              </a:solidFill>
            </a:endParaRPr>
          </a:p>
        </p:txBody>
      </p:sp>
      <p:sp>
        <p:nvSpPr>
          <p:cNvPr id="1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a:solidFill>
                  <a:schemeClr val="tx1"/>
                </a:solidFill>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1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81801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r>
              <a:rPr lang="en-US" dirty="0" smtClean="0">
                <a:solidFill>
                  <a:prstClr val="black"/>
                </a:solidFill>
              </a:rPr>
              <a:t>05/01/2013</a:t>
            </a:r>
            <a:endParaRPr lang="en-US" dirty="0">
              <a:solidFill>
                <a:prstClr val="black"/>
              </a:solidFill>
            </a:endParaRPr>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8292259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pPr>
              <a:defRPr/>
            </a:pPr>
            <a:r>
              <a:rPr lang="en-US" dirty="0" smtClean="0">
                <a:solidFill>
                  <a:prstClr val="white"/>
                </a:solidFill>
              </a:rPr>
              <a:t>05/01/2013</a:t>
            </a:r>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pPr>
              <a:defRPr/>
            </a:pPr>
            <a:r>
              <a:rPr lang="en-US" dirty="0" smtClean="0">
                <a:solidFill>
                  <a:prstClr val="white"/>
                </a:solidFill>
              </a:rPr>
              <a:t>Medicare and Other Programs for People with Disabilities</a:t>
            </a:r>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8C0CC3C-85F1-4D86-9B70-8D9F8B17F046}" type="slidenum">
              <a:rPr lang="en-US" smtClean="0">
                <a:solidFill>
                  <a:prstClr val="white"/>
                </a:solidFill>
              </a:rPr>
              <a:pPr/>
              <a:t>‹#›</a:t>
            </a:fld>
            <a:endParaRPr lang="en-US" dirty="0">
              <a:solidFill>
                <a:prstClr val="white"/>
              </a:solidFill>
            </a:endParaRPr>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7493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05/01/2013</a:t>
            </a:r>
            <a:endParaRPr lang="en-US" dirty="0"/>
          </a:p>
        </p:txBody>
      </p:sp>
      <p:sp>
        <p:nvSpPr>
          <p:cNvPr id="15" name="Footer Placeholder 4"/>
          <p:cNvSpPr>
            <a:spLocks noGrp="1"/>
          </p:cNvSpPr>
          <p:nvPr>
            <p:ph type="ftr" sz="quarter" idx="3"/>
          </p:nvPr>
        </p:nvSpPr>
        <p:spPr>
          <a:xfrm>
            <a:off x="2438400" y="6340475"/>
            <a:ext cx="4114800" cy="517525"/>
          </a:xfrm>
          <a:prstGeom prst="rect">
            <a:avLst/>
          </a:prstGeom>
        </p:spPr>
        <p:txBody>
          <a:bodyPr vert="horz" lIns="91440" tIns="45720" rIns="91440" bIns="45720" rtlCol="0" anchor="ctr"/>
          <a:lstStyle>
            <a:lvl1pPr marL="0" algn="ctr" defTabSz="914400" rtl="0" eaLnBrk="1" latinLnBrk="0" hangingPunct="1">
              <a:defRPr lang="en-US" sz="1200" kern="1200" smtClean="0">
                <a:solidFill>
                  <a:schemeClr val="tx1"/>
                </a:solidFill>
                <a:latin typeface="+mn-lt"/>
                <a:ea typeface="+mn-ea"/>
                <a:cs typeface="+mn-cs"/>
              </a:defRPr>
            </a:lvl1pPr>
          </a:lstStyle>
          <a:p>
            <a:r>
              <a:rPr lang="en-US" dirty="0" smtClean="0"/>
              <a:t>Medicare and Other Programs for People with Disabilities</a:t>
            </a:r>
            <a:endParaRPr lang="en-US" dirty="0"/>
          </a:p>
        </p:txBody>
      </p:sp>
      <p:sp>
        <p:nvSpPr>
          <p:cNvPr id="1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762000" y="1371600"/>
            <a:ext cx="7696200" cy="4724400"/>
          </a:xfrm>
          <a:prstGeom prst="rect">
            <a:avLst/>
          </a:prstGeom>
          <a:noFill/>
          <a:ln w="9525">
            <a:noFill/>
            <a:miter lim="800000"/>
            <a:headEnd/>
            <a:tailEnd/>
          </a:ln>
        </p:spPr>
        <p:txBody>
          <a:bodyPr anchor="ctr"/>
          <a:lstStyle/>
          <a:p>
            <a:pPr algn="ctr">
              <a:spcBef>
                <a:spcPct val="20000"/>
              </a:spcBef>
              <a:buFont typeface="Wingdings" pitchFamily="2" charset="2"/>
              <a:buNone/>
              <a:defRPr/>
            </a:pPr>
            <a:r>
              <a:rPr lang="en-US" sz="2700" dirty="0" smtClean="0">
                <a:solidFill>
                  <a:prstClr val="black"/>
                </a:solidFill>
              </a:rPr>
              <a:t>This </a:t>
            </a:r>
            <a:r>
              <a:rPr lang="en-US" sz="2700" dirty="0">
                <a:solidFill>
                  <a:prstClr val="black"/>
                </a:solidFill>
              </a:rPr>
              <a:t>training module </a:t>
            </a:r>
            <a:r>
              <a:rPr lang="en-US" sz="2700" dirty="0" smtClean="0">
                <a:solidFill>
                  <a:prstClr val="black"/>
                </a:solidFill>
              </a:rPr>
              <a:t>is provided </a:t>
            </a:r>
            <a:r>
              <a:rPr lang="en-US" sz="2700" dirty="0">
                <a:solidFill>
                  <a:prstClr val="black"/>
                </a:solidFill>
              </a:rPr>
              <a:t>by </a:t>
            </a:r>
            <a:r>
              <a:rPr lang="en-US" sz="2700" dirty="0" smtClean="0">
                <a:solidFill>
                  <a:prstClr val="black"/>
                </a:solidFill>
              </a:rPr>
              <a:t>the</a:t>
            </a:r>
            <a:endParaRPr lang="en-US" sz="2700" dirty="0">
              <a:solidFill>
                <a:prstClr val="black"/>
              </a:solidFill>
            </a:endParaRPr>
          </a:p>
          <a:p>
            <a:pPr algn="ctr">
              <a:spcBef>
                <a:spcPct val="20000"/>
              </a:spcBef>
              <a:buFont typeface="Wingdings" pitchFamily="2" charset="2"/>
              <a:buNone/>
              <a:defRPr/>
            </a:pPr>
            <a:r>
              <a:rPr lang="en-US" sz="3000" b="1" dirty="0" smtClean="0">
                <a:solidFill>
                  <a:prstClr val="black"/>
                </a:solidFill>
              </a:rPr>
              <a:t>CMS National Training Program</a:t>
            </a:r>
            <a:endParaRPr lang="en-US" sz="3000" b="1" dirty="0">
              <a:solidFill>
                <a:prstClr val="black"/>
              </a:solidFill>
            </a:endParaRPr>
          </a:p>
          <a:p>
            <a:pPr algn="ctr">
              <a:spcBef>
                <a:spcPct val="20000"/>
              </a:spcBef>
              <a:buFont typeface="Wingdings" pitchFamily="2" charset="2"/>
              <a:buNone/>
              <a:defRPr/>
            </a:pPr>
            <a:endParaRPr lang="en-US" sz="1200" dirty="0">
              <a:solidFill>
                <a:prstClr val="black"/>
              </a:solidFill>
            </a:endParaRPr>
          </a:p>
          <a:p>
            <a:pPr algn="ctr">
              <a:spcBef>
                <a:spcPct val="20000"/>
              </a:spcBef>
              <a:buFont typeface="Wingdings" pitchFamily="2" charset="2"/>
              <a:buNone/>
              <a:defRPr/>
            </a:pPr>
            <a:r>
              <a:rPr lang="en-US" sz="2700" dirty="0">
                <a:solidFill>
                  <a:prstClr val="black"/>
                </a:solidFill>
              </a:rPr>
              <a:t>For questions about training products, e-mail </a:t>
            </a:r>
            <a:r>
              <a:rPr lang="en-US" sz="2700" dirty="0" smtClean="0">
                <a:solidFill>
                  <a:prstClr val="black"/>
                </a:solidFill>
                <a:hlinkClick r:id="rId3"/>
              </a:rPr>
              <a:t>Training@cms.hhs.gov</a:t>
            </a:r>
            <a:endParaRPr lang="en-US" sz="2700" b="1" dirty="0">
              <a:solidFill>
                <a:prstClr val="black"/>
              </a:solidFill>
            </a:endParaRPr>
          </a:p>
          <a:p>
            <a:pPr algn="ctr">
              <a:spcBef>
                <a:spcPct val="20000"/>
              </a:spcBef>
              <a:buFont typeface="Wingdings" pitchFamily="2" charset="2"/>
              <a:buNone/>
              <a:defRPr/>
            </a:pPr>
            <a:endParaRPr lang="en-US" sz="1200" dirty="0" smtClean="0">
              <a:solidFill>
                <a:prstClr val="black"/>
              </a:solidFill>
            </a:endParaRPr>
          </a:p>
          <a:p>
            <a:pPr algn="ctr">
              <a:spcBef>
                <a:spcPct val="20000"/>
              </a:spcBef>
              <a:buFont typeface="Wingdings" pitchFamily="2" charset="2"/>
              <a:buNone/>
              <a:defRPr/>
            </a:pPr>
            <a:r>
              <a:rPr lang="en-US" sz="2700" dirty="0" smtClean="0">
                <a:solidFill>
                  <a:prstClr val="black"/>
                </a:solidFill>
              </a:rPr>
              <a:t>To </a:t>
            </a:r>
            <a:r>
              <a:rPr lang="en-US" sz="2700" dirty="0">
                <a:solidFill>
                  <a:prstClr val="black"/>
                </a:solidFill>
              </a:rPr>
              <a:t>view all available </a:t>
            </a:r>
            <a:r>
              <a:rPr lang="en-US" sz="2700" dirty="0" smtClean="0">
                <a:solidFill>
                  <a:prstClr val="black"/>
                </a:solidFill>
              </a:rPr>
              <a:t>training </a:t>
            </a:r>
            <a:r>
              <a:rPr lang="en-US" sz="2700" dirty="0">
                <a:solidFill>
                  <a:prstClr val="black"/>
                </a:solidFill>
              </a:rPr>
              <a:t>materials </a:t>
            </a:r>
            <a:br>
              <a:rPr lang="en-US" sz="2700" dirty="0">
                <a:solidFill>
                  <a:prstClr val="black"/>
                </a:solidFill>
              </a:rPr>
            </a:br>
            <a:r>
              <a:rPr lang="en-US" sz="2700" dirty="0">
                <a:solidFill>
                  <a:prstClr val="black"/>
                </a:solidFill>
              </a:rPr>
              <a:t>or to subscribe to our listserv, visit </a:t>
            </a:r>
            <a:endParaRPr lang="en-US" sz="2700" dirty="0" smtClean="0">
              <a:solidFill>
                <a:prstClr val="black"/>
              </a:solidFill>
            </a:endParaRPr>
          </a:p>
          <a:p>
            <a:pPr algn="ctr">
              <a:spcBef>
                <a:spcPct val="20000"/>
              </a:spcBef>
              <a:buFont typeface="Wingdings" pitchFamily="2" charset="2"/>
              <a:buNone/>
              <a:defRPr/>
            </a:pPr>
            <a:r>
              <a:rPr lang="en-US" sz="2400" u="sng" dirty="0" smtClean="0">
                <a:solidFill>
                  <a:prstClr val="black"/>
                </a:solidFill>
                <a:hlinkClick r:id="rId4"/>
              </a:rPr>
              <a:t>http://cms.gov/Outreach-and-Education/ Training/CMSNationalTrainingProgram/index.html</a:t>
            </a:r>
            <a:endParaRPr lang="en-US" sz="2400" b="1" dirty="0">
              <a:solidFill>
                <a:prstClr val="black"/>
              </a:solidFill>
            </a:endParaRPr>
          </a:p>
        </p:txBody>
      </p:sp>
    </p:spTree>
    <p:extLst>
      <p:ext uri="{BB962C8B-B14F-4D97-AF65-F5344CB8AC3E}">
        <p14:creationId xmlns:p14="http://schemas.microsoft.com/office/powerpoint/2010/main" val="3552982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Custom Layout">
    <p:bg>
      <p:bgPr>
        <a:solidFill>
          <a:schemeClr val="bg1">
            <a:lumMod val="75000"/>
          </a:schemeClr>
        </a:solidFill>
        <a:effectLst/>
      </p:bgPr>
    </p:bg>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5" name="Rectangle 4"/>
          <p:cNvSpPr/>
          <p:nvPr userDrawn="1"/>
        </p:nvSpPr>
        <p:spPr>
          <a:xfrm>
            <a:off x="838200" y="1219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7" name="Rectangle 6"/>
          <p:cNvSpPr/>
          <p:nvPr userDrawn="1"/>
        </p:nvSpPr>
        <p:spPr>
          <a:xfrm>
            <a:off x="990600" y="1600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6" name="Content Placeholder 2"/>
          <p:cNvSpPr>
            <a:spLocks noGrp="1"/>
          </p:cNvSpPr>
          <p:nvPr>
            <p:ph idx="1"/>
          </p:nvPr>
        </p:nvSpPr>
        <p:spPr>
          <a:xfrm>
            <a:off x="1295400" y="1676400"/>
            <a:ext cx="7391400" cy="4267199"/>
          </a:xfrm>
        </p:spPr>
        <p:txBody>
          <a:bodyPr/>
          <a:lstStyle>
            <a:lvl1pPr marL="284163" indent="-284163" algn="l">
              <a:spcBef>
                <a:spcPts val="600"/>
              </a:spcBef>
              <a:buFontTx/>
              <a:buNone/>
              <a:defRPr sz="3600" b="1" i="0" baseline="0">
                <a:solidFill>
                  <a:schemeClr val="tx1"/>
                </a:solidFill>
                <a:latin typeface="+mj-lt"/>
                <a:cs typeface="Arial" pitchFamily="34" charset="0"/>
              </a:defRPr>
            </a:lvl1pPr>
            <a:lvl2pPr algn="l">
              <a:spcBef>
                <a:spcPts val="600"/>
              </a:spcBef>
              <a:defRPr>
                <a:latin typeface="Arial" pitchFamily="34" charset="0"/>
                <a:cs typeface="Arial" pitchFamily="34" charset="0"/>
              </a:defRPr>
            </a:lvl2pPr>
            <a:lvl3pPr algn="l">
              <a:spcBef>
                <a:spcPts val="600"/>
              </a:spcBef>
              <a:defRPr>
                <a:latin typeface="Arial" pitchFamily="34" charset="0"/>
                <a:cs typeface="Arial" pitchFamily="34" charset="0"/>
              </a:defRPr>
            </a:lvl3pPr>
            <a:lvl4pPr algn="l">
              <a:spcBef>
                <a:spcPts val="600"/>
              </a:spcBef>
              <a:defRPr>
                <a:latin typeface="Arial" pitchFamily="34" charset="0"/>
                <a:cs typeface="Arial" pitchFamily="34" charset="0"/>
              </a:defRPr>
            </a:lvl4pPr>
            <a:lvl5pPr algn="l">
              <a:spcBef>
                <a:spcPts val="600"/>
              </a:spcBef>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a:spLocks noGrp="1"/>
          </p:cNvSpPr>
          <p:nvPr>
            <p:ph type="title" idx="4294967295"/>
          </p:nvPr>
        </p:nvSpPr>
        <p:spPr>
          <a:xfrm>
            <a:off x="0" y="0"/>
            <a:ext cx="9144000" cy="1417638"/>
          </a:xfrm>
          <a:solidFill>
            <a:srgbClr val="00338E"/>
          </a:solidFill>
        </p:spPr>
        <p:txBody>
          <a:bodyPr/>
          <a:lstStyle>
            <a:lvl1pPr>
              <a:defRPr sz="3600">
                <a:solidFill>
                  <a:schemeClr val="bg1"/>
                </a:solidFill>
              </a:defRPr>
            </a:lvl1pPr>
          </a:lstStyle>
          <a:p>
            <a:r>
              <a:rPr lang="en-US" dirty="0" smtClean="0"/>
              <a:t>Click to edit Master title style</a:t>
            </a:r>
          </a:p>
        </p:txBody>
      </p:sp>
      <p:sp>
        <p:nvSpPr>
          <p:cNvPr id="8" name="Date Placeholder 2"/>
          <p:cNvSpPr>
            <a:spLocks noGrp="1"/>
          </p:cNvSpPr>
          <p:nvPr>
            <p:ph type="dt" sz="half" idx="10"/>
          </p:nvPr>
        </p:nvSpPr>
        <p:spPr>
          <a:xfrm>
            <a:off x="457200" y="6356350"/>
            <a:ext cx="1371600" cy="365125"/>
          </a:xfrm>
        </p:spPr>
        <p:txBody>
          <a:bodyPr/>
          <a:lstStyle>
            <a:lvl1pPr>
              <a:defRPr dirty="0" smtClean="0"/>
            </a:lvl1pPr>
          </a:lstStyle>
          <a:p>
            <a:pPr>
              <a:defRPr/>
            </a:pPr>
            <a:r>
              <a:rPr lang="en-US" dirty="0" smtClean="0">
                <a:solidFill>
                  <a:prstClr val="black"/>
                </a:solidFill>
              </a:rPr>
              <a:t>05/01/2013</a:t>
            </a:r>
            <a:endParaRPr lang="en-US" dirty="0">
              <a:solidFill>
                <a:prstClr val="black"/>
              </a:solidFill>
            </a:endParaRPr>
          </a:p>
        </p:txBody>
      </p:sp>
      <p:sp>
        <p:nvSpPr>
          <p:cNvPr id="10" name="Footer Placeholder 3"/>
          <p:cNvSpPr>
            <a:spLocks noGrp="1"/>
          </p:cNvSpPr>
          <p:nvPr>
            <p:ph type="ftr" sz="quarter" idx="11"/>
          </p:nvPr>
        </p:nvSpPr>
        <p:spPr>
          <a:xfrm>
            <a:off x="1828800" y="6356350"/>
            <a:ext cx="6019800" cy="365125"/>
          </a:xfrm>
        </p:spPr>
        <p:txBody>
          <a:bodyPr/>
          <a:lstStyle>
            <a:lvl1pPr eaLnBrk="0" fontAlgn="base" hangingPunct="0">
              <a:spcBef>
                <a:spcPct val="0"/>
              </a:spcBef>
              <a:spcAft>
                <a:spcPct val="0"/>
              </a:spcAft>
              <a:defRPr dirty="0" smtClean="0">
                <a:latin typeface="Arial" charset="0"/>
                <a:cs typeface="Arial" charset="0"/>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11" name="Slide Number Placeholder 4"/>
          <p:cNvSpPr>
            <a:spLocks noGrp="1"/>
          </p:cNvSpPr>
          <p:nvPr>
            <p:ph type="sldNum" sz="quarter" idx="12"/>
          </p:nvPr>
        </p:nvSpPr>
        <p:spPr>
          <a:xfrm>
            <a:off x="7848600" y="6356350"/>
            <a:ext cx="838200" cy="365125"/>
          </a:xfrm>
        </p:spPr>
        <p:txBody>
          <a:bodyPr/>
          <a:lstStyle>
            <a:lvl1pPr>
              <a:defRPr/>
            </a:lvl1pPr>
          </a:lstStyle>
          <a:p>
            <a:pPr>
              <a:defRPr/>
            </a:pPr>
            <a:fld id="{984381E0-5D3F-40A5-A780-1D4C14742B2F}"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6862788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spcBef>
                <a:spcPts val="600"/>
              </a:spcBef>
              <a:spcAft>
                <a:spcPts val="0"/>
              </a:spcAft>
              <a:defRPr/>
            </a:lvl1pPr>
            <a:lvl2pPr>
              <a:spcBef>
                <a:spcPts val="600"/>
              </a:spcBef>
              <a:spcAft>
                <a:spcPts val="0"/>
              </a:spcAft>
              <a:defRPr/>
            </a:lvl2pPr>
            <a:lvl3pPr>
              <a:spcBef>
                <a:spcPts val="600"/>
              </a:spcBef>
              <a:spcAft>
                <a:spcPts val="0"/>
              </a:spcAft>
              <a:defRPr/>
            </a:lvl3pPr>
            <a:lvl4pPr>
              <a:spcBef>
                <a:spcPts val="600"/>
              </a:spcBef>
              <a:spcAft>
                <a:spcPts val="0"/>
              </a:spcAft>
              <a:defRPr/>
            </a:lvl4pPr>
            <a:lvl5pPr>
              <a:spcBef>
                <a:spcPts val="600"/>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dirty="0" smtClean="0">
                <a:solidFill>
                  <a:prstClr val="black"/>
                </a:solidFill>
              </a:rPr>
              <a:t>05/01/2013</a:t>
            </a:r>
            <a:endParaRPr lang="en-US" dirty="0">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22BDAA07-364D-48BB-8EF7-BF7D4ED4620B}"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15188941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dirty="0" smtClean="0"/>
            </a:lvl1pPr>
          </a:lstStyle>
          <a:p>
            <a:pPr>
              <a:defRPr/>
            </a:pPr>
            <a:r>
              <a:rPr lang="en-US" dirty="0" smtClean="0">
                <a:solidFill>
                  <a:prstClr val="black"/>
                </a:solidFill>
              </a:rPr>
              <a:t>05/01/2013</a:t>
            </a:r>
            <a:endParaRPr lang="en-US" dirty="0">
              <a:solidFill>
                <a:prstClr val="black"/>
              </a:solidFill>
            </a:endParaRPr>
          </a:p>
        </p:txBody>
      </p:sp>
      <p:sp>
        <p:nvSpPr>
          <p:cNvPr id="6" name="Footer Placeholder 5"/>
          <p:cNvSpPr>
            <a:spLocks noGrp="1"/>
          </p:cNvSpPr>
          <p:nvPr>
            <p:ph type="ftr" sz="quarter" idx="11"/>
          </p:nvPr>
        </p:nvSpPr>
        <p:spPr>
          <a:xfrm>
            <a:off x="2667000" y="6245225"/>
            <a:ext cx="3733800" cy="476250"/>
          </a:xfrm>
        </p:spPr>
        <p:txBody>
          <a:bodyPr/>
          <a:lstStyle>
            <a:lvl1pPr>
              <a:defRPr dirty="0" smtClean="0"/>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AC866D83-4944-4BCE-AF7B-6B49F8FC1ABA}"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5839944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solidFill>
              </a:rPr>
              <a:t>05/01/2013</a:t>
            </a:r>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Medicare and Other Programs for People with Disabilities</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8E3E5650-51E2-4D25-8D3E-ABFC3A500FC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11981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9298786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fld id="{D2BAD0D9-8995-4644-9FC5-EE5023E4AAE8}" type="datetime1">
              <a:rPr lang="en-US" smtClean="0">
                <a:solidFill>
                  <a:prstClr val="black"/>
                </a:solidFill>
              </a:rPr>
              <a:pPr/>
              <a:t>12/24/2013</a:t>
            </a:fld>
            <a:endParaRPr lang="en-US" dirty="0">
              <a:solidFill>
                <a:prstClr val="black"/>
              </a:solidFill>
            </a:endParaRPr>
          </a:p>
        </p:txBody>
      </p:sp>
      <p:sp>
        <p:nvSpPr>
          <p:cNvPr id="15" name="Footer Placeholder 4"/>
          <p:cNvSpPr>
            <a:spLocks noGrp="1"/>
          </p:cNvSpPr>
          <p:nvPr>
            <p:ph type="ftr" sz="quarter" idx="3"/>
          </p:nvPr>
        </p:nvSpPr>
        <p:spPr>
          <a:xfrm>
            <a:off x="2286000" y="6340475"/>
            <a:ext cx="45720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Medicare for People with End-Stage Renal Disease</a:t>
            </a:r>
            <a:endParaRPr lang="en-US" dirty="0">
              <a:solidFill>
                <a:prstClr val="black"/>
              </a:solidFill>
            </a:endParaRPr>
          </a:p>
        </p:txBody>
      </p:sp>
      <p:sp>
        <p:nvSpPr>
          <p:cNvPr id="1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4298965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fld id="{DD59051D-F323-4769-B520-4C390CC9E260}" type="datetime1">
              <a:rPr lang="en-US" smtClean="0">
                <a:solidFill>
                  <a:prstClr val="black"/>
                </a:solidFill>
              </a:rPr>
              <a:pPr/>
              <a:t>12/24/2013</a:t>
            </a:fld>
            <a:endParaRPr lang="en-US" dirty="0">
              <a:solidFill>
                <a:prstClr val="black"/>
              </a:solidFill>
            </a:endParaRPr>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smtClean="0">
                <a:solidFill>
                  <a:prstClr val="black"/>
                </a:solidFill>
              </a:rPr>
              <a:t>Medicare for People with End-Stage Renal Disease</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019382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F1CA3339-C9FB-4B27-BDCF-270B6CA7343A}" type="datetime1">
              <a:rPr lang="en-US" smtClean="0">
                <a:solidFill>
                  <a:prstClr val="white"/>
                </a:solidFill>
              </a:rPr>
              <a:pPr/>
              <a:t>12/24/2013</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smtClean="0">
                <a:solidFill>
                  <a:prstClr val="white"/>
                </a:solidFill>
              </a:rPr>
              <a:t>Medicare for People with End-Stage Renal Disease</a:t>
            </a:r>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8C0CC3C-85F1-4D86-9B70-8D9F8B17F046}" type="slidenum">
              <a:rPr lang="en-US" smtClean="0">
                <a:solidFill>
                  <a:prstClr val="white"/>
                </a:solidFill>
              </a:rPr>
              <a:pPr/>
              <a:t>‹#›</a:t>
            </a:fld>
            <a:endParaRPr lang="en-US" dirty="0">
              <a:solidFill>
                <a:prstClr val="white"/>
              </a:solidFill>
            </a:endParaRPr>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980748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152400" y="1371600"/>
            <a:ext cx="8839200" cy="5410200"/>
          </a:xfrm>
          <a:prstGeom prst="rect">
            <a:avLst/>
          </a:prstGeom>
          <a:noFill/>
          <a:ln w="9525">
            <a:noFill/>
            <a:miter lim="800000"/>
            <a:headEnd/>
            <a:tailEnd/>
          </a:ln>
        </p:spPr>
        <p:txBody>
          <a:bodyPr anchor="t"/>
          <a:lstStyle/>
          <a:p>
            <a:pPr algn="ctr">
              <a:spcBef>
                <a:spcPct val="20000"/>
              </a:spcBef>
              <a:buFont typeface="Wingdings" pitchFamily="2" charset="2"/>
              <a:buNone/>
              <a:defRPr/>
            </a:pPr>
            <a:endParaRPr lang="en-US" sz="1200" dirty="0" smtClean="0">
              <a:solidFill>
                <a:prstClr val="black"/>
              </a:solidFill>
              <a:ea typeface="ＭＳ Ｐゴシック" pitchFamily="84" charset="-128"/>
            </a:endParaRPr>
          </a:p>
          <a:p>
            <a:pPr algn="ctr">
              <a:spcBef>
                <a:spcPct val="20000"/>
              </a:spcBef>
              <a:buFont typeface="Wingdings" pitchFamily="2" charset="2"/>
              <a:buNone/>
              <a:defRPr/>
            </a:pPr>
            <a:r>
              <a:rPr lang="en-US" sz="2700" dirty="0" smtClean="0">
                <a:solidFill>
                  <a:prstClr val="black"/>
                </a:solidFill>
                <a:ea typeface="ＭＳ Ｐゴシック" pitchFamily="84" charset="-128"/>
              </a:rPr>
              <a:t>This </a:t>
            </a:r>
            <a:r>
              <a:rPr lang="en-US" sz="2700" dirty="0">
                <a:solidFill>
                  <a:prstClr val="black"/>
                </a:solidFill>
                <a:ea typeface="ＭＳ Ｐゴシック" pitchFamily="84" charset="-128"/>
              </a:rPr>
              <a:t>training module </a:t>
            </a:r>
            <a:r>
              <a:rPr lang="en-US" sz="2700" dirty="0" smtClean="0">
                <a:solidFill>
                  <a:prstClr val="black"/>
                </a:solidFill>
                <a:ea typeface="ＭＳ Ｐゴシック" pitchFamily="84" charset="-128"/>
              </a:rPr>
              <a:t>is provided </a:t>
            </a:r>
            <a:r>
              <a:rPr lang="en-US" sz="2700" dirty="0">
                <a:solidFill>
                  <a:prstClr val="black"/>
                </a:solidFill>
                <a:ea typeface="ＭＳ Ｐゴシック" pitchFamily="84" charset="-128"/>
              </a:rPr>
              <a:t>by </a:t>
            </a:r>
            <a:r>
              <a:rPr lang="en-US" sz="2700" dirty="0" smtClean="0">
                <a:solidFill>
                  <a:prstClr val="black"/>
                </a:solidFill>
                <a:ea typeface="ＭＳ Ｐゴシック" pitchFamily="84" charset="-128"/>
              </a:rPr>
              <a:t>the</a:t>
            </a:r>
          </a:p>
          <a:p>
            <a:pPr algn="ctr">
              <a:spcBef>
                <a:spcPct val="20000"/>
              </a:spcBef>
              <a:buFont typeface="Wingdings" pitchFamily="2" charset="2"/>
              <a:buNone/>
              <a:defRPr/>
            </a:pPr>
            <a:endParaRPr lang="en-US" sz="1200" dirty="0" smtClean="0">
              <a:solidFill>
                <a:prstClr val="black"/>
              </a:solidFill>
              <a:ea typeface="ＭＳ Ｐゴシック" pitchFamily="84" charset="-128"/>
            </a:endParaRPr>
          </a:p>
          <a:p>
            <a:pPr algn="ctr">
              <a:spcBef>
                <a:spcPct val="20000"/>
              </a:spcBef>
              <a:buFont typeface="Wingdings" pitchFamily="2" charset="2"/>
              <a:buNone/>
              <a:defRPr/>
            </a:pPr>
            <a:r>
              <a:rPr lang="en-US" sz="2700" b="1" dirty="0" smtClean="0">
                <a:solidFill>
                  <a:prstClr val="black"/>
                </a:solidFill>
                <a:ea typeface="ＭＳ Ｐゴシック" pitchFamily="84" charset="-128"/>
              </a:rPr>
              <a:t>CMS NATIONAL TRAINING PROGRAM</a:t>
            </a:r>
          </a:p>
          <a:p>
            <a:pPr algn="ctr">
              <a:spcBef>
                <a:spcPct val="20000"/>
              </a:spcBef>
              <a:buFont typeface="Wingdings" pitchFamily="2" charset="2"/>
              <a:buNone/>
              <a:defRPr/>
            </a:pPr>
            <a:endParaRPr lang="en-US" sz="1200" b="1" dirty="0" smtClean="0">
              <a:solidFill>
                <a:prstClr val="black"/>
              </a:solidFill>
              <a:ea typeface="ＭＳ Ｐゴシック" pitchFamily="84" charset="-128"/>
            </a:endParaRPr>
          </a:p>
          <a:p>
            <a:pPr algn="ctr">
              <a:spcBef>
                <a:spcPct val="20000"/>
              </a:spcBef>
              <a:buFont typeface="Wingdings" pitchFamily="2" charset="2"/>
              <a:buNone/>
              <a:defRPr/>
            </a:pPr>
            <a:r>
              <a:rPr lang="en-US" sz="2700" dirty="0" smtClean="0">
                <a:solidFill>
                  <a:prstClr val="black"/>
                </a:solidFill>
                <a:ea typeface="ＭＳ Ｐゴシック" pitchFamily="84" charset="-128"/>
              </a:rPr>
              <a:t>For </a:t>
            </a:r>
            <a:r>
              <a:rPr lang="en-US" sz="2700" dirty="0">
                <a:solidFill>
                  <a:prstClr val="black"/>
                </a:solidFill>
                <a:ea typeface="ＭＳ Ｐゴシック" pitchFamily="84" charset="-128"/>
              </a:rPr>
              <a:t>questions about training products, e-mail </a:t>
            </a:r>
            <a:r>
              <a:rPr lang="en-US" sz="2700" dirty="0" smtClean="0">
                <a:solidFill>
                  <a:prstClr val="black"/>
                </a:solidFill>
                <a:ea typeface="ＭＳ Ｐゴシック" pitchFamily="84" charset="-128"/>
                <a:hlinkClick r:id="rId3"/>
              </a:rPr>
              <a:t>Training@cms.hhs.gov</a:t>
            </a:r>
            <a:endParaRPr lang="en-US" sz="2700" dirty="0" smtClean="0">
              <a:solidFill>
                <a:prstClr val="black"/>
              </a:solidFill>
              <a:ea typeface="ＭＳ Ｐゴシック" pitchFamily="84" charset="-128"/>
            </a:endParaRPr>
          </a:p>
          <a:p>
            <a:pPr algn="ctr">
              <a:spcBef>
                <a:spcPct val="20000"/>
              </a:spcBef>
              <a:buFont typeface="Wingdings" pitchFamily="2" charset="2"/>
              <a:buNone/>
              <a:defRPr/>
            </a:pPr>
            <a:endParaRPr lang="en-US" sz="1200" dirty="0" smtClean="0">
              <a:solidFill>
                <a:prstClr val="black"/>
              </a:solidFill>
              <a:ea typeface="ＭＳ Ｐゴシック" pitchFamily="84" charset="-128"/>
            </a:endParaRPr>
          </a:p>
          <a:p>
            <a:pPr algn="ctr">
              <a:spcBef>
                <a:spcPct val="20000"/>
              </a:spcBef>
              <a:buFont typeface="Wingdings" pitchFamily="2" charset="2"/>
              <a:buNone/>
              <a:defRPr/>
            </a:pPr>
            <a:r>
              <a:rPr lang="en-US" sz="2700" dirty="0" smtClean="0">
                <a:solidFill>
                  <a:prstClr val="black"/>
                </a:solidFill>
                <a:ea typeface="ＭＳ Ｐゴシック" pitchFamily="84" charset="-128"/>
              </a:rPr>
              <a:t>To </a:t>
            </a:r>
            <a:r>
              <a:rPr lang="en-US" sz="2700" dirty="0">
                <a:solidFill>
                  <a:prstClr val="black"/>
                </a:solidFill>
                <a:ea typeface="ＭＳ Ｐゴシック" pitchFamily="84" charset="-128"/>
              </a:rPr>
              <a:t>view all </a:t>
            </a:r>
            <a:r>
              <a:rPr lang="en-US" sz="2700" dirty="0" smtClean="0">
                <a:solidFill>
                  <a:prstClr val="black"/>
                </a:solidFill>
                <a:ea typeface="ＭＳ Ｐゴシック" pitchFamily="84" charset="-128"/>
              </a:rPr>
              <a:t>available NTP </a:t>
            </a:r>
            <a:r>
              <a:rPr lang="en-US" sz="2700" dirty="0">
                <a:solidFill>
                  <a:prstClr val="black"/>
                </a:solidFill>
                <a:ea typeface="ＭＳ Ｐゴシック" pitchFamily="84" charset="-128"/>
              </a:rPr>
              <a:t>materials </a:t>
            </a:r>
            <a:br>
              <a:rPr lang="en-US" sz="2700" dirty="0">
                <a:solidFill>
                  <a:prstClr val="black"/>
                </a:solidFill>
                <a:ea typeface="ＭＳ Ｐゴシック" pitchFamily="84" charset="-128"/>
              </a:rPr>
            </a:br>
            <a:r>
              <a:rPr lang="en-US" sz="2700" dirty="0">
                <a:solidFill>
                  <a:prstClr val="black"/>
                </a:solidFill>
                <a:ea typeface="ＭＳ Ｐゴシック" pitchFamily="84" charset="-128"/>
              </a:rPr>
              <a:t>or to subscribe to our listserv, visit </a:t>
            </a:r>
            <a:endParaRPr lang="en-US" sz="2700" dirty="0" smtClean="0">
              <a:solidFill>
                <a:prstClr val="black"/>
              </a:solidFill>
              <a:ea typeface="ＭＳ Ｐゴシック" pitchFamily="84" charset="-128"/>
            </a:endParaRPr>
          </a:p>
          <a:p>
            <a:pPr algn="ctr">
              <a:spcBef>
                <a:spcPct val="20000"/>
              </a:spcBef>
              <a:buFont typeface="Wingdings" pitchFamily="2" charset="2"/>
              <a:buNone/>
              <a:defRPr/>
            </a:pPr>
            <a:r>
              <a:rPr lang="en-US" sz="2700" dirty="0" smtClean="0">
                <a:solidFill>
                  <a:prstClr val="black"/>
                </a:solidFill>
                <a:ea typeface="ＭＳ Ｐゴシック" pitchFamily="84" charset="-128"/>
                <a:hlinkClick r:id="rId4"/>
              </a:rPr>
              <a:t>http://cms.gov/Outreach-and-Education/</a:t>
            </a:r>
            <a:endParaRPr lang="en-US" sz="2700" dirty="0" smtClean="0">
              <a:solidFill>
                <a:prstClr val="black"/>
              </a:solidFill>
              <a:ea typeface="ＭＳ Ｐゴシック" pitchFamily="84" charset="-128"/>
            </a:endParaRPr>
          </a:p>
          <a:p>
            <a:pPr algn="ctr">
              <a:spcBef>
                <a:spcPct val="20000"/>
              </a:spcBef>
              <a:buFont typeface="Wingdings" pitchFamily="2" charset="2"/>
              <a:buNone/>
              <a:defRPr/>
            </a:pPr>
            <a:r>
              <a:rPr lang="en-US" sz="2700" u="sng" dirty="0" smtClean="0">
                <a:solidFill>
                  <a:prstClr val="black"/>
                </a:solidFill>
                <a:ea typeface="ＭＳ Ｐゴシック" pitchFamily="84" charset="-128"/>
              </a:rPr>
              <a:t>Training/CMSNationalTrainingProgram/index.html</a:t>
            </a:r>
          </a:p>
        </p:txBody>
      </p:sp>
    </p:spTree>
    <p:extLst>
      <p:ext uri="{BB962C8B-B14F-4D97-AF65-F5344CB8AC3E}">
        <p14:creationId xmlns:p14="http://schemas.microsoft.com/office/powerpoint/2010/main" val="8225525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r>
              <a:rPr lang="en-US" dirty="0" smtClean="0"/>
              <a:t>05/01/2013</a:t>
            </a:r>
            <a:endParaRPr lang="en-US" dirty="0"/>
          </a:p>
        </p:txBody>
      </p:sp>
      <p:sp>
        <p:nvSpPr>
          <p:cNvPr id="5" name="Footer Placeholder 4"/>
          <p:cNvSpPr>
            <a:spLocks noGrp="1"/>
          </p:cNvSpPr>
          <p:nvPr>
            <p:ph type="ftr" sz="quarter" idx="11"/>
          </p:nvPr>
        </p:nvSpPr>
        <p:spPr>
          <a:xfrm>
            <a:off x="2743200" y="6400800"/>
            <a:ext cx="3657600" cy="304800"/>
          </a:xfrm>
        </p:spPr>
        <p:txBody>
          <a:bodyPr/>
          <a:lstStyle>
            <a:lvl1pPr>
              <a:defRPr>
                <a:solidFill>
                  <a:schemeClr val="tx1"/>
                </a:solidFill>
              </a:defRPr>
            </a:lvl1pPr>
          </a:lstStyle>
          <a:p>
            <a:r>
              <a:rPr lang="en-US" dirty="0"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C0CC3C-85F1-4D86-9B70-8D9F8B17F046}" type="slidenum">
              <a:rPr lang="en-US" smtClean="0"/>
              <a:pPr/>
              <a:t>‹#›</a:t>
            </a:fld>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C42242-402F-4622-A56D-741C914D3EE4}" type="datetime1">
              <a:rPr lang="en-US" smtClean="0">
                <a:solidFill>
                  <a:prstClr val="black"/>
                </a:solidFill>
              </a:rPr>
              <a:pPr/>
              <a:t>12/24/2013</a:t>
            </a:fld>
            <a:endParaRPr lang="en-US"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solidFill>
              </a:rPr>
              <a:t>Medicare for People with End-Stage Renal Disease</a:t>
            </a:r>
            <a:endParaRPr lang="en-US" dirty="0">
              <a:solidFill>
                <a:prstClr val="black"/>
              </a:solidFill>
            </a:endParaRPr>
          </a:p>
        </p:txBody>
      </p:sp>
      <p:sp>
        <p:nvSpPr>
          <p:cNvPr id="4" name="Slide Number Placeholder 3"/>
          <p:cNvSpPr>
            <a:spLocks noGrp="1"/>
          </p:cNvSpPr>
          <p:nvPr>
            <p:ph type="sldNum" sz="quarter" idx="12"/>
          </p:nvPr>
        </p:nvSpPr>
        <p:spPr/>
        <p:txBody>
          <a:body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614991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r>
              <a:rPr lang="en-US" dirty="0" smtClean="0"/>
              <a:t>05/01/2013</a:t>
            </a:r>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8C0CC3C-85F1-4D86-9B70-8D9F8B17F046}" type="slidenum">
              <a:rPr lang="en-US" smtClean="0"/>
              <a:pPr/>
              <a:t>‹#›</a:t>
            </a:fld>
            <a:endParaRPr lang="en-US" dirty="0"/>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CMSlogo.JPG"/>
          <p:cNvPicPr>
            <a:picLocks noChangeAspect="1"/>
          </p:cNvPicPr>
          <p:nvPr userDrawn="1"/>
        </p:nvPicPr>
        <p:blipFill>
          <a:blip r:embed="rId3" cstate="print"/>
          <a:stretch>
            <a:fillRect/>
          </a:stretch>
        </p:blipFill>
        <p:spPr>
          <a:xfrm>
            <a:off x="3581400" y="2057400"/>
            <a:ext cx="2756452" cy="990600"/>
          </a:xfrm>
          <a:prstGeom prst="rect">
            <a:avLst/>
          </a:prstGeom>
        </p:spPr>
      </p:pic>
      <p:sp>
        <p:nvSpPr>
          <p:cNvPr id="2" name="Rectangle 4"/>
          <p:cNvSpPr>
            <a:spLocks noChangeArrowheads="1"/>
          </p:cNvSpPr>
          <p:nvPr userDrawn="1"/>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smtClean="0">
                <a:latin typeface="+mn-lt"/>
              </a:rPr>
              <a:t>This </a:t>
            </a:r>
            <a:r>
              <a:rPr lang="en-US" sz="2700" dirty="0">
                <a:latin typeface="+mn-lt"/>
              </a:rPr>
              <a:t>training module </a:t>
            </a:r>
            <a:r>
              <a:rPr lang="en-US" sz="2700" dirty="0" smtClean="0">
                <a:latin typeface="+mn-lt"/>
              </a:rPr>
              <a:t>is provided </a:t>
            </a:r>
            <a:r>
              <a:rPr lang="en-US" sz="2700" dirty="0">
                <a:latin typeface="+mn-lt"/>
              </a:rPr>
              <a:t>by the</a:t>
            </a:r>
          </a:p>
          <a:p>
            <a:pPr algn="ctr" fontAlgn="auto">
              <a:spcBef>
                <a:spcPct val="20000"/>
              </a:spcBef>
              <a:spcAft>
                <a:spcPts val="0"/>
              </a:spcAft>
              <a:buFont typeface="Wingdings" pitchFamily="2" charset="2"/>
              <a:buNone/>
              <a:defRPr/>
            </a:pPr>
            <a:endParaRPr lang="en-US" sz="2800" b="1" dirty="0" smtClean="0">
              <a:latin typeface="+mn-lt"/>
            </a:endParaRPr>
          </a:p>
          <a:p>
            <a:pPr algn="ctr" fontAlgn="auto">
              <a:spcBef>
                <a:spcPct val="20000"/>
              </a:spcBef>
              <a:spcAft>
                <a:spcPts val="0"/>
              </a:spcAft>
              <a:buFont typeface="Wingdings" pitchFamily="2" charset="2"/>
              <a:buNone/>
              <a:defRPr/>
            </a:pPr>
            <a:r>
              <a:rPr lang="en-US" sz="2800" b="1" dirty="0" smtClean="0">
                <a:latin typeface="+mn-lt"/>
              </a:rPr>
              <a:t>NATIONAL</a:t>
            </a:r>
            <a:r>
              <a:rPr lang="en-US" sz="2800" b="1" baseline="0" dirty="0" smtClean="0">
                <a:latin typeface="+mn-lt"/>
              </a:rPr>
              <a:t> MEDICARE TRAINING PROGRAM</a:t>
            </a:r>
            <a:endParaRPr lang="en-US" sz="2800" b="1"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smtClean="0">
                <a:latin typeface="+mn-lt"/>
                <a:hlinkClick r:id="rId4"/>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endParaRPr lang="en-US" sz="2700" dirty="0" smtClean="0">
              <a:latin typeface="+mn-lt"/>
            </a:endParaRPr>
          </a:p>
          <a:p>
            <a:pPr algn="ctr" fontAlgn="auto">
              <a:spcBef>
                <a:spcPct val="20000"/>
              </a:spcBef>
              <a:spcAft>
                <a:spcPts val="0"/>
              </a:spcAft>
              <a:buFont typeface="Wingdings" pitchFamily="2" charset="2"/>
              <a:buNone/>
              <a:defRPr/>
            </a:pPr>
            <a:r>
              <a:rPr lang="en-US" sz="2400" dirty="0" smtClean="0">
                <a:latin typeface="+mn-lt"/>
                <a:hlinkClick r:id="rId5"/>
              </a:rPr>
              <a:t>www.cms.gov/NationalMedicareTrainingProgram</a:t>
            </a:r>
            <a:endParaRPr lang="en-US" sz="2400" b="1" dirty="0">
              <a:latin typeface="+mn-lt"/>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Pictur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61393"/>
            <a:ext cx="9144000" cy="6585230"/>
          </a:xfrm>
          <a:prstGeom prst="rect">
            <a:avLst/>
          </a:prstGeom>
        </p:spPr>
      </p:pic>
      <p:sp>
        <p:nvSpPr>
          <p:cNvPr id="2" name="Title 1"/>
          <p:cNvSpPr>
            <a:spLocks noGrp="1"/>
          </p:cNvSpPr>
          <p:nvPr>
            <p:ph type="ctrTitle"/>
          </p:nvPr>
        </p:nvSpPr>
        <p:spPr>
          <a:xfrm>
            <a:off x="685800" y="1066800"/>
            <a:ext cx="7772400" cy="990600"/>
          </a:xfrm>
        </p:spPr>
        <p:txBody>
          <a:bodyPr>
            <a:normAutofit/>
          </a:bodyPr>
          <a:lstStyle>
            <a:lvl1pPr>
              <a:defRPr sz="4400" b="0">
                <a:solidFill>
                  <a:schemeClr val="bg1"/>
                </a:solidFill>
                <a:latin typeface="Calibri" pitchFamily="34" charset="0"/>
                <a:cs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114800" y="2514600"/>
            <a:ext cx="4572000" cy="3048000"/>
          </a:xfrm>
        </p:spPr>
        <p:txBody>
          <a:bodyPr>
            <a:normAutofit/>
          </a:bodyPr>
          <a:lstStyle>
            <a:lvl1pPr marL="0" indent="0" algn="l">
              <a:buNone/>
              <a:tabLst>
                <a:tab pos="1371600" algn="l"/>
              </a:tabLst>
              <a:defRPr sz="3600" b="1">
                <a:solidFill>
                  <a:srgbClr val="00529B"/>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62680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02561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pPr>
              <a:defRPr/>
            </a:pPr>
            <a:r>
              <a:rPr lang="en-US" dirty="0" smtClean="0">
                <a:solidFill>
                  <a:prstClr val="black"/>
                </a:solidFill>
              </a:rPr>
              <a:t>05/01/2013</a:t>
            </a:r>
            <a:endParaRPr lang="en-US" dirty="0">
              <a:solidFill>
                <a:prstClr val="black"/>
              </a:solidFill>
            </a:endParaRPr>
          </a:p>
        </p:txBody>
      </p:sp>
      <p:sp>
        <p:nvSpPr>
          <p:cNvPr id="1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a:solidFill>
                  <a:schemeClr val="tx1"/>
                </a:solidFill>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1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07564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r>
              <a:rPr lang="en-US" dirty="0" smtClean="0">
                <a:solidFill>
                  <a:prstClr val="black"/>
                </a:solidFill>
              </a:rPr>
              <a:t>05/01/2013</a:t>
            </a:r>
            <a:endParaRPr lang="en-US" dirty="0">
              <a:solidFill>
                <a:prstClr val="black"/>
              </a:solidFill>
            </a:endParaRPr>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97060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2.jpeg"/><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image" Target="../media/image2.jpeg"/><Relationship Id="rId5" Type="http://schemas.openxmlformats.org/officeDocument/2006/relationships/slideLayout" Target="../slideLayouts/slideLayout20.xml"/><Relationship Id="rId10" Type="http://schemas.openxmlformats.org/officeDocument/2006/relationships/theme" Target="../theme/theme3.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27.xml"/><Relationship Id="rId7"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05/01/2013</a:t>
            </a:r>
            <a:endParaRPr lang="en-US" dirty="0"/>
          </a:p>
        </p:txBody>
      </p:sp>
      <p:sp>
        <p:nvSpPr>
          <p:cNvPr id="5" name="Footer Placeholder 4"/>
          <p:cNvSpPr>
            <a:spLocks noGrp="1"/>
          </p:cNvSpPr>
          <p:nvPr>
            <p:ph type="ftr" sz="quarter" idx="3"/>
          </p:nvPr>
        </p:nvSpPr>
        <p:spPr>
          <a:xfrm>
            <a:off x="2590800" y="6400800"/>
            <a:ext cx="3962400" cy="304800"/>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Medicare and Other Programs for People with Disabilities</a:t>
            </a:r>
            <a:endParaRPr lang="en-US" dirty="0"/>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81" r:id="rId6"/>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05/01/2013</a:t>
            </a:r>
            <a:endParaRPr lang="en-US" dirty="0">
              <a:solidFill>
                <a:prstClr val="black"/>
              </a:solidFill>
            </a:endParaRPr>
          </a:p>
        </p:txBody>
      </p:sp>
      <p:sp>
        <p:nvSpPr>
          <p:cNvPr id="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Medicare and Other Programs for People with Disabilities</a:t>
            </a:r>
            <a:endParaRPr lang="en-US" dirty="0">
              <a:solidFill>
                <a:prstClr val="black"/>
              </a:solidFill>
            </a:endParaRPr>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8507729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hf hdr="0"/>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05/01/2013</a:t>
            </a:r>
            <a:endParaRPr lang="en-US" dirty="0">
              <a:solidFill>
                <a:prstClr val="black"/>
              </a:solidFill>
            </a:endParaRPr>
          </a:p>
        </p:txBody>
      </p:sp>
      <p:sp>
        <p:nvSpPr>
          <p:cNvPr id="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Medicare and Other Programs for People with Disabilities</a:t>
            </a:r>
            <a:endParaRPr lang="en-US" dirty="0">
              <a:solidFill>
                <a:prstClr val="black"/>
              </a:solidFill>
            </a:endParaRPr>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0454215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Lst>
  <p:hf hdr="0"/>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fld id="{407F9BBE-F403-44C1-90A0-E9D893848412}" type="datetime1">
              <a:rPr lang="en-US" smtClean="0">
                <a:solidFill>
                  <a:prstClr val="black"/>
                </a:solidFill>
                <a:ea typeface="ＭＳ Ｐゴシック" pitchFamily="84" charset="-128"/>
              </a:rPr>
              <a:pPr/>
              <a:t>12/24/2013</a:t>
            </a:fld>
            <a:endParaRPr lang="en-US" dirty="0">
              <a:solidFill>
                <a:prstClr val="black"/>
              </a:solidFill>
              <a:ea typeface="ＭＳ Ｐゴシック" pitchFamily="84" charset="-128"/>
            </a:endParaRPr>
          </a:p>
        </p:txBody>
      </p:sp>
      <p:sp>
        <p:nvSpPr>
          <p:cNvPr id="5" name="Footer Placeholder 4"/>
          <p:cNvSpPr>
            <a:spLocks noGrp="1"/>
          </p:cNvSpPr>
          <p:nvPr>
            <p:ph type="ftr" sz="quarter" idx="3"/>
          </p:nvPr>
        </p:nvSpPr>
        <p:spPr>
          <a:xfrm>
            <a:off x="2286000" y="6340475"/>
            <a:ext cx="45720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ea typeface="ＭＳ Ｐゴシック" pitchFamily="84" charset="-128"/>
              </a:rPr>
              <a:t>Medicare for People with End-Stage Renal Disease</a:t>
            </a:r>
            <a:endParaRPr lang="en-US" dirty="0">
              <a:solidFill>
                <a:prstClr val="black"/>
              </a:solidFill>
              <a:ea typeface="ＭＳ Ｐゴシック" pitchFamily="84" charset="-128"/>
            </a:endParaRPr>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ea typeface="ＭＳ Ｐゴシック" pitchFamily="84" charset="-128"/>
              </a:rPr>
              <a:pPr/>
              <a:t>‹#›</a:t>
            </a:fld>
            <a:endParaRPr lang="en-US" dirty="0">
              <a:solidFill>
                <a:prstClr val="black"/>
              </a:solidFill>
              <a:ea typeface="ＭＳ Ｐゴシック" pitchFamily="84" charset="-128"/>
            </a:endParaRPr>
          </a:p>
        </p:txBody>
      </p:sp>
    </p:spTree>
    <p:extLst>
      <p:ext uri="{BB962C8B-B14F-4D97-AF65-F5344CB8AC3E}">
        <p14:creationId xmlns:p14="http://schemas.microsoft.com/office/powerpoint/2010/main" val="323655992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8" Type="http://schemas.openxmlformats.org/officeDocument/2006/relationships/hyperlink" Target="http://productordering.com.hhs.gov/" TargetMode="External"/><Relationship Id="rId3" Type="http://schemas.openxmlformats.org/officeDocument/2006/relationships/hyperlink" Target="http://www.disability.gov/" TargetMode="External"/><Relationship Id="rId7" Type="http://schemas.openxmlformats.org/officeDocument/2006/relationships/hyperlink" Target="http://www.healthcare.gov/"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hyperlink" Target="http://www.ready.gov/" TargetMode="External"/><Relationship Id="rId5" Type="http://schemas.openxmlformats.org/officeDocument/2006/relationships/hyperlink" Target="http://www.hcbs.org/" TargetMode="External"/><Relationship Id="rId4" Type="http://schemas.openxmlformats.org/officeDocument/2006/relationships/hyperlink" Target="http://www.hhs.gov/" TargetMode="Externa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7.xml"/><Relationship Id="rId1" Type="http://schemas.openxmlformats.org/officeDocument/2006/relationships/tags" Target="../tags/tag9.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9.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National Training Program</a:t>
            </a:r>
            <a:endParaRPr lang="en-US" dirty="0"/>
          </a:p>
        </p:txBody>
      </p:sp>
      <p:sp>
        <p:nvSpPr>
          <p:cNvPr id="7" name="Subtitle 6"/>
          <p:cNvSpPr>
            <a:spLocks noGrp="1"/>
          </p:cNvSpPr>
          <p:nvPr>
            <p:ph type="subTitle" idx="1"/>
          </p:nvPr>
        </p:nvSpPr>
        <p:spPr>
          <a:xfrm>
            <a:off x="4114800" y="2438400"/>
            <a:ext cx="4572000" cy="3048000"/>
          </a:xfrm>
        </p:spPr>
        <p:txBody>
          <a:bodyPr/>
          <a:lstStyle/>
          <a:p>
            <a:r>
              <a:rPr lang="en-US" dirty="0" smtClean="0"/>
              <a:t>Module 13</a:t>
            </a:r>
          </a:p>
          <a:p>
            <a:r>
              <a:rPr lang="en-US" dirty="0" smtClean="0"/>
              <a:t>Medicare and Other Programs for People with Disabilities  </a:t>
            </a:r>
            <a:endParaRPr lang="en-US" dirty="0"/>
          </a:p>
        </p:txBody>
      </p:sp>
    </p:spTree>
    <p:extLst>
      <p:ext uri="{BB962C8B-B14F-4D97-AF65-F5344CB8AC3E}">
        <p14:creationId xmlns:p14="http://schemas.microsoft.com/office/powerpoint/2010/main" val="2180113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915174593"/>
              </p:ext>
            </p:extLst>
          </p:nvPr>
        </p:nvGraphicFramePr>
        <p:xfrm>
          <a:off x="76199" y="-2"/>
          <a:ext cx="9067801" cy="6178582"/>
        </p:xfrm>
        <a:graphic>
          <a:graphicData uri="http://schemas.openxmlformats.org/drawingml/2006/table">
            <a:tbl>
              <a:tblPr firstRow="1" bandRow="1">
                <a:tableStyleId>{5C22544A-7EE6-4342-B048-85BDC9FD1C3A}</a:tableStyleId>
              </a:tblPr>
              <a:tblGrid>
                <a:gridCol w="3352801"/>
                <a:gridCol w="5715000"/>
              </a:tblGrid>
              <a:tr h="1185865">
                <a:tc gridSpan="2">
                  <a:txBody>
                    <a:bodyPr/>
                    <a:lstStyle/>
                    <a:p>
                      <a:pPr algn="ctr"/>
                      <a:r>
                        <a:rPr lang="en-US" sz="3200" spc="-100" baseline="0" dirty="0" smtClean="0"/>
                        <a:t>Social Security Disability Insurance Required Work Credits </a:t>
                      </a:r>
                      <a:endParaRPr lang="en-US" sz="3200" spc="-100" baseline="0" dirty="0"/>
                    </a:p>
                  </a:txBody>
                  <a:tcPr marL="36576" marR="36576" anchor="ctr"/>
                </a:tc>
                <a:tc hMerge="1">
                  <a:txBody>
                    <a:bodyPr/>
                    <a:lstStyle/>
                    <a:p>
                      <a:pPr algn="ctr"/>
                      <a:endParaRPr lang="en-US" sz="3200" dirty="0"/>
                    </a:p>
                  </a:txBody>
                  <a:tcPr anchor="ctr"/>
                </a:tc>
              </a:tr>
              <a:tr h="94773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dirty="0" smtClean="0"/>
                        <a:t>Age when</a:t>
                      </a:r>
                      <a:r>
                        <a:rPr lang="en-US" sz="2600" b="1" baseline="0" dirty="0" smtClean="0"/>
                        <a:t> disabled</a:t>
                      </a:r>
                      <a:endParaRPr lang="en-US" sz="2600" b="1" dirty="0"/>
                    </a:p>
                  </a:txBody>
                  <a:tcPr anchor="ctr"/>
                </a:tc>
                <a:tc>
                  <a:txBody>
                    <a:bodyPr/>
                    <a:lstStyle/>
                    <a:p>
                      <a:pPr algn="ctr"/>
                      <a:r>
                        <a:rPr lang="en-US" sz="2600" b="1" dirty="0" smtClean="0">
                          <a:solidFill>
                            <a:schemeClr val="tx1"/>
                          </a:solidFill>
                          <a:latin typeface="+mn-lt"/>
                        </a:rPr>
                        <a:t>Credits required</a:t>
                      </a:r>
                      <a:endParaRPr lang="en-US" sz="2600" b="1" dirty="0">
                        <a:solidFill>
                          <a:schemeClr val="tx1"/>
                        </a:solidFill>
                        <a:latin typeface="+mn-lt"/>
                      </a:endParaRPr>
                    </a:p>
                  </a:txBody>
                  <a:tcPr anchor="ctr"/>
                </a:tc>
              </a:tr>
              <a:tr h="1129641">
                <a:tc>
                  <a:txBody>
                    <a:bodyPr/>
                    <a:lstStyle/>
                    <a:p>
                      <a:r>
                        <a:rPr lang="en-US" sz="2600" dirty="0" smtClean="0"/>
                        <a:t>Before 24</a:t>
                      </a:r>
                      <a:endParaRPr lang="en-US" sz="2600" dirty="0"/>
                    </a:p>
                  </a:txBody>
                  <a:tcPr/>
                </a:tc>
                <a:tc>
                  <a:txBody>
                    <a:bodyPr/>
                    <a:lstStyle/>
                    <a:p>
                      <a:r>
                        <a:rPr lang="en-US" sz="2600" dirty="0" smtClean="0"/>
                        <a:t>Generally 1 ½ years of work (6 credits) in 3 years before you became disabled</a:t>
                      </a:r>
                      <a:endParaRPr lang="en-US" sz="2600" dirty="0"/>
                    </a:p>
                  </a:txBody>
                  <a:tcPr/>
                </a:tc>
              </a:tr>
              <a:tr h="1503051">
                <a:tc>
                  <a:txBody>
                    <a:bodyPr/>
                    <a:lstStyle/>
                    <a:p>
                      <a:r>
                        <a:rPr lang="en-US" sz="2600" dirty="0" smtClean="0"/>
                        <a:t>24 – 30</a:t>
                      </a:r>
                      <a:endParaRPr lang="en-US" sz="2600" dirty="0"/>
                    </a:p>
                  </a:txBody>
                  <a:tcPr/>
                </a:tc>
                <a:tc>
                  <a:txBody>
                    <a:bodyPr/>
                    <a:lstStyle/>
                    <a:p>
                      <a:r>
                        <a:rPr lang="en-US" sz="2600" dirty="0" smtClean="0"/>
                        <a:t>Generally need credits for half of the time</a:t>
                      </a:r>
                      <a:r>
                        <a:rPr lang="en-US" sz="2600" baseline="0" dirty="0" smtClean="0"/>
                        <a:t> between age 21 and age you became disabled</a:t>
                      </a:r>
                      <a:endParaRPr lang="en-US" sz="2600" dirty="0"/>
                    </a:p>
                  </a:txBody>
                  <a:tcPr/>
                </a:tc>
              </a:tr>
              <a:tr h="1412288">
                <a:tc>
                  <a:txBody>
                    <a:bodyPr/>
                    <a:lstStyle/>
                    <a:p>
                      <a:r>
                        <a:rPr lang="en-US" sz="2600" dirty="0" smtClean="0"/>
                        <a:t>31 or older</a:t>
                      </a:r>
                      <a:endParaRPr lang="en-US" sz="2600" dirty="0"/>
                    </a:p>
                  </a:txBody>
                  <a:tcPr/>
                </a:tc>
                <a:tc>
                  <a:txBody>
                    <a:bodyPr/>
                    <a:lstStyle/>
                    <a:p>
                      <a:r>
                        <a:rPr lang="en-US" sz="2600" dirty="0" smtClean="0"/>
                        <a:t>Must have at least 20 out of 40 credits in the 10 years immediately before you became disabled</a:t>
                      </a:r>
                      <a:endParaRPr lang="en-US" sz="2600" dirty="0"/>
                    </a:p>
                  </a:txBody>
                  <a:tcPr/>
                </a:tc>
              </a:tr>
            </a:tbl>
          </a:graphicData>
        </a:graphic>
      </p:graphicFrame>
      <p:sp>
        <p:nvSpPr>
          <p:cNvPr id="2" name="Date Placeholder 1"/>
          <p:cNvSpPr>
            <a:spLocks noGrp="1"/>
          </p:cNvSpPr>
          <p:nvPr>
            <p:ph type="dt" sz="half" idx="4294967295"/>
          </p:nvPr>
        </p:nvSpPr>
        <p:spPr>
          <a:xfrm>
            <a:off x="0" y="6553200"/>
            <a:ext cx="2133600" cy="304800"/>
          </a:xfrm>
          <a:prstGeom prst="rect">
            <a:avLst/>
          </a:prstGeom>
        </p:spPr>
        <p:txBody>
          <a:bodyPr/>
          <a:lstStyle/>
          <a:p>
            <a:r>
              <a:rPr lang="en-US" sz="1200" dirty="0" smtClean="0"/>
              <a:t>05/01/2013</a:t>
            </a:r>
            <a:endParaRPr lang="en-US" sz="1200" dirty="0"/>
          </a:p>
        </p:txBody>
      </p:sp>
      <p:sp>
        <p:nvSpPr>
          <p:cNvPr id="4" name="Slide Number Placeholder 3"/>
          <p:cNvSpPr>
            <a:spLocks noGrp="1"/>
          </p:cNvSpPr>
          <p:nvPr>
            <p:ph type="sldNum" sz="quarter" idx="4294967295"/>
          </p:nvPr>
        </p:nvSpPr>
        <p:spPr>
          <a:xfrm>
            <a:off x="7315200" y="6399749"/>
            <a:ext cx="1341120" cy="426720"/>
          </a:xfrm>
          <a:prstGeom prst="rect">
            <a:avLst/>
          </a:prstGeom>
        </p:spPr>
        <p:txBody>
          <a:bodyPr/>
          <a:lstStyle/>
          <a:p>
            <a:pPr algn="r"/>
            <a:r>
              <a:rPr lang="en-US" dirty="0" smtClean="0"/>
              <a:t>10</a:t>
            </a:r>
          </a:p>
          <a:p>
            <a:pPr algn="r"/>
            <a:endParaRPr lang="en-US" sz="1200" dirty="0"/>
          </a:p>
        </p:txBody>
      </p:sp>
      <p:sp>
        <p:nvSpPr>
          <p:cNvPr id="6" name="Rectangle 5"/>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433066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Waiting Period for Disability Insurance</a:t>
            </a:r>
            <a:endParaRPr lang="en-US" dirty="0"/>
          </a:p>
        </p:txBody>
      </p:sp>
      <p:sp>
        <p:nvSpPr>
          <p:cNvPr id="3" name="Content Placeholder 2"/>
          <p:cNvSpPr>
            <a:spLocks noGrp="1"/>
          </p:cNvSpPr>
          <p:nvPr>
            <p:ph idx="1"/>
          </p:nvPr>
        </p:nvSpPr>
        <p:spPr/>
        <p:txBody>
          <a:bodyPr/>
          <a:lstStyle/>
          <a:p>
            <a:pPr>
              <a:defRPr/>
            </a:pPr>
            <a:r>
              <a:rPr lang="en-US" dirty="0" smtClean="0"/>
              <a:t>5-month SSDI waiting period</a:t>
            </a:r>
          </a:p>
          <a:p>
            <a:pPr marL="740664" lvl="1">
              <a:defRPr/>
            </a:pPr>
            <a:r>
              <a:rPr lang="en-US" dirty="0" smtClean="0"/>
              <a:t>From time disability began until benefits begin</a:t>
            </a:r>
          </a:p>
          <a:p>
            <a:pPr marL="1140714" lvl="2">
              <a:defRPr/>
            </a:pPr>
            <a:r>
              <a:rPr lang="en-US" dirty="0" smtClean="0"/>
              <a:t>Except people eligible for childhood disability benefits </a:t>
            </a:r>
          </a:p>
          <a:p>
            <a:pPr marL="627063" lvl="1">
              <a:buNone/>
              <a:defRPr/>
            </a:pPr>
            <a:r>
              <a:rPr lang="en-US" b="1" dirty="0" smtClean="0"/>
              <a:t>		</a:t>
            </a:r>
            <a:r>
              <a:rPr lang="en-US" dirty="0" smtClean="0"/>
              <a:t>or</a:t>
            </a:r>
          </a:p>
          <a:p>
            <a:pPr marL="1140714" lvl="2">
              <a:defRPr/>
            </a:pPr>
            <a:r>
              <a:rPr lang="en-US" dirty="0" smtClean="0"/>
              <a:t>Some people previously entitled to disability benefits (in the past 5 years)</a:t>
            </a:r>
          </a:p>
          <a:p>
            <a:endParaRPr lang="en-US" spc="-60"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11</a:t>
            </a:fld>
            <a:endParaRPr lang="en-US" dirty="0"/>
          </a:p>
        </p:txBody>
      </p:sp>
      <p:sp>
        <p:nvSpPr>
          <p:cNvPr id="7" name="Rectangle 6"/>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187"/>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76200"/>
            <a:ext cx="8305800" cy="1066800"/>
          </a:xfrm>
        </p:spPr>
        <p:txBody>
          <a:bodyPr>
            <a:normAutofit fontScale="90000"/>
          </a:bodyPr>
          <a:lstStyle/>
          <a:p>
            <a:r>
              <a:rPr lang="en-US" sz="3800" dirty="0" smtClean="0"/>
              <a:t>What is Supplemental Security Income?</a:t>
            </a:r>
            <a:r>
              <a:rPr lang="en-US" dirty="0" smtClean="0"/>
              <a:t>	</a:t>
            </a:r>
            <a:endParaRPr lang="en-US" dirty="0"/>
          </a:p>
        </p:txBody>
      </p:sp>
      <p:sp>
        <p:nvSpPr>
          <p:cNvPr id="2" name="Content Placeholder 1"/>
          <p:cNvSpPr>
            <a:spLocks noGrp="1"/>
          </p:cNvSpPr>
          <p:nvPr>
            <p:ph idx="1"/>
          </p:nvPr>
        </p:nvSpPr>
        <p:spPr/>
        <p:txBody>
          <a:bodyPr>
            <a:normAutofit fontScale="85000" lnSpcReduction="20000"/>
          </a:bodyPr>
          <a:lstStyle/>
          <a:p>
            <a:r>
              <a:rPr lang="en-US" dirty="0" smtClean="0"/>
              <a:t>Federal “need-based program”</a:t>
            </a:r>
          </a:p>
          <a:p>
            <a:pPr lvl="1"/>
            <a:r>
              <a:rPr lang="en-US" dirty="0" smtClean="0"/>
              <a:t>No working credits needed to qualify</a:t>
            </a:r>
          </a:p>
          <a:p>
            <a:pPr lvl="1"/>
            <a:r>
              <a:rPr lang="en-US" dirty="0" smtClean="0"/>
              <a:t>Eligible persons may also qualify for Medicaid in most states</a:t>
            </a:r>
          </a:p>
          <a:p>
            <a:r>
              <a:rPr lang="en-US" dirty="0"/>
              <a:t>Generally, to be eligible for SSI, you must: </a:t>
            </a:r>
          </a:p>
          <a:p>
            <a:pPr lvl="1"/>
            <a:r>
              <a:rPr lang="en-US" dirty="0"/>
              <a:t>Be age 65 or older, blind, or disabled; and</a:t>
            </a:r>
          </a:p>
          <a:p>
            <a:pPr lvl="1"/>
            <a:r>
              <a:rPr lang="en-US" dirty="0"/>
              <a:t>Have limited income and resources; and </a:t>
            </a:r>
          </a:p>
          <a:p>
            <a:pPr lvl="1"/>
            <a:r>
              <a:rPr lang="en-US" dirty="0"/>
              <a:t>Be a citizen or national of the United States, or qualified alien; and </a:t>
            </a:r>
          </a:p>
          <a:p>
            <a:pPr lvl="1"/>
            <a:r>
              <a:rPr lang="en-US" dirty="0"/>
              <a:t>Reside in one of the 50 states, the District of Columbia, or the Northern Mariana Islands.  </a:t>
            </a:r>
          </a:p>
          <a:p>
            <a:r>
              <a:rPr lang="en-US" dirty="0" smtClean="0"/>
              <a:t>May qualify for Disability Insurance and Supplemental Income</a:t>
            </a: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6" name="Slide Number Placeholder 5"/>
          <p:cNvSpPr>
            <a:spLocks noGrp="1"/>
          </p:cNvSpPr>
          <p:nvPr>
            <p:ph type="sldNum" sz="quarter" idx="4"/>
          </p:nvPr>
        </p:nvSpPr>
        <p:spPr>
          <a:prstGeom prst="rect">
            <a:avLst/>
          </a:prstGeom>
        </p:spPr>
        <p:txBody>
          <a:bodyPr/>
          <a:lstStyle/>
          <a:p>
            <a:pPr>
              <a:defRPr/>
            </a:pPr>
            <a:fld id="{075B9EDA-26DE-4CE4-91E8-2FA1186DA1C7}" type="slidenum">
              <a:rPr lang="en-US" smtClean="0"/>
              <a:pPr>
                <a:defRPr/>
              </a:pPr>
              <a:t>12</a:t>
            </a:fld>
            <a:endParaRPr lang="en-US" dirty="0"/>
          </a:p>
        </p:txBody>
      </p:sp>
      <p:sp>
        <p:nvSpPr>
          <p:cNvPr id="7" name="Rectangle 6"/>
          <p:cNvSpPr/>
          <p:nvPr/>
        </p:nvSpPr>
        <p:spPr>
          <a:xfrm>
            <a:off x="2666104"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16"/>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dirty="0" smtClean="0">
                <a:cs typeface="Arial" charset="0"/>
              </a:rPr>
              <a:t>Applying for Disability Benefits</a:t>
            </a:r>
          </a:p>
        </p:txBody>
      </p:sp>
      <p:sp>
        <p:nvSpPr>
          <p:cNvPr id="436227" name="Rectangle 3"/>
          <p:cNvSpPr>
            <a:spLocks noGrp="1" noChangeArrowheads="1"/>
          </p:cNvSpPr>
          <p:nvPr>
            <p:ph idx="1"/>
          </p:nvPr>
        </p:nvSpPr>
        <p:spPr/>
        <p:txBody>
          <a:bodyPr/>
          <a:lstStyle/>
          <a:p>
            <a:pPr>
              <a:buFont typeface="Wingdings" charset="2"/>
              <a:buChar char="§"/>
              <a:defRPr/>
            </a:pPr>
            <a:r>
              <a:rPr lang="en-US" b="0" dirty="0" smtClean="0">
                <a:cs typeface="Arial" charset="0"/>
              </a:rPr>
              <a:t>To apply, </a:t>
            </a:r>
            <a:r>
              <a:rPr lang="en-US" dirty="0" smtClean="0">
                <a:cs typeface="Arial" charset="0"/>
              </a:rPr>
              <a:t>you will need the following: </a:t>
            </a:r>
          </a:p>
          <a:p>
            <a:pPr lvl="1">
              <a:defRPr/>
            </a:pPr>
            <a:r>
              <a:rPr lang="en-US" dirty="0" smtClean="0">
                <a:cs typeface="Arial" charset="0"/>
              </a:rPr>
              <a:t>Social Security Number</a:t>
            </a:r>
          </a:p>
          <a:p>
            <a:pPr lvl="1">
              <a:defRPr/>
            </a:pPr>
            <a:r>
              <a:rPr lang="en-US" dirty="0" smtClean="0">
                <a:cs typeface="Arial" charset="0"/>
              </a:rPr>
              <a:t>Health-care provider information</a:t>
            </a:r>
          </a:p>
          <a:p>
            <a:pPr lvl="1">
              <a:defRPr/>
            </a:pPr>
            <a:r>
              <a:rPr lang="en-US" dirty="0" smtClean="0">
                <a:cs typeface="Arial" charset="0"/>
              </a:rPr>
              <a:t>Medical records</a:t>
            </a:r>
          </a:p>
          <a:p>
            <a:pPr lvl="1">
              <a:defRPr/>
            </a:pPr>
            <a:r>
              <a:rPr lang="en-US" dirty="0" smtClean="0">
                <a:cs typeface="Arial" charset="0"/>
              </a:rPr>
              <a:t>Work history</a:t>
            </a:r>
          </a:p>
          <a:p>
            <a:pPr>
              <a:buFont typeface="Wingdings" charset="2"/>
              <a:buChar char="§"/>
              <a:defRPr/>
            </a:pPr>
            <a:r>
              <a:rPr lang="en-US" b="0" dirty="0" smtClean="0">
                <a:cs typeface="Arial" charset="0"/>
              </a:rPr>
              <a:t>Don’t wait to apply </a:t>
            </a:r>
          </a:p>
          <a:p>
            <a:pPr lvl="1">
              <a:defRPr/>
            </a:pPr>
            <a:r>
              <a:rPr lang="en-US" dirty="0" smtClean="0">
                <a:cs typeface="Arial" charset="0"/>
              </a:rPr>
              <a:t>Even </a:t>
            </a:r>
            <a:r>
              <a:rPr lang="en-US" b="0" dirty="0" smtClean="0">
                <a:cs typeface="Arial" charset="0"/>
              </a:rPr>
              <a:t>if you are still gathering information</a:t>
            </a:r>
          </a:p>
          <a:p>
            <a:pPr marL="457200" lvl="1" indent="0">
              <a:buNone/>
              <a:defRPr/>
            </a:pPr>
            <a:endParaRPr lang="en-US" dirty="0" smtClean="0">
              <a:cs typeface="Arial" charset="0"/>
            </a:endParaRP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05/01/2013</a:t>
            </a:r>
            <a:endParaRPr lang="en-US" dirty="0"/>
          </a:p>
        </p:txBody>
      </p:sp>
      <p:sp>
        <p:nvSpPr>
          <p:cNvPr id="53253"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CD8EB980-845E-4EF9-A974-2E275AE04410}" type="slidenum">
              <a:rPr lang="en-US"/>
              <a:pPr fontAlgn="base">
                <a:spcBef>
                  <a:spcPct val="0"/>
                </a:spcBef>
                <a:spcAft>
                  <a:spcPct val="0"/>
                </a:spcAft>
              </a:pPr>
              <a:t>13</a:t>
            </a:fld>
            <a:endParaRPr lang="en-US" dirty="0"/>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18"/>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dirty="0" smtClean="0">
                <a:cs typeface="Arial" charset="0"/>
              </a:rPr>
              <a:t>To Apply for Disability Benefits</a:t>
            </a:r>
          </a:p>
        </p:txBody>
      </p:sp>
      <p:sp>
        <p:nvSpPr>
          <p:cNvPr id="436227" name="Rectangle 3"/>
          <p:cNvSpPr>
            <a:spLocks noGrp="1" noChangeArrowheads="1"/>
          </p:cNvSpPr>
          <p:nvPr>
            <p:ph idx="1"/>
          </p:nvPr>
        </p:nvSpPr>
        <p:spPr/>
        <p:txBody>
          <a:bodyPr>
            <a:normAutofit fontScale="92500" lnSpcReduction="10000"/>
          </a:bodyPr>
          <a:lstStyle/>
          <a:p>
            <a:pPr>
              <a:defRPr/>
            </a:pPr>
            <a:r>
              <a:rPr lang="en-US" dirty="0" smtClean="0"/>
              <a:t>Apply to Social Security</a:t>
            </a:r>
          </a:p>
          <a:p>
            <a:pPr lvl="1">
              <a:defRPr/>
            </a:pPr>
            <a:r>
              <a:rPr lang="en-US" dirty="0" smtClean="0"/>
              <a:t>Apply online</a:t>
            </a:r>
          </a:p>
          <a:p>
            <a:pPr marL="1143000" lvl="1" indent="-228600">
              <a:buSzPct val="50000"/>
              <a:buFont typeface="Wingdings" pitchFamily="2" charset="2"/>
              <a:buChar char="q"/>
              <a:defRPr/>
            </a:pPr>
            <a:r>
              <a:rPr lang="en-US" dirty="0" smtClean="0"/>
              <a:t>http://www.socialsecurity.gov/pgm/disability/htm</a:t>
            </a:r>
          </a:p>
          <a:p>
            <a:pPr lvl="1">
              <a:defRPr/>
            </a:pPr>
            <a:r>
              <a:rPr lang="en-US" dirty="0" smtClean="0"/>
              <a:t>Apply in person</a:t>
            </a:r>
          </a:p>
          <a:p>
            <a:pPr lvl="2">
              <a:defRPr/>
            </a:pPr>
            <a:r>
              <a:rPr lang="en-US" dirty="0" smtClean="0"/>
              <a:t>Call 1-800-772-1213 (TTY 1-800-325-0778) between 7 a.m. and 7 p.m., Monday through Friday to make an appointment</a:t>
            </a:r>
          </a:p>
          <a:p>
            <a:pPr>
              <a:defRPr/>
            </a:pPr>
            <a:r>
              <a:rPr lang="en-US" dirty="0" smtClean="0"/>
              <a:t>Set up telephone/in-office appointment</a:t>
            </a:r>
          </a:p>
          <a:p>
            <a:pPr lvl="1">
              <a:defRPr/>
            </a:pPr>
            <a:r>
              <a:rPr lang="en-US" dirty="0" smtClean="0"/>
              <a:t>Receive “Disability Starter Kit”</a:t>
            </a:r>
          </a:p>
          <a:p>
            <a:pPr>
              <a:defRPr/>
            </a:pPr>
            <a:r>
              <a:rPr lang="en-US" dirty="0" smtClean="0"/>
              <a:t>Average processing time is 4 months</a:t>
            </a:r>
          </a:p>
          <a:p>
            <a:pPr lvl="1">
              <a:buNone/>
              <a:defRPr/>
            </a:pPr>
            <a:endParaRPr lang="en-US" dirty="0" smtClean="0">
              <a:cs typeface="Arial" charset="0"/>
            </a:endParaRP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05/01/2013</a:t>
            </a:r>
            <a:endParaRPr lang="en-US" dirty="0"/>
          </a:p>
        </p:txBody>
      </p:sp>
      <p:sp>
        <p:nvSpPr>
          <p:cNvPr id="53253"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CD8EB980-845E-4EF9-A974-2E275AE04410}" type="slidenum">
              <a:rPr lang="en-US"/>
              <a:pPr fontAlgn="base">
                <a:spcBef>
                  <a:spcPct val="0"/>
                </a:spcBef>
                <a:spcAft>
                  <a:spcPct val="0"/>
                </a:spcAft>
              </a:pPr>
              <a:t>14</a:t>
            </a:fld>
            <a:endParaRPr lang="en-US" dirty="0"/>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109"/>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05/01/2013</a:t>
            </a:r>
            <a:endParaRPr lang="en-US" dirty="0"/>
          </a:p>
        </p:txBody>
      </p:sp>
      <p:sp>
        <p:nvSpPr>
          <p:cNvPr id="3" name="Footer Placeholder 2"/>
          <p:cNvSpPr>
            <a:spLocks noGrp="1"/>
          </p:cNvSpPr>
          <p:nvPr>
            <p:ph type="ftr" sz="quarter" idx="11"/>
          </p:nvPr>
        </p:nvSpPr>
        <p:spPr/>
        <p:txBody>
          <a:bodyPr/>
          <a:lstStyle/>
          <a:p>
            <a:r>
              <a:rPr lang="en-US" dirty="0"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r>
              <a:rPr lang="en-US" dirty="0" smtClean="0"/>
              <a:t>15</a:t>
            </a:r>
            <a:endParaRPr lang="en-US" dirty="0"/>
          </a:p>
        </p:txBody>
      </p:sp>
      <p:sp>
        <p:nvSpPr>
          <p:cNvPr id="8" name="Content Placeholder 7"/>
          <p:cNvSpPr>
            <a:spLocks noGrp="1"/>
          </p:cNvSpPr>
          <p:nvPr>
            <p:ph idx="1"/>
          </p:nvPr>
        </p:nvSpPr>
        <p:spPr>
          <a:xfrm>
            <a:off x="914400" y="1600200"/>
            <a:ext cx="7315200" cy="4525963"/>
          </a:xfrm>
        </p:spPr>
        <p:txBody>
          <a:bodyPr/>
          <a:lstStyle/>
          <a:p>
            <a:pPr marL="346075" indent="-346075">
              <a:buNone/>
            </a:pPr>
            <a:r>
              <a:rPr lang="en-US" dirty="0" smtClean="0"/>
              <a:t>1. The </a:t>
            </a:r>
            <a:r>
              <a:rPr lang="en-US" dirty="0"/>
              <a:t>five month waiting period for Social Security Disability Insurance (SSDI) cash benefits applies to everyone except those with childhood disabilities.</a:t>
            </a:r>
          </a:p>
          <a:p>
            <a:pPr marL="0" indent="0">
              <a:buNone/>
            </a:pPr>
            <a:endParaRPr lang="en-US" dirty="0"/>
          </a:p>
        </p:txBody>
      </p:sp>
      <p:sp>
        <p:nvSpPr>
          <p:cNvPr id="7" name="Title 6"/>
          <p:cNvSpPr>
            <a:spLocks noGrp="1"/>
          </p:cNvSpPr>
          <p:nvPr>
            <p:ph type="title"/>
          </p:nvPr>
        </p:nvSpPr>
        <p:spPr/>
        <p:txBody>
          <a:bodyPr/>
          <a:lstStyle/>
          <a:p>
            <a:r>
              <a:rPr lang="en-US" dirty="0" smtClean="0"/>
              <a:t>Check Your Knowledge – Lesson 1 </a:t>
            </a:r>
            <a:endParaRPr lang="en-US" dirty="0"/>
          </a:p>
        </p:txBody>
      </p:sp>
      <p:sp>
        <p:nvSpPr>
          <p:cNvPr id="9" name="Rectangle 8"/>
          <p:cNvSpPr/>
          <p:nvPr/>
        </p:nvSpPr>
        <p:spPr>
          <a:xfrm>
            <a:off x="1295400" y="3909848"/>
            <a:ext cx="4572000" cy="1018227"/>
          </a:xfrm>
          <a:prstGeom prst="rect">
            <a:avLst/>
          </a:prstGeom>
        </p:spPr>
        <p:txBody>
          <a:bodyPr>
            <a:spAutoFit/>
          </a:bodyPr>
          <a:lstStyle/>
          <a:p>
            <a:pPr marL="514350" lvl="0" indent="-514350">
              <a:spcBef>
                <a:spcPts val="500"/>
              </a:spcBef>
              <a:buFont typeface="+mj-lt"/>
              <a:buAutoNum type="alphaLcPeriod"/>
            </a:pPr>
            <a:r>
              <a:rPr lang="en-US" sz="2800" dirty="0" smtClean="0">
                <a:solidFill>
                  <a:prstClr val="black"/>
                </a:solidFill>
              </a:rPr>
              <a:t>True</a:t>
            </a:r>
            <a:endParaRPr lang="en-US" sz="2800" dirty="0">
              <a:solidFill>
                <a:prstClr val="black"/>
              </a:solidFill>
            </a:endParaRPr>
          </a:p>
          <a:p>
            <a:pPr marL="514350" lvl="0" indent="-514350">
              <a:spcBef>
                <a:spcPts val="500"/>
              </a:spcBef>
              <a:buFont typeface="+mj-lt"/>
              <a:buAutoNum type="alphaLcPeriod"/>
            </a:pPr>
            <a:r>
              <a:rPr lang="en-US" sz="2800" dirty="0" smtClean="0">
                <a:solidFill>
                  <a:prstClr val="black"/>
                </a:solidFill>
              </a:rPr>
              <a:t>False</a:t>
            </a:r>
            <a:endParaRPr lang="en-US" sz="2800" dirty="0">
              <a:solidFill>
                <a:prstClr val="black"/>
              </a:solidFill>
            </a:endParaRPr>
          </a:p>
        </p:txBody>
      </p:sp>
      <p:sp>
        <p:nvSpPr>
          <p:cNvPr id="11" name="Rounded Rectangle 10"/>
          <p:cNvSpPr/>
          <p:nvPr/>
        </p:nvSpPr>
        <p:spPr>
          <a:xfrm>
            <a:off x="1295400" y="4395312"/>
            <a:ext cx="1828800" cy="509115"/>
          </a:xfrm>
          <a:prstGeom prst="roundRect">
            <a:avLst/>
          </a:prstGeom>
          <a:noFill/>
          <a:ln w="34925">
            <a:solidFill>
              <a:srgbClr val="FF000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dirty="0"/>
          </a:p>
        </p:txBody>
      </p:sp>
    </p:spTree>
    <p:extLst>
      <p:ext uri="{BB962C8B-B14F-4D97-AF65-F5344CB8AC3E}">
        <p14:creationId xmlns:p14="http://schemas.microsoft.com/office/powerpoint/2010/main" val="381388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05/01/2013</a:t>
            </a:r>
            <a:endParaRPr lang="en-US" dirty="0"/>
          </a:p>
        </p:txBody>
      </p:sp>
      <p:sp>
        <p:nvSpPr>
          <p:cNvPr id="3" name="Footer Placeholder 2"/>
          <p:cNvSpPr>
            <a:spLocks noGrp="1"/>
          </p:cNvSpPr>
          <p:nvPr>
            <p:ph type="ftr" sz="quarter" idx="11"/>
          </p:nvPr>
        </p:nvSpPr>
        <p:spPr/>
        <p:txBody>
          <a:bodyPr/>
          <a:lstStyle/>
          <a:p>
            <a:r>
              <a:rPr lang="en-US" dirty="0"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r>
              <a:rPr lang="en-US" dirty="0" smtClean="0"/>
              <a:t>16</a:t>
            </a:r>
            <a:endParaRPr lang="en-US" dirty="0"/>
          </a:p>
        </p:txBody>
      </p:sp>
      <p:sp>
        <p:nvSpPr>
          <p:cNvPr id="8" name="Content Placeholder 7"/>
          <p:cNvSpPr>
            <a:spLocks noGrp="1"/>
          </p:cNvSpPr>
          <p:nvPr>
            <p:ph idx="1"/>
          </p:nvPr>
        </p:nvSpPr>
        <p:spPr>
          <a:xfrm>
            <a:off x="914400" y="1600200"/>
            <a:ext cx="7315200" cy="4525963"/>
          </a:xfrm>
        </p:spPr>
        <p:txBody>
          <a:bodyPr/>
          <a:lstStyle/>
          <a:p>
            <a:pPr marL="346075" indent="-346075">
              <a:buNone/>
            </a:pPr>
            <a:r>
              <a:rPr lang="en-US" dirty="0" smtClean="0"/>
              <a:t>2. A person may not receive both Social Security Disability Insurance (SSDI) and Supplemental Security Income (SSI) benefits simultaneously.</a:t>
            </a:r>
          </a:p>
          <a:p>
            <a:endParaRPr lang="en-US" dirty="0"/>
          </a:p>
        </p:txBody>
      </p:sp>
      <p:sp>
        <p:nvSpPr>
          <p:cNvPr id="7" name="Title 6"/>
          <p:cNvSpPr>
            <a:spLocks noGrp="1"/>
          </p:cNvSpPr>
          <p:nvPr>
            <p:ph type="title"/>
          </p:nvPr>
        </p:nvSpPr>
        <p:spPr/>
        <p:txBody>
          <a:bodyPr>
            <a:normAutofit fontScale="90000"/>
          </a:bodyPr>
          <a:lstStyle/>
          <a:p>
            <a:r>
              <a:rPr lang="en-US" dirty="0" smtClean="0"/>
              <a:t>Check Your Knowledge – Lesson 1 </a:t>
            </a:r>
            <a:br>
              <a:rPr lang="en-US" dirty="0" smtClean="0"/>
            </a:br>
            <a:r>
              <a:rPr lang="en-US" dirty="0" smtClean="0"/>
              <a:t>Continued</a:t>
            </a:r>
            <a:endParaRPr lang="en-US" dirty="0"/>
          </a:p>
        </p:txBody>
      </p:sp>
      <p:sp>
        <p:nvSpPr>
          <p:cNvPr id="9" name="Rectangle 8"/>
          <p:cNvSpPr/>
          <p:nvPr/>
        </p:nvSpPr>
        <p:spPr>
          <a:xfrm>
            <a:off x="1295400" y="3373819"/>
            <a:ext cx="4572000" cy="1018227"/>
          </a:xfrm>
          <a:prstGeom prst="rect">
            <a:avLst/>
          </a:prstGeom>
        </p:spPr>
        <p:txBody>
          <a:bodyPr>
            <a:spAutoFit/>
          </a:bodyPr>
          <a:lstStyle/>
          <a:p>
            <a:pPr marL="514350" lvl="0" indent="-514350">
              <a:spcBef>
                <a:spcPts val="500"/>
              </a:spcBef>
              <a:buFont typeface="+mj-lt"/>
              <a:buAutoNum type="alphaLcPeriod"/>
            </a:pPr>
            <a:r>
              <a:rPr lang="en-US" sz="2800" dirty="0">
                <a:solidFill>
                  <a:prstClr val="black"/>
                </a:solidFill>
              </a:rPr>
              <a:t>True</a:t>
            </a:r>
          </a:p>
          <a:p>
            <a:pPr marL="514350" lvl="0" indent="-514350">
              <a:spcBef>
                <a:spcPts val="500"/>
              </a:spcBef>
              <a:buFont typeface="+mj-lt"/>
              <a:buAutoNum type="alphaLcPeriod"/>
            </a:pPr>
            <a:r>
              <a:rPr lang="en-US" sz="2800" dirty="0">
                <a:solidFill>
                  <a:prstClr val="black"/>
                </a:solidFill>
              </a:rPr>
              <a:t>False</a:t>
            </a:r>
          </a:p>
        </p:txBody>
      </p:sp>
      <p:sp>
        <p:nvSpPr>
          <p:cNvPr id="10" name="Rounded Rectangle 9"/>
          <p:cNvSpPr/>
          <p:nvPr/>
        </p:nvSpPr>
        <p:spPr>
          <a:xfrm>
            <a:off x="1350579" y="3894473"/>
            <a:ext cx="1676400" cy="509114"/>
          </a:xfrm>
          <a:prstGeom prst="roundRect">
            <a:avLst/>
          </a:prstGeom>
          <a:noFill/>
          <a:ln w="34925">
            <a:solidFill>
              <a:srgbClr val="FF000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dirty="0"/>
          </a:p>
        </p:txBody>
      </p:sp>
    </p:spTree>
    <p:extLst>
      <p:ext uri="{BB962C8B-B14F-4D97-AF65-F5344CB8AC3E}">
        <p14:creationId xmlns:p14="http://schemas.microsoft.com/office/powerpoint/2010/main" val="180937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17</a:t>
            </a:fld>
            <a:endParaRPr lang="en-US" dirty="0"/>
          </a:p>
        </p:txBody>
      </p:sp>
      <p:sp>
        <p:nvSpPr>
          <p:cNvPr id="48130" name="Content Placeholder 2"/>
          <p:cNvSpPr>
            <a:spLocks noGrp="1"/>
          </p:cNvSpPr>
          <p:nvPr>
            <p:ph idx="1"/>
          </p:nvPr>
        </p:nvSpPr>
        <p:spPr/>
        <p:txBody>
          <a:bodyPr>
            <a:normAutofit/>
          </a:bodyPr>
          <a:lstStyle/>
          <a:p>
            <a:pPr marL="347472" lvl="1" indent="-347472">
              <a:spcBef>
                <a:spcPts val="600"/>
              </a:spcBef>
              <a:buFont typeface="Wingdings" pitchFamily="2" charset="2"/>
              <a:buChar char="§"/>
            </a:pPr>
            <a:r>
              <a:rPr lang="en-US" sz="3200" dirty="0" smtClean="0">
                <a:latin typeface="+mn-lt"/>
                <a:cs typeface="Arial" charset="0"/>
              </a:rPr>
              <a:t>What is Medicare?</a:t>
            </a:r>
          </a:p>
          <a:p>
            <a:pPr marL="347472" lvl="1" indent="-347472">
              <a:spcBef>
                <a:spcPts val="600"/>
              </a:spcBef>
              <a:buFont typeface="Wingdings" pitchFamily="2" charset="2"/>
              <a:buChar char="§"/>
            </a:pPr>
            <a:r>
              <a:rPr lang="en-US" sz="3200" dirty="0" smtClean="0">
                <a:cs typeface="Arial" charset="0"/>
              </a:rPr>
              <a:t>Medical supplies and equipment</a:t>
            </a:r>
          </a:p>
          <a:p>
            <a:pPr marL="347472" lvl="1" indent="-347472">
              <a:spcBef>
                <a:spcPts val="600"/>
              </a:spcBef>
              <a:buFont typeface="Wingdings" pitchFamily="2" charset="2"/>
              <a:buChar char="§"/>
            </a:pPr>
            <a:r>
              <a:rPr lang="en-US" sz="3200" dirty="0" smtClean="0">
                <a:latin typeface="+mn-lt"/>
                <a:cs typeface="Arial" charset="0"/>
              </a:rPr>
              <a:t>Who qualifies for Medicare?</a:t>
            </a:r>
          </a:p>
          <a:p>
            <a:pPr marL="347472" lvl="1" indent="-347472">
              <a:spcBef>
                <a:spcPts val="600"/>
              </a:spcBef>
              <a:buFont typeface="Wingdings" pitchFamily="2" charset="2"/>
              <a:buChar char="§"/>
            </a:pPr>
            <a:r>
              <a:rPr lang="en-US" sz="3200" dirty="0" smtClean="0">
                <a:latin typeface="+mn-lt"/>
                <a:cs typeface="Arial" charset="0"/>
              </a:rPr>
              <a:t>How to enroll in Medicare</a:t>
            </a:r>
          </a:p>
          <a:p>
            <a:pPr marL="55563" lvl="1" indent="0">
              <a:buNone/>
            </a:pPr>
            <a:endParaRPr lang="en-US" dirty="0" smtClean="0">
              <a:latin typeface="Arial" charset="0"/>
              <a:cs typeface="Arial" charset="0"/>
            </a:endParaRPr>
          </a:p>
          <a:p>
            <a:pPr lvl="1">
              <a:buFont typeface="Wingdings" pitchFamily="2" charset="2"/>
              <a:buChar char="§"/>
            </a:pPr>
            <a:endParaRPr lang="en-US" dirty="0" smtClean="0">
              <a:latin typeface="Arial" charset="0"/>
              <a:cs typeface="Arial" charset="0"/>
            </a:endParaRPr>
          </a:p>
          <a:p>
            <a:pPr marL="165100" lvl="1" indent="0">
              <a:buNone/>
            </a:pPr>
            <a:endParaRPr lang="en-US" dirty="0" smtClean="0">
              <a:latin typeface="Arial" charset="0"/>
              <a:cs typeface="Arial" charset="0"/>
            </a:endParaRPr>
          </a:p>
        </p:txBody>
      </p:sp>
      <p:sp>
        <p:nvSpPr>
          <p:cNvPr id="48134" name="Title 1"/>
          <p:cNvSpPr>
            <a:spLocks noGrp="1"/>
          </p:cNvSpPr>
          <p:nvPr>
            <p:ph type="title"/>
          </p:nvPr>
        </p:nvSpPr>
        <p:spPr>
          <a:noFill/>
        </p:spPr>
        <p:txBody>
          <a:bodyPr>
            <a:noAutofit/>
          </a:bodyPr>
          <a:lstStyle/>
          <a:p>
            <a:r>
              <a:rPr lang="en-US" sz="3400" spc="-100" dirty="0" smtClean="0">
                <a:cs typeface="Arial" charset="0"/>
              </a:rPr>
              <a:t>Lesson 2 - Medicare for People with Disabilities</a:t>
            </a:r>
            <a:endParaRPr lang="en-US" sz="3400" spc="-100" dirty="0" smtClean="0"/>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66"/>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solidFill>
                <a:prstClr val="black"/>
              </a:solidFill>
            </a:endParaRPr>
          </a:p>
        </p:txBody>
      </p:sp>
      <p:sp>
        <p:nvSpPr>
          <p:cNvPr id="18436" name="Rectangle 3"/>
          <p:cNvSpPr>
            <a:spLocks noGrp="1" noChangeArrowheads="1"/>
          </p:cNvSpPr>
          <p:nvPr>
            <p:ph type="title"/>
          </p:nvPr>
        </p:nvSpPr>
        <p:spPr/>
        <p:txBody>
          <a:bodyPr/>
          <a:lstStyle/>
          <a:p>
            <a:r>
              <a:rPr lang="en-US" dirty="0" smtClean="0">
                <a:cs typeface="Arial" charset="0"/>
              </a:rPr>
              <a:t>What is Medicare?</a:t>
            </a:r>
          </a:p>
        </p:txBody>
      </p:sp>
      <p:sp>
        <p:nvSpPr>
          <p:cNvPr id="9222" name="Rectangle 4"/>
          <p:cNvSpPr>
            <a:spLocks noGrp="1" noChangeArrowheads="1"/>
          </p:cNvSpPr>
          <p:nvPr>
            <p:ph idx="1"/>
          </p:nvPr>
        </p:nvSpPr>
        <p:spPr/>
        <p:txBody>
          <a:bodyPr>
            <a:normAutofit/>
          </a:bodyPr>
          <a:lstStyle/>
          <a:p>
            <a:pPr>
              <a:buFont typeface="Wingdings" pitchFamily="2" charset="2"/>
              <a:buChar char="§"/>
              <a:defRPr/>
            </a:pPr>
            <a:r>
              <a:rPr lang="en-US" sz="3200" b="0" dirty="0" smtClean="0">
                <a:cs typeface="Arial" charset="0"/>
              </a:rPr>
              <a:t>Health insurance for three groups of people</a:t>
            </a:r>
          </a:p>
          <a:p>
            <a:pPr marL="740664" lvl="1" indent="-283464">
              <a:defRPr/>
            </a:pPr>
            <a:r>
              <a:rPr lang="en-US" sz="2800" dirty="0" smtClean="0">
                <a:cs typeface="Arial" charset="0"/>
              </a:rPr>
              <a:t>65 and older</a:t>
            </a:r>
          </a:p>
          <a:p>
            <a:pPr marL="740664" lvl="1" indent="-283464">
              <a:defRPr/>
            </a:pPr>
            <a:r>
              <a:rPr lang="en-US" sz="2800" dirty="0" smtClean="0">
                <a:cs typeface="Arial" charset="0"/>
              </a:rPr>
              <a:t>People with certain disabilities</a:t>
            </a:r>
          </a:p>
          <a:p>
            <a:pPr lvl="2">
              <a:defRPr/>
            </a:pPr>
            <a:r>
              <a:rPr lang="en-US" dirty="0" smtClean="0">
                <a:cs typeface="Arial" charset="0"/>
              </a:rPr>
              <a:t>Under 65 and entitled to SSDI for 24 months</a:t>
            </a:r>
          </a:p>
          <a:p>
            <a:pPr lvl="2">
              <a:defRPr/>
            </a:pPr>
            <a:r>
              <a:rPr lang="en-US" dirty="0" smtClean="0">
                <a:cs typeface="Arial" charset="0"/>
              </a:rPr>
              <a:t>Any age with End-Stage Renal Disease (ESRD)</a:t>
            </a:r>
          </a:p>
          <a:p>
            <a:pPr lvl="2">
              <a:defRPr/>
            </a:pPr>
            <a:r>
              <a:rPr lang="en-US" dirty="0" smtClean="0">
                <a:cs typeface="Arial" charset="0"/>
              </a:rPr>
              <a:t>Any age with ALS (Lou Gehrig’s Disease)</a:t>
            </a:r>
          </a:p>
          <a:p>
            <a:pPr>
              <a:defRPr/>
            </a:pPr>
            <a:r>
              <a:rPr lang="en-US" sz="3200" b="0" dirty="0" smtClean="0">
                <a:cs typeface="Arial" charset="0"/>
              </a:rPr>
              <a:t>Administered by</a:t>
            </a:r>
          </a:p>
          <a:p>
            <a:pPr lvl="1">
              <a:defRPr/>
            </a:pPr>
            <a:r>
              <a:rPr lang="en-US" sz="2800" dirty="0" smtClean="0">
                <a:cs typeface="Arial" charset="0"/>
              </a:rPr>
              <a:t>Centers for Medicare &amp; Medicaid Services (CMS)</a:t>
            </a:r>
            <a:endParaRPr lang="en-US" dirty="0" smtClean="0">
              <a:cs typeface="Arial" charset="0"/>
            </a:endParaRPr>
          </a:p>
        </p:txBody>
      </p:sp>
      <p:sp>
        <p:nvSpPr>
          <p:cNvPr id="18439" name="Date Placeholder 6"/>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prstClr val="white"/>
                </a:solidFill>
                <a:latin typeface="Arial" charset="0"/>
                <a:cs typeface="Arial" charset="0"/>
              </a:rPr>
              <a:t>05/01/2013</a:t>
            </a:r>
          </a:p>
        </p:txBody>
      </p:sp>
      <p:sp>
        <p:nvSpPr>
          <p:cNvPr id="9" name="Slide Number Placeholder 8"/>
          <p:cNvSpPr>
            <a:spLocks noGrp="1"/>
          </p:cNvSpPr>
          <p:nvPr>
            <p:ph type="sldNum" sz="quarter" idx="4"/>
          </p:nvPr>
        </p:nvSpPr>
        <p:spPr>
          <a:prstGeom prst="rect">
            <a:avLst/>
          </a:prstGeom>
        </p:spPr>
        <p:txBody>
          <a:bodyPr/>
          <a:lstStyle/>
          <a:p>
            <a:pPr>
              <a:defRPr/>
            </a:pPr>
            <a:fld id="{885A69B2-5218-42C2-B888-204363120602}" type="slidenum">
              <a:rPr lang="en-US" smtClean="0">
                <a:solidFill>
                  <a:prstClr val="white"/>
                </a:solidFill>
              </a:rPr>
              <a:pPr>
                <a:defRPr/>
              </a:pPr>
              <a:t>18</a:t>
            </a:fld>
            <a:endParaRPr lang="en-US" dirty="0">
              <a:solidFill>
                <a:prstClr val="white"/>
              </a:solidFill>
            </a:endParaRPr>
          </a:p>
        </p:txBody>
      </p:sp>
      <p:sp>
        <p:nvSpPr>
          <p:cNvPr id="2" name="Rectangle 1"/>
          <p:cNvSpPr/>
          <p:nvPr/>
        </p:nvSpPr>
        <p:spPr>
          <a:xfrm>
            <a:off x="2687125" y="6428601"/>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
        <p:nvSpPr>
          <p:cNvPr id="8" name="Slide Number Placeholder 5"/>
          <p:cNvSpPr txBox="1">
            <a:spLocks/>
          </p:cNvSpPr>
          <p:nvPr/>
        </p:nvSpPr>
        <p:spPr>
          <a:xfrm>
            <a:off x="6553200" y="6384537"/>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2403E737-AF6D-4FBC-B18D-43AA2C3D37D0}" type="slidenum">
              <a:rPr lang="en-US" sz="1200" smtClean="0"/>
              <a:pPr algn="r">
                <a:defRPr/>
              </a:pPr>
              <a:t>18</a:t>
            </a:fld>
            <a:endParaRPr lang="en-US" sz="1200" dirty="0"/>
          </a:p>
        </p:txBody>
      </p:sp>
    </p:spTree>
    <p:custDataLst>
      <p:tags r:id="rId1"/>
    </p:custDataLst>
    <p:extLst>
      <p:ext uri="{BB962C8B-B14F-4D97-AF65-F5344CB8AC3E}">
        <p14:creationId xmlns:p14="http://schemas.microsoft.com/office/powerpoint/2010/main" val="908526809"/>
      </p:ext>
    </p:extLst>
  </p:cSld>
  <p:clrMapOvr>
    <a:masterClrMapping/>
  </p:clrMapOvr>
  <p:transition advTm="16"/>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Four Parts of Medicare</a:t>
            </a:r>
            <a:endParaRPr lang="en-US" dirty="0"/>
          </a:p>
        </p:txBody>
      </p:sp>
      <p:sp>
        <p:nvSpPr>
          <p:cNvPr id="9" name="Rounded Rectangle 8"/>
          <p:cNvSpPr/>
          <p:nvPr/>
        </p:nvSpPr>
        <p:spPr>
          <a:xfrm>
            <a:off x="457200" y="1371600"/>
            <a:ext cx="8229599" cy="2139553"/>
          </a:xfrm>
          <a:prstGeom prst="roundRect">
            <a:avLst>
              <a:gd name="adj" fmla="val 1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Rounded Rectangle 9" descr="Part A Hospital Insurance icon"/>
          <p:cNvSpPr/>
          <p:nvPr/>
        </p:nvSpPr>
        <p:spPr>
          <a:xfrm>
            <a:off x="706354" y="1656873"/>
            <a:ext cx="1797974" cy="1569005"/>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Freeform 11"/>
          <p:cNvSpPr/>
          <p:nvPr/>
        </p:nvSpPr>
        <p:spPr>
          <a:xfrm rot="21600000">
            <a:off x="706353" y="3511152"/>
            <a:ext cx="1797976" cy="2615010"/>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9" tIns="120905" rIns="176199" bIns="176198" numCol="1" spcCol="1270" anchor="t" anchorCtr="0">
            <a:noAutofit/>
          </a:bodyPr>
          <a:lstStyle/>
          <a:p>
            <a:pPr lvl="0" algn="ctr" defTabSz="755650">
              <a:lnSpc>
                <a:spcPct val="90000"/>
              </a:lnSpc>
              <a:spcBef>
                <a:spcPct val="0"/>
              </a:spcBef>
              <a:spcAft>
                <a:spcPct val="35000"/>
              </a:spcAft>
            </a:pPr>
            <a:r>
              <a:rPr lang="en-US" sz="2400" b="1" kern="1200" dirty="0" smtClean="0"/>
              <a:t>Part A Hospital Insurance</a:t>
            </a:r>
            <a:endParaRPr lang="en-US" sz="2400" b="1" kern="1200" dirty="0"/>
          </a:p>
        </p:txBody>
      </p:sp>
      <p:sp>
        <p:nvSpPr>
          <p:cNvPr id="13" name="Rounded Rectangle 12" descr="Part B medical insurance icon"/>
          <p:cNvSpPr/>
          <p:nvPr/>
        </p:nvSpPr>
        <p:spPr>
          <a:xfrm>
            <a:off x="2684126" y="1656873"/>
            <a:ext cx="1797974" cy="1569005"/>
          </a:xfrm>
          <a:prstGeom prst="roundRect">
            <a:avLst>
              <a:gd name="adj" fmla="val 10000"/>
            </a:avLst>
          </a:prstGeom>
          <a:blipFill rotWithShape="0">
            <a:blip r:embed="rId4"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Freeform 13"/>
          <p:cNvSpPr/>
          <p:nvPr/>
        </p:nvSpPr>
        <p:spPr>
          <a:xfrm rot="21600000">
            <a:off x="2684126" y="3511152"/>
            <a:ext cx="1797975" cy="2615010"/>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8" tIns="120905" rIns="176199" bIns="176198" numCol="1" spcCol="1270" anchor="t" anchorCtr="0">
            <a:noAutofit/>
          </a:bodyPr>
          <a:lstStyle/>
          <a:p>
            <a:pPr lvl="0" algn="ctr" defTabSz="755650">
              <a:lnSpc>
                <a:spcPct val="90000"/>
              </a:lnSpc>
              <a:spcBef>
                <a:spcPct val="0"/>
              </a:spcBef>
              <a:spcAft>
                <a:spcPct val="35000"/>
              </a:spcAft>
            </a:pPr>
            <a:r>
              <a:rPr lang="en-US" sz="2400" b="1" kern="1200" dirty="0" smtClean="0"/>
              <a:t>Part B Medical Insurance</a:t>
            </a:r>
            <a:r>
              <a:rPr lang="en-US" sz="2400" kern="1200" dirty="0" smtClean="0"/>
              <a:t>	</a:t>
            </a:r>
            <a:endParaRPr lang="en-US" sz="2400" kern="1200" dirty="0"/>
          </a:p>
        </p:txBody>
      </p:sp>
      <p:sp>
        <p:nvSpPr>
          <p:cNvPr id="15" name="Rounded Rectangle 14" descr="Part C Medicare Advantage Plans (like HMOs and PPOs). Includes Part A &amp; B and sometimes Part D coverage icon&#10;"/>
          <p:cNvSpPr/>
          <p:nvPr/>
        </p:nvSpPr>
        <p:spPr>
          <a:xfrm>
            <a:off x="4659920" y="1618229"/>
            <a:ext cx="1797974" cy="1569005"/>
          </a:xfrm>
          <a:prstGeom prst="roundRect">
            <a:avLst>
              <a:gd name="adj" fmla="val 10000"/>
            </a:avLst>
          </a:prstGeom>
          <a:blipFill rotWithShape="0">
            <a:blip r:embed="rId5"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Freeform 15"/>
          <p:cNvSpPr/>
          <p:nvPr/>
        </p:nvSpPr>
        <p:spPr>
          <a:xfrm rot="21600000">
            <a:off x="4661898" y="3511152"/>
            <a:ext cx="1797975" cy="2615010"/>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8" tIns="120905" rIns="176199" bIns="176198" numCol="1" spcCol="1270" anchor="t" anchorCtr="0">
            <a:noAutofit/>
          </a:bodyPr>
          <a:lstStyle/>
          <a:p>
            <a:pPr lvl="0" algn="ctr" defTabSz="755650">
              <a:lnSpc>
                <a:spcPct val="100000"/>
              </a:lnSpc>
              <a:spcBef>
                <a:spcPct val="0"/>
              </a:spcBef>
              <a:spcAft>
                <a:spcPts val="0"/>
              </a:spcAft>
            </a:pPr>
            <a:r>
              <a:rPr lang="en-US" sz="1700" b="1" kern="1200" dirty="0" smtClean="0"/>
              <a:t>Part C Medicare Advantage Plans (like HMOs and PPOs). Includes Part A &amp; B and sometimes </a:t>
            </a:r>
          </a:p>
          <a:p>
            <a:pPr lvl="0" algn="ctr" defTabSz="755650">
              <a:lnSpc>
                <a:spcPct val="100000"/>
              </a:lnSpc>
              <a:spcBef>
                <a:spcPct val="0"/>
              </a:spcBef>
              <a:spcAft>
                <a:spcPts val="0"/>
              </a:spcAft>
            </a:pPr>
            <a:r>
              <a:rPr lang="en-US" sz="1700" b="1" kern="1200" dirty="0" smtClean="0"/>
              <a:t>Part D coverage</a:t>
            </a:r>
            <a:r>
              <a:rPr lang="en-US" sz="1700" kern="1200" dirty="0" smtClean="0"/>
              <a:t> </a:t>
            </a:r>
            <a:endParaRPr lang="en-US" sz="1700" kern="1200" dirty="0"/>
          </a:p>
        </p:txBody>
      </p:sp>
      <p:sp>
        <p:nvSpPr>
          <p:cNvPr id="17" name="Rounded Rectangle 16" descr="Part D Medicare Prescription Drug Coverage icon."/>
          <p:cNvSpPr/>
          <p:nvPr/>
        </p:nvSpPr>
        <p:spPr>
          <a:xfrm>
            <a:off x="6639670" y="1656873"/>
            <a:ext cx="1797974" cy="1569005"/>
          </a:xfrm>
          <a:prstGeom prst="roundRect">
            <a:avLst>
              <a:gd name="adj" fmla="val 10000"/>
            </a:avLst>
          </a:prstGeom>
          <a:blipFill rotWithShape="0">
            <a:blip r:embed="rId6"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Freeform 17"/>
          <p:cNvSpPr/>
          <p:nvPr/>
        </p:nvSpPr>
        <p:spPr>
          <a:xfrm rot="21600000">
            <a:off x="6639670" y="3511153"/>
            <a:ext cx="2047129" cy="2615009"/>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8" tIns="120904" rIns="176199" bIns="176198" numCol="1" spcCol="1270" anchor="t" anchorCtr="0">
            <a:noAutofit/>
          </a:bodyPr>
          <a:lstStyle/>
          <a:p>
            <a:pPr lvl="0" algn="ctr" defTabSz="755650">
              <a:lnSpc>
                <a:spcPct val="90000"/>
              </a:lnSpc>
              <a:spcBef>
                <a:spcPct val="0"/>
              </a:spcBef>
              <a:spcAft>
                <a:spcPct val="35000"/>
              </a:spcAft>
            </a:pPr>
            <a:r>
              <a:rPr lang="en-US" sz="2400" b="1" kern="1200" dirty="0" smtClean="0"/>
              <a:t>Part D Medicare Prescription Drug Coverage</a:t>
            </a:r>
            <a:endParaRPr lang="en-US" sz="2400" b="1" kern="1200" dirty="0"/>
          </a:p>
        </p:txBody>
      </p:sp>
      <p:sp>
        <p:nvSpPr>
          <p:cNvPr id="3" name="Date Placeholder 2"/>
          <p:cNvSpPr>
            <a:spLocks noGrp="1"/>
          </p:cNvSpPr>
          <p:nvPr>
            <p:ph type="dt" sz="half" idx="2"/>
          </p:nvPr>
        </p:nvSpPr>
        <p:spPr>
          <a:prstGeom prst="rect">
            <a:avLst/>
          </a:prstGeom>
        </p:spPr>
        <p:txBody>
          <a:bodyPr/>
          <a:lstStyle/>
          <a:p>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19</a:t>
            </a:fld>
            <a:endParaRPr lang="en-US" dirty="0"/>
          </a:p>
        </p:txBody>
      </p:sp>
      <p:sp>
        <p:nvSpPr>
          <p:cNvPr id="4" name="Rectangle 3"/>
          <p:cNvSpPr/>
          <p:nvPr/>
        </p:nvSpPr>
        <p:spPr>
          <a:xfrm>
            <a:off x="2679430"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19"/>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2</a:t>
            </a:fld>
            <a:endParaRPr lang="en-US" dirty="0"/>
          </a:p>
        </p:txBody>
      </p:sp>
      <p:sp>
        <p:nvSpPr>
          <p:cNvPr id="48130" name="Content Placeholder 2"/>
          <p:cNvSpPr>
            <a:spLocks noGrp="1"/>
          </p:cNvSpPr>
          <p:nvPr>
            <p:ph idx="1"/>
          </p:nvPr>
        </p:nvSpPr>
        <p:spPr>
          <a:ln>
            <a:noFill/>
          </a:ln>
        </p:spPr>
        <p:txBody>
          <a:bodyPr>
            <a:normAutofit/>
          </a:bodyPr>
          <a:lstStyle/>
          <a:p>
            <a:pPr marL="0" indent="0">
              <a:spcBef>
                <a:spcPts val="600"/>
              </a:spcBef>
              <a:buNone/>
            </a:pPr>
            <a:r>
              <a:rPr lang="en-US" sz="3200" b="0" dirty="0" smtClean="0">
                <a:cs typeface="Arial" charset="0"/>
              </a:rPr>
              <a:t>This session will help you to</a:t>
            </a:r>
          </a:p>
          <a:p>
            <a:pPr>
              <a:spcBef>
                <a:spcPts val="600"/>
              </a:spcBef>
            </a:pPr>
            <a:r>
              <a:rPr lang="en-US" sz="2800" dirty="0" smtClean="0">
                <a:cs typeface="Arial" charset="0"/>
              </a:rPr>
              <a:t>Recognize eligibility for Social Security programs</a:t>
            </a:r>
          </a:p>
          <a:p>
            <a:pPr>
              <a:spcBef>
                <a:spcPts val="600"/>
              </a:spcBef>
            </a:pPr>
            <a:r>
              <a:rPr lang="en-US" sz="2800" dirty="0" smtClean="0">
                <a:cs typeface="Arial" charset="0"/>
              </a:rPr>
              <a:t>Summarize eligibility and enrollment in Medicare</a:t>
            </a:r>
          </a:p>
          <a:p>
            <a:pPr>
              <a:spcBef>
                <a:spcPts val="600"/>
              </a:spcBef>
            </a:pPr>
            <a:r>
              <a:rPr lang="en-US" sz="2800" dirty="0" smtClean="0">
                <a:cs typeface="Arial" charset="0"/>
              </a:rPr>
              <a:t>Describe Medicare plan options</a:t>
            </a:r>
          </a:p>
          <a:p>
            <a:pPr marL="347472" lvl="1" indent="-347472">
              <a:spcBef>
                <a:spcPts val="600"/>
              </a:spcBef>
              <a:buFont typeface="Wingdings" pitchFamily="2" charset="2"/>
              <a:buChar char="§"/>
            </a:pPr>
            <a:r>
              <a:rPr lang="en-US" sz="2800" dirty="0" smtClean="0">
                <a:cs typeface="Arial" charset="0"/>
              </a:rPr>
              <a:t>Explain Medicaid</a:t>
            </a:r>
            <a:endParaRPr lang="en-US" sz="2800" dirty="0">
              <a:cs typeface="Arial" charset="0"/>
            </a:endParaRPr>
          </a:p>
          <a:p>
            <a:pPr marL="347472" lvl="1" indent="-347472">
              <a:spcBef>
                <a:spcPts val="600"/>
              </a:spcBef>
              <a:buFont typeface="Wingdings" pitchFamily="2" charset="2"/>
              <a:buChar char="§"/>
            </a:pPr>
            <a:r>
              <a:rPr lang="en-US" sz="2800" dirty="0" smtClean="0">
                <a:cs typeface="Arial" charset="0"/>
              </a:rPr>
              <a:t>Describe Extra Help paying health care costs</a:t>
            </a:r>
            <a:endParaRPr lang="en-US" sz="2800" dirty="0">
              <a:cs typeface="Arial" charset="0"/>
            </a:endParaRPr>
          </a:p>
          <a:p>
            <a:pPr marL="347472" lvl="1" indent="-347472">
              <a:spcBef>
                <a:spcPts val="600"/>
              </a:spcBef>
              <a:buFont typeface="Wingdings" pitchFamily="2" charset="2"/>
              <a:buChar char="§"/>
            </a:pPr>
            <a:r>
              <a:rPr lang="en-US" sz="2800" dirty="0" smtClean="0">
                <a:cs typeface="Arial" charset="0"/>
              </a:rPr>
              <a:t>Learn where to get more information</a:t>
            </a:r>
            <a:endParaRPr lang="en-US" dirty="0" smtClean="0">
              <a:cs typeface="Arial" charset="0"/>
            </a:endParaRPr>
          </a:p>
          <a:p>
            <a:pPr lvl="1"/>
            <a:endParaRPr lang="en-US" dirty="0" smtClean="0">
              <a:cs typeface="Arial" charset="0"/>
            </a:endParaRPr>
          </a:p>
          <a:p>
            <a:pPr lvl="1"/>
            <a:endParaRPr lang="en-US" dirty="0" smtClean="0">
              <a:cs typeface="Arial" charset="0"/>
            </a:endParaRPr>
          </a:p>
        </p:txBody>
      </p:sp>
      <p:sp>
        <p:nvSpPr>
          <p:cNvPr id="48134" name="Title 1"/>
          <p:cNvSpPr>
            <a:spLocks noGrp="1"/>
          </p:cNvSpPr>
          <p:nvPr>
            <p:ph type="title"/>
          </p:nvPr>
        </p:nvSpPr>
        <p:spPr>
          <a:noFill/>
        </p:spPr>
        <p:txBody>
          <a:bodyPr/>
          <a:lstStyle/>
          <a:p>
            <a:r>
              <a:rPr lang="en-US" dirty="0" smtClean="0">
                <a:cs typeface="Arial" charset="0"/>
              </a:rPr>
              <a:t>Session</a:t>
            </a:r>
            <a:r>
              <a:rPr lang="en-US" sz="3600" dirty="0" smtClean="0">
                <a:cs typeface="Arial" charset="0"/>
              </a:rPr>
              <a:t> Objectives</a:t>
            </a:r>
            <a:endParaRPr lang="en-US" sz="3600" dirty="0" smtClean="0"/>
          </a:p>
        </p:txBody>
      </p:sp>
      <p:sp>
        <p:nvSpPr>
          <p:cNvPr id="2" name="Rectangle 1"/>
          <p:cNvSpPr/>
          <p:nvPr/>
        </p:nvSpPr>
        <p:spPr>
          <a:xfrm>
            <a:off x="2286000" y="6350168"/>
            <a:ext cx="4572000" cy="276999"/>
          </a:xfrm>
          <a:prstGeom prst="rect">
            <a:avLst/>
          </a:prstGeom>
        </p:spPr>
        <p:txBody>
          <a:bodyPr>
            <a:spAutoFit/>
          </a:bodyPr>
          <a:lstStyle/>
          <a:p>
            <a:pPr lvl="0" algn="ctr"/>
            <a:r>
              <a:rPr lang="en-US" sz="1200" dirty="0">
                <a:solidFill>
                  <a:prstClr val="black"/>
                </a:solidFill>
              </a:rPr>
              <a:t>Medicare and Other Programs for People with Disabilities</a:t>
            </a:r>
          </a:p>
        </p:txBody>
      </p:sp>
    </p:spTree>
  </p:cSld>
  <p:clrMapOvr>
    <a:masterClrMapping/>
  </p:clrMapOvr>
  <p:transition advTm="187"/>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Medical Supplies and Equipment</a:t>
            </a:r>
            <a:endParaRPr lang="en-US" dirty="0"/>
          </a:p>
        </p:txBody>
      </p:sp>
      <p:sp>
        <p:nvSpPr>
          <p:cNvPr id="3" name="Content Placeholder 2"/>
          <p:cNvSpPr>
            <a:spLocks noGrp="1"/>
          </p:cNvSpPr>
          <p:nvPr>
            <p:ph idx="1"/>
          </p:nvPr>
        </p:nvSpPr>
        <p:spPr/>
        <p:txBody>
          <a:bodyPr>
            <a:normAutofit lnSpcReduction="10000"/>
          </a:bodyPr>
          <a:lstStyle/>
          <a:p>
            <a:pPr>
              <a:defRPr/>
            </a:pPr>
            <a:r>
              <a:rPr lang="en-US" dirty="0"/>
              <a:t>DMEPOS stands for</a:t>
            </a:r>
          </a:p>
          <a:p>
            <a:pPr lvl="1">
              <a:defRPr/>
            </a:pPr>
            <a:r>
              <a:rPr lang="en-US" u="sng" dirty="0"/>
              <a:t>D</a:t>
            </a:r>
            <a:r>
              <a:rPr lang="en-US" dirty="0"/>
              <a:t>urable </a:t>
            </a:r>
            <a:r>
              <a:rPr lang="en-US" u="sng" dirty="0"/>
              <a:t>M</a:t>
            </a:r>
            <a:r>
              <a:rPr lang="en-US" dirty="0"/>
              <a:t>edical </a:t>
            </a:r>
            <a:r>
              <a:rPr lang="en-US" u="sng" dirty="0" smtClean="0"/>
              <a:t>E</a:t>
            </a:r>
            <a:r>
              <a:rPr lang="en-US" dirty="0" smtClean="0"/>
              <a:t>quipment     </a:t>
            </a:r>
          </a:p>
          <a:p>
            <a:pPr lvl="1">
              <a:defRPr/>
            </a:pPr>
            <a:r>
              <a:rPr lang="en-US" u="sng" dirty="0" smtClean="0"/>
              <a:t>P</a:t>
            </a:r>
            <a:r>
              <a:rPr lang="en-US" dirty="0" smtClean="0"/>
              <a:t>rosthetics</a:t>
            </a:r>
          </a:p>
          <a:p>
            <a:pPr lvl="1">
              <a:defRPr/>
            </a:pPr>
            <a:r>
              <a:rPr lang="en-US" u="sng" dirty="0" smtClean="0"/>
              <a:t>O</a:t>
            </a:r>
            <a:r>
              <a:rPr lang="en-US" dirty="0" smtClean="0"/>
              <a:t>rthotics </a:t>
            </a:r>
            <a:endParaRPr lang="en-US" dirty="0"/>
          </a:p>
          <a:p>
            <a:pPr lvl="1">
              <a:defRPr/>
            </a:pPr>
            <a:r>
              <a:rPr lang="en-US" u="sng" dirty="0"/>
              <a:t>S</a:t>
            </a:r>
            <a:r>
              <a:rPr lang="en-US" dirty="0"/>
              <a:t>upplies</a:t>
            </a:r>
          </a:p>
          <a:p>
            <a:pPr>
              <a:defRPr/>
            </a:pPr>
            <a:r>
              <a:rPr lang="en-US" dirty="0"/>
              <a:t>Equipment/supplies covered under Medicare Part </a:t>
            </a:r>
            <a:r>
              <a:rPr lang="en-US" dirty="0" smtClean="0"/>
              <a:t>B</a:t>
            </a:r>
          </a:p>
          <a:p>
            <a:pPr>
              <a:defRPr/>
            </a:pPr>
            <a:r>
              <a:rPr lang="en-US" dirty="0" smtClean="0"/>
              <a:t>DMEPOS Competitive Bidding Program</a:t>
            </a:r>
            <a:endParaRPr lang="en-US" dirty="0"/>
          </a:p>
          <a:p>
            <a:pPr>
              <a:defRPr/>
            </a:pPr>
            <a:r>
              <a:rPr lang="en-US" dirty="0" smtClean="0"/>
              <a:t>You may have to use a contracted supplier</a:t>
            </a: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20</a:t>
            </a:fld>
            <a:endParaRPr lang="en-US" dirty="0"/>
          </a:p>
        </p:txBody>
      </p:sp>
      <p:sp>
        <p:nvSpPr>
          <p:cNvPr id="7" name="Rectangle 6"/>
          <p:cNvSpPr/>
          <p:nvPr/>
        </p:nvSpPr>
        <p:spPr>
          <a:xfrm rot="1011689">
            <a:off x="5925105" y="1723575"/>
            <a:ext cx="2832377" cy="1200329"/>
          </a:xfrm>
          <a:prstGeom prst="rect">
            <a:avLst/>
          </a:prstGeom>
          <a:noFill/>
        </p:spPr>
        <p:txBody>
          <a:bodyPr wrap="none" lIns="91440" tIns="45720" rIns="91440" bIns="45720">
            <a:spAutoFit/>
          </a:bodyPr>
          <a:lstStyle/>
          <a:p>
            <a:pPr algn="ctr"/>
            <a:r>
              <a:rPr lang="en-US" sz="60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Update</a:t>
            </a:r>
            <a:r>
              <a:rPr lang="en-US" sz="72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en-US" sz="7200"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Rectangle 7"/>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701131413"/>
      </p:ext>
    </p:extLst>
  </p:cSld>
  <p:clrMapOvr>
    <a:masterClrMapping/>
  </p:clrMapOvr>
  <p:transition advTm="15"/>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Eligibility for Medicare Based on Disability</a:t>
            </a:r>
            <a:endParaRPr lang="en-US" dirty="0"/>
          </a:p>
        </p:txBody>
      </p:sp>
      <p:sp>
        <p:nvSpPr>
          <p:cNvPr id="3" name="Content Placeholder 2"/>
          <p:cNvSpPr>
            <a:spLocks noGrp="1"/>
          </p:cNvSpPr>
          <p:nvPr>
            <p:ph idx="1"/>
          </p:nvPr>
        </p:nvSpPr>
        <p:spPr/>
        <p:txBody>
          <a:bodyPr>
            <a:normAutofit fontScale="92500"/>
          </a:bodyPr>
          <a:lstStyle/>
          <a:p>
            <a:r>
              <a:rPr lang="en-US" spc="-80" dirty="0" smtClean="0">
                <a:latin typeface="+mj-lt"/>
              </a:rPr>
              <a:t>To qualify for Medicare based on disability you must</a:t>
            </a:r>
          </a:p>
          <a:p>
            <a:pPr lvl="1">
              <a:buFont typeface="Arial" pitchFamily="34" charset="0"/>
              <a:buChar char="•"/>
            </a:pPr>
            <a:r>
              <a:rPr lang="en-US" dirty="0" smtClean="0"/>
              <a:t>Qualify for Social Security Disability Insurance (SSDI) </a:t>
            </a:r>
          </a:p>
          <a:p>
            <a:pPr lvl="1">
              <a:buNone/>
            </a:pPr>
            <a:r>
              <a:rPr lang="en-US" dirty="0" smtClean="0"/>
              <a:t>	and</a:t>
            </a:r>
          </a:p>
          <a:p>
            <a:pPr lvl="1">
              <a:buFont typeface="Arial" pitchFamily="34" charset="0"/>
              <a:buChar char="•"/>
            </a:pPr>
            <a:r>
              <a:rPr lang="en-US" dirty="0" smtClean="0">
                <a:cs typeface="Arial" charset="0"/>
              </a:rPr>
              <a:t>Be entitled to Social Security disability benefits for 24 months</a:t>
            </a:r>
          </a:p>
          <a:p>
            <a:pPr lvl="2">
              <a:buFont typeface="Wingdings" pitchFamily="2" charset="2"/>
              <a:buChar char="q"/>
              <a:defRPr/>
            </a:pPr>
            <a:r>
              <a:rPr lang="en-US" sz="2800" dirty="0" smtClean="0">
                <a:cs typeface="Arial" charset="0"/>
              </a:rPr>
              <a:t>Unless you are d</a:t>
            </a:r>
            <a:r>
              <a:rPr lang="en-US" dirty="0" smtClean="0">
                <a:cs typeface="Arial" charset="0"/>
              </a:rPr>
              <a:t>iagnosed with End-Stage Renal Disease (ESRD) </a:t>
            </a:r>
          </a:p>
          <a:p>
            <a:pPr lvl="2">
              <a:buNone/>
              <a:defRPr/>
            </a:pPr>
            <a:r>
              <a:rPr lang="en-US" dirty="0" smtClean="0">
                <a:cs typeface="Arial" charset="0"/>
              </a:rPr>
              <a:t>	or</a:t>
            </a:r>
          </a:p>
          <a:p>
            <a:pPr lvl="2">
              <a:buFont typeface="Wingdings" pitchFamily="2" charset="2"/>
              <a:buChar char="q"/>
              <a:defRPr/>
            </a:pPr>
            <a:r>
              <a:rPr lang="en-US" dirty="0" smtClean="0">
                <a:cs typeface="Arial" charset="0"/>
              </a:rPr>
              <a:t>Amyotrophic Lateral Sclerosis (ALS, known as Lou Gehrig’s Disease)</a:t>
            </a:r>
          </a:p>
          <a:p>
            <a:pPr lvl="2">
              <a:buNone/>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21</a:t>
            </a:fld>
            <a:endParaRPr lang="en-US" dirty="0"/>
          </a:p>
        </p:txBody>
      </p:sp>
      <p:sp>
        <p:nvSpPr>
          <p:cNvPr id="7" name="Rectangle 6"/>
          <p:cNvSpPr/>
          <p:nvPr/>
        </p:nvSpPr>
        <p:spPr>
          <a:xfrm>
            <a:off x="2667000" y="6356862"/>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2824890105"/>
      </p:ext>
    </p:extLst>
  </p:cSld>
  <p:clrMapOvr>
    <a:masterClrMapping/>
  </p:clrMapOvr>
  <p:transition advTm="15"/>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Enrollment</a:t>
            </a:r>
            <a:endParaRPr lang="en-US" dirty="0"/>
          </a:p>
        </p:txBody>
      </p:sp>
      <p:sp>
        <p:nvSpPr>
          <p:cNvPr id="3" name="Content Placeholder 2"/>
          <p:cNvSpPr>
            <a:spLocks noGrp="1"/>
          </p:cNvSpPr>
          <p:nvPr>
            <p:ph idx="1"/>
          </p:nvPr>
        </p:nvSpPr>
        <p:spPr/>
        <p:txBody>
          <a:bodyPr>
            <a:normAutofit/>
          </a:bodyPr>
          <a:lstStyle/>
          <a:p>
            <a:pPr marL="347472" indent="-347472">
              <a:defRPr/>
            </a:pPr>
            <a:r>
              <a:rPr lang="en-US" dirty="0" smtClean="0"/>
              <a:t>Initial Enrollment Period Package (IEP) Mailed</a:t>
            </a:r>
          </a:p>
          <a:p>
            <a:pPr marL="685800" lvl="1" indent="-228600">
              <a:defRPr/>
            </a:pPr>
            <a:r>
              <a:rPr lang="en-US" dirty="0" smtClean="0"/>
              <a:t>3 months before </a:t>
            </a:r>
            <a:r>
              <a:rPr lang="en-US" sz="2800" dirty="0" smtClean="0"/>
              <a:t>25th month of disability benefits</a:t>
            </a:r>
          </a:p>
          <a:p>
            <a:pPr lvl="1">
              <a:defRPr/>
            </a:pPr>
            <a:r>
              <a:rPr lang="en-US" dirty="0" smtClean="0">
                <a:cs typeface="Arial" charset="0"/>
              </a:rPr>
              <a:t>Those with ALS - about 4 weeks after Medicare entitlement</a:t>
            </a:r>
          </a:p>
          <a:p>
            <a:pPr lvl="1">
              <a:defRPr/>
            </a:pPr>
            <a:r>
              <a:rPr lang="en-US" dirty="0" smtClean="0">
                <a:cs typeface="Arial" charset="0"/>
              </a:rPr>
              <a:t>Decide whether to keep Part B</a:t>
            </a:r>
          </a:p>
          <a:p>
            <a:pPr lvl="1">
              <a:defRPr/>
            </a:pPr>
            <a:r>
              <a:rPr lang="en-US" dirty="0" smtClean="0">
                <a:cs typeface="Arial" charset="0"/>
              </a:rPr>
              <a:t>Decide whether to enroll in Part D</a:t>
            </a:r>
          </a:p>
          <a:p>
            <a:pPr>
              <a:defRPr/>
            </a:pPr>
            <a:r>
              <a:rPr lang="en-US" dirty="0" smtClean="0">
                <a:cs typeface="Arial" charset="0"/>
              </a:rPr>
              <a:t>Call Social Security if Medicare </a:t>
            </a:r>
            <a:br>
              <a:rPr lang="en-US" dirty="0" smtClean="0">
                <a:cs typeface="Arial" charset="0"/>
              </a:rPr>
            </a:br>
            <a:r>
              <a:rPr lang="en-US" dirty="0" smtClean="0">
                <a:cs typeface="Arial" charset="0"/>
              </a:rPr>
              <a:t>card doesn’t arrive</a:t>
            </a:r>
          </a:p>
          <a:p>
            <a:pPr marL="457200" lvl="1" indent="0">
              <a:buNone/>
              <a:defRPr/>
            </a:pPr>
            <a:endParaRPr lang="en-US" dirty="0" smtClean="0">
              <a:cs typeface="Arial" charset="0"/>
            </a:endParaRPr>
          </a:p>
          <a:p>
            <a:pPr marL="0" indent="0">
              <a:buNone/>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22</a:t>
            </a:fld>
            <a:endParaRPr lang="en-US" dirty="0"/>
          </a:p>
        </p:txBody>
      </p:sp>
      <p:grpSp>
        <p:nvGrpSpPr>
          <p:cNvPr id="6" name="Group 5" descr="Graphic depicting front and back of sample Medicare card." title="Medicare Card Graphic"/>
          <p:cNvGrpSpPr/>
          <p:nvPr/>
        </p:nvGrpSpPr>
        <p:grpSpPr>
          <a:xfrm>
            <a:off x="6311223" y="3758434"/>
            <a:ext cx="2351063" cy="1880581"/>
            <a:chOff x="6311223" y="3758434"/>
            <a:chExt cx="2351063" cy="1880581"/>
          </a:xfrm>
        </p:grpSpPr>
        <p:pic>
          <p:nvPicPr>
            <p:cNvPr id="7" name="Picture 2" descr="Image of &quot;Welcome to Medicare&quot; pamphl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177330">
              <a:off x="6311223" y="3758434"/>
              <a:ext cx="1769670" cy="1133428"/>
            </a:xfrm>
            <a:prstGeom prst="rect">
              <a:avLst/>
            </a:prstGeom>
            <a:noFill/>
            <a:ln w="3175">
              <a:solidFill>
                <a:schemeClr val="tx1"/>
              </a:solidFill>
            </a:ln>
            <a:effectLst>
              <a:outerShdw blurRad="50800" dist="508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8" name="Picture 3" descr="Image of Medicare Card.&#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177330">
              <a:off x="7366616" y="4720780"/>
              <a:ext cx="1295670" cy="918235"/>
            </a:xfrm>
            <a:prstGeom prst="rect">
              <a:avLst/>
            </a:prstGeom>
            <a:noFill/>
            <a:ln w="3175">
              <a:solidFill>
                <a:schemeClr val="tx1"/>
              </a:solidFill>
            </a:ln>
            <a:effectLst>
              <a:outerShdw blurRad="50800" dist="508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grpSp>
      <p:sp>
        <p:nvSpPr>
          <p:cNvPr id="9" name="Rectangle 8"/>
          <p:cNvSpPr/>
          <p:nvPr/>
        </p:nvSpPr>
        <p:spPr>
          <a:xfrm>
            <a:off x="2673151" y="6400796"/>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172"/>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Retroactive Entitlement to Medicare</a:t>
            </a:r>
            <a:endParaRPr lang="en-US" dirty="0"/>
          </a:p>
        </p:txBody>
      </p:sp>
      <p:sp>
        <p:nvSpPr>
          <p:cNvPr id="3" name="Content Placeholder 2"/>
          <p:cNvSpPr>
            <a:spLocks noGrp="1"/>
          </p:cNvSpPr>
          <p:nvPr>
            <p:ph idx="1"/>
          </p:nvPr>
        </p:nvSpPr>
        <p:spPr/>
        <p:txBody>
          <a:bodyPr/>
          <a:lstStyle/>
          <a:p>
            <a:r>
              <a:rPr lang="en-US" dirty="0" smtClean="0"/>
              <a:t>Once your disability application is accepted</a:t>
            </a:r>
          </a:p>
          <a:p>
            <a:pPr lvl="1"/>
            <a:r>
              <a:rPr lang="en-US" dirty="0" smtClean="0"/>
              <a:t>Disability benefits may be retroactive</a:t>
            </a:r>
          </a:p>
          <a:p>
            <a:pPr lvl="1"/>
            <a:r>
              <a:rPr lang="en-US" dirty="0" smtClean="0"/>
              <a:t>Medicare enrollment may also be retroactive</a:t>
            </a:r>
          </a:p>
          <a:p>
            <a:pPr lvl="1"/>
            <a:r>
              <a:rPr lang="en-US" dirty="0" smtClean="0"/>
              <a:t>Your Medicare card will show effective date</a:t>
            </a:r>
          </a:p>
          <a:p>
            <a:pPr lvl="1"/>
            <a:r>
              <a:rPr lang="en-US" dirty="0" smtClean="0"/>
              <a:t>If you received Medicare-covered services prior</a:t>
            </a:r>
          </a:p>
          <a:p>
            <a:pPr lvl="2"/>
            <a:r>
              <a:rPr lang="en-US" dirty="0" smtClean="0"/>
              <a:t>You may request the provider submit those claims to Medicare</a:t>
            </a:r>
          </a:p>
          <a:p>
            <a:pPr lvl="2"/>
            <a:r>
              <a:rPr lang="en-US" dirty="0" smtClean="0"/>
              <a:t>Must have been received after effective date on card</a:t>
            </a:r>
            <a:endParaRPr lang="en-US" dirty="0"/>
          </a:p>
        </p:txBody>
      </p:sp>
      <p:sp>
        <p:nvSpPr>
          <p:cNvPr id="4" name="Date Placeholder 3"/>
          <p:cNvSpPr>
            <a:spLocks noGrp="1"/>
          </p:cNvSpPr>
          <p:nvPr>
            <p:ph type="dt" sz="half" idx="2"/>
          </p:nvPr>
        </p:nvSpPr>
        <p:spPr/>
        <p:txBody>
          <a:bodyPr/>
          <a:lstStyle/>
          <a:p>
            <a:r>
              <a:rPr lang="en-US" dirty="0" smtClean="0"/>
              <a:t>05/01/2013</a:t>
            </a:r>
            <a:endParaRPr lang="en-US" dirty="0"/>
          </a:p>
        </p:txBody>
      </p:sp>
      <p:sp>
        <p:nvSpPr>
          <p:cNvPr id="5" name="Footer Placeholder 4"/>
          <p:cNvSpPr>
            <a:spLocks noGrp="1"/>
          </p:cNvSpPr>
          <p:nvPr>
            <p:ph type="ftr" sz="quarter" idx="3"/>
          </p:nvPr>
        </p:nvSpPr>
        <p:spPr/>
        <p:txBody>
          <a:bodyPr/>
          <a:lstStyle/>
          <a:p>
            <a:r>
              <a:rPr lang="en-US" dirty="0" smtClean="0"/>
              <a:t>Medicare and Other Programs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23</a:t>
            </a:fld>
            <a:endParaRPr lang="en-US" dirty="0"/>
          </a:p>
        </p:txBody>
      </p:sp>
    </p:spTree>
    <p:extLst>
      <p:ext uri="{BB962C8B-B14F-4D97-AF65-F5344CB8AC3E}">
        <p14:creationId xmlns:p14="http://schemas.microsoft.com/office/powerpoint/2010/main" val="1160555566"/>
      </p:ext>
    </p:extLst>
  </p:cSld>
  <p:clrMapOvr>
    <a:masterClrMapping/>
  </p:clrMapOvr>
  <p:transition advTm="11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title"/>
          </p:nvPr>
        </p:nvSpPr>
        <p:spPr/>
        <p:txBody>
          <a:bodyPr>
            <a:normAutofit/>
          </a:bodyPr>
          <a:lstStyle/>
          <a:p>
            <a:r>
              <a:rPr lang="en-US" dirty="0" smtClean="0">
                <a:cs typeface="Arial" charset="0"/>
              </a:rPr>
              <a:t>How long are you entitled to Medicare? </a:t>
            </a:r>
          </a:p>
        </p:txBody>
      </p:sp>
      <p:sp>
        <p:nvSpPr>
          <p:cNvPr id="442374" name="Rectangle 6"/>
          <p:cNvSpPr>
            <a:spLocks noGrp="1" noChangeArrowheads="1"/>
          </p:cNvSpPr>
          <p:nvPr>
            <p:ph idx="1"/>
          </p:nvPr>
        </p:nvSpPr>
        <p:spPr/>
        <p:txBody>
          <a:bodyPr>
            <a:normAutofit/>
          </a:bodyPr>
          <a:lstStyle/>
          <a:p>
            <a:pPr>
              <a:buFont typeface="Wingdings" charset="2"/>
              <a:buChar char="§"/>
              <a:defRPr/>
            </a:pPr>
            <a:r>
              <a:rPr lang="en-US" dirty="0" smtClean="0">
                <a:cs typeface="Arial" charset="0"/>
              </a:rPr>
              <a:t>As long you meet SSA’s definition of disability </a:t>
            </a:r>
          </a:p>
          <a:p>
            <a:pPr>
              <a:buFont typeface="Wingdings" charset="2"/>
              <a:buChar char="§"/>
              <a:defRPr/>
            </a:pPr>
            <a:r>
              <a:rPr lang="en-US" b="0" dirty="0" smtClean="0">
                <a:cs typeface="Arial" charset="0"/>
              </a:rPr>
              <a:t>Social Security has work incentives</a:t>
            </a:r>
          </a:p>
          <a:p>
            <a:pPr lvl="1">
              <a:defRPr/>
            </a:pPr>
            <a:r>
              <a:rPr lang="en-US" dirty="0" smtClean="0">
                <a:cs typeface="Arial" charset="0"/>
              </a:rPr>
              <a:t>Medicare c</a:t>
            </a:r>
            <a:r>
              <a:rPr lang="en-US" b="0" dirty="0" smtClean="0">
                <a:cs typeface="Arial" charset="0"/>
              </a:rPr>
              <a:t>ontinues if working but still disabled</a:t>
            </a:r>
          </a:p>
          <a:p>
            <a:pPr lvl="1">
              <a:defRPr/>
            </a:pPr>
            <a:r>
              <a:rPr lang="en-US" dirty="0" smtClean="0">
                <a:cs typeface="Arial" charset="0"/>
              </a:rPr>
              <a:t>8½ years premium-free Part A</a:t>
            </a:r>
          </a:p>
          <a:p>
            <a:pPr lvl="1">
              <a:defRPr/>
            </a:pPr>
            <a:r>
              <a:rPr lang="en-US" dirty="0" smtClean="0">
                <a:cs typeface="Arial" charset="0"/>
              </a:rPr>
              <a:t>May purchase Part A coverage afterward</a:t>
            </a:r>
          </a:p>
          <a:p>
            <a:pPr>
              <a:buFont typeface="Wingdings" charset="2"/>
              <a:buChar char="§"/>
              <a:defRPr/>
            </a:pPr>
            <a:r>
              <a:rPr lang="en-US" b="0" dirty="0" smtClean="0">
                <a:cs typeface="Arial" charset="0"/>
              </a:rPr>
              <a:t>Reason for entitlement changes at age 65</a:t>
            </a:r>
          </a:p>
          <a:p>
            <a:pPr lvl="1">
              <a:defRPr/>
            </a:pPr>
            <a:r>
              <a:rPr lang="en-US" b="0" spc="-80" dirty="0" smtClean="0"/>
              <a:t>Any penalty for late enrollment is removed at age 65</a:t>
            </a:r>
          </a:p>
          <a:p>
            <a:pPr>
              <a:buFont typeface="Wingdings" charset="2"/>
              <a:buChar char="§"/>
              <a:defRPr/>
            </a:pPr>
            <a:endParaRPr lang="en-US" dirty="0" smtClean="0">
              <a:cs typeface="Arial" charset="0"/>
            </a:endParaRPr>
          </a:p>
        </p:txBody>
      </p:sp>
      <p:sp>
        <p:nvSpPr>
          <p:cNvPr id="7" name="Rectangle 4"/>
          <p:cNvSpPr>
            <a:spLocks noGrp="1" noChangeArrowheads="1"/>
          </p:cNvSpPr>
          <p:nvPr>
            <p:ph type="dt" sz="half" idx="2"/>
          </p:nvPr>
        </p:nvSpPr>
        <p:spPr>
          <a:prstGeom prst="rect">
            <a:avLst/>
          </a:prstGeom>
        </p:spPr>
        <p:txBody>
          <a:bodyPr/>
          <a:lstStyle/>
          <a:p>
            <a:pPr>
              <a:defRPr/>
            </a:pPr>
            <a:r>
              <a:rPr lang="en-US" dirty="0" smtClean="0"/>
              <a:t>05/01/2013</a:t>
            </a:r>
            <a:endParaRPr lang="en-US" dirty="0"/>
          </a:p>
        </p:txBody>
      </p:sp>
      <p:sp>
        <p:nvSpPr>
          <p:cNvPr id="9" name="Footer Placeholder 8"/>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and Other Programs for People with Disabilities</a:t>
            </a:r>
            <a:endParaRPr lang="en-US" dirty="0">
              <a:latin typeface="+mj-lt"/>
              <a:cs typeface="+mn-cs"/>
            </a:endParaRPr>
          </a:p>
        </p:txBody>
      </p:sp>
      <p:sp>
        <p:nvSpPr>
          <p:cNvPr id="56325"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67E752FC-D87D-4272-9DCB-513DB52D5FA6}" type="slidenum">
              <a:rPr lang="en-US"/>
              <a:pPr fontAlgn="base">
                <a:spcBef>
                  <a:spcPct val="0"/>
                </a:spcBef>
                <a:spcAft>
                  <a:spcPct val="0"/>
                </a:spcAft>
              </a:pPr>
              <a:t>24</a:t>
            </a:fld>
            <a:endParaRPr lang="en-US" dirty="0"/>
          </a:p>
        </p:txBody>
      </p:sp>
      <p:sp>
        <p:nvSpPr>
          <p:cNvPr id="56327" name="Rectangle 2"/>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6328" name="Rectangle 3"/>
          <p:cNvSpPr>
            <a:spLocks noChangeArrowheads="1"/>
          </p:cNvSpPr>
          <p:nvPr/>
        </p:nvSpPr>
        <p:spPr bwMode="auto">
          <a:xfrm>
            <a:off x="3125788" y="6248400"/>
            <a:ext cx="2892425"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6329" name="Rectangle 4"/>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Tree>
  </p:cSld>
  <p:clrMapOvr>
    <a:masterClrMapping/>
  </p:clrMapOvr>
  <p:transition spd="slow" advTm="219"/>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25</a:t>
            </a:fld>
            <a:endParaRPr lang="en-US" dirty="0"/>
          </a:p>
        </p:txBody>
      </p:sp>
      <p:sp>
        <p:nvSpPr>
          <p:cNvPr id="48130" name="Content Placeholder 2"/>
          <p:cNvSpPr>
            <a:spLocks noGrp="1"/>
          </p:cNvSpPr>
          <p:nvPr>
            <p:ph idx="1"/>
          </p:nvPr>
        </p:nvSpPr>
        <p:spPr/>
        <p:txBody>
          <a:bodyPr>
            <a:normAutofit/>
          </a:bodyPr>
          <a:lstStyle/>
          <a:p>
            <a:pPr>
              <a:spcBef>
                <a:spcPts val="600"/>
              </a:spcBef>
              <a:defRPr/>
            </a:pPr>
            <a:r>
              <a:rPr lang="en-US" sz="3200" dirty="0" smtClean="0"/>
              <a:t>Original Medicare Part A and Part B</a:t>
            </a:r>
          </a:p>
          <a:p>
            <a:pPr>
              <a:spcBef>
                <a:spcPts val="600"/>
              </a:spcBef>
              <a:defRPr/>
            </a:pPr>
            <a:r>
              <a:rPr lang="en-US" sz="3200" dirty="0" smtClean="0"/>
              <a:t>Medicare Coordination of Benefits</a:t>
            </a:r>
          </a:p>
          <a:p>
            <a:pPr>
              <a:spcBef>
                <a:spcPts val="600"/>
              </a:spcBef>
              <a:defRPr/>
            </a:pPr>
            <a:r>
              <a:rPr lang="en-US" sz="3200" dirty="0" smtClean="0"/>
              <a:t>Medicare Supplemental Insurance Policies</a:t>
            </a:r>
          </a:p>
          <a:p>
            <a:pPr>
              <a:spcBef>
                <a:spcPts val="600"/>
              </a:spcBef>
              <a:defRPr/>
            </a:pPr>
            <a:r>
              <a:rPr lang="en-US" sz="3200" dirty="0" smtClean="0"/>
              <a:t>Medicare Advantage Plans (Part C)</a:t>
            </a:r>
          </a:p>
          <a:p>
            <a:pPr>
              <a:spcBef>
                <a:spcPts val="600"/>
              </a:spcBef>
              <a:defRPr/>
            </a:pPr>
            <a:r>
              <a:rPr lang="en-US" sz="3200" dirty="0" smtClean="0"/>
              <a:t>Medicare Prescription Drug Plans (Part D)</a:t>
            </a:r>
            <a:endParaRPr lang="en-US" sz="3200" dirty="0"/>
          </a:p>
          <a:p>
            <a:pPr marL="0" lvl="1" indent="0">
              <a:spcBef>
                <a:spcPts val="600"/>
              </a:spcBef>
              <a:buNone/>
            </a:pPr>
            <a:endParaRPr lang="en-US" sz="3200" dirty="0" smtClean="0">
              <a:latin typeface="+mn-lt"/>
              <a:cs typeface="Arial" charset="0"/>
            </a:endParaRPr>
          </a:p>
          <a:p>
            <a:pPr marL="0" lvl="1" indent="0">
              <a:spcBef>
                <a:spcPts val="600"/>
              </a:spcBef>
              <a:buNone/>
            </a:pPr>
            <a:endParaRPr lang="en-US" sz="3200" dirty="0" smtClean="0">
              <a:latin typeface="+mn-lt"/>
              <a:cs typeface="Arial" charset="0"/>
            </a:endParaRPr>
          </a:p>
          <a:p>
            <a:pPr marL="55563" lvl="1" indent="0">
              <a:buNone/>
            </a:pPr>
            <a:endParaRPr lang="en-US" dirty="0" smtClean="0">
              <a:latin typeface="Arial" charset="0"/>
              <a:cs typeface="Arial" charset="0"/>
            </a:endParaRPr>
          </a:p>
          <a:p>
            <a:pPr marL="457200" lvl="1" indent="0">
              <a:buNone/>
            </a:pPr>
            <a:endParaRPr lang="en-US" dirty="0" smtClean="0">
              <a:latin typeface="Arial" charset="0"/>
              <a:cs typeface="Arial" charset="0"/>
            </a:endParaRPr>
          </a:p>
          <a:p>
            <a:pPr marL="165100" lvl="1" indent="0">
              <a:buNone/>
            </a:pPr>
            <a:endParaRPr lang="en-US" b="1" dirty="0" smtClean="0">
              <a:latin typeface="Arial" charset="0"/>
              <a:cs typeface="Arial" charset="0"/>
            </a:endParaRPr>
          </a:p>
        </p:txBody>
      </p:sp>
      <p:sp>
        <p:nvSpPr>
          <p:cNvPr id="48134" name="Title 1"/>
          <p:cNvSpPr>
            <a:spLocks noGrp="1"/>
          </p:cNvSpPr>
          <p:nvPr>
            <p:ph type="title"/>
          </p:nvPr>
        </p:nvSpPr>
        <p:spPr>
          <a:noFill/>
        </p:spPr>
        <p:txBody>
          <a:bodyPr>
            <a:normAutofit fontScale="90000"/>
          </a:bodyPr>
          <a:lstStyle/>
          <a:p>
            <a:r>
              <a:rPr lang="en-US" sz="3600" dirty="0" smtClean="0">
                <a:cs typeface="Arial" charset="0"/>
              </a:rPr>
              <a:t>Lesson 3 - Medicare Health and Drug Plan Choices </a:t>
            </a:r>
            <a:endParaRPr lang="en-US" sz="3600" dirty="0" smtClean="0"/>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3981540122"/>
      </p:ext>
    </p:extLst>
  </p:cSld>
  <p:clrMapOvr>
    <a:masterClrMapping/>
  </p:clrMapOvr>
  <p:transition advTm="266"/>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title"/>
          </p:nvPr>
        </p:nvSpPr>
        <p:spPr/>
        <p:txBody>
          <a:bodyPr>
            <a:normAutofit/>
          </a:bodyPr>
          <a:lstStyle/>
          <a:p>
            <a:r>
              <a:rPr lang="en-US" dirty="0" smtClean="0">
                <a:cs typeface="Arial" charset="0"/>
              </a:rPr>
              <a:t>Plan Choices for People with a Disability</a:t>
            </a:r>
          </a:p>
        </p:txBody>
      </p:sp>
      <p:sp>
        <p:nvSpPr>
          <p:cNvPr id="446471" name="Rectangle 7"/>
          <p:cNvSpPr>
            <a:spLocks noGrp="1" noChangeArrowheads="1"/>
          </p:cNvSpPr>
          <p:nvPr>
            <p:ph idx="1"/>
          </p:nvPr>
        </p:nvSpPr>
        <p:spPr/>
        <p:txBody>
          <a:bodyPr>
            <a:normAutofit/>
          </a:bodyPr>
          <a:lstStyle/>
          <a:p>
            <a:pPr>
              <a:buFont typeface="Wingdings" pitchFamily="2" charset="2"/>
              <a:buChar char="§"/>
              <a:defRPr/>
            </a:pPr>
            <a:r>
              <a:rPr lang="en-US" dirty="0" smtClean="0"/>
              <a:t>All Medicare plans are available</a:t>
            </a:r>
          </a:p>
          <a:p>
            <a:pPr lvl="1">
              <a:defRPr/>
            </a:pPr>
            <a:r>
              <a:rPr lang="en-US" dirty="0" smtClean="0"/>
              <a:t>Original Medicare </a:t>
            </a:r>
          </a:p>
          <a:p>
            <a:pPr lvl="2">
              <a:defRPr/>
            </a:pPr>
            <a:r>
              <a:rPr lang="en-US" dirty="0" smtClean="0"/>
              <a:t>Medigap policy (supplements Original Medicare)</a:t>
            </a:r>
          </a:p>
          <a:p>
            <a:pPr lvl="3">
              <a:buFont typeface="Symbol" pitchFamily="18" charset="2"/>
              <a:buChar char=""/>
              <a:defRPr/>
            </a:pPr>
            <a:r>
              <a:rPr lang="en-US" dirty="0" smtClean="0"/>
              <a:t>May not be available if under 65</a:t>
            </a:r>
          </a:p>
          <a:p>
            <a:pPr lvl="1">
              <a:defRPr/>
            </a:pPr>
            <a:r>
              <a:rPr lang="en-US" dirty="0" smtClean="0"/>
              <a:t>Medicare Advantage Plans</a:t>
            </a:r>
          </a:p>
          <a:p>
            <a:pPr lvl="1">
              <a:defRPr/>
            </a:pPr>
            <a:r>
              <a:rPr lang="en-US" dirty="0" smtClean="0"/>
              <a:t>Other Medicare plans</a:t>
            </a:r>
          </a:p>
          <a:p>
            <a:pPr lvl="1">
              <a:defRPr/>
            </a:pPr>
            <a:r>
              <a:rPr lang="en-US" dirty="0" smtClean="0"/>
              <a:t>Medicare Prescription Drug Plans</a:t>
            </a:r>
          </a:p>
          <a:p>
            <a:pPr>
              <a:defRPr/>
            </a:pPr>
            <a:r>
              <a:rPr lang="en-US" dirty="0" smtClean="0"/>
              <a:t>People with ESRD have limited choices</a:t>
            </a:r>
          </a:p>
        </p:txBody>
      </p:sp>
      <p:sp>
        <p:nvSpPr>
          <p:cNvPr id="8" name="Rectangle 4"/>
          <p:cNvSpPr>
            <a:spLocks noGrp="1" noChangeArrowheads="1"/>
          </p:cNvSpPr>
          <p:nvPr>
            <p:ph type="dt" sz="half" idx="2"/>
          </p:nvPr>
        </p:nvSpPr>
        <p:spPr>
          <a:prstGeom prst="rect">
            <a:avLst/>
          </a:prstGeom>
        </p:spPr>
        <p:txBody>
          <a:bodyPr/>
          <a:lstStyle/>
          <a:p>
            <a:pPr>
              <a:defRPr/>
            </a:pPr>
            <a:r>
              <a:rPr lang="en-US" dirty="0" smtClean="0"/>
              <a:t>05/01/2013</a:t>
            </a:r>
            <a:endParaRPr lang="en-US" dirty="0"/>
          </a:p>
        </p:txBody>
      </p:sp>
      <p:sp>
        <p:nvSpPr>
          <p:cNvPr id="10" name="Footer Placeholder 9"/>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and Other Programs for People with Disabilities</a:t>
            </a:r>
            <a:endParaRPr lang="en-US" dirty="0">
              <a:latin typeface="+mj-lt"/>
              <a:cs typeface="+mn-cs"/>
            </a:endParaRPr>
          </a:p>
        </p:txBody>
      </p:sp>
      <p:sp>
        <p:nvSpPr>
          <p:cNvPr id="57349"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007CBA3D-0C11-4732-893A-32463ADD8BEC}" type="slidenum">
              <a:rPr lang="en-US"/>
              <a:pPr fontAlgn="base">
                <a:spcBef>
                  <a:spcPct val="0"/>
                </a:spcBef>
                <a:spcAft>
                  <a:spcPct val="0"/>
                </a:spcAft>
              </a:pPr>
              <a:t>26</a:t>
            </a:fld>
            <a:endParaRPr lang="en-US" dirty="0"/>
          </a:p>
        </p:txBody>
      </p:sp>
      <p:sp>
        <p:nvSpPr>
          <p:cNvPr id="57351" name="Rectangle 2"/>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7352" name="Rectangle 3"/>
          <p:cNvSpPr>
            <a:spLocks noChangeArrowheads="1"/>
          </p:cNvSpPr>
          <p:nvPr/>
        </p:nvSpPr>
        <p:spPr bwMode="auto">
          <a:xfrm>
            <a:off x="3125788" y="6248400"/>
            <a:ext cx="2892425"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7353" name="Rectangle 4"/>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7354" name="Rectangle 5"/>
          <p:cNvSpPr>
            <a:spLocks noChangeArrowheads="1"/>
          </p:cNvSpPr>
          <p:nvPr/>
        </p:nvSpPr>
        <p:spPr bwMode="auto">
          <a:xfrm>
            <a:off x="3125788" y="6248400"/>
            <a:ext cx="2892425" cy="457200"/>
          </a:xfrm>
          <a:prstGeom prst="rect">
            <a:avLst/>
          </a:prstGeom>
          <a:noFill/>
          <a:ln w="12700">
            <a:noFill/>
            <a:miter lim="800000"/>
            <a:headEnd/>
            <a:tailEnd/>
          </a:ln>
        </p:spPr>
        <p:txBody>
          <a:bodyPr wrap="none" anchor="ctr"/>
          <a:lstStyle/>
          <a:p>
            <a:endParaRPr lang="en-US" dirty="0">
              <a:latin typeface="Calibri" pitchFamily="34" charset="0"/>
            </a:endParaRPr>
          </a:p>
        </p:txBody>
      </p:sp>
    </p:spTree>
  </p:cSld>
  <p:clrMapOvr>
    <a:masterClrMapping/>
  </p:clrMapOvr>
  <p:transition spd="slow" advTm="16"/>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Date Placeholder 5"/>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cs typeface="Arial" charset="0"/>
              </a:rPr>
              <a:t>05/01/2013</a:t>
            </a:r>
          </a:p>
        </p:txBody>
      </p:sp>
      <p:sp>
        <p:nvSpPr>
          <p:cNvPr id="8" name="Slide Number Placeholder 7"/>
          <p:cNvSpPr>
            <a:spLocks noGrp="1"/>
          </p:cNvSpPr>
          <p:nvPr>
            <p:ph type="sldNum" sz="quarter" idx="12"/>
          </p:nvPr>
        </p:nvSpPr>
        <p:spPr/>
        <p:txBody>
          <a:bodyPr/>
          <a:lstStyle/>
          <a:p>
            <a:pPr>
              <a:defRPr/>
            </a:pPr>
            <a:fld id="{885A69B2-5218-42C2-B888-204363120602}" type="slidenum">
              <a:rPr lang="en-US" smtClean="0"/>
              <a:pPr>
                <a:defRPr/>
              </a:pPr>
              <a:t>27</a:t>
            </a:fld>
            <a:endParaRPr lang="en-US" dirty="0"/>
          </a:p>
        </p:txBody>
      </p:sp>
      <p:sp>
        <p:nvSpPr>
          <p:cNvPr id="57348" name="Rectangle 3"/>
          <p:cNvSpPr>
            <a:spLocks noGrp="1" noChangeArrowheads="1"/>
          </p:cNvSpPr>
          <p:nvPr>
            <p:ph idx="1"/>
          </p:nvPr>
        </p:nvSpPr>
        <p:spPr/>
        <p:txBody>
          <a:bodyPr>
            <a:normAutofit fontScale="92500"/>
          </a:bodyPr>
          <a:lstStyle/>
          <a:p>
            <a:pPr marL="347472" indent="-347472">
              <a:spcBef>
                <a:spcPts val="600"/>
              </a:spcBef>
            </a:pPr>
            <a:r>
              <a:rPr lang="en-US" sz="3200" spc="-40" dirty="0" smtClean="0">
                <a:cs typeface="Arial" charset="0"/>
              </a:rPr>
              <a:t>Health care option run by the Federal Government </a:t>
            </a:r>
          </a:p>
          <a:p>
            <a:pPr marL="347472" indent="-347472">
              <a:spcBef>
                <a:spcPts val="600"/>
              </a:spcBef>
            </a:pPr>
            <a:r>
              <a:rPr lang="en-US" sz="3200" dirty="0" smtClean="0">
                <a:cs typeface="Arial" charset="0"/>
              </a:rPr>
              <a:t>Provides your Part A and/or Part B coverage </a:t>
            </a:r>
          </a:p>
          <a:p>
            <a:pPr marL="347472" indent="-347472">
              <a:spcBef>
                <a:spcPts val="600"/>
              </a:spcBef>
            </a:pPr>
            <a:r>
              <a:rPr lang="en-US" sz="3200" dirty="0" smtClean="0">
                <a:cs typeface="Arial" charset="0"/>
              </a:rPr>
              <a:t>See any doctor or hospital that accepts Medicare </a:t>
            </a:r>
          </a:p>
          <a:p>
            <a:pPr marL="347472" indent="-347472">
              <a:spcBef>
                <a:spcPts val="600"/>
              </a:spcBef>
            </a:pPr>
            <a:r>
              <a:rPr lang="en-US" sz="3500" dirty="0" smtClean="0">
                <a:cs typeface="Arial" charset="0"/>
              </a:rPr>
              <a:t>You pay </a:t>
            </a:r>
          </a:p>
          <a:p>
            <a:pPr marL="740664" lvl="1" indent="-283464">
              <a:spcBef>
                <a:spcPts val="600"/>
              </a:spcBef>
            </a:pPr>
            <a:r>
              <a:rPr lang="en-US" sz="3000" dirty="0" smtClean="0">
                <a:cs typeface="Arial" charset="0"/>
              </a:rPr>
              <a:t>Part B premium (Part A free for most people)</a:t>
            </a:r>
          </a:p>
          <a:p>
            <a:pPr marL="740664" lvl="1" indent="-283464">
              <a:spcBef>
                <a:spcPts val="600"/>
              </a:spcBef>
            </a:pPr>
            <a:r>
              <a:rPr lang="en-US" sz="3000" dirty="0" smtClean="0">
                <a:cs typeface="Arial" charset="0"/>
              </a:rPr>
              <a:t>Deductibles, coinsurance or copayments</a:t>
            </a:r>
          </a:p>
          <a:p>
            <a:pPr marL="347472" indent="-347472">
              <a:spcBef>
                <a:spcPts val="600"/>
              </a:spcBef>
            </a:pPr>
            <a:r>
              <a:rPr lang="en-US" sz="3200" dirty="0" smtClean="0">
                <a:cs typeface="Arial" charset="0"/>
              </a:rPr>
              <a:t>Get Medicare Summary Notice (MSN)</a:t>
            </a:r>
          </a:p>
          <a:p>
            <a:pPr marL="347472" indent="-347472">
              <a:spcBef>
                <a:spcPts val="600"/>
              </a:spcBef>
            </a:pPr>
            <a:r>
              <a:rPr lang="en-US" sz="3200" dirty="0" smtClean="0">
                <a:cs typeface="Arial" charset="0"/>
              </a:rPr>
              <a:t>Can join a Part D plan to add drug coverage</a:t>
            </a:r>
          </a:p>
          <a:p>
            <a:endParaRPr lang="en-US" sz="2800" dirty="0" smtClean="0">
              <a:cs typeface="Arial" charset="0"/>
            </a:endParaRPr>
          </a:p>
        </p:txBody>
      </p:sp>
      <p:sp>
        <p:nvSpPr>
          <p:cNvPr id="57347" name="Rectangle 2"/>
          <p:cNvSpPr>
            <a:spLocks noGrp="1" noChangeArrowheads="1"/>
          </p:cNvSpPr>
          <p:nvPr>
            <p:ph type="title"/>
          </p:nvPr>
        </p:nvSpPr>
        <p:spPr/>
        <p:txBody>
          <a:bodyPr>
            <a:noAutofit/>
          </a:bodyPr>
          <a:lstStyle/>
          <a:p>
            <a:r>
              <a:rPr lang="en-US" dirty="0" smtClean="0">
                <a:cs typeface="Arial" charset="0"/>
              </a:rPr>
              <a:t>What is Original Medicare?</a:t>
            </a:r>
          </a:p>
        </p:txBody>
      </p:sp>
      <p:sp>
        <p:nvSpPr>
          <p:cNvPr id="2" name="Rectangle 1"/>
          <p:cNvSpPr/>
          <p:nvPr/>
        </p:nvSpPr>
        <p:spPr>
          <a:xfrm>
            <a:off x="2687125" y="6442841"/>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ustDataLst>
      <p:tags r:id="rId1"/>
    </p:custDataLst>
    <p:extLst>
      <p:ext uri="{BB962C8B-B14F-4D97-AF65-F5344CB8AC3E}">
        <p14:creationId xmlns:p14="http://schemas.microsoft.com/office/powerpoint/2010/main" val="1847549242"/>
      </p:ext>
    </p:extLst>
  </p:cSld>
  <p:clrMapOvr>
    <a:masterClrMapping/>
  </p:clrMapOvr>
  <p:transition advTm="203"/>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noAutofit/>
          </a:bodyPr>
          <a:lstStyle/>
          <a:p>
            <a:r>
              <a:rPr lang="en-US" sz="3400" spc="-100" dirty="0" smtClean="0">
                <a:cs typeface="Arial" charset="0"/>
              </a:rPr>
              <a:t>Paying for Medicare Part A (Hospital Insurance)</a:t>
            </a:r>
          </a:p>
        </p:txBody>
      </p:sp>
      <p:sp>
        <p:nvSpPr>
          <p:cNvPr id="24580" name="Rectangle 3"/>
          <p:cNvSpPr>
            <a:spLocks noGrp="1" noChangeArrowheads="1"/>
          </p:cNvSpPr>
          <p:nvPr>
            <p:ph idx="1"/>
          </p:nvPr>
        </p:nvSpPr>
        <p:spPr/>
        <p:txBody>
          <a:bodyPr/>
          <a:lstStyle/>
          <a:p>
            <a:r>
              <a:rPr lang="en-US" dirty="0" smtClean="0">
                <a:cs typeface="Arial" charset="0"/>
              </a:rPr>
              <a:t>Most people receive Part A premium free</a:t>
            </a:r>
          </a:p>
          <a:p>
            <a:pPr lvl="1"/>
            <a:r>
              <a:rPr lang="en-US" dirty="0" smtClean="0">
                <a:cs typeface="Arial" charset="0"/>
              </a:rPr>
              <a:t>If you paid FICA taxes at least 10 years</a:t>
            </a:r>
          </a:p>
          <a:p>
            <a:r>
              <a:rPr lang="en-US" dirty="0" smtClean="0">
                <a:cs typeface="Arial" charset="0"/>
              </a:rPr>
              <a:t>If you paid FICA less than 10 years    </a:t>
            </a:r>
          </a:p>
          <a:p>
            <a:pPr lvl="1"/>
            <a:r>
              <a:rPr lang="en-US" dirty="0" smtClean="0">
                <a:cs typeface="Arial" charset="0"/>
              </a:rPr>
              <a:t>Can pay a premium to get Part A</a:t>
            </a:r>
          </a:p>
          <a:p>
            <a:pPr lvl="2"/>
            <a:r>
              <a:rPr lang="en-US" dirty="0" smtClean="0">
                <a:cs typeface="Arial" charset="0"/>
              </a:rPr>
              <a:t>$234 each month for 30-39 credits</a:t>
            </a:r>
          </a:p>
          <a:p>
            <a:pPr lvl="2"/>
            <a:r>
              <a:rPr lang="en-US" dirty="0" smtClean="0">
                <a:cs typeface="Arial" charset="0"/>
              </a:rPr>
              <a:t>$426 each month less than 30 credits</a:t>
            </a:r>
          </a:p>
          <a:p>
            <a:pPr lvl="1"/>
            <a:r>
              <a:rPr lang="en-US" dirty="0" smtClean="0">
                <a:cs typeface="Arial" charset="0"/>
              </a:rPr>
              <a:t>May have penalty if not bought when first eligible</a:t>
            </a:r>
          </a:p>
        </p:txBody>
      </p:sp>
      <p:sp>
        <p:nvSpPr>
          <p:cNvPr id="2458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05/01/2013</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and Other Programs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28</a:t>
            </a:fld>
            <a:endParaRPr lang="en-US" dirty="0"/>
          </a:p>
        </p:txBody>
      </p:sp>
      <p:grpSp>
        <p:nvGrpSpPr>
          <p:cNvPr id="7" name="Group 6" descr="hospital icon" title="Hospital icon"/>
          <p:cNvGrpSpPr>
            <a:grpSpLocks/>
          </p:cNvGrpSpPr>
          <p:nvPr/>
        </p:nvGrpSpPr>
        <p:grpSpPr bwMode="auto">
          <a:xfrm>
            <a:off x="7395906" y="2319352"/>
            <a:ext cx="983116" cy="986785"/>
            <a:chOff x="10" y="10"/>
            <a:chExt cx="834" cy="834"/>
          </a:xfrm>
        </p:grpSpPr>
        <p:sp>
          <p:nvSpPr>
            <p:cNvPr id="10" name="Freeform 9"/>
            <p:cNvSpPr>
              <a:spLocks/>
            </p:cNvSpPr>
            <p:nvPr/>
          </p:nvSpPr>
          <p:spPr bwMode="auto">
            <a:xfrm>
              <a:off x="10" y="10"/>
              <a:ext cx="834" cy="834"/>
            </a:xfrm>
            <a:custGeom>
              <a:avLst/>
              <a:gdLst>
                <a:gd name="T0" fmla="*/ 211 w 834"/>
                <a:gd name="T1" fmla="*/ 0 h 834"/>
                <a:gd name="T2" fmla="*/ 171 w 834"/>
                <a:gd name="T3" fmla="*/ 0 h 834"/>
                <a:gd name="T4" fmla="*/ 137 w 834"/>
                <a:gd name="T5" fmla="*/ 0 h 834"/>
                <a:gd name="T6" fmla="*/ 107 w 834"/>
                <a:gd name="T7" fmla="*/ 1 h 834"/>
                <a:gd name="T8" fmla="*/ 82 w 834"/>
                <a:gd name="T9" fmla="*/ 4 h 834"/>
                <a:gd name="T10" fmla="*/ 62 w 834"/>
                <a:gd name="T11" fmla="*/ 7 h 834"/>
                <a:gd name="T12" fmla="*/ 45 w 834"/>
                <a:gd name="T13" fmla="*/ 13 h 834"/>
                <a:gd name="T14" fmla="*/ 31 w 834"/>
                <a:gd name="T15" fmla="*/ 21 h 834"/>
                <a:gd name="T16" fmla="*/ 21 w 834"/>
                <a:gd name="T17" fmla="*/ 32 h 834"/>
                <a:gd name="T18" fmla="*/ 13 w 834"/>
                <a:gd name="T19" fmla="*/ 46 h 834"/>
                <a:gd name="T20" fmla="*/ 7 w 834"/>
                <a:gd name="T21" fmla="*/ 63 h 834"/>
                <a:gd name="T22" fmla="*/ 3 w 834"/>
                <a:gd name="T23" fmla="*/ 84 h 834"/>
                <a:gd name="T24" fmla="*/ 1 w 834"/>
                <a:gd name="T25" fmla="*/ 109 h 834"/>
                <a:gd name="T26" fmla="*/ 0 w 834"/>
                <a:gd name="T27" fmla="*/ 139 h 834"/>
                <a:gd name="T28" fmla="*/ 0 w 834"/>
                <a:gd name="T29" fmla="*/ 171 h 834"/>
                <a:gd name="T30" fmla="*/ 0 w 834"/>
                <a:gd name="T31" fmla="*/ 662 h 834"/>
                <a:gd name="T32" fmla="*/ 0 w 834"/>
                <a:gd name="T33" fmla="*/ 697 h 834"/>
                <a:gd name="T34" fmla="*/ 1 w 834"/>
                <a:gd name="T35" fmla="*/ 726 h 834"/>
                <a:gd name="T36" fmla="*/ 3 w 834"/>
                <a:gd name="T37" fmla="*/ 751 h 834"/>
                <a:gd name="T38" fmla="*/ 7 w 834"/>
                <a:gd name="T39" fmla="*/ 772 h 834"/>
                <a:gd name="T40" fmla="*/ 13 w 834"/>
                <a:gd name="T41" fmla="*/ 789 h 834"/>
                <a:gd name="T42" fmla="*/ 21 w 834"/>
                <a:gd name="T43" fmla="*/ 802 h 834"/>
                <a:gd name="T44" fmla="*/ 32 w 834"/>
                <a:gd name="T45" fmla="*/ 813 h 834"/>
                <a:gd name="T46" fmla="*/ 46 w 834"/>
                <a:gd name="T47" fmla="*/ 820 h 834"/>
                <a:gd name="T48" fmla="*/ 63 w 834"/>
                <a:gd name="T49" fmla="*/ 826 h 834"/>
                <a:gd name="T50" fmla="*/ 84 w 834"/>
                <a:gd name="T51" fmla="*/ 830 h 834"/>
                <a:gd name="T52" fmla="*/ 109 w 834"/>
                <a:gd name="T53" fmla="*/ 832 h 834"/>
                <a:gd name="T54" fmla="*/ 139 w 834"/>
                <a:gd name="T55" fmla="*/ 833 h 834"/>
                <a:gd name="T56" fmla="*/ 173 w 834"/>
                <a:gd name="T57" fmla="*/ 834 h 834"/>
                <a:gd name="T58" fmla="*/ 662 w 834"/>
                <a:gd name="T59" fmla="*/ 834 h 834"/>
                <a:gd name="T60" fmla="*/ 696 w 834"/>
                <a:gd name="T61" fmla="*/ 833 h 834"/>
                <a:gd name="T62" fmla="*/ 726 w 834"/>
                <a:gd name="T63" fmla="*/ 832 h 834"/>
                <a:gd name="T64" fmla="*/ 751 w 834"/>
                <a:gd name="T65" fmla="*/ 830 h 834"/>
                <a:gd name="T66" fmla="*/ 772 w 834"/>
                <a:gd name="T67" fmla="*/ 826 h 834"/>
                <a:gd name="T68" fmla="*/ 788 w 834"/>
                <a:gd name="T69" fmla="*/ 820 h 834"/>
                <a:gd name="T70" fmla="*/ 802 w 834"/>
                <a:gd name="T71" fmla="*/ 812 h 834"/>
                <a:gd name="T72" fmla="*/ 813 w 834"/>
                <a:gd name="T73" fmla="*/ 801 h 834"/>
                <a:gd name="T74" fmla="*/ 820 w 834"/>
                <a:gd name="T75" fmla="*/ 788 h 834"/>
                <a:gd name="T76" fmla="*/ 826 w 834"/>
                <a:gd name="T77" fmla="*/ 770 h 834"/>
                <a:gd name="T78" fmla="*/ 830 w 834"/>
                <a:gd name="T79" fmla="*/ 749 h 834"/>
                <a:gd name="T80" fmla="*/ 832 w 834"/>
                <a:gd name="T81" fmla="*/ 724 h 834"/>
                <a:gd name="T82" fmla="*/ 833 w 834"/>
                <a:gd name="T83" fmla="*/ 694 h 834"/>
                <a:gd name="T84" fmla="*/ 834 w 834"/>
                <a:gd name="T85" fmla="*/ 662 h 834"/>
                <a:gd name="T86" fmla="*/ 834 w 834"/>
                <a:gd name="T87" fmla="*/ 171 h 834"/>
                <a:gd name="T88" fmla="*/ 833 w 834"/>
                <a:gd name="T89" fmla="*/ 137 h 834"/>
                <a:gd name="T90" fmla="*/ 832 w 834"/>
                <a:gd name="T91" fmla="*/ 107 h 834"/>
                <a:gd name="T92" fmla="*/ 830 w 834"/>
                <a:gd name="T93" fmla="*/ 82 h 834"/>
                <a:gd name="T94" fmla="*/ 826 w 834"/>
                <a:gd name="T95" fmla="*/ 62 h 834"/>
                <a:gd name="T96" fmla="*/ 820 w 834"/>
                <a:gd name="T97" fmla="*/ 45 h 834"/>
                <a:gd name="T98" fmla="*/ 812 w 834"/>
                <a:gd name="T99" fmla="*/ 31 h 834"/>
                <a:gd name="T100" fmla="*/ 801 w 834"/>
                <a:gd name="T101" fmla="*/ 21 h 834"/>
                <a:gd name="T102" fmla="*/ 787 w 834"/>
                <a:gd name="T103" fmla="*/ 13 h 834"/>
                <a:gd name="T104" fmla="*/ 770 w 834"/>
                <a:gd name="T105" fmla="*/ 7 h 834"/>
                <a:gd name="T106" fmla="*/ 749 w 834"/>
                <a:gd name="T107" fmla="*/ 3 h 834"/>
                <a:gd name="T108" fmla="*/ 724 w 834"/>
                <a:gd name="T109" fmla="*/ 1 h 834"/>
                <a:gd name="T110" fmla="*/ 694 w 834"/>
                <a:gd name="T111" fmla="*/ 0 h 834"/>
                <a:gd name="T112" fmla="*/ 660 w 834"/>
                <a:gd name="T113" fmla="*/ 0 h 834"/>
                <a:gd name="T114" fmla="*/ 211 w 834"/>
                <a:gd name="T115"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4" h="834">
                  <a:moveTo>
                    <a:pt x="211" y="0"/>
                  </a:moveTo>
                  <a:lnTo>
                    <a:pt x="171" y="0"/>
                  </a:lnTo>
                  <a:lnTo>
                    <a:pt x="137" y="0"/>
                  </a:lnTo>
                  <a:lnTo>
                    <a:pt x="107" y="1"/>
                  </a:lnTo>
                  <a:lnTo>
                    <a:pt x="82" y="4"/>
                  </a:lnTo>
                  <a:lnTo>
                    <a:pt x="62" y="7"/>
                  </a:lnTo>
                  <a:lnTo>
                    <a:pt x="45" y="13"/>
                  </a:lnTo>
                  <a:lnTo>
                    <a:pt x="31" y="21"/>
                  </a:lnTo>
                  <a:lnTo>
                    <a:pt x="21" y="32"/>
                  </a:lnTo>
                  <a:lnTo>
                    <a:pt x="13" y="46"/>
                  </a:lnTo>
                  <a:lnTo>
                    <a:pt x="7" y="63"/>
                  </a:lnTo>
                  <a:lnTo>
                    <a:pt x="3" y="84"/>
                  </a:lnTo>
                  <a:lnTo>
                    <a:pt x="1" y="109"/>
                  </a:lnTo>
                  <a:lnTo>
                    <a:pt x="0" y="139"/>
                  </a:lnTo>
                  <a:lnTo>
                    <a:pt x="0" y="171"/>
                  </a:lnTo>
                  <a:lnTo>
                    <a:pt x="0" y="662"/>
                  </a:lnTo>
                  <a:lnTo>
                    <a:pt x="0" y="697"/>
                  </a:lnTo>
                  <a:lnTo>
                    <a:pt x="1" y="726"/>
                  </a:lnTo>
                  <a:lnTo>
                    <a:pt x="3" y="751"/>
                  </a:lnTo>
                  <a:lnTo>
                    <a:pt x="7" y="772"/>
                  </a:lnTo>
                  <a:lnTo>
                    <a:pt x="13" y="789"/>
                  </a:lnTo>
                  <a:lnTo>
                    <a:pt x="21" y="802"/>
                  </a:lnTo>
                  <a:lnTo>
                    <a:pt x="32" y="813"/>
                  </a:lnTo>
                  <a:lnTo>
                    <a:pt x="46" y="820"/>
                  </a:lnTo>
                  <a:lnTo>
                    <a:pt x="63" y="826"/>
                  </a:lnTo>
                  <a:lnTo>
                    <a:pt x="84" y="830"/>
                  </a:lnTo>
                  <a:lnTo>
                    <a:pt x="109" y="832"/>
                  </a:lnTo>
                  <a:lnTo>
                    <a:pt x="139" y="833"/>
                  </a:lnTo>
                  <a:lnTo>
                    <a:pt x="173" y="834"/>
                  </a:lnTo>
                  <a:lnTo>
                    <a:pt x="662" y="834"/>
                  </a:lnTo>
                  <a:lnTo>
                    <a:pt x="696" y="833"/>
                  </a:lnTo>
                  <a:lnTo>
                    <a:pt x="726" y="832"/>
                  </a:lnTo>
                  <a:lnTo>
                    <a:pt x="751" y="830"/>
                  </a:lnTo>
                  <a:lnTo>
                    <a:pt x="772" y="826"/>
                  </a:lnTo>
                  <a:lnTo>
                    <a:pt x="788" y="820"/>
                  </a:lnTo>
                  <a:lnTo>
                    <a:pt x="802" y="812"/>
                  </a:lnTo>
                  <a:lnTo>
                    <a:pt x="813" y="801"/>
                  </a:lnTo>
                  <a:lnTo>
                    <a:pt x="820" y="788"/>
                  </a:lnTo>
                  <a:lnTo>
                    <a:pt x="826" y="770"/>
                  </a:lnTo>
                  <a:lnTo>
                    <a:pt x="830" y="749"/>
                  </a:lnTo>
                  <a:lnTo>
                    <a:pt x="832" y="724"/>
                  </a:lnTo>
                  <a:lnTo>
                    <a:pt x="833" y="694"/>
                  </a:lnTo>
                  <a:lnTo>
                    <a:pt x="834" y="662"/>
                  </a:lnTo>
                  <a:lnTo>
                    <a:pt x="834" y="171"/>
                  </a:lnTo>
                  <a:lnTo>
                    <a:pt x="833" y="137"/>
                  </a:lnTo>
                  <a:lnTo>
                    <a:pt x="832" y="107"/>
                  </a:lnTo>
                  <a:lnTo>
                    <a:pt x="830" y="82"/>
                  </a:lnTo>
                  <a:lnTo>
                    <a:pt x="826" y="62"/>
                  </a:lnTo>
                  <a:lnTo>
                    <a:pt x="820" y="45"/>
                  </a:lnTo>
                  <a:lnTo>
                    <a:pt x="812" y="31"/>
                  </a:lnTo>
                  <a:lnTo>
                    <a:pt x="801" y="21"/>
                  </a:lnTo>
                  <a:lnTo>
                    <a:pt x="787" y="13"/>
                  </a:lnTo>
                  <a:lnTo>
                    <a:pt x="770" y="7"/>
                  </a:lnTo>
                  <a:lnTo>
                    <a:pt x="749" y="3"/>
                  </a:lnTo>
                  <a:lnTo>
                    <a:pt x="724" y="1"/>
                  </a:lnTo>
                  <a:lnTo>
                    <a:pt x="694" y="0"/>
                  </a:lnTo>
                  <a:lnTo>
                    <a:pt x="660" y="0"/>
                  </a:lnTo>
                  <a:lnTo>
                    <a:pt x="211"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1" name="Freeform 10"/>
            <p:cNvSpPr>
              <a:spLocks/>
            </p:cNvSpPr>
            <p:nvPr/>
          </p:nvSpPr>
          <p:spPr bwMode="auto">
            <a:xfrm>
              <a:off x="168" y="684"/>
              <a:ext cx="517" cy="20"/>
            </a:xfrm>
            <a:custGeom>
              <a:avLst/>
              <a:gdLst>
                <a:gd name="T0" fmla="*/ 0 w 517"/>
                <a:gd name="T1" fmla="*/ 0 h 20"/>
                <a:gd name="T2" fmla="*/ 516 w 517"/>
                <a:gd name="T3" fmla="*/ 0 h 20"/>
              </a:gdLst>
              <a:ahLst/>
              <a:cxnLst>
                <a:cxn ang="0">
                  <a:pos x="T0" y="T1"/>
                </a:cxn>
                <a:cxn ang="0">
                  <a:pos x="T2" y="T3"/>
                </a:cxn>
              </a:cxnLst>
              <a:rect l="0" t="0" r="r" b="b"/>
              <a:pathLst>
                <a:path w="517" h="20">
                  <a:moveTo>
                    <a:pt x="0" y="0"/>
                  </a:moveTo>
                  <a:lnTo>
                    <a:pt x="516" y="0"/>
                  </a:lnTo>
                </a:path>
              </a:pathLst>
            </a:custGeom>
            <a:noFill/>
            <a:ln w="23545">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nvGrpSpPr>
            <p:cNvPr id="12" name="Group 11"/>
            <p:cNvGrpSpPr>
              <a:grpSpLocks/>
            </p:cNvGrpSpPr>
            <p:nvPr/>
          </p:nvGrpSpPr>
          <p:grpSpPr bwMode="auto">
            <a:xfrm>
              <a:off x="271" y="200"/>
              <a:ext cx="311" cy="378"/>
              <a:chOff x="271" y="200"/>
              <a:chExt cx="311" cy="378"/>
            </a:xfrm>
          </p:grpSpPr>
          <p:sp>
            <p:nvSpPr>
              <p:cNvPr id="13" name="Freeform 12"/>
              <p:cNvSpPr>
                <a:spLocks/>
              </p:cNvSpPr>
              <p:nvPr/>
            </p:nvSpPr>
            <p:spPr bwMode="auto">
              <a:xfrm>
                <a:off x="271" y="200"/>
                <a:ext cx="311" cy="378"/>
              </a:xfrm>
              <a:custGeom>
                <a:avLst/>
                <a:gdLst>
                  <a:gd name="T0" fmla="*/ 85 w 311"/>
                  <a:gd name="T1" fmla="*/ 0 h 378"/>
                  <a:gd name="T2" fmla="*/ 0 w 311"/>
                  <a:gd name="T3" fmla="*/ 0 h 378"/>
                  <a:gd name="T4" fmla="*/ 0 w 311"/>
                  <a:gd name="T5" fmla="*/ 377 h 378"/>
                  <a:gd name="T6" fmla="*/ 85 w 311"/>
                  <a:gd name="T7" fmla="*/ 377 h 378"/>
                  <a:gd name="T8" fmla="*/ 85 w 311"/>
                  <a:gd name="T9" fmla="*/ 219 h 378"/>
                  <a:gd name="T10" fmla="*/ 310 w 311"/>
                  <a:gd name="T11" fmla="*/ 219 h 378"/>
                  <a:gd name="T12" fmla="*/ 310 w 311"/>
                  <a:gd name="T13" fmla="*/ 144 h 378"/>
                  <a:gd name="T14" fmla="*/ 85 w 311"/>
                  <a:gd name="T15" fmla="*/ 144 h 378"/>
                  <a:gd name="T16" fmla="*/ 85 w 311"/>
                  <a:gd name="T17"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1" h="378">
                    <a:moveTo>
                      <a:pt x="85" y="0"/>
                    </a:moveTo>
                    <a:lnTo>
                      <a:pt x="0" y="0"/>
                    </a:lnTo>
                    <a:lnTo>
                      <a:pt x="0" y="377"/>
                    </a:lnTo>
                    <a:lnTo>
                      <a:pt x="85" y="377"/>
                    </a:lnTo>
                    <a:lnTo>
                      <a:pt x="85" y="219"/>
                    </a:lnTo>
                    <a:lnTo>
                      <a:pt x="310" y="219"/>
                    </a:lnTo>
                    <a:lnTo>
                      <a:pt x="310" y="144"/>
                    </a:lnTo>
                    <a:lnTo>
                      <a:pt x="85" y="144"/>
                    </a:lnTo>
                    <a:lnTo>
                      <a:pt x="85"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4" name="Rectangle 13"/>
              <p:cNvSpPr>
                <a:spLocks/>
              </p:cNvSpPr>
              <p:nvPr/>
            </p:nvSpPr>
            <p:spPr bwMode="auto">
              <a:xfrm>
                <a:off x="496" y="419"/>
                <a:ext cx="85" cy="1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5" name="Rectangle 14"/>
              <p:cNvSpPr>
                <a:spLocks/>
              </p:cNvSpPr>
              <p:nvPr/>
            </p:nvSpPr>
            <p:spPr bwMode="auto">
              <a:xfrm>
                <a:off x="496" y="200"/>
                <a:ext cx="85" cy="1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grpSp>
      </p:grpSp>
    </p:spTree>
    <p:custDataLst>
      <p:tags r:id="rId1"/>
    </p:custDataLst>
  </p:cSld>
  <p:clrMapOvr>
    <a:masterClrMapping/>
  </p:clrMapOvr>
  <p:transition advTm="234"/>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r>
              <a:rPr lang="en-US" dirty="0" smtClean="0">
                <a:cs typeface="Arial" charset="0"/>
              </a:rPr>
              <a:t>Paying for Part B (Medical Insurance)</a:t>
            </a:r>
          </a:p>
        </p:txBody>
      </p:sp>
      <p:sp>
        <p:nvSpPr>
          <p:cNvPr id="50180" name="Rectangle 3"/>
          <p:cNvSpPr>
            <a:spLocks noGrp="1" noChangeArrowheads="1"/>
          </p:cNvSpPr>
          <p:nvPr>
            <p:ph idx="1"/>
          </p:nvPr>
        </p:nvSpPr>
        <p:spPr/>
        <p:txBody>
          <a:bodyPr/>
          <a:lstStyle/>
          <a:p>
            <a:r>
              <a:rPr lang="en-US" dirty="0" smtClean="0">
                <a:cs typeface="Arial" charset="0"/>
              </a:rPr>
              <a:t>In Original Medicare you pay</a:t>
            </a:r>
          </a:p>
          <a:p>
            <a:pPr lvl="1"/>
            <a:r>
              <a:rPr lang="en-US" dirty="0" smtClean="0">
                <a:cs typeface="Arial" charset="0"/>
              </a:rPr>
              <a:t>Yearly deductible of $147 in 2014       </a:t>
            </a:r>
          </a:p>
          <a:p>
            <a:pPr lvl="1"/>
            <a:r>
              <a:rPr lang="en-US" dirty="0" smtClean="0">
                <a:cs typeface="Arial" charset="0"/>
              </a:rPr>
              <a:t>20% coinsurance for most services</a:t>
            </a:r>
          </a:p>
          <a:p>
            <a:r>
              <a:rPr lang="en-US" dirty="0" smtClean="0">
                <a:cs typeface="Arial" charset="0"/>
              </a:rPr>
              <a:t>Some programs may help pay these costs</a:t>
            </a:r>
          </a:p>
          <a:p>
            <a:r>
              <a:rPr lang="en-US" dirty="0" smtClean="0">
                <a:cs typeface="Arial" charset="0"/>
              </a:rPr>
              <a:t>If you don’t enroll in Part B when you are first eligible, you may have to pay a higher premium until you turn 65</a:t>
            </a:r>
          </a:p>
        </p:txBody>
      </p:sp>
      <p:sp>
        <p:nvSpPr>
          <p:cNvPr id="5018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05/01/2013</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and Other Programs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29</a:t>
            </a:fld>
            <a:endParaRPr lang="en-US" dirty="0"/>
          </a:p>
        </p:txBody>
      </p:sp>
      <p:grpSp>
        <p:nvGrpSpPr>
          <p:cNvPr id="7" name="Group 6" descr="Icon depicting medical insurance" title="Medical insurance icon"/>
          <p:cNvGrpSpPr>
            <a:grpSpLocks/>
          </p:cNvGrpSpPr>
          <p:nvPr/>
        </p:nvGrpSpPr>
        <p:grpSpPr bwMode="auto">
          <a:xfrm>
            <a:off x="7290714" y="1639163"/>
            <a:ext cx="1219200" cy="1073885"/>
            <a:chOff x="10" y="10"/>
            <a:chExt cx="834" cy="839"/>
          </a:xfrm>
        </p:grpSpPr>
        <p:sp>
          <p:nvSpPr>
            <p:cNvPr id="10" name="Freeform 9"/>
            <p:cNvSpPr>
              <a:spLocks/>
            </p:cNvSpPr>
            <p:nvPr/>
          </p:nvSpPr>
          <p:spPr bwMode="auto">
            <a:xfrm>
              <a:off x="10" y="10"/>
              <a:ext cx="834" cy="834"/>
            </a:xfrm>
            <a:custGeom>
              <a:avLst/>
              <a:gdLst>
                <a:gd name="T0" fmla="*/ 211 w 834"/>
                <a:gd name="T1" fmla="*/ 0 h 834"/>
                <a:gd name="T2" fmla="*/ 171 w 834"/>
                <a:gd name="T3" fmla="*/ 0 h 834"/>
                <a:gd name="T4" fmla="*/ 137 w 834"/>
                <a:gd name="T5" fmla="*/ 0 h 834"/>
                <a:gd name="T6" fmla="*/ 107 w 834"/>
                <a:gd name="T7" fmla="*/ 1 h 834"/>
                <a:gd name="T8" fmla="*/ 82 w 834"/>
                <a:gd name="T9" fmla="*/ 4 h 834"/>
                <a:gd name="T10" fmla="*/ 62 w 834"/>
                <a:gd name="T11" fmla="*/ 7 h 834"/>
                <a:gd name="T12" fmla="*/ 45 w 834"/>
                <a:gd name="T13" fmla="*/ 13 h 834"/>
                <a:gd name="T14" fmla="*/ 31 w 834"/>
                <a:gd name="T15" fmla="*/ 21 h 834"/>
                <a:gd name="T16" fmla="*/ 21 w 834"/>
                <a:gd name="T17" fmla="*/ 32 h 834"/>
                <a:gd name="T18" fmla="*/ 13 w 834"/>
                <a:gd name="T19" fmla="*/ 46 h 834"/>
                <a:gd name="T20" fmla="*/ 7 w 834"/>
                <a:gd name="T21" fmla="*/ 63 h 834"/>
                <a:gd name="T22" fmla="*/ 3 w 834"/>
                <a:gd name="T23" fmla="*/ 84 h 834"/>
                <a:gd name="T24" fmla="*/ 1 w 834"/>
                <a:gd name="T25" fmla="*/ 109 h 834"/>
                <a:gd name="T26" fmla="*/ 0 w 834"/>
                <a:gd name="T27" fmla="*/ 139 h 834"/>
                <a:gd name="T28" fmla="*/ 0 w 834"/>
                <a:gd name="T29" fmla="*/ 171 h 834"/>
                <a:gd name="T30" fmla="*/ 0 w 834"/>
                <a:gd name="T31" fmla="*/ 662 h 834"/>
                <a:gd name="T32" fmla="*/ 0 w 834"/>
                <a:gd name="T33" fmla="*/ 697 h 834"/>
                <a:gd name="T34" fmla="*/ 1 w 834"/>
                <a:gd name="T35" fmla="*/ 726 h 834"/>
                <a:gd name="T36" fmla="*/ 3 w 834"/>
                <a:gd name="T37" fmla="*/ 751 h 834"/>
                <a:gd name="T38" fmla="*/ 7 w 834"/>
                <a:gd name="T39" fmla="*/ 772 h 834"/>
                <a:gd name="T40" fmla="*/ 13 w 834"/>
                <a:gd name="T41" fmla="*/ 789 h 834"/>
                <a:gd name="T42" fmla="*/ 21 w 834"/>
                <a:gd name="T43" fmla="*/ 802 h 834"/>
                <a:gd name="T44" fmla="*/ 32 w 834"/>
                <a:gd name="T45" fmla="*/ 813 h 834"/>
                <a:gd name="T46" fmla="*/ 46 w 834"/>
                <a:gd name="T47" fmla="*/ 820 h 834"/>
                <a:gd name="T48" fmla="*/ 63 w 834"/>
                <a:gd name="T49" fmla="*/ 826 h 834"/>
                <a:gd name="T50" fmla="*/ 84 w 834"/>
                <a:gd name="T51" fmla="*/ 830 h 834"/>
                <a:gd name="T52" fmla="*/ 109 w 834"/>
                <a:gd name="T53" fmla="*/ 832 h 834"/>
                <a:gd name="T54" fmla="*/ 139 w 834"/>
                <a:gd name="T55" fmla="*/ 833 h 834"/>
                <a:gd name="T56" fmla="*/ 173 w 834"/>
                <a:gd name="T57" fmla="*/ 834 h 834"/>
                <a:gd name="T58" fmla="*/ 662 w 834"/>
                <a:gd name="T59" fmla="*/ 834 h 834"/>
                <a:gd name="T60" fmla="*/ 696 w 834"/>
                <a:gd name="T61" fmla="*/ 833 h 834"/>
                <a:gd name="T62" fmla="*/ 726 w 834"/>
                <a:gd name="T63" fmla="*/ 832 h 834"/>
                <a:gd name="T64" fmla="*/ 751 w 834"/>
                <a:gd name="T65" fmla="*/ 830 h 834"/>
                <a:gd name="T66" fmla="*/ 772 w 834"/>
                <a:gd name="T67" fmla="*/ 826 h 834"/>
                <a:gd name="T68" fmla="*/ 788 w 834"/>
                <a:gd name="T69" fmla="*/ 820 h 834"/>
                <a:gd name="T70" fmla="*/ 802 w 834"/>
                <a:gd name="T71" fmla="*/ 812 h 834"/>
                <a:gd name="T72" fmla="*/ 813 w 834"/>
                <a:gd name="T73" fmla="*/ 801 h 834"/>
                <a:gd name="T74" fmla="*/ 820 w 834"/>
                <a:gd name="T75" fmla="*/ 788 h 834"/>
                <a:gd name="T76" fmla="*/ 826 w 834"/>
                <a:gd name="T77" fmla="*/ 770 h 834"/>
                <a:gd name="T78" fmla="*/ 830 w 834"/>
                <a:gd name="T79" fmla="*/ 749 h 834"/>
                <a:gd name="T80" fmla="*/ 832 w 834"/>
                <a:gd name="T81" fmla="*/ 724 h 834"/>
                <a:gd name="T82" fmla="*/ 833 w 834"/>
                <a:gd name="T83" fmla="*/ 694 h 834"/>
                <a:gd name="T84" fmla="*/ 834 w 834"/>
                <a:gd name="T85" fmla="*/ 662 h 834"/>
                <a:gd name="T86" fmla="*/ 834 w 834"/>
                <a:gd name="T87" fmla="*/ 171 h 834"/>
                <a:gd name="T88" fmla="*/ 833 w 834"/>
                <a:gd name="T89" fmla="*/ 137 h 834"/>
                <a:gd name="T90" fmla="*/ 832 w 834"/>
                <a:gd name="T91" fmla="*/ 107 h 834"/>
                <a:gd name="T92" fmla="*/ 830 w 834"/>
                <a:gd name="T93" fmla="*/ 82 h 834"/>
                <a:gd name="T94" fmla="*/ 826 w 834"/>
                <a:gd name="T95" fmla="*/ 62 h 834"/>
                <a:gd name="T96" fmla="*/ 820 w 834"/>
                <a:gd name="T97" fmla="*/ 45 h 834"/>
                <a:gd name="T98" fmla="*/ 812 w 834"/>
                <a:gd name="T99" fmla="*/ 31 h 834"/>
                <a:gd name="T100" fmla="*/ 801 w 834"/>
                <a:gd name="T101" fmla="*/ 21 h 834"/>
                <a:gd name="T102" fmla="*/ 787 w 834"/>
                <a:gd name="T103" fmla="*/ 13 h 834"/>
                <a:gd name="T104" fmla="*/ 770 w 834"/>
                <a:gd name="T105" fmla="*/ 7 h 834"/>
                <a:gd name="T106" fmla="*/ 749 w 834"/>
                <a:gd name="T107" fmla="*/ 3 h 834"/>
                <a:gd name="T108" fmla="*/ 724 w 834"/>
                <a:gd name="T109" fmla="*/ 1 h 834"/>
                <a:gd name="T110" fmla="*/ 694 w 834"/>
                <a:gd name="T111" fmla="*/ 0 h 834"/>
                <a:gd name="T112" fmla="*/ 660 w 834"/>
                <a:gd name="T113" fmla="*/ 0 h 834"/>
                <a:gd name="T114" fmla="*/ 211 w 834"/>
                <a:gd name="T115"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4" h="834">
                  <a:moveTo>
                    <a:pt x="211" y="0"/>
                  </a:moveTo>
                  <a:lnTo>
                    <a:pt x="171" y="0"/>
                  </a:lnTo>
                  <a:lnTo>
                    <a:pt x="137" y="0"/>
                  </a:lnTo>
                  <a:lnTo>
                    <a:pt x="107" y="1"/>
                  </a:lnTo>
                  <a:lnTo>
                    <a:pt x="82" y="4"/>
                  </a:lnTo>
                  <a:lnTo>
                    <a:pt x="62" y="7"/>
                  </a:lnTo>
                  <a:lnTo>
                    <a:pt x="45" y="13"/>
                  </a:lnTo>
                  <a:lnTo>
                    <a:pt x="31" y="21"/>
                  </a:lnTo>
                  <a:lnTo>
                    <a:pt x="21" y="32"/>
                  </a:lnTo>
                  <a:lnTo>
                    <a:pt x="13" y="46"/>
                  </a:lnTo>
                  <a:lnTo>
                    <a:pt x="7" y="63"/>
                  </a:lnTo>
                  <a:lnTo>
                    <a:pt x="3" y="84"/>
                  </a:lnTo>
                  <a:lnTo>
                    <a:pt x="1" y="109"/>
                  </a:lnTo>
                  <a:lnTo>
                    <a:pt x="0" y="139"/>
                  </a:lnTo>
                  <a:lnTo>
                    <a:pt x="0" y="171"/>
                  </a:lnTo>
                  <a:lnTo>
                    <a:pt x="0" y="662"/>
                  </a:lnTo>
                  <a:lnTo>
                    <a:pt x="0" y="697"/>
                  </a:lnTo>
                  <a:lnTo>
                    <a:pt x="1" y="726"/>
                  </a:lnTo>
                  <a:lnTo>
                    <a:pt x="3" y="751"/>
                  </a:lnTo>
                  <a:lnTo>
                    <a:pt x="7" y="772"/>
                  </a:lnTo>
                  <a:lnTo>
                    <a:pt x="13" y="789"/>
                  </a:lnTo>
                  <a:lnTo>
                    <a:pt x="21" y="802"/>
                  </a:lnTo>
                  <a:lnTo>
                    <a:pt x="32" y="813"/>
                  </a:lnTo>
                  <a:lnTo>
                    <a:pt x="46" y="820"/>
                  </a:lnTo>
                  <a:lnTo>
                    <a:pt x="63" y="826"/>
                  </a:lnTo>
                  <a:lnTo>
                    <a:pt x="84" y="830"/>
                  </a:lnTo>
                  <a:lnTo>
                    <a:pt x="109" y="832"/>
                  </a:lnTo>
                  <a:lnTo>
                    <a:pt x="139" y="833"/>
                  </a:lnTo>
                  <a:lnTo>
                    <a:pt x="173" y="834"/>
                  </a:lnTo>
                  <a:lnTo>
                    <a:pt x="662" y="834"/>
                  </a:lnTo>
                  <a:lnTo>
                    <a:pt x="696" y="833"/>
                  </a:lnTo>
                  <a:lnTo>
                    <a:pt x="726" y="832"/>
                  </a:lnTo>
                  <a:lnTo>
                    <a:pt x="751" y="830"/>
                  </a:lnTo>
                  <a:lnTo>
                    <a:pt x="772" y="826"/>
                  </a:lnTo>
                  <a:lnTo>
                    <a:pt x="788" y="820"/>
                  </a:lnTo>
                  <a:lnTo>
                    <a:pt x="802" y="812"/>
                  </a:lnTo>
                  <a:lnTo>
                    <a:pt x="813" y="801"/>
                  </a:lnTo>
                  <a:lnTo>
                    <a:pt x="820" y="788"/>
                  </a:lnTo>
                  <a:lnTo>
                    <a:pt x="826" y="770"/>
                  </a:lnTo>
                  <a:lnTo>
                    <a:pt x="830" y="749"/>
                  </a:lnTo>
                  <a:lnTo>
                    <a:pt x="832" y="724"/>
                  </a:lnTo>
                  <a:lnTo>
                    <a:pt x="833" y="694"/>
                  </a:lnTo>
                  <a:lnTo>
                    <a:pt x="834" y="662"/>
                  </a:lnTo>
                  <a:lnTo>
                    <a:pt x="834" y="171"/>
                  </a:lnTo>
                  <a:lnTo>
                    <a:pt x="833" y="137"/>
                  </a:lnTo>
                  <a:lnTo>
                    <a:pt x="832" y="107"/>
                  </a:lnTo>
                  <a:lnTo>
                    <a:pt x="830" y="82"/>
                  </a:lnTo>
                  <a:lnTo>
                    <a:pt x="826" y="62"/>
                  </a:lnTo>
                  <a:lnTo>
                    <a:pt x="820" y="45"/>
                  </a:lnTo>
                  <a:lnTo>
                    <a:pt x="812" y="31"/>
                  </a:lnTo>
                  <a:lnTo>
                    <a:pt x="801" y="21"/>
                  </a:lnTo>
                  <a:lnTo>
                    <a:pt x="787" y="13"/>
                  </a:lnTo>
                  <a:lnTo>
                    <a:pt x="770" y="7"/>
                  </a:lnTo>
                  <a:lnTo>
                    <a:pt x="749" y="3"/>
                  </a:lnTo>
                  <a:lnTo>
                    <a:pt x="724" y="1"/>
                  </a:lnTo>
                  <a:lnTo>
                    <a:pt x="694" y="0"/>
                  </a:lnTo>
                  <a:lnTo>
                    <a:pt x="660" y="0"/>
                  </a:lnTo>
                  <a:lnTo>
                    <a:pt x="211"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1" name="Rectangle 10"/>
            <p:cNvSpPr>
              <a:spLocks/>
            </p:cNvSpPr>
            <p:nvPr/>
          </p:nvSpPr>
          <p:spPr bwMode="auto">
            <a:xfrm>
              <a:off x="306" y="452"/>
              <a:ext cx="242" cy="3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2" name="Freeform 11"/>
            <p:cNvSpPr>
              <a:spLocks/>
            </p:cNvSpPr>
            <p:nvPr/>
          </p:nvSpPr>
          <p:spPr bwMode="auto">
            <a:xfrm>
              <a:off x="203" y="304"/>
              <a:ext cx="447" cy="445"/>
            </a:xfrm>
            <a:custGeom>
              <a:avLst/>
              <a:gdLst>
                <a:gd name="T0" fmla="*/ 120 w 447"/>
                <a:gd name="T1" fmla="*/ 0 h 445"/>
                <a:gd name="T2" fmla="*/ 97 w 447"/>
                <a:gd name="T3" fmla="*/ 2 h 445"/>
                <a:gd name="T4" fmla="*/ 75 w 447"/>
                <a:gd name="T5" fmla="*/ 8 h 445"/>
                <a:gd name="T6" fmla="*/ 56 w 447"/>
                <a:gd name="T7" fmla="*/ 18 h 445"/>
                <a:gd name="T8" fmla="*/ 39 w 447"/>
                <a:gd name="T9" fmla="*/ 31 h 445"/>
                <a:gd name="T10" fmla="*/ 24 w 447"/>
                <a:gd name="T11" fmla="*/ 47 h 445"/>
                <a:gd name="T12" fmla="*/ 12 w 447"/>
                <a:gd name="T13" fmla="*/ 65 h 445"/>
                <a:gd name="T14" fmla="*/ 4 w 447"/>
                <a:gd name="T15" fmla="*/ 86 h 445"/>
                <a:gd name="T16" fmla="*/ 0 w 447"/>
                <a:gd name="T17" fmla="*/ 108 h 445"/>
                <a:gd name="T18" fmla="*/ 0 w 447"/>
                <a:gd name="T19" fmla="*/ 409 h 445"/>
                <a:gd name="T20" fmla="*/ 5 w 447"/>
                <a:gd name="T21" fmla="*/ 430 h 445"/>
                <a:gd name="T22" fmla="*/ 21 w 447"/>
                <a:gd name="T23" fmla="*/ 445 h 445"/>
                <a:gd name="T24" fmla="*/ 49 w 447"/>
                <a:gd name="T25" fmla="*/ 444 h 445"/>
                <a:gd name="T26" fmla="*/ 68 w 447"/>
                <a:gd name="T27" fmla="*/ 436 h 445"/>
                <a:gd name="T28" fmla="*/ 78 w 447"/>
                <a:gd name="T29" fmla="*/ 422 h 445"/>
                <a:gd name="T30" fmla="*/ 81 w 447"/>
                <a:gd name="T31" fmla="*/ 148 h 445"/>
                <a:gd name="T32" fmla="*/ 446 w 447"/>
                <a:gd name="T33" fmla="*/ 148 h 445"/>
                <a:gd name="T34" fmla="*/ 446 w 447"/>
                <a:gd name="T35" fmla="*/ 119 h 445"/>
                <a:gd name="T36" fmla="*/ 444 w 447"/>
                <a:gd name="T37" fmla="*/ 96 h 445"/>
                <a:gd name="T38" fmla="*/ 438 w 447"/>
                <a:gd name="T39" fmla="*/ 75 h 445"/>
                <a:gd name="T40" fmla="*/ 428 w 447"/>
                <a:gd name="T41" fmla="*/ 56 h 445"/>
                <a:gd name="T42" fmla="*/ 414 w 447"/>
                <a:gd name="T43" fmla="*/ 38 h 445"/>
                <a:gd name="T44" fmla="*/ 398 w 447"/>
                <a:gd name="T45" fmla="*/ 24 h 445"/>
                <a:gd name="T46" fmla="*/ 380 w 447"/>
                <a:gd name="T47" fmla="*/ 12 h 445"/>
                <a:gd name="T48" fmla="*/ 359 w 447"/>
                <a:gd name="T49" fmla="*/ 4 h 445"/>
                <a:gd name="T50" fmla="*/ 337 w 447"/>
                <a:gd name="T51" fmla="*/ 0 h 445"/>
                <a:gd name="T52" fmla="*/ 120 w 44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7" h="445">
                  <a:moveTo>
                    <a:pt x="120" y="0"/>
                  </a:moveTo>
                  <a:lnTo>
                    <a:pt x="97" y="2"/>
                  </a:lnTo>
                  <a:lnTo>
                    <a:pt x="75" y="8"/>
                  </a:lnTo>
                  <a:lnTo>
                    <a:pt x="56" y="18"/>
                  </a:lnTo>
                  <a:lnTo>
                    <a:pt x="39" y="31"/>
                  </a:lnTo>
                  <a:lnTo>
                    <a:pt x="24" y="47"/>
                  </a:lnTo>
                  <a:lnTo>
                    <a:pt x="12" y="65"/>
                  </a:lnTo>
                  <a:lnTo>
                    <a:pt x="4" y="86"/>
                  </a:lnTo>
                  <a:lnTo>
                    <a:pt x="0" y="108"/>
                  </a:lnTo>
                  <a:lnTo>
                    <a:pt x="0" y="409"/>
                  </a:lnTo>
                  <a:lnTo>
                    <a:pt x="5" y="430"/>
                  </a:lnTo>
                  <a:lnTo>
                    <a:pt x="21" y="445"/>
                  </a:lnTo>
                  <a:lnTo>
                    <a:pt x="49" y="444"/>
                  </a:lnTo>
                  <a:lnTo>
                    <a:pt x="68" y="436"/>
                  </a:lnTo>
                  <a:lnTo>
                    <a:pt x="78" y="422"/>
                  </a:lnTo>
                  <a:lnTo>
                    <a:pt x="81" y="148"/>
                  </a:lnTo>
                  <a:lnTo>
                    <a:pt x="446" y="148"/>
                  </a:lnTo>
                  <a:lnTo>
                    <a:pt x="446" y="119"/>
                  </a:lnTo>
                  <a:lnTo>
                    <a:pt x="444" y="96"/>
                  </a:lnTo>
                  <a:lnTo>
                    <a:pt x="438" y="75"/>
                  </a:lnTo>
                  <a:lnTo>
                    <a:pt x="428" y="56"/>
                  </a:lnTo>
                  <a:lnTo>
                    <a:pt x="414" y="38"/>
                  </a:lnTo>
                  <a:lnTo>
                    <a:pt x="398" y="24"/>
                  </a:lnTo>
                  <a:lnTo>
                    <a:pt x="380" y="12"/>
                  </a:lnTo>
                  <a:lnTo>
                    <a:pt x="359" y="4"/>
                  </a:lnTo>
                  <a:lnTo>
                    <a:pt x="337" y="0"/>
                  </a:lnTo>
                  <a:lnTo>
                    <a:pt x="120"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3" name="Freeform 12"/>
            <p:cNvSpPr>
              <a:spLocks/>
            </p:cNvSpPr>
            <p:nvPr/>
          </p:nvSpPr>
          <p:spPr bwMode="auto">
            <a:xfrm>
              <a:off x="569" y="452"/>
              <a:ext cx="81" cy="297"/>
            </a:xfrm>
            <a:custGeom>
              <a:avLst/>
              <a:gdLst>
                <a:gd name="T0" fmla="*/ 81 w 81"/>
                <a:gd name="T1" fmla="*/ 0 h 297"/>
                <a:gd name="T2" fmla="*/ 0 w 81"/>
                <a:gd name="T3" fmla="*/ 0 h 297"/>
                <a:gd name="T4" fmla="*/ 0 w 81"/>
                <a:gd name="T5" fmla="*/ 261 h 297"/>
                <a:gd name="T6" fmla="*/ 5 w 81"/>
                <a:gd name="T7" fmla="*/ 282 h 297"/>
                <a:gd name="T8" fmla="*/ 21 w 81"/>
                <a:gd name="T9" fmla="*/ 297 h 297"/>
                <a:gd name="T10" fmla="*/ 50 w 81"/>
                <a:gd name="T11" fmla="*/ 296 h 297"/>
                <a:gd name="T12" fmla="*/ 68 w 81"/>
                <a:gd name="T13" fmla="*/ 288 h 297"/>
                <a:gd name="T14" fmla="*/ 79 w 81"/>
                <a:gd name="T15" fmla="*/ 274 h 297"/>
                <a:gd name="T16" fmla="*/ 81 w 81"/>
                <a:gd name="T1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97">
                  <a:moveTo>
                    <a:pt x="81" y="0"/>
                  </a:moveTo>
                  <a:lnTo>
                    <a:pt x="0" y="0"/>
                  </a:lnTo>
                  <a:lnTo>
                    <a:pt x="0" y="261"/>
                  </a:lnTo>
                  <a:lnTo>
                    <a:pt x="5" y="282"/>
                  </a:lnTo>
                  <a:lnTo>
                    <a:pt x="21" y="297"/>
                  </a:lnTo>
                  <a:lnTo>
                    <a:pt x="50" y="296"/>
                  </a:lnTo>
                  <a:lnTo>
                    <a:pt x="68" y="288"/>
                  </a:lnTo>
                  <a:lnTo>
                    <a:pt x="79" y="274"/>
                  </a:lnTo>
                  <a:lnTo>
                    <a:pt x="81"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4" name="Freeform 13"/>
            <p:cNvSpPr>
              <a:spLocks/>
            </p:cNvSpPr>
            <p:nvPr/>
          </p:nvSpPr>
          <p:spPr bwMode="auto">
            <a:xfrm>
              <a:off x="335" y="93"/>
              <a:ext cx="184" cy="187"/>
            </a:xfrm>
            <a:custGeom>
              <a:avLst/>
              <a:gdLst>
                <a:gd name="T0" fmla="*/ 95 w 184"/>
                <a:gd name="T1" fmla="*/ 0 h 187"/>
                <a:gd name="T2" fmla="*/ 71 w 184"/>
                <a:gd name="T3" fmla="*/ 2 h 187"/>
                <a:gd name="T4" fmla="*/ 50 w 184"/>
                <a:gd name="T5" fmla="*/ 10 h 187"/>
                <a:gd name="T6" fmla="*/ 32 w 184"/>
                <a:gd name="T7" fmla="*/ 22 h 187"/>
                <a:gd name="T8" fmla="*/ 17 w 184"/>
                <a:gd name="T9" fmla="*/ 37 h 187"/>
                <a:gd name="T10" fmla="*/ 6 w 184"/>
                <a:gd name="T11" fmla="*/ 56 h 187"/>
                <a:gd name="T12" fmla="*/ 0 w 184"/>
                <a:gd name="T13" fmla="*/ 77 h 187"/>
                <a:gd name="T14" fmla="*/ 1 w 184"/>
                <a:gd name="T15" fmla="*/ 103 h 187"/>
                <a:gd name="T16" fmla="*/ 8 w 184"/>
                <a:gd name="T17" fmla="*/ 127 h 187"/>
                <a:gd name="T18" fmla="*/ 18 w 184"/>
                <a:gd name="T19" fmla="*/ 146 h 187"/>
                <a:gd name="T20" fmla="*/ 31 w 184"/>
                <a:gd name="T21" fmla="*/ 163 h 187"/>
                <a:gd name="T22" fmla="*/ 47 w 184"/>
                <a:gd name="T23" fmla="*/ 175 h 187"/>
                <a:gd name="T24" fmla="*/ 66 w 184"/>
                <a:gd name="T25" fmla="*/ 183 h 187"/>
                <a:gd name="T26" fmla="*/ 86 w 184"/>
                <a:gd name="T27" fmla="*/ 186 h 187"/>
                <a:gd name="T28" fmla="*/ 91 w 184"/>
                <a:gd name="T29" fmla="*/ 186 h 187"/>
                <a:gd name="T30" fmla="*/ 114 w 184"/>
                <a:gd name="T31" fmla="*/ 183 h 187"/>
                <a:gd name="T32" fmla="*/ 135 w 184"/>
                <a:gd name="T33" fmla="*/ 176 h 187"/>
                <a:gd name="T34" fmla="*/ 153 w 184"/>
                <a:gd name="T35" fmla="*/ 163 h 187"/>
                <a:gd name="T36" fmla="*/ 167 w 184"/>
                <a:gd name="T37" fmla="*/ 147 h 187"/>
                <a:gd name="T38" fmla="*/ 178 w 184"/>
                <a:gd name="T39" fmla="*/ 128 h 187"/>
                <a:gd name="T40" fmla="*/ 184 w 184"/>
                <a:gd name="T41" fmla="*/ 107 h 187"/>
                <a:gd name="T42" fmla="*/ 182 w 184"/>
                <a:gd name="T43" fmla="*/ 81 h 187"/>
                <a:gd name="T44" fmla="*/ 175 w 184"/>
                <a:gd name="T45" fmla="*/ 58 h 187"/>
                <a:gd name="T46" fmla="*/ 165 w 184"/>
                <a:gd name="T47" fmla="*/ 38 h 187"/>
                <a:gd name="T48" fmla="*/ 151 w 184"/>
                <a:gd name="T49" fmla="*/ 22 h 187"/>
                <a:gd name="T50" fmla="*/ 134 w 184"/>
                <a:gd name="T51" fmla="*/ 10 h 187"/>
                <a:gd name="T52" fmla="*/ 115 w 184"/>
                <a:gd name="T53" fmla="*/ 3 h 187"/>
                <a:gd name="T54" fmla="*/ 95 w 184"/>
                <a:gd name="T5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7">
                  <a:moveTo>
                    <a:pt x="95" y="0"/>
                  </a:moveTo>
                  <a:lnTo>
                    <a:pt x="71" y="2"/>
                  </a:lnTo>
                  <a:lnTo>
                    <a:pt x="50" y="10"/>
                  </a:lnTo>
                  <a:lnTo>
                    <a:pt x="32" y="22"/>
                  </a:lnTo>
                  <a:lnTo>
                    <a:pt x="17" y="37"/>
                  </a:lnTo>
                  <a:lnTo>
                    <a:pt x="6" y="56"/>
                  </a:lnTo>
                  <a:lnTo>
                    <a:pt x="0" y="77"/>
                  </a:lnTo>
                  <a:lnTo>
                    <a:pt x="1" y="103"/>
                  </a:lnTo>
                  <a:lnTo>
                    <a:pt x="8" y="127"/>
                  </a:lnTo>
                  <a:lnTo>
                    <a:pt x="18" y="146"/>
                  </a:lnTo>
                  <a:lnTo>
                    <a:pt x="31" y="163"/>
                  </a:lnTo>
                  <a:lnTo>
                    <a:pt x="47" y="175"/>
                  </a:lnTo>
                  <a:lnTo>
                    <a:pt x="66" y="183"/>
                  </a:lnTo>
                  <a:lnTo>
                    <a:pt x="86" y="186"/>
                  </a:lnTo>
                  <a:lnTo>
                    <a:pt x="91" y="186"/>
                  </a:lnTo>
                  <a:lnTo>
                    <a:pt x="114" y="183"/>
                  </a:lnTo>
                  <a:lnTo>
                    <a:pt x="135" y="176"/>
                  </a:lnTo>
                  <a:lnTo>
                    <a:pt x="153" y="163"/>
                  </a:lnTo>
                  <a:lnTo>
                    <a:pt x="167" y="147"/>
                  </a:lnTo>
                  <a:lnTo>
                    <a:pt x="178" y="128"/>
                  </a:lnTo>
                  <a:lnTo>
                    <a:pt x="184" y="107"/>
                  </a:lnTo>
                  <a:lnTo>
                    <a:pt x="182" y="81"/>
                  </a:lnTo>
                  <a:lnTo>
                    <a:pt x="175" y="58"/>
                  </a:lnTo>
                  <a:lnTo>
                    <a:pt x="165" y="38"/>
                  </a:lnTo>
                  <a:lnTo>
                    <a:pt x="151" y="22"/>
                  </a:lnTo>
                  <a:lnTo>
                    <a:pt x="134" y="10"/>
                  </a:lnTo>
                  <a:lnTo>
                    <a:pt x="115" y="3"/>
                  </a:lnTo>
                  <a:lnTo>
                    <a:pt x="95"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5" name="Freeform 14"/>
            <p:cNvSpPr>
              <a:spLocks/>
            </p:cNvSpPr>
            <p:nvPr/>
          </p:nvSpPr>
          <p:spPr bwMode="auto">
            <a:xfrm>
              <a:off x="427" y="440"/>
              <a:ext cx="20" cy="132"/>
            </a:xfrm>
            <a:custGeom>
              <a:avLst/>
              <a:gdLst>
                <a:gd name="T0" fmla="*/ 0 w 20"/>
                <a:gd name="T1" fmla="*/ 0 h 132"/>
                <a:gd name="T2" fmla="*/ 0 w 20"/>
                <a:gd name="T3" fmla="*/ 132 h 132"/>
              </a:gdLst>
              <a:ahLst/>
              <a:cxnLst>
                <a:cxn ang="0">
                  <a:pos x="T0" y="T1"/>
                </a:cxn>
                <a:cxn ang="0">
                  <a:pos x="T2" y="T3"/>
                </a:cxn>
              </a:cxnLst>
              <a:rect l="0" t="0" r="r" b="b"/>
              <a:pathLst>
                <a:path w="20" h="132">
                  <a:moveTo>
                    <a:pt x="0" y="0"/>
                  </a:moveTo>
                  <a:lnTo>
                    <a:pt x="0" y="132"/>
                  </a:lnTo>
                </a:path>
              </a:pathLst>
            </a:custGeom>
            <a:noFill/>
            <a:ln w="12700">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6" name="Freeform 15"/>
            <p:cNvSpPr>
              <a:spLocks/>
            </p:cNvSpPr>
            <p:nvPr/>
          </p:nvSpPr>
          <p:spPr bwMode="auto">
            <a:xfrm>
              <a:off x="387" y="534"/>
              <a:ext cx="75" cy="78"/>
            </a:xfrm>
            <a:custGeom>
              <a:avLst/>
              <a:gdLst>
                <a:gd name="T0" fmla="*/ 50 w 75"/>
                <a:gd name="T1" fmla="*/ 0 h 78"/>
                <a:gd name="T2" fmla="*/ 24 w 75"/>
                <a:gd name="T3" fmla="*/ 3 h 78"/>
                <a:gd name="T4" fmla="*/ 7 w 75"/>
                <a:gd name="T5" fmla="*/ 15 h 78"/>
                <a:gd name="T6" fmla="*/ 0 w 75"/>
                <a:gd name="T7" fmla="*/ 32 h 78"/>
                <a:gd name="T8" fmla="*/ 4 w 75"/>
                <a:gd name="T9" fmla="*/ 56 h 78"/>
                <a:gd name="T10" fmla="*/ 18 w 75"/>
                <a:gd name="T11" fmla="*/ 72 h 78"/>
                <a:gd name="T12" fmla="*/ 38 w 75"/>
                <a:gd name="T13" fmla="*/ 78 h 78"/>
                <a:gd name="T14" fmla="*/ 39 w 75"/>
                <a:gd name="T15" fmla="*/ 78 h 78"/>
                <a:gd name="T16" fmla="*/ 60 w 75"/>
                <a:gd name="T17" fmla="*/ 72 h 78"/>
                <a:gd name="T18" fmla="*/ 75 w 75"/>
                <a:gd name="T19" fmla="*/ 56 h 78"/>
                <a:gd name="T20" fmla="*/ 74 w 75"/>
                <a:gd name="T21" fmla="*/ 28 h 78"/>
                <a:gd name="T22" fmla="*/ 65 w 75"/>
                <a:gd name="T23" fmla="*/ 9 h 78"/>
                <a:gd name="T24" fmla="*/ 50 w 75"/>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78">
                  <a:moveTo>
                    <a:pt x="50" y="0"/>
                  </a:moveTo>
                  <a:lnTo>
                    <a:pt x="24" y="3"/>
                  </a:lnTo>
                  <a:lnTo>
                    <a:pt x="7" y="15"/>
                  </a:lnTo>
                  <a:lnTo>
                    <a:pt x="0" y="32"/>
                  </a:lnTo>
                  <a:lnTo>
                    <a:pt x="4" y="56"/>
                  </a:lnTo>
                  <a:lnTo>
                    <a:pt x="18" y="72"/>
                  </a:lnTo>
                  <a:lnTo>
                    <a:pt x="38" y="78"/>
                  </a:lnTo>
                  <a:lnTo>
                    <a:pt x="39" y="78"/>
                  </a:lnTo>
                  <a:lnTo>
                    <a:pt x="60" y="72"/>
                  </a:lnTo>
                  <a:lnTo>
                    <a:pt x="75" y="56"/>
                  </a:lnTo>
                  <a:lnTo>
                    <a:pt x="74" y="28"/>
                  </a:lnTo>
                  <a:lnTo>
                    <a:pt x="65" y="9"/>
                  </a:lnTo>
                  <a:lnTo>
                    <a:pt x="50"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7" name="Group 16"/>
            <p:cNvGrpSpPr>
              <a:grpSpLocks/>
            </p:cNvGrpSpPr>
            <p:nvPr/>
          </p:nvGrpSpPr>
          <p:grpSpPr bwMode="auto">
            <a:xfrm>
              <a:off x="339" y="294"/>
              <a:ext cx="176" cy="160"/>
              <a:chOff x="339" y="294"/>
              <a:chExt cx="176" cy="160"/>
            </a:xfrm>
          </p:grpSpPr>
          <p:sp>
            <p:nvSpPr>
              <p:cNvPr id="24" name="Freeform 23"/>
              <p:cNvSpPr>
                <a:spLocks/>
              </p:cNvSpPr>
              <p:nvPr/>
            </p:nvSpPr>
            <p:spPr bwMode="auto">
              <a:xfrm>
                <a:off x="339" y="294"/>
                <a:ext cx="176" cy="160"/>
              </a:xfrm>
              <a:custGeom>
                <a:avLst/>
                <a:gdLst>
                  <a:gd name="T0" fmla="*/ 9 w 176"/>
                  <a:gd name="T1" fmla="*/ 0 h 160"/>
                  <a:gd name="T2" fmla="*/ 2 w 176"/>
                  <a:gd name="T3" fmla="*/ 0 h 160"/>
                  <a:gd name="T4" fmla="*/ 1 w 176"/>
                  <a:gd name="T5" fmla="*/ 0 h 160"/>
                  <a:gd name="T6" fmla="*/ 0 w 176"/>
                  <a:gd name="T7" fmla="*/ 1 h 160"/>
                  <a:gd name="T8" fmla="*/ 0 w 176"/>
                  <a:gd name="T9" fmla="*/ 3 h 160"/>
                  <a:gd name="T10" fmla="*/ 0 w 176"/>
                  <a:gd name="T11" fmla="*/ 4 h 160"/>
                  <a:gd name="T12" fmla="*/ 3 w 176"/>
                  <a:gd name="T13" fmla="*/ 16 h 160"/>
                  <a:gd name="T14" fmla="*/ 9 w 176"/>
                  <a:gd name="T15" fmla="*/ 37 h 160"/>
                  <a:gd name="T16" fmla="*/ 17 w 176"/>
                  <a:gd name="T17" fmla="*/ 61 h 160"/>
                  <a:gd name="T18" fmla="*/ 26 w 176"/>
                  <a:gd name="T19" fmla="*/ 87 h 160"/>
                  <a:gd name="T20" fmla="*/ 34 w 176"/>
                  <a:gd name="T21" fmla="*/ 111 h 160"/>
                  <a:gd name="T22" fmla="*/ 41 w 176"/>
                  <a:gd name="T23" fmla="*/ 129 h 160"/>
                  <a:gd name="T24" fmla="*/ 46 w 176"/>
                  <a:gd name="T25" fmla="*/ 139 h 160"/>
                  <a:gd name="T26" fmla="*/ 50 w 176"/>
                  <a:gd name="T27" fmla="*/ 145 h 160"/>
                  <a:gd name="T28" fmla="*/ 56 w 176"/>
                  <a:gd name="T29" fmla="*/ 150 h 160"/>
                  <a:gd name="T30" fmla="*/ 65 w 176"/>
                  <a:gd name="T31" fmla="*/ 155 h 160"/>
                  <a:gd name="T32" fmla="*/ 69 w 176"/>
                  <a:gd name="T33" fmla="*/ 157 h 160"/>
                  <a:gd name="T34" fmla="*/ 76 w 176"/>
                  <a:gd name="T35" fmla="*/ 159 h 160"/>
                  <a:gd name="T36" fmla="*/ 80 w 176"/>
                  <a:gd name="T37" fmla="*/ 159 h 160"/>
                  <a:gd name="T38" fmla="*/ 87 w 176"/>
                  <a:gd name="T39" fmla="*/ 159 h 160"/>
                  <a:gd name="T40" fmla="*/ 91 w 176"/>
                  <a:gd name="T41" fmla="*/ 159 h 160"/>
                  <a:gd name="T42" fmla="*/ 101 w 176"/>
                  <a:gd name="T43" fmla="*/ 156 h 160"/>
                  <a:gd name="T44" fmla="*/ 107 w 176"/>
                  <a:gd name="T45" fmla="*/ 153 h 160"/>
                  <a:gd name="T46" fmla="*/ 110 w 176"/>
                  <a:gd name="T47" fmla="*/ 150 h 160"/>
                  <a:gd name="T48" fmla="*/ 81 w 176"/>
                  <a:gd name="T49" fmla="*/ 150 h 160"/>
                  <a:gd name="T50" fmla="*/ 78 w 176"/>
                  <a:gd name="T51" fmla="*/ 150 h 160"/>
                  <a:gd name="T52" fmla="*/ 72 w 176"/>
                  <a:gd name="T53" fmla="*/ 148 h 160"/>
                  <a:gd name="T54" fmla="*/ 67 w 176"/>
                  <a:gd name="T55" fmla="*/ 146 h 160"/>
                  <a:gd name="T56" fmla="*/ 57 w 176"/>
                  <a:gd name="T57" fmla="*/ 137 h 160"/>
                  <a:gd name="T58" fmla="*/ 52 w 176"/>
                  <a:gd name="T59" fmla="*/ 130 h 160"/>
                  <a:gd name="T60" fmla="*/ 48 w 176"/>
                  <a:gd name="T61" fmla="*/ 120 h 160"/>
                  <a:gd name="T62" fmla="*/ 43 w 176"/>
                  <a:gd name="T63" fmla="*/ 107 h 160"/>
                  <a:gd name="T64" fmla="*/ 36 w 176"/>
                  <a:gd name="T65" fmla="*/ 85 h 160"/>
                  <a:gd name="T66" fmla="*/ 28 w 176"/>
                  <a:gd name="T67" fmla="*/ 58 h 160"/>
                  <a:gd name="T68" fmla="*/ 20 w 176"/>
                  <a:gd name="T69" fmla="*/ 32 h 160"/>
                  <a:gd name="T70" fmla="*/ 13 w 176"/>
                  <a:gd name="T71" fmla="*/ 12 h 160"/>
                  <a:gd name="T72" fmla="*/ 11 w 176"/>
                  <a:gd name="T73" fmla="*/ 2 h 160"/>
                  <a:gd name="T74" fmla="*/ 11 w 176"/>
                  <a:gd name="T75" fmla="*/ 0 h 160"/>
                  <a:gd name="T76" fmla="*/ 9 w 176"/>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60">
                    <a:moveTo>
                      <a:pt x="9" y="0"/>
                    </a:moveTo>
                    <a:lnTo>
                      <a:pt x="2" y="0"/>
                    </a:lnTo>
                    <a:lnTo>
                      <a:pt x="1" y="0"/>
                    </a:lnTo>
                    <a:lnTo>
                      <a:pt x="0" y="1"/>
                    </a:lnTo>
                    <a:lnTo>
                      <a:pt x="0" y="3"/>
                    </a:lnTo>
                    <a:lnTo>
                      <a:pt x="0" y="4"/>
                    </a:lnTo>
                    <a:lnTo>
                      <a:pt x="3" y="16"/>
                    </a:lnTo>
                    <a:lnTo>
                      <a:pt x="9" y="37"/>
                    </a:lnTo>
                    <a:lnTo>
                      <a:pt x="17" y="61"/>
                    </a:lnTo>
                    <a:lnTo>
                      <a:pt x="26" y="87"/>
                    </a:lnTo>
                    <a:lnTo>
                      <a:pt x="34" y="111"/>
                    </a:lnTo>
                    <a:lnTo>
                      <a:pt x="41" y="129"/>
                    </a:lnTo>
                    <a:lnTo>
                      <a:pt x="46" y="139"/>
                    </a:lnTo>
                    <a:lnTo>
                      <a:pt x="50" y="145"/>
                    </a:lnTo>
                    <a:lnTo>
                      <a:pt x="56" y="150"/>
                    </a:lnTo>
                    <a:lnTo>
                      <a:pt x="65" y="155"/>
                    </a:lnTo>
                    <a:lnTo>
                      <a:pt x="69" y="157"/>
                    </a:lnTo>
                    <a:lnTo>
                      <a:pt x="76" y="159"/>
                    </a:lnTo>
                    <a:lnTo>
                      <a:pt x="80" y="159"/>
                    </a:lnTo>
                    <a:lnTo>
                      <a:pt x="87" y="159"/>
                    </a:lnTo>
                    <a:lnTo>
                      <a:pt x="91" y="159"/>
                    </a:lnTo>
                    <a:lnTo>
                      <a:pt x="101" y="156"/>
                    </a:lnTo>
                    <a:lnTo>
                      <a:pt x="107" y="153"/>
                    </a:lnTo>
                    <a:lnTo>
                      <a:pt x="110" y="150"/>
                    </a:lnTo>
                    <a:lnTo>
                      <a:pt x="81" y="150"/>
                    </a:lnTo>
                    <a:lnTo>
                      <a:pt x="78" y="150"/>
                    </a:lnTo>
                    <a:lnTo>
                      <a:pt x="72" y="148"/>
                    </a:lnTo>
                    <a:lnTo>
                      <a:pt x="67" y="146"/>
                    </a:lnTo>
                    <a:lnTo>
                      <a:pt x="57" y="137"/>
                    </a:lnTo>
                    <a:lnTo>
                      <a:pt x="52" y="130"/>
                    </a:lnTo>
                    <a:lnTo>
                      <a:pt x="48" y="120"/>
                    </a:lnTo>
                    <a:lnTo>
                      <a:pt x="43" y="107"/>
                    </a:lnTo>
                    <a:lnTo>
                      <a:pt x="36" y="85"/>
                    </a:lnTo>
                    <a:lnTo>
                      <a:pt x="28" y="58"/>
                    </a:lnTo>
                    <a:lnTo>
                      <a:pt x="20" y="32"/>
                    </a:lnTo>
                    <a:lnTo>
                      <a:pt x="13" y="12"/>
                    </a:lnTo>
                    <a:lnTo>
                      <a:pt x="11" y="2"/>
                    </a:lnTo>
                    <a:lnTo>
                      <a:pt x="11" y="0"/>
                    </a:lnTo>
                    <a:lnTo>
                      <a:pt x="9"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5" name="Freeform 24"/>
              <p:cNvSpPr>
                <a:spLocks/>
              </p:cNvSpPr>
              <p:nvPr/>
            </p:nvSpPr>
            <p:spPr bwMode="auto">
              <a:xfrm>
                <a:off x="339" y="294"/>
                <a:ext cx="176" cy="160"/>
              </a:xfrm>
              <a:custGeom>
                <a:avLst/>
                <a:gdLst>
                  <a:gd name="T0" fmla="*/ 173 w 176"/>
                  <a:gd name="T1" fmla="*/ 0 h 160"/>
                  <a:gd name="T2" fmla="*/ 165 w 176"/>
                  <a:gd name="T3" fmla="*/ 0 h 160"/>
                  <a:gd name="T4" fmla="*/ 164 w 176"/>
                  <a:gd name="T5" fmla="*/ 1 h 160"/>
                  <a:gd name="T6" fmla="*/ 163 w 176"/>
                  <a:gd name="T7" fmla="*/ 4 h 160"/>
                  <a:gd name="T8" fmla="*/ 159 w 176"/>
                  <a:gd name="T9" fmla="*/ 17 h 160"/>
                  <a:gd name="T10" fmla="*/ 150 w 176"/>
                  <a:gd name="T11" fmla="*/ 40 h 160"/>
                  <a:gd name="T12" fmla="*/ 140 w 176"/>
                  <a:gd name="T13" fmla="*/ 66 h 160"/>
                  <a:gd name="T14" fmla="*/ 131 w 176"/>
                  <a:gd name="T15" fmla="*/ 92 h 160"/>
                  <a:gd name="T16" fmla="*/ 123 w 176"/>
                  <a:gd name="T17" fmla="*/ 111 h 160"/>
                  <a:gd name="T18" fmla="*/ 119 w 176"/>
                  <a:gd name="T19" fmla="*/ 121 h 160"/>
                  <a:gd name="T20" fmla="*/ 117 w 176"/>
                  <a:gd name="T21" fmla="*/ 126 h 160"/>
                  <a:gd name="T22" fmla="*/ 115 w 176"/>
                  <a:gd name="T23" fmla="*/ 130 h 160"/>
                  <a:gd name="T24" fmla="*/ 110 w 176"/>
                  <a:gd name="T25" fmla="*/ 137 h 160"/>
                  <a:gd name="T26" fmla="*/ 108 w 176"/>
                  <a:gd name="T27" fmla="*/ 139 h 160"/>
                  <a:gd name="T28" fmla="*/ 103 w 176"/>
                  <a:gd name="T29" fmla="*/ 143 h 160"/>
                  <a:gd name="T30" fmla="*/ 101 w 176"/>
                  <a:gd name="T31" fmla="*/ 145 h 160"/>
                  <a:gd name="T32" fmla="*/ 96 w 176"/>
                  <a:gd name="T33" fmla="*/ 147 h 160"/>
                  <a:gd name="T34" fmla="*/ 94 w 176"/>
                  <a:gd name="T35" fmla="*/ 148 h 160"/>
                  <a:gd name="T36" fmla="*/ 89 w 176"/>
                  <a:gd name="T37" fmla="*/ 150 h 160"/>
                  <a:gd name="T38" fmla="*/ 86 w 176"/>
                  <a:gd name="T39" fmla="*/ 150 h 160"/>
                  <a:gd name="T40" fmla="*/ 110 w 176"/>
                  <a:gd name="T41" fmla="*/ 150 h 160"/>
                  <a:gd name="T42" fmla="*/ 115 w 176"/>
                  <a:gd name="T43" fmla="*/ 146 h 160"/>
                  <a:gd name="T44" fmla="*/ 119 w 176"/>
                  <a:gd name="T45" fmla="*/ 142 h 160"/>
                  <a:gd name="T46" fmla="*/ 125 w 176"/>
                  <a:gd name="T47" fmla="*/ 134 h 160"/>
                  <a:gd name="T48" fmla="*/ 127 w 176"/>
                  <a:gd name="T49" fmla="*/ 130 h 160"/>
                  <a:gd name="T50" fmla="*/ 131 w 176"/>
                  <a:gd name="T51" fmla="*/ 121 h 160"/>
                  <a:gd name="T52" fmla="*/ 137 w 176"/>
                  <a:gd name="T53" fmla="*/ 106 h 160"/>
                  <a:gd name="T54" fmla="*/ 146 w 176"/>
                  <a:gd name="T55" fmla="*/ 83 h 160"/>
                  <a:gd name="T56" fmla="*/ 156 w 176"/>
                  <a:gd name="T57" fmla="*/ 57 h 160"/>
                  <a:gd name="T58" fmla="*/ 165 w 176"/>
                  <a:gd name="T59" fmla="*/ 32 h 160"/>
                  <a:gd name="T60" fmla="*/ 172 w 176"/>
                  <a:gd name="T61" fmla="*/ 12 h 160"/>
                  <a:gd name="T62" fmla="*/ 175 w 176"/>
                  <a:gd name="T63" fmla="*/ 3 h 160"/>
                  <a:gd name="T64" fmla="*/ 175 w 176"/>
                  <a:gd name="T65" fmla="*/ 2 h 160"/>
                  <a:gd name="T66" fmla="*/ 175 w 176"/>
                  <a:gd name="T67" fmla="*/ 1 h 160"/>
                  <a:gd name="T68" fmla="*/ 174 w 176"/>
                  <a:gd name="T69" fmla="*/ 0 h 160"/>
                  <a:gd name="T70" fmla="*/ 173 w 176"/>
                  <a:gd name="T7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60">
                    <a:moveTo>
                      <a:pt x="173" y="0"/>
                    </a:moveTo>
                    <a:lnTo>
                      <a:pt x="165" y="0"/>
                    </a:lnTo>
                    <a:lnTo>
                      <a:pt x="164" y="1"/>
                    </a:lnTo>
                    <a:lnTo>
                      <a:pt x="163" y="4"/>
                    </a:lnTo>
                    <a:lnTo>
                      <a:pt x="159" y="17"/>
                    </a:lnTo>
                    <a:lnTo>
                      <a:pt x="150" y="40"/>
                    </a:lnTo>
                    <a:lnTo>
                      <a:pt x="140" y="66"/>
                    </a:lnTo>
                    <a:lnTo>
                      <a:pt x="131" y="92"/>
                    </a:lnTo>
                    <a:lnTo>
                      <a:pt x="123" y="111"/>
                    </a:lnTo>
                    <a:lnTo>
                      <a:pt x="119" y="121"/>
                    </a:lnTo>
                    <a:lnTo>
                      <a:pt x="117" y="126"/>
                    </a:lnTo>
                    <a:lnTo>
                      <a:pt x="115" y="130"/>
                    </a:lnTo>
                    <a:lnTo>
                      <a:pt x="110" y="137"/>
                    </a:lnTo>
                    <a:lnTo>
                      <a:pt x="108" y="139"/>
                    </a:lnTo>
                    <a:lnTo>
                      <a:pt x="103" y="143"/>
                    </a:lnTo>
                    <a:lnTo>
                      <a:pt x="101" y="145"/>
                    </a:lnTo>
                    <a:lnTo>
                      <a:pt x="96" y="147"/>
                    </a:lnTo>
                    <a:lnTo>
                      <a:pt x="94" y="148"/>
                    </a:lnTo>
                    <a:lnTo>
                      <a:pt x="89" y="150"/>
                    </a:lnTo>
                    <a:lnTo>
                      <a:pt x="86" y="150"/>
                    </a:lnTo>
                    <a:lnTo>
                      <a:pt x="110" y="150"/>
                    </a:lnTo>
                    <a:lnTo>
                      <a:pt x="115" y="146"/>
                    </a:lnTo>
                    <a:lnTo>
                      <a:pt x="119" y="142"/>
                    </a:lnTo>
                    <a:lnTo>
                      <a:pt x="125" y="134"/>
                    </a:lnTo>
                    <a:lnTo>
                      <a:pt x="127" y="130"/>
                    </a:lnTo>
                    <a:lnTo>
                      <a:pt x="131" y="121"/>
                    </a:lnTo>
                    <a:lnTo>
                      <a:pt x="137" y="106"/>
                    </a:lnTo>
                    <a:lnTo>
                      <a:pt x="146" y="83"/>
                    </a:lnTo>
                    <a:lnTo>
                      <a:pt x="156" y="57"/>
                    </a:lnTo>
                    <a:lnTo>
                      <a:pt x="165" y="32"/>
                    </a:lnTo>
                    <a:lnTo>
                      <a:pt x="172" y="12"/>
                    </a:lnTo>
                    <a:lnTo>
                      <a:pt x="175" y="3"/>
                    </a:lnTo>
                    <a:lnTo>
                      <a:pt x="175" y="2"/>
                    </a:lnTo>
                    <a:lnTo>
                      <a:pt x="175" y="1"/>
                    </a:lnTo>
                    <a:lnTo>
                      <a:pt x="174" y="0"/>
                    </a:lnTo>
                    <a:lnTo>
                      <a:pt x="173"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8" name="Freeform 17"/>
            <p:cNvSpPr>
              <a:spLocks/>
            </p:cNvSpPr>
            <p:nvPr/>
          </p:nvSpPr>
          <p:spPr bwMode="auto">
            <a:xfrm>
              <a:off x="339" y="294"/>
              <a:ext cx="176" cy="160"/>
            </a:xfrm>
            <a:custGeom>
              <a:avLst/>
              <a:gdLst>
                <a:gd name="T0" fmla="*/ 84 w 176"/>
                <a:gd name="T1" fmla="*/ 159 h 160"/>
                <a:gd name="T2" fmla="*/ 76 w 176"/>
                <a:gd name="T3" fmla="*/ 159 h 160"/>
                <a:gd name="T4" fmla="*/ 69 w 176"/>
                <a:gd name="T5" fmla="*/ 157 h 160"/>
                <a:gd name="T6" fmla="*/ 62 w 176"/>
                <a:gd name="T7" fmla="*/ 154 h 160"/>
                <a:gd name="T8" fmla="*/ 51 w 176"/>
                <a:gd name="T9" fmla="*/ 145 h 160"/>
                <a:gd name="T10" fmla="*/ 41 w 176"/>
                <a:gd name="T11" fmla="*/ 129 h 160"/>
                <a:gd name="T12" fmla="*/ 26 w 176"/>
                <a:gd name="T13" fmla="*/ 87 h 160"/>
                <a:gd name="T14" fmla="*/ 9 w 176"/>
                <a:gd name="T15" fmla="*/ 37 h 160"/>
                <a:gd name="T16" fmla="*/ 0 w 176"/>
                <a:gd name="T17" fmla="*/ 4 h 160"/>
                <a:gd name="T18" fmla="*/ 0 w 176"/>
                <a:gd name="T19" fmla="*/ 1 h 160"/>
                <a:gd name="T20" fmla="*/ 1 w 176"/>
                <a:gd name="T21" fmla="*/ 0 h 160"/>
                <a:gd name="T22" fmla="*/ 3 w 176"/>
                <a:gd name="T23" fmla="*/ 0 h 160"/>
                <a:gd name="T24" fmla="*/ 9 w 176"/>
                <a:gd name="T25" fmla="*/ 0 h 160"/>
                <a:gd name="T26" fmla="*/ 11 w 176"/>
                <a:gd name="T27" fmla="*/ 2 h 160"/>
                <a:gd name="T28" fmla="*/ 20 w 176"/>
                <a:gd name="T29" fmla="*/ 32 h 160"/>
                <a:gd name="T30" fmla="*/ 36 w 176"/>
                <a:gd name="T31" fmla="*/ 85 h 160"/>
                <a:gd name="T32" fmla="*/ 48 w 176"/>
                <a:gd name="T33" fmla="*/ 120 h 160"/>
                <a:gd name="T34" fmla="*/ 57 w 176"/>
                <a:gd name="T35" fmla="*/ 137 h 160"/>
                <a:gd name="T36" fmla="*/ 67 w 176"/>
                <a:gd name="T37" fmla="*/ 146 h 160"/>
                <a:gd name="T38" fmla="*/ 76 w 176"/>
                <a:gd name="T39" fmla="*/ 149 h 160"/>
                <a:gd name="T40" fmla="*/ 81 w 176"/>
                <a:gd name="T41" fmla="*/ 150 h 160"/>
                <a:gd name="T42" fmla="*/ 86 w 176"/>
                <a:gd name="T43" fmla="*/ 150 h 160"/>
                <a:gd name="T44" fmla="*/ 91 w 176"/>
                <a:gd name="T45" fmla="*/ 149 h 160"/>
                <a:gd name="T46" fmla="*/ 96 w 176"/>
                <a:gd name="T47" fmla="*/ 147 h 160"/>
                <a:gd name="T48" fmla="*/ 101 w 176"/>
                <a:gd name="T49" fmla="*/ 145 h 160"/>
                <a:gd name="T50" fmla="*/ 106 w 176"/>
                <a:gd name="T51" fmla="*/ 141 h 160"/>
                <a:gd name="T52" fmla="*/ 110 w 176"/>
                <a:gd name="T53" fmla="*/ 137 h 160"/>
                <a:gd name="T54" fmla="*/ 115 w 176"/>
                <a:gd name="T55" fmla="*/ 130 h 160"/>
                <a:gd name="T56" fmla="*/ 119 w 176"/>
                <a:gd name="T57" fmla="*/ 121 h 160"/>
                <a:gd name="T58" fmla="*/ 131 w 176"/>
                <a:gd name="T59" fmla="*/ 92 h 160"/>
                <a:gd name="T60" fmla="*/ 150 w 176"/>
                <a:gd name="T61" fmla="*/ 40 h 160"/>
                <a:gd name="T62" fmla="*/ 164 w 176"/>
                <a:gd name="T63" fmla="*/ 4 h 160"/>
                <a:gd name="T64" fmla="*/ 166 w 176"/>
                <a:gd name="T65" fmla="*/ 0 h 160"/>
                <a:gd name="T66" fmla="*/ 172 w 176"/>
                <a:gd name="T67" fmla="*/ 0 h 160"/>
                <a:gd name="T68" fmla="*/ 174 w 176"/>
                <a:gd name="T69" fmla="*/ 0 h 160"/>
                <a:gd name="T70" fmla="*/ 175 w 176"/>
                <a:gd name="T71" fmla="*/ 1 h 160"/>
                <a:gd name="T72" fmla="*/ 175 w 176"/>
                <a:gd name="T73" fmla="*/ 3 h 160"/>
                <a:gd name="T74" fmla="*/ 165 w 176"/>
                <a:gd name="T75" fmla="*/ 32 h 160"/>
                <a:gd name="T76" fmla="*/ 146 w 176"/>
                <a:gd name="T77" fmla="*/ 83 h 160"/>
                <a:gd name="T78" fmla="*/ 131 w 176"/>
                <a:gd name="T79" fmla="*/ 121 h 160"/>
                <a:gd name="T80" fmla="*/ 125 w 176"/>
                <a:gd name="T81" fmla="*/ 134 h 160"/>
                <a:gd name="T82" fmla="*/ 119 w 176"/>
                <a:gd name="T83" fmla="*/ 142 h 160"/>
                <a:gd name="T84" fmla="*/ 112 w 176"/>
                <a:gd name="T85" fmla="*/ 149 h 160"/>
                <a:gd name="T86" fmla="*/ 101 w 176"/>
                <a:gd name="T87" fmla="*/ 156 h 160"/>
                <a:gd name="T88" fmla="*/ 91 w 176"/>
                <a:gd name="T89" fmla="*/ 159 h 160"/>
                <a:gd name="T90" fmla="*/ 84 w 176"/>
                <a:gd name="T91" fmla="*/ 1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 h="160">
                  <a:moveTo>
                    <a:pt x="84" y="159"/>
                  </a:moveTo>
                  <a:lnTo>
                    <a:pt x="84" y="159"/>
                  </a:lnTo>
                  <a:lnTo>
                    <a:pt x="80" y="159"/>
                  </a:lnTo>
                  <a:lnTo>
                    <a:pt x="76" y="159"/>
                  </a:lnTo>
                  <a:lnTo>
                    <a:pt x="72" y="158"/>
                  </a:lnTo>
                  <a:lnTo>
                    <a:pt x="69" y="157"/>
                  </a:lnTo>
                  <a:lnTo>
                    <a:pt x="66" y="155"/>
                  </a:lnTo>
                  <a:lnTo>
                    <a:pt x="62" y="154"/>
                  </a:lnTo>
                  <a:lnTo>
                    <a:pt x="56" y="150"/>
                  </a:lnTo>
                  <a:lnTo>
                    <a:pt x="51" y="145"/>
                  </a:lnTo>
                  <a:lnTo>
                    <a:pt x="46" y="139"/>
                  </a:lnTo>
                  <a:lnTo>
                    <a:pt x="41" y="129"/>
                  </a:lnTo>
                  <a:lnTo>
                    <a:pt x="34" y="111"/>
                  </a:lnTo>
                  <a:lnTo>
                    <a:pt x="26" y="87"/>
                  </a:lnTo>
                  <a:lnTo>
                    <a:pt x="17" y="61"/>
                  </a:lnTo>
                  <a:lnTo>
                    <a:pt x="9" y="37"/>
                  </a:lnTo>
                  <a:lnTo>
                    <a:pt x="3" y="16"/>
                  </a:lnTo>
                  <a:lnTo>
                    <a:pt x="0" y="4"/>
                  </a:lnTo>
                  <a:lnTo>
                    <a:pt x="0" y="2"/>
                  </a:lnTo>
                  <a:lnTo>
                    <a:pt x="0" y="1"/>
                  </a:lnTo>
                  <a:lnTo>
                    <a:pt x="0" y="0"/>
                  </a:lnTo>
                  <a:lnTo>
                    <a:pt x="1" y="0"/>
                  </a:lnTo>
                  <a:lnTo>
                    <a:pt x="2" y="0"/>
                  </a:lnTo>
                  <a:lnTo>
                    <a:pt x="3" y="0"/>
                  </a:lnTo>
                  <a:lnTo>
                    <a:pt x="8" y="0"/>
                  </a:lnTo>
                  <a:lnTo>
                    <a:pt x="9" y="0"/>
                  </a:lnTo>
                  <a:lnTo>
                    <a:pt x="11" y="0"/>
                  </a:lnTo>
                  <a:lnTo>
                    <a:pt x="11" y="2"/>
                  </a:lnTo>
                  <a:lnTo>
                    <a:pt x="14" y="12"/>
                  </a:lnTo>
                  <a:lnTo>
                    <a:pt x="20" y="32"/>
                  </a:lnTo>
                  <a:lnTo>
                    <a:pt x="28" y="58"/>
                  </a:lnTo>
                  <a:lnTo>
                    <a:pt x="36" y="85"/>
                  </a:lnTo>
                  <a:lnTo>
                    <a:pt x="44" y="107"/>
                  </a:lnTo>
                  <a:lnTo>
                    <a:pt x="48" y="120"/>
                  </a:lnTo>
                  <a:lnTo>
                    <a:pt x="52" y="130"/>
                  </a:lnTo>
                  <a:lnTo>
                    <a:pt x="57" y="137"/>
                  </a:lnTo>
                  <a:lnTo>
                    <a:pt x="63" y="142"/>
                  </a:lnTo>
                  <a:lnTo>
                    <a:pt x="67" y="146"/>
                  </a:lnTo>
                  <a:lnTo>
                    <a:pt x="72" y="148"/>
                  </a:lnTo>
                  <a:lnTo>
                    <a:pt x="76" y="149"/>
                  </a:lnTo>
                  <a:lnTo>
                    <a:pt x="79" y="150"/>
                  </a:lnTo>
                  <a:lnTo>
                    <a:pt x="81" y="150"/>
                  </a:lnTo>
                  <a:lnTo>
                    <a:pt x="84" y="150"/>
                  </a:lnTo>
                  <a:lnTo>
                    <a:pt x="86" y="150"/>
                  </a:lnTo>
                  <a:lnTo>
                    <a:pt x="89" y="150"/>
                  </a:lnTo>
                  <a:lnTo>
                    <a:pt x="91" y="149"/>
                  </a:lnTo>
                  <a:lnTo>
                    <a:pt x="94" y="148"/>
                  </a:lnTo>
                  <a:lnTo>
                    <a:pt x="96" y="147"/>
                  </a:lnTo>
                  <a:lnTo>
                    <a:pt x="99" y="146"/>
                  </a:lnTo>
                  <a:lnTo>
                    <a:pt x="101" y="145"/>
                  </a:lnTo>
                  <a:lnTo>
                    <a:pt x="103" y="143"/>
                  </a:lnTo>
                  <a:lnTo>
                    <a:pt x="106" y="141"/>
                  </a:lnTo>
                  <a:lnTo>
                    <a:pt x="108" y="139"/>
                  </a:lnTo>
                  <a:lnTo>
                    <a:pt x="110" y="137"/>
                  </a:lnTo>
                  <a:lnTo>
                    <a:pt x="112" y="134"/>
                  </a:lnTo>
                  <a:lnTo>
                    <a:pt x="115" y="130"/>
                  </a:lnTo>
                  <a:lnTo>
                    <a:pt x="117" y="126"/>
                  </a:lnTo>
                  <a:lnTo>
                    <a:pt x="119" y="121"/>
                  </a:lnTo>
                  <a:lnTo>
                    <a:pt x="123" y="111"/>
                  </a:lnTo>
                  <a:lnTo>
                    <a:pt x="131" y="92"/>
                  </a:lnTo>
                  <a:lnTo>
                    <a:pt x="140" y="66"/>
                  </a:lnTo>
                  <a:lnTo>
                    <a:pt x="150" y="40"/>
                  </a:lnTo>
                  <a:lnTo>
                    <a:pt x="159" y="17"/>
                  </a:lnTo>
                  <a:lnTo>
                    <a:pt x="164" y="4"/>
                  </a:lnTo>
                  <a:lnTo>
                    <a:pt x="164" y="1"/>
                  </a:lnTo>
                  <a:lnTo>
                    <a:pt x="166" y="0"/>
                  </a:lnTo>
                  <a:lnTo>
                    <a:pt x="167" y="0"/>
                  </a:lnTo>
                  <a:lnTo>
                    <a:pt x="172" y="0"/>
                  </a:lnTo>
                  <a:lnTo>
                    <a:pt x="173" y="0"/>
                  </a:lnTo>
                  <a:lnTo>
                    <a:pt x="174" y="0"/>
                  </a:lnTo>
                  <a:lnTo>
                    <a:pt x="175" y="1"/>
                  </a:lnTo>
                  <a:lnTo>
                    <a:pt x="175" y="1"/>
                  </a:lnTo>
                  <a:lnTo>
                    <a:pt x="175" y="2"/>
                  </a:lnTo>
                  <a:lnTo>
                    <a:pt x="175" y="3"/>
                  </a:lnTo>
                  <a:lnTo>
                    <a:pt x="172" y="12"/>
                  </a:lnTo>
                  <a:lnTo>
                    <a:pt x="165" y="32"/>
                  </a:lnTo>
                  <a:lnTo>
                    <a:pt x="156" y="57"/>
                  </a:lnTo>
                  <a:lnTo>
                    <a:pt x="146" y="83"/>
                  </a:lnTo>
                  <a:lnTo>
                    <a:pt x="137" y="106"/>
                  </a:lnTo>
                  <a:lnTo>
                    <a:pt x="131" y="121"/>
                  </a:lnTo>
                  <a:lnTo>
                    <a:pt x="127" y="130"/>
                  </a:lnTo>
                  <a:lnTo>
                    <a:pt x="125" y="134"/>
                  </a:lnTo>
                  <a:lnTo>
                    <a:pt x="122" y="138"/>
                  </a:lnTo>
                  <a:lnTo>
                    <a:pt x="119" y="142"/>
                  </a:lnTo>
                  <a:lnTo>
                    <a:pt x="116" y="146"/>
                  </a:lnTo>
                  <a:lnTo>
                    <a:pt x="112" y="149"/>
                  </a:lnTo>
                  <a:lnTo>
                    <a:pt x="107" y="153"/>
                  </a:lnTo>
                  <a:lnTo>
                    <a:pt x="101" y="156"/>
                  </a:lnTo>
                  <a:lnTo>
                    <a:pt x="95" y="158"/>
                  </a:lnTo>
                  <a:lnTo>
                    <a:pt x="91" y="159"/>
                  </a:lnTo>
                  <a:lnTo>
                    <a:pt x="87" y="159"/>
                  </a:lnTo>
                  <a:lnTo>
                    <a:pt x="84" y="159"/>
                  </a:lnTo>
                  <a:close/>
                </a:path>
              </a:pathLst>
            </a:custGeom>
            <a:noFill/>
            <a:ln w="12700">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nvGrpSpPr>
            <p:cNvPr id="19" name="Group 18"/>
            <p:cNvGrpSpPr>
              <a:grpSpLocks/>
            </p:cNvGrpSpPr>
            <p:nvPr/>
          </p:nvGrpSpPr>
          <p:grpSpPr bwMode="auto">
            <a:xfrm>
              <a:off x="364" y="349"/>
              <a:ext cx="126" cy="40"/>
              <a:chOff x="364" y="349"/>
              <a:chExt cx="126" cy="40"/>
            </a:xfrm>
          </p:grpSpPr>
          <p:sp>
            <p:nvSpPr>
              <p:cNvPr id="22" name="Freeform 21"/>
              <p:cNvSpPr>
                <a:spLocks/>
              </p:cNvSpPr>
              <p:nvPr/>
            </p:nvSpPr>
            <p:spPr bwMode="auto">
              <a:xfrm>
                <a:off x="364" y="349"/>
                <a:ext cx="126" cy="40"/>
              </a:xfrm>
              <a:custGeom>
                <a:avLst/>
                <a:gdLst>
                  <a:gd name="T0" fmla="*/ 7 w 126"/>
                  <a:gd name="T1" fmla="*/ 0 h 40"/>
                  <a:gd name="T2" fmla="*/ 1 w 126"/>
                  <a:gd name="T3" fmla="*/ 0 h 40"/>
                  <a:gd name="T4" fmla="*/ 0 w 126"/>
                  <a:gd name="T5" fmla="*/ 0 h 40"/>
                  <a:gd name="T6" fmla="*/ 0 w 126"/>
                  <a:gd name="T7" fmla="*/ 0 h 40"/>
                  <a:gd name="T8" fmla="*/ 2 w 126"/>
                  <a:gd name="T9" fmla="*/ 4 h 40"/>
                  <a:gd name="T10" fmla="*/ 18 w 126"/>
                  <a:gd name="T11" fmla="*/ 22 h 40"/>
                  <a:gd name="T12" fmla="*/ 33 w 126"/>
                  <a:gd name="T13" fmla="*/ 35 h 40"/>
                  <a:gd name="T14" fmla="*/ 36 w 126"/>
                  <a:gd name="T15" fmla="*/ 36 h 40"/>
                  <a:gd name="T16" fmla="*/ 40 w 126"/>
                  <a:gd name="T17" fmla="*/ 38 h 40"/>
                  <a:gd name="T18" fmla="*/ 47 w 126"/>
                  <a:gd name="T19" fmla="*/ 39 h 40"/>
                  <a:gd name="T20" fmla="*/ 49 w 126"/>
                  <a:gd name="T21" fmla="*/ 39 h 40"/>
                  <a:gd name="T22" fmla="*/ 54 w 126"/>
                  <a:gd name="T23" fmla="*/ 40 h 40"/>
                  <a:gd name="T24" fmla="*/ 60 w 126"/>
                  <a:gd name="T25" fmla="*/ 40 h 40"/>
                  <a:gd name="T26" fmla="*/ 65 w 126"/>
                  <a:gd name="T27" fmla="*/ 40 h 40"/>
                  <a:gd name="T28" fmla="*/ 72 w 126"/>
                  <a:gd name="T29" fmla="*/ 39 h 40"/>
                  <a:gd name="T30" fmla="*/ 76 w 126"/>
                  <a:gd name="T31" fmla="*/ 38 h 40"/>
                  <a:gd name="T32" fmla="*/ 79 w 126"/>
                  <a:gd name="T33" fmla="*/ 38 h 40"/>
                  <a:gd name="T34" fmla="*/ 58 w 126"/>
                  <a:gd name="T35" fmla="*/ 38 h 40"/>
                  <a:gd name="T36" fmla="*/ 54 w 126"/>
                  <a:gd name="T37" fmla="*/ 37 h 40"/>
                  <a:gd name="T38" fmla="*/ 51 w 126"/>
                  <a:gd name="T39" fmla="*/ 37 h 40"/>
                  <a:gd name="T40" fmla="*/ 48 w 126"/>
                  <a:gd name="T41" fmla="*/ 36 h 40"/>
                  <a:gd name="T42" fmla="*/ 41 w 126"/>
                  <a:gd name="T43" fmla="*/ 34 h 40"/>
                  <a:gd name="T44" fmla="*/ 37 w 126"/>
                  <a:gd name="T45" fmla="*/ 33 h 40"/>
                  <a:gd name="T46" fmla="*/ 35 w 126"/>
                  <a:gd name="T47" fmla="*/ 30 h 40"/>
                  <a:gd name="T48" fmla="*/ 21 w 126"/>
                  <a:gd name="T49" fmla="*/ 15 h 40"/>
                  <a:gd name="T50" fmla="*/ 8 w 126"/>
                  <a:gd name="T51" fmla="*/ 0 h 40"/>
                  <a:gd name="T52" fmla="*/ 8 w 126"/>
                  <a:gd name="T53" fmla="*/ 0 h 40"/>
                  <a:gd name="T54" fmla="*/ 7 w 126"/>
                  <a:gd name="T5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6" h="40">
                    <a:moveTo>
                      <a:pt x="7" y="0"/>
                    </a:moveTo>
                    <a:lnTo>
                      <a:pt x="1" y="0"/>
                    </a:lnTo>
                    <a:lnTo>
                      <a:pt x="0" y="0"/>
                    </a:lnTo>
                    <a:lnTo>
                      <a:pt x="0" y="0"/>
                    </a:lnTo>
                    <a:lnTo>
                      <a:pt x="2" y="4"/>
                    </a:lnTo>
                    <a:lnTo>
                      <a:pt x="18" y="22"/>
                    </a:lnTo>
                    <a:lnTo>
                      <a:pt x="33" y="35"/>
                    </a:lnTo>
                    <a:lnTo>
                      <a:pt x="36" y="36"/>
                    </a:lnTo>
                    <a:lnTo>
                      <a:pt x="40" y="38"/>
                    </a:lnTo>
                    <a:lnTo>
                      <a:pt x="47" y="39"/>
                    </a:lnTo>
                    <a:lnTo>
                      <a:pt x="49" y="39"/>
                    </a:lnTo>
                    <a:lnTo>
                      <a:pt x="54" y="40"/>
                    </a:lnTo>
                    <a:lnTo>
                      <a:pt x="60" y="40"/>
                    </a:lnTo>
                    <a:lnTo>
                      <a:pt x="65" y="40"/>
                    </a:lnTo>
                    <a:lnTo>
                      <a:pt x="72" y="39"/>
                    </a:lnTo>
                    <a:lnTo>
                      <a:pt x="76" y="38"/>
                    </a:lnTo>
                    <a:lnTo>
                      <a:pt x="79" y="38"/>
                    </a:lnTo>
                    <a:lnTo>
                      <a:pt x="58" y="38"/>
                    </a:lnTo>
                    <a:lnTo>
                      <a:pt x="54" y="37"/>
                    </a:lnTo>
                    <a:lnTo>
                      <a:pt x="51" y="37"/>
                    </a:lnTo>
                    <a:lnTo>
                      <a:pt x="48" y="36"/>
                    </a:lnTo>
                    <a:lnTo>
                      <a:pt x="41" y="34"/>
                    </a:lnTo>
                    <a:lnTo>
                      <a:pt x="37" y="33"/>
                    </a:lnTo>
                    <a:lnTo>
                      <a:pt x="35" y="30"/>
                    </a:lnTo>
                    <a:lnTo>
                      <a:pt x="21" y="15"/>
                    </a:lnTo>
                    <a:lnTo>
                      <a:pt x="8" y="0"/>
                    </a:lnTo>
                    <a:lnTo>
                      <a:pt x="8" y="0"/>
                    </a:lnTo>
                    <a:lnTo>
                      <a:pt x="7"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3" name="Freeform 22"/>
              <p:cNvSpPr>
                <a:spLocks/>
              </p:cNvSpPr>
              <p:nvPr/>
            </p:nvSpPr>
            <p:spPr bwMode="auto">
              <a:xfrm>
                <a:off x="364" y="349"/>
                <a:ext cx="126" cy="40"/>
              </a:xfrm>
              <a:custGeom>
                <a:avLst/>
                <a:gdLst>
                  <a:gd name="T0" fmla="*/ 119 w 126"/>
                  <a:gd name="T1" fmla="*/ 0 h 40"/>
                  <a:gd name="T2" fmla="*/ 118 w 126"/>
                  <a:gd name="T3" fmla="*/ 0 h 40"/>
                  <a:gd name="T4" fmla="*/ 117 w 126"/>
                  <a:gd name="T5" fmla="*/ 1 h 40"/>
                  <a:gd name="T6" fmla="*/ 100 w 126"/>
                  <a:gd name="T7" fmla="*/ 17 h 40"/>
                  <a:gd name="T8" fmla="*/ 86 w 126"/>
                  <a:gd name="T9" fmla="*/ 30 h 40"/>
                  <a:gd name="T10" fmla="*/ 84 w 126"/>
                  <a:gd name="T11" fmla="*/ 31 h 40"/>
                  <a:gd name="T12" fmla="*/ 82 w 126"/>
                  <a:gd name="T13" fmla="*/ 33 h 40"/>
                  <a:gd name="T14" fmla="*/ 79 w 126"/>
                  <a:gd name="T15" fmla="*/ 34 h 40"/>
                  <a:gd name="T16" fmla="*/ 77 w 126"/>
                  <a:gd name="T17" fmla="*/ 35 h 40"/>
                  <a:gd name="T18" fmla="*/ 74 w 126"/>
                  <a:gd name="T19" fmla="*/ 36 h 40"/>
                  <a:gd name="T20" fmla="*/ 72 w 126"/>
                  <a:gd name="T21" fmla="*/ 36 h 40"/>
                  <a:gd name="T22" fmla="*/ 69 w 126"/>
                  <a:gd name="T23" fmla="*/ 37 h 40"/>
                  <a:gd name="T24" fmla="*/ 67 w 126"/>
                  <a:gd name="T25" fmla="*/ 37 h 40"/>
                  <a:gd name="T26" fmla="*/ 65 w 126"/>
                  <a:gd name="T27" fmla="*/ 37 h 40"/>
                  <a:gd name="T28" fmla="*/ 58 w 126"/>
                  <a:gd name="T29" fmla="*/ 38 h 40"/>
                  <a:gd name="T30" fmla="*/ 79 w 126"/>
                  <a:gd name="T31" fmla="*/ 38 h 40"/>
                  <a:gd name="T32" fmla="*/ 83 w 126"/>
                  <a:gd name="T33" fmla="*/ 37 h 40"/>
                  <a:gd name="T34" fmla="*/ 85 w 126"/>
                  <a:gd name="T35" fmla="*/ 36 h 40"/>
                  <a:gd name="T36" fmla="*/ 90 w 126"/>
                  <a:gd name="T37" fmla="*/ 34 h 40"/>
                  <a:gd name="T38" fmla="*/ 91 w 126"/>
                  <a:gd name="T39" fmla="*/ 32 h 40"/>
                  <a:gd name="T40" fmla="*/ 95 w 126"/>
                  <a:gd name="T41" fmla="*/ 30 h 40"/>
                  <a:gd name="T42" fmla="*/ 112 w 126"/>
                  <a:gd name="T43" fmla="*/ 13 h 40"/>
                  <a:gd name="T44" fmla="*/ 126 w 126"/>
                  <a:gd name="T45" fmla="*/ 0 h 40"/>
                  <a:gd name="T46" fmla="*/ 126 w 126"/>
                  <a:gd name="T47" fmla="*/ 0 h 40"/>
                  <a:gd name="T48" fmla="*/ 125 w 126"/>
                  <a:gd name="T49" fmla="*/ 0 h 40"/>
                  <a:gd name="T50" fmla="*/ 119 w 126"/>
                  <a:gd name="T5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6" h="40">
                    <a:moveTo>
                      <a:pt x="119" y="0"/>
                    </a:moveTo>
                    <a:lnTo>
                      <a:pt x="118" y="0"/>
                    </a:lnTo>
                    <a:lnTo>
                      <a:pt x="117" y="1"/>
                    </a:lnTo>
                    <a:lnTo>
                      <a:pt x="100" y="17"/>
                    </a:lnTo>
                    <a:lnTo>
                      <a:pt x="86" y="30"/>
                    </a:lnTo>
                    <a:lnTo>
                      <a:pt x="84" y="31"/>
                    </a:lnTo>
                    <a:lnTo>
                      <a:pt x="82" y="33"/>
                    </a:lnTo>
                    <a:lnTo>
                      <a:pt x="79" y="34"/>
                    </a:lnTo>
                    <a:lnTo>
                      <a:pt x="77" y="35"/>
                    </a:lnTo>
                    <a:lnTo>
                      <a:pt x="74" y="36"/>
                    </a:lnTo>
                    <a:lnTo>
                      <a:pt x="72" y="36"/>
                    </a:lnTo>
                    <a:lnTo>
                      <a:pt x="69" y="37"/>
                    </a:lnTo>
                    <a:lnTo>
                      <a:pt x="67" y="37"/>
                    </a:lnTo>
                    <a:lnTo>
                      <a:pt x="65" y="37"/>
                    </a:lnTo>
                    <a:lnTo>
                      <a:pt x="58" y="38"/>
                    </a:lnTo>
                    <a:lnTo>
                      <a:pt x="79" y="38"/>
                    </a:lnTo>
                    <a:lnTo>
                      <a:pt x="83" y="37"/>
                    </a:lnTo>
                    <a:lnTo>
                      <a:pt x="85" y="36"/>
                    </a:lnTo>
                    <a:lnTo>
                      <a:pt x="90" y="34"/>
                    </a:lnTo>
                    <a:lnTo>
                      <a:pt x="91" y="32"/>
                    </a:lnTo>
                    <a:lnTo>
                      <a:pt x="95" y="30"/>
                    </a:lnTo>
                    <a:lnTo>
                      <a:pt x="112" y="13"/>
                    </a:lnTo>
                    <a:lnTo>
                      <a:pt x="126" y="0"/>
                    </a:lnTo>
                    <a:lnTo>
                      <a:pt x="126" y="0"/>
                    </a:lnTo>
                    <a:lnTo>
                      <a:pt x="125" y="0"/>
                    </a:lnTo>
                    <a:lnTo>
                      <a:pt x="119"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20" name="Freeform 19"/>
            <p:cNvSpPr>
              <a:spLocks/>
            </p:cNvSpPr>
            <p:nvPr/>
          </p:nvSpPr>
          <p:spPr bwMode="auto">
            <a:xfrm>
              <a:off x="364" y="349"/>
              <a:ext cx="126" cy="40"/>
            </a:xfrm>
            <a:custGeom>
              <a:avLst/>
              <a:gdLst>
                <a:gd name="T0" fmla="*/ 60 w 126"/>
                <a:gd name="T1" fmla="*/ 40 h 40"/>
                <a:gd name="T2" fmla="*/ 54 w 126"/>
                <a:gd name="T3" fmla="*/ 40 h 40"/>
                <a:gd name="T4" fmla="*/ 49 w 126"/>
                <a:gd name="T5" fmla="*/ 39 h 40"/>
                <a:gd name="T6" fmla="*/ 45 w 126"/>
                <a:gd name="T7" fmla="*/ 38 h 40"/>
                <a:gd name="T8" fmla="*/ 36 w 126"/>
                <a:gd name="T9" fmla="*/ 36 h 40"/>
                <a:gd name="T10" fmla="*/ 18 w 126"/>
                <a:gd name="T11" fmla="*/ 22 h 40"/>
                <a:gd name="T12" fmla="*/ 0 w 126"/>
                <a:gd name="T13" fmla="*/ 0 h 40"/>
                <a:gd name="T14" fmla="*/ 0 w 126"/>
                <a:gd name="T15" fmla="*/ 0 h 40"/>
                <a:gd name="T16" fmla="*/ 1 w 126"/>
                <a:gd name="T17" fmla="*/ 0 h 40"/>
                <a:gd name="T18" fmla="*/ 5 w 126"/>
                <a:gd name="T19" fmla="*/ 0 h 40"/>
                <a:gd name="T20" fmla="*/ 8 w 126"/>
                <a:gd name="T21" fmla="*/ 0 h 40"/>
                <a:gd name="T22" fmla="*/ 21 w 126"/>
                <a:gd name="T23" fmla="*/ 15 h 40"/>
                <a:gd name="T24" fmla="*/ 37 w 126"/>
                <a:gd name="T25" fmla="*/ 33 h 40"/>
                <a:gd name="T26" fmla="*/ 45 w 126"/>
                <a:gd name="T27" fmla="*/ 36 h 40"/>
                <a:gd name="T28" fmla="*/ 51 w 126"/>
                <a:gd name="T29" fmla="*/ 37 h 40"/>
                <a:gd name="T30" fmla="*/ 56 w 126"/>
                <a:gd name="T31" fmla="*/ 37 h 40"/>
                <a:gd name="T32" fmla="*/ 60 w 126"/>
                <a:gd name="T33" fmla="*/ 38 h 40"/>
                <a:gd name="T34" fmla="*/ 64 w 126"/>
                <a:gd name="T35" fmla="*/ 37 h 40"/>
                <a:gd name="T36" fmla="*/ 67 w 126"/>
                <a:gd name="T37" fmla="*/ 37 h 40"/>
                <a:gd name="T38" fmla="*/ 71 w 126"/>
                <a:gd name="T39" fmla="*/ 37 h 40"/>
                <a:gd name="T40" fmla="*/ 74 w 126"/>
                <a:gd name="T41" fmla="*/ 36 h 40"/>
                <a:gd name="T42" fmla="*/ 77 w 126"/>
                <a:gd name="T43" fmla="*/ 35 h 40"/>
                <a:gd name="T44" fmla="*/ 80 w 126"/>
                <a:gd name="T45" fmla="*/ 34 h 40"/>
                <a:gd name="T46" fmla="*/ 84 w 126"/>
                <a:gd name="T47" fmla="*/ 31 h 40"/>
                <a:gd name="T48" fmla="*/ 100 w 126"/>
                <a:gd name="T49" fmla="*/ 17 h 40"/>
                <a:gd name="T50" fmla="*/ 118 w 126"/>
                <a:gd name="T51" fmla="*/ 0 h 40"/>
                <a:gd name="T52" fmla="*/ 120 w 126"/>
                <a:gd name="T53" fmla="*/ 0 h 40"/>
                <a:gd name="T54" fmla="*/ 124 w 126"/>
                <a:gd name="T55" fmla="*/ 0 h 40"/>
                <a:gd name="T56" fmla="*/ 125 w 126"/>
                <a:gd name="T57" fmla="*/ 0 h 40"/>
                <a:gd name="T58" fmla="*/ 126 w 126"/>
                <a:gd name="T59" fmla="*/ 0 h 40"/>
                <a:gd name="T60" fmla="*/ 112 w 126"/>
                <a:gd name="T61" fmla="*/ 13 h 40"/>
                <a:gd name="T62" fmla="*/ 91 w 126"/>
                <a:gd name="T63" fmla="*/ 32 h 40"/>
                <a:gd name="T64" fmla="*/ 87 w 126"/>
                <a:gd name="T65" fmla="*/ 35 h 40"/>
                <a:gd name="T66" fmla="*/ 83 w 126"/>
                <a:gd name="T67" fmla="*/ 37 h 40"/>
                <a:gd name="T68" fmla="*/ 76 w 126"/>
                <a:gd name="T69" fmla="*/ 38 h 40"/>
                <a:gd name="T70" fmla="*/ 68 w 126"/>
                <a:gd name="T71" fmla="*/ 40 h 40"/>
                <a:gd name="T72" fmla="*/ 63 w 126"/>
                <a:gd name="T7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40">
                  <a:moveTo>
                    <a:pt x="60" y="40"/>
                  </a:moveTo>
                  <a:lnTo>
                    <a:pt x="60" y="40"/>
                  </a:lnTo>
                  <a:lnTo>
                    <a:pt x="57" y="40"/>
                  </a:lnTo>
                  <a:lnTo>
                    <a:pt x="54" y="40"/>
                  </a:lnTo>
                  <a:lnTo>
                    <a:pt x="52" y="40"/>
                  </a:lnTo>
                  <a:lnTo>
                    <a:pt x="49" y="39"/>
                  </a:lnTo>
                  <a:lnTo>
                    <a:pt x="47" y="39"/>
                  </a:lnTo>
                  <a:lnTo>
                    <a:pt x="45" y="38"/>
                  </a:lnTo>
                  <a:lnTo>
                    <a:pt x="40" y="38"/>
                  </a:lnTo>
                  <a:lnTo>
                    <a:pt x="36" y="36"/>
                  </a:lnTo>
                  <a:lnTo>
                    <a:pt x="33" y="35"/>
                  </a:lnTo>
                  <a:lnTo>
                    <a:pt x="18" y="22"/>
                  </a:lnTo>
                  <a:lnTo>
                    <a:pt x="2" y="4"/>
                  </a:lnTo>
                  <a:lnTo>
                    <a:pt x="0" y="0"/>
                  </a:lnTo>
                  <a:lnTo>
                    <a:pt x="0" y="0"/>
                  </a:lnTo>
                  <a:lnTo>
                    <a:pt x="0" y="0"/>
                  </a:lnTo>
                  <a:lnTo>
                    <a:pt x="1" y="0"/>
                  </a:lnTo>
                  <a:lnTo>
                    <a:pt x="1" y="0"/>
                  </a:lnTo>
                  <a:lnTo>
                    <a:pt x="2" y="0"/>
                  </a:lnTo>
                  <a:lnTo>
                    <a:pt x="5" y="0"/>
                  </a:lnTo>
                  <a:lnTo>
                    <a:pt x="7" y="0"/>
                  </a:lnTo>
                  <a:lnTo>
                    <a:pt x="8" y="0"/>
                  </a:lnTo>
                  <a:lnTo>
                    <a:pt x="8" y="0"/>
                  </a:lnTo>
                  <a:lnTo>
                    <a:pt x="21" y="15"/>
                  </a:lnTo>
                  <a:lnTo>
                    <a:pt x="35" y="30"/>
                  </a:lnTo>
                  <a:lnTo>
                    <a:pt x="37" y="33"/>
                  </a:lnTo>
                  <a:lnTo>
                    <a:pt x="41" y="34"/>
                  </a:lnTo>
                  <a:lnTo>
                    <a:pt x="45" y="36"/>
                  </a:lnTo>
                  <a:lnTo>
                    <a:pt x="48" y="36"/>
                  </a:lnTo>
                  <a:lnTo>
                    <a:pt x="51" y="37"/>
                  </a:lnTo>
                  <a:lnTo>
                    <a:pt x="54" y="37"/>
                  </a:lnTo>
                  <a:lnTo>
                    <a:pt x="56" y="37"/>
                  </a:lnTo>
                  <a:lnTo>
                    <a:pt x="58" y="38"/>
                  </a:lnTo>
                  <a:lnTo>
                    <a:pt x="60" y="38"/>
                  </a:lnTo>
                  <a:lnTo>
                    <a:pt x="62" y="38"/>
                  </a:lnTo>
                  <a:lnTo>
                    <a:pt x="64" y="37"/>
                  </a:lnTo>
                  <a:lnTo>
                    <a:pt x="65" y="37"/>
                  </a:lnTo>
                  <a:lnTo>
                    <a:pt x="67" y="37"/>
                  </a:lnTo>
                  <a:lnTo>
                    <a:pt x="69" y="37"/>
                  </a:lnTo>
                  <a:lnTo>
                    <a:pt x="71" y="37"/>
                  </a:lnTo>
                  <a:lnTo>
                    <a:pt x="72" y="36"/>
                  </a:lnTo>
                  <a:lnTo>
                    <a:pt x="74" y="36"/>
                  </a:lnTo>
                  <a:lnTo>
                    <a:pt x="76" y="35"/>
                  </a:lnTo>
                  <a:lnTo>
                    <a:pt x="77" y="35"/>
                  </a:lnTo>
                  <a:lnTo>
                    <a:pt x="79" y="34"/>
                  </a:lnTo>
                  <a:lnTo>
                    <a:pt x="80" y="34"/>
                  </a:lnTo>
                  <a:lnTo>
                    <a:pt x="82" y="33"/>
                  </a:lnTo>
                  <a:lnTo>
                    <a:pt x="84" y="31"/>
                  </a:lnTo>
                  <a:lnTo>
                    <a:pt x="86" y="30"/>
                  </a:lnTo>
                  <a:lnTo>
                    <a:pt x="100" y="17"/>
                  </a:lnTo>
                  <a:lnTo>
                    <a:pt x="117" y="1"/>
                  </a:lnTo>
                  <a:lnTo>
                    <a:pt x="118" y="0"/>
                  </a:lnTo>
                  <a:lnTo>
                    <a:pt x="119" y="0"/>
                  </a:lnTo>
                  <a:lnTo>
                    <a:pt x="120" y="0"/>
                  </a:lnTo>
                  <a:lnTo>
                    <a:pt x="123" y="0"/>
                  </a:lnTo>
                  <a:lnTo>
                    <a:pt x="124" y="0"/>
                  </a:lnTo>
                  <a:lnTo>
                    <a:pt x="125" y="0"/>
                  </a:lnTo>
                  <a:lnTo>
                    <a:pt x="125" y="0"/>
                  </a:lnTo>
                  <a:lnTo>
                    <a:pt x="126" y="0"/>
                  </a:lnTo>
                  <a:lnTo>
                    <a:pt x="126" y="0"/>
                  </a:lnTo>
                  <a:lnTo>
                    <a:pt x="126" y="0"/>
                  </a:lnTo>
                  <a:lnTo>
                    <a:pt x="112" y="13"/>
                  </a:lnTo>
                  <a:lnTo>
                    <a:pt x="95" y="30"/>
                  </a:lnTo>
                  <a:lnTo>
                    <a:pt x="91" y="32"/>
                  </a:lnTo>
                  <a:lnTo>
                    <a:pt x="90" y="34"/>
                  </a:lnTo>
                  <a:lnTo>
                    <a:pt x="87" y="35"/>
                  </a:lnTo>
                  <a:lnTo>
                    <a:pt x="85" y="36"/>
                  </a:lnTo>
                  <a:lnTo>
                    <a:pt x="83" y="37"/>
                  </a:lnTo>
                  <a:lnTo>
                    <a:pt x="80" y="37"/>
                  </a:lnTo>
                  <a:lnTo>
                    <a:pt x="76" y="38"/>
                  </a:lnTo>
                  <a:lnTo>
                    <a:pt x="72" y="39"/>
                  </a:lnTo>
                  <a:lnTo>
                    <a:pt x="68" y="40"/>
                  </a:lnTo>
                  <a:lnTo>
                    <a:pt x="65" y="40"/>
                  </a:lnTo>
                  <a:lnTo>
                    <a:pt x="63" y="40"/>
                  </a:lnTo>
                  <a:lnTo>
                    <a:pt x="60" y="40"/>
                  </a:lnTo>
                  <a:close/>
                </a:path>
              </a:pathLst>
            </a:custGeom>
            <a:noFill/>
            <a:ln w="9118">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1" name="Freeform 20"/>
            <p:cNvSpPr>
              <a:spLocks/>
            </p:cNvSpPr>
            <p:nvPr/>
          </p:nvSpPr>
          <p:spPr bwMode="auto">
            <a:xfrm>
              <a:off x="412" y="557"/>
              <a:ext cx="29" cy="28"/>
            </a:xfrm>
            <a:custGeom>
              <a:avLst/>
              <a:gdLst>
                <a:gd name="T0" fmla="*/ 21 w 29"/>
                <a:gd name="T1" fmla="*/ 0 h 28"/>
                <a:gd name="T2" fmla="*/ 6 w 29"/>
                <a:gd name="T3" fmla="*/ 0 h 28"/>
                <a:gd name="T4" fmla="*/ 0 w 29"/>
                <a:gd name="T5" fmla="*/ 6 h 28"/>
                <a:gd name="T6" fmla="*/ 0 w 29"/>
                <a:gd name="T7" fmla="*/ 21 h 28"/>
                <a:gd name="T8" fmla="*/ 6 w 29"/>
                <a:gd name="T9" fmla="*/ 27 h 28"/>
                <a:gd name="T10" fmla="*/ 21 w 29"/>
                <a:gd name="T11" fmla="*/ 27 h 28"/>
                <a:gd name="T12" fmla="*/ 28 w 29"/>
                <a:gd name="T13" fmla="*/ 21 h 28"/>
                <a:gd name="T14" fmla="*/ 28 w 29"/>
                <a:gd name="T15" fmla="*/ 6 h 28"/>
                <a:gd name="T16" fmla="*/ 21 w 2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8">
                  <a:moveTo>
                    <a:pt x="21" y="0"/>
                  </a:moveTo>
                  <a:lnTo>
                    <a:pt x="6" y="0"/>
                  </a:lnTo>
                  <a:lnTo>
                    <a:pt x="0" y="6"/>
                  </a:lnTo>
                  <a:lnTo>
                    <a:pt x="0" y="21"/>
                  </a:lnTo>
                  <a:lnTo>
                    <a:pt x="6" y="27"/>
                  </a:lnTo>
                  <a:lnTo>
                    <a:pt x="21" y="27"/>
                  </a:lnTo>
                  <a:lnTo>
                    <a:pt x="28" y="21"/>
                  </a:lnTo>
                  <a:lnTo>
                    <a:pt x="28" y="6"/>
                  </a:lnTo>
                  <a:lnTo>
                    <a:pt x="21"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Tree>
    <p:custDataLst>
      <p:tags r:id="rId1"/>
    </p:custDataLst>
    <p:extLst>
      <p:ext uri="{BB962C8B-B14F-4D97-AF65-F5344CB8AC3E}">
        <p14:creationId xmlns:p14="http://schemas.microsoft.com/office/powerpoint/2010/main" val="2568253366"/>
      </p:ext>
    </p:extLst>
  </p:cSld>
  <p:clrMapOvr>
    <a:masterClrMapping/>
  </p:clrMapOvr>
  <p:transition advTm="109"/>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cs typeface="Arial" charset="0"/>
              </a:rPr>
              <a:t>Background</a:t>
            </a:r>
          </a:p>
        </p:txBody>
      </p:sp>
      <p:sp>
        <p:nvSpPr>
          <p:cNvPr id="425987" name="Rectangle 3"/>
          <p:cNvSpPr>
            <a:spLocks noGrp="1" noChangeArrowheads="1"/>
          </p:cNvSpPr>
          <p:nvPr>
            <p:ph idx="1"/>
          </p:nvPr>
        </p:nvSpPr>
        <p:spPr/>
        <p:txBody>
          <a:bodyPr>
            <a:normAutofit/>
          </a:bodyPr>
          <a:lstStyle/>
          <a:p>
            <a:pPr>
              <a:buFont typeface="Wingdings" charset="2"/>
              <a:buChar char="§"/>
              <a:defRPr/>
            </a:pPr>
            <a:r>
              <a:rPr lang="en-US" dirty="0" smtClean="0"/>
              <a:t>People with disabilities </a:t>
            </a:r>
          </a:p>
          <a:p>
            <a:pPr lvl="1">
              <a:buSzPct val="100000"/>
              <a:defRPr/>
            </a:pPr>
            <a:r>
              <a:rPr lang="en-US" dirty="0" smtClean="0"/>
              <a:t>The fastest </a:t>
            </a:r>
            <a:r>
              <a:rPr lang="en-US" dirty="0"/>
              <a:t>growing group of Medicare </a:t>
            </a:r>
            <a:r>
              <a:rPr lang="en-US" dirty="0" smtClean="0"/>
              <a:t>population</a:t>
            </a:r>
          </a:p>
          <a:p>
            <a:pPr lvl="2">
              <a:defRPr/>
            </a:pPr>
            <a:r>
              <a:rPr lang="en-US" dirty="0">
                <a:cs typeface="Arial" charset="0"/>
              </a:rPr>
              <a:t>About </a:t>
            </a:r>
            <a:r>
              <a:rPr lang="en-US" dirty="0" smtClean="0">
                <a:cs typeface="Arial" charset="0"/>
              </a:rPr>
              <a:t>18% </a:t>
            </a:r>
            <a:r>
              <a:rPr lang="en-US" dirty="0">
                <a:cs typeface="Arial" charset="0"/>
              </a:rPr>
              <a:t>of </a:t>
            </a:r>
            <a:r>
              <a:rPr lang="en-US" dirty="0" smtClean="0">
                <a:cs typeface="Arial" charset="0"/>
              </a:rPr>
              <a:t>the </a:t>
            </a:r>
            <a:r>
              <a:rPr lang="en-US" dirty="0">
                <a:cs typeface="Arial" charset="0"/>
              </a:rPr>
              <a:t>Medicare population</a:t>
            </a:r>
          </a:p>
          <a:p>
            <a:pPr marL="1143000" lvl="1" indent="-228600">
              <a:buSzPct val="50000"/>
              <a:buFont typeface="Wingdings" pitchFamily="2" charset="2"/>
              <a:buChar char="q"/>
              <a:defRPr/>
            </a:pPr>
            <a:r>
              <a:rPr lang="en-US" dirty="0" smtClean="0"/>
              <a:t>Over 9 million have Part A and/or Part B</a:t>
            </a:r>
          </a:p>
          <a:p>
            <a:pPr lvl="1">
              <a:defRPr/>
            </a:pPr>
            <a:r>
              <a:rPr lang="en-US" spc="-100" dirty="0" smtClean="0">
                <a:cs typeface="Arial" charset="0"/>
              </a:rPr>
              <a:t>Are often uninsured before they qualify for Medicare</a:t>
            </a:r>
          </a:p>
          <a:p>
            <a:pPr lvl="1">
              <a:defRPr/>
            </a:pPr>
            <a:r>
              <a:rPr lang="en-US" dirty="0" smtClean="0">
                <a:cs typeface="Arial" charset="0"/>
              </a:rPr>
              <a:t>May qualify for both Medicare and Medicaid</a:t>
            </a:r>
          </a:p>
          <a:p>
            <a:pPr>
              <a:buNone/>
              <a:defRPr/>
            </a:pPr>
            <a:endParaRPr lang="en-US" dirty="0" smtClean="0">
              <a:cs typeface="Arial" charset="0"/>
            </a:endParaRPr>
          </a:p>
          <a:p>
            <a:pPr>
              <a:buFont typeface="Wingdings" charset="2"/>
              <a:buChar char="§"/>
              <a:defRPr/>
            </a:pPr>
            <a:endParaRPr lang="en-US" dirty="0" smtClean="0">
              <a:cs typeface="Arial" charset="0"/>
            </a:endParaRP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05/01/2013</a:t>
            </a:r>
            <a:endParaRPr lang="en-US" dirty="0"/>
          </a:p>
        </p:txBody>
      </p:sp>
      <p:sp>
        <p:nvSpPr>
          <p:cNvPr id="6" name="Footer Placeholder 5"/>
          <p:cNvSpPr>
            <a:spLocks noGrp="1"/>
          </p:cNvSpPr>
          <p:nvPr>
            <p:ph type="ftr" sz="quarter" idx="3"/>
          </p:nvPr>
        </p:nvSpPr>
        <p:spPr>
          <a:xfrm>
            <a:off x="2552700" y="6324600"/>
            <a:ext cx="4114800" cy="365125"/>
          </a:xfrm>
          <a:prstGeom prst="rect">
            <a:avLst/>
          </a:prstGeom>
        </p:spPr>
        <p:txBody>
          <a:bodyPr/>
          <a:lstStyle/>
          <a:p>
            <a:pPr eaLnBrk="1" fontAlgn="auto" hangingPunct="1">
              <a:spcBef>
                <a:spcPts val="0"/>
              </a:spcBef>
              <a:spcAft>
                <a:spcPts val="0"/>
              </a:spcAft>
              <a:defRPr/>
            </a:pPr>
            <a:r>
              <a:rPr lang="en-US" dirty="0" smtClean="0">
                <a:latin typeface="+mj-lt"/>
                <a:cs typeface="+mn-cs"/>
              </a:rPr>
              <a:t>Medicare and Other Programs for People with Disabilities</a:t>
            </a:r>
            <a:endParaRPr lang="en-US" dirty="0">
              <a:latin typeface="+mj-lt"/>
              <a:cs typeface="+mn-cs"/>
            </a:endParaRPr>
          </a:p>
        </p:txBody>
      </p:sp>
      <p:sp>
        <p:nvSpPr>
          <p:cNvPr id="49157" name="Rectangle 6"/>
          <p:cNvSpPr>
            <a:spLocks noGrp="1" noChangeArrowheads="1"/>
          </p:cNvSpPr>
          <p:nvPr>
            <p:ph type="sldNum" sz="quarter" idx="4"/>
          </p:nvPr>
        </p:nvSpPr>
        <p:spPr bwMode="auto">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EDF84EAB-AEDC-4D3E-99BC-8E2C35B9B01F}" type="slidenum">
              <a:rPr lang="en-US"/>
              <a:pPr fontAlgn="base">
                <a:spcBef>
                  <a:spcPct val="0"/>
                </a:spcBef>
                <a:spcAft>
                  <a:spcPct val="0"/>
                </a:spcAft>
                <a:defRPr/>
              </a:pPr>
              <a:t>3</a:t>
            </a:fld>
            <a:endParaRPr lang="en-US" dirty="0"/>
          </a:p>
        </p:txBody>
      </p:sp>
      <p:sp>
        <p:nvSpPr>
          <p:cNvPr id="7" name="TextBox 6"/>
          <p:cNvSpPr txBox="1"/>
          <p:nvPr/>
        </p:nvSpPr>
        <p:spPr>
          <a:xfrm>
            <a:off x="533400" y="4724400"/>
            <a:ext cx="8153400" cy="1384995"/>
          </a:xfrm>
          <a:prstGeom prst="rect">
            <a:avLst/>
          </a:prstGeom>
          <a:solidFill>
            <a:srgbClr val="9BC0F1"/>
          </a:solidFill>
        </p:spPr>
        <p:txBody>
          <a:bodyPr wrap="square" rtlCol="0" anchor="ctr">
            <a:spAutoFit/>
          </a:bodyPr>
          <a:lstStyle/>
          <a:p>
            <a:pPr algn="ctr"/>
            <a:r>
              <a:rPr lang="en-US" sz="2800" dirty="0" smtClean="0"/>
              <a:t>Studies show that a 20-year-old worker has a </a:t>
            </a:r>
          </a:p>
          <a:p>
            <a:pPr algn="ctr"/>
            <a:r>
              <a:rPr lang="en-US" sz="2800" dirty="0" smtClean="0"/>
              <a:t>3-in-10 chance of becoming </a:t>
            </a:r>
            <a:br>
              <a:rPr lang="en-US" sz="2800" dirty="0" smtClean="0"/>
            </a:br>
            <a:r>
              <a:rPr lang="en-US" sz="2800" dirty="0" smtClean="0"/>
              <a:t>disabled before reaching retirement age.</a:t>
            </a:r>
            <a:endParaRPr lang="en-US" sz="1600" dirty="0"/>
          </a:p>
        </p:txBody>
      </p:sp>
    </p:spTree>
  </p:cSld>
  <p:clrMapOvr>
    <a:masterClrMapping/>
  </p:clrMapOvr>
  <p:transition advTm="16"/>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Chart information included in speakers' notes." title="Monthly Part B Premium"/>
          <p:cNvGraphicFramePr>
            <a:graphicFrameLocks noGrp="1"/>
          </p:cNvGraphicFramePr>
          <p:nvPr>
            <p:extLst>
              <p:ext uri="{D42A27DB-BD31-4B8C-83A1-F6EECF244321}">
                <p14:modId xmlns:p14="http://schemas.microsoft.com/office/powerpoint/2010/main" val="3212930611"/>
              </p:ext>
            </p:extLst>
          </p:nvPr>
        </p:nvGraphicFramePr>
        <p:xfrm>
          <a:off x="76199" y="-2"/>
          <a:ext cx="8991601" cy="6248401"/>
        </p:xfrm>
        <a:graphic>
          <a:graphicData uri="http://schemas.openxmlformats.org/drawingml/2006/table">
            <a:tbl>
              <a:tblPr firstRow="1" bandRow="1">
                <a:tableStyleId>{5C22544A-7EE6-4342-B048-85BDC9FD1C3A}</a:tableStyleId>
              </a:tblPr>
              <a:tblGrid>
                <a:gridCol w="3429000"/>
                <a:gridCol w="3581400"/>
                <a:gridCol w="1981201"/>
              </a:tblGrid>
              <a:tr h="1028175">
                <a:tc gridSpan="3">
                  <a:txBody>
                    <a:bodyPr/>
                    <a:lstStyle/>
                    <a:p>
                      <a:pPr algn="ctr"/>
                      <a:r>
                        <a:rPr lang="en-US" sz="3600" spc="-100" dirty="0" smtClean="0"/>
                        <a:t>Monthly Part B Premium</a:t>
                      </a:r>
                      <a:endParaRPr lang="en-US" sz="3600" spc="-100" dirty="0"/>
                    </a:p>
                  </a:txBody>
                  <a:tcPr marL="36576" marR="36576" anchor="ctr"/>
                </a:tc>
                <a:tc hMerge="1">
                  <a:txBody>
                    <a:bodyPr/>
                    <a:lstStyle/>
                    <a:p>
                      <a:endParaRPr lang="en-US"/>
                    </a:p>
                  </a:txBody>
                  <a:tcPr/>
                </a:tc>
                <a:tc hMerge="1">
                  <a:txBody>
                    <a:bodyPr/>
                    <a:lstStyle/>
                    <a:p>
                      <a:pPr algn="ctr"/>
                      <a:endParaRPr lang="en-US" sz="3200" dirty="0"/>
                    </a:p>
                  </a:txBody>
                  <a:tcPr anchor="ctr"/>
                </a:tc>
              </a:tr>
              <a:tr h="79090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dirty="0" smtClean="0"/>
                        <a:t>If your Yearly</a:t>
                      </a:r>
                      <a:r>
                        <a:rPr lang="en-US" sz="2600" b="1" baseline="0" dirty="0" smtClean="0"/>
                        <a:t> Income in 2011 was</a:t>
                      </a:r>
                      <a:endParaRPr lang="en-US" sz="2600" b="1" dirty="0"/>
                    </a:p>
                  </a:txBody>
                  <a:tcPr anchor="ct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200" b="1" dirty="0"/>
                    </a:p>
                  </a:txBody>
                  <a:tcPr/>
                </a:tc>
                <a:tc>
                  <a:txBody>
                    <a:bodyPr/>
                    <a:lstStyle/>
                    <a:p>
                      <a:pPr algn="ctr"/>
                      <a:r>
                        <a:rPr lang="en-US" sz="2600" b="1" dirty="0" smtClean="0">
                          <a:solidFill>
                            <a:schemeClr val="tx1"/>
                          </a:solidFill>
                          <a:latin typeface="+mn-lt"/>
                        </a:rPr>
                        <a:t>You Pay</a:t>
                      </a:r>
                      <a:endParaRPr lang="en-US" sz="2600" b="1" dirty="0">
                        <a:solidFill>
                          <a:schemeClr val="tx1"/>
                        </a:solidFill>
                        <a:latin typeface="+mn-lt"/>
                      </a:endParaRPr>
                    </a:p>
                  </a:txBody>
                  <a:tcPr anchor="ctr"/>
                </a:tc>
              </a:tr>
              <a:tr h="79090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t>File Individual</a:t>
                      </a:r>
                      <a:r>
                        <a:rPr lang="en-US" sz="2400" b="1" baseline="0" dirty="0" smtClean="0"/>
                        <a:t> Tax Return</a:t>
                      </a:r>
                      <a:endParaRPr lang="en-US" sz="2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t>File Joint Tax Return</a:t>
                      </a:r>
                      <a:endParaRPr lang="en-US" sz="2400" b="1" dirty="0"/>
                    </a:p>
                  </a:txBody>
                  <a:tcPr anchor="ctr"/>
                </a:tc>
                <a:tc>
                  <a:txBody>
                    <a:bodyPr/>
                    <a:lstStyle/>
                    <a:p>
                      <a:endParaRPr lang="en-US" sz="2600" b="0" dirty="0">
                        <a:solidFill>
                          <a:schemeClr val="tx1"/>
                        </a:solidFill>
                        <a:latin typeface="+mn-lt"/>
                      </a:endParaRPr>
                    </a:p>
                  </a:txBody>
                  <a:tcPr anchor="ctr"/>
                </a:tc>
              </a:tr>
              <a:tr h="758761">
                <a:tc>
                  <a:txBody>
                    <a:bodyPr/>
                    <a:lstStyle/>
                    <a:p>
                      <a:pPr marL="0" marR="0">
                        <a:lnSpc>
                          <a:spcPct val="115000"/>
                        </a:lnSpc>
                        <a:spcBef>
                          <a:spcPts val="0"/>
                        </a:spcBef>
                        <a:spcAft>
                          <a:spcPts val="0"/>
                        </a:spcAft>
                      </a:pPr>
                      <a:r>
                        <a:rPr lang="en-US" sz="2600" dirty="0" smtClean="0"/>
                        <a:t>$</a:t>
                      </a:r>
                      <a:r>
                        <a:rPr lang="en-US" sz="2600" dirty="0"/>
                        <a:t>85,000 or below</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smtClean="0"/>
                        <a:t>$170,000 </a:t>
                      </a:r>
                      <a:r>
                        <a:rPr lang="en-US" sz="2600" dirty="0"/>
                        <a:t>or below</a:t>
                      </a:r>
                      <a:endParaRPr lang="en-US" sz="2600" dirty="0">
                        <a:latin typeface="Calibri"/>
                        <a:ea typeface="Calibri"/>
                        <a:cs typeface="Times New Roman"/>
                      </a:endParaRPr>
                    </a:p>
                  </a:txBody>
                  <a:tcPr marL="68580" marR="68580" marT="0" marB="0"/>
                </a:tc>
                <a:tc>
                  <a:txBody>
                    <a:bodyPr/>
                    <a:lstStyle/>
                    <a:p>
                      <a:pPr marL="0" marR="0" algn="l">
                        <a:lnSpc>
                          <a:spcPct val="115000"/>
                        </a:lnSpc>
                        <a:spcBef>
                          <a:spcPts val="0"/>
                        </a:spcBef>
                        <a:spcAft>
                          <a:spcPts val="0"/>
                        </a:spcAft>
                      </a:pPr>
                      <a:r>
                        <a:rPr lang="en-US" sz="2600" dirty="0" smtClean="0"/>
                        <a:t>$104.90</a:t>
                      </a:r>
                      <a:endParaRPr lang="en-US" sz="2600" dirty="0">
                        <a:latin typeface="Calibri"/>
                        <a:ea typeface="Calibri"/>
                        <a:cs typeface="Times New Roman"/>
                      </a:endParaRPr>
                    </a:p>
                  </a:txBody>
                  <a:tcPr marL="68580" marR="68580" marT="0" marB="0"/>
                </a:tc>
              </a:tr>
              <a:tr h="793701">
                <a:tc>
                  <a:txBody>
                    <a:bodyPr/>
                    <a:lstStyle/>
                    <a:p>
                      <a:pPr marL="0" marR="0">
                        <a:lnSpc>
                          <a:spcPct val="115000"/>
                        </a:lnSpc>
                        <a:spcBef>
                          <a:spcPts val="0"/>
                        </a:spcBef>
                        <a:spcAft>
                          <a:spcPts val="0"/>
                        </a:spcAft>
                      </a:pPr>
                      <a:r>
                        <a:rPr lang="en-US" sz="2600" dirty="0"/>
                        <a:t>$85,001–$107,000 </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a:t>$170,001–$214,000</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smtClean="0"/>
                        <a:t>$146.90</a:t>
                      </a:r>
                      <a:endParaRPr lang="en-US" sz="2600" dirty="0">
                        <a:latin typeface="Calibri"/>
                        <a:ea typeface="Calibri"/>
                        <a:cs typeface="Times New Roman"/>
                      </a:endParaRPr>
                    </a:p>
                  </a:txBody>
                  <a:tcPr marL="68580" marR="68580" marT="0" marB="0"/>
                </a:tc>
              </a:tr>
              <a:tr h="761627">
                <a:tc>
                  <a:txBody>
                    <a:bodyPr/>
                    <a:lstStyle/>
                    <a:p>
                      <a:pPr marL="0" marR="0">
                        <a:lnSpc>
                          <a:spcPct val="115000"/>
                        </a:lnSpc>
                        <a:spcBef>
                          <a:spcPts val="0"/>
                        </a:spcBef>
                        <a:spcAft>
                          <a:spcPts val="0"/>
                        </a:spcAft>
                      </a:pPr>
                      <a:r>
                        <a:rPr lang="en-US" sz="2600" dirty="0"/>
                        <a:t>$107,001–$160,000 </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a:t>$214,001–$320,000</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smtClean="0"/>
                        <a:t>$209.80</a:t>
                      </a:r>
                      <a:endParaRPr lang="en-US" sz="2600" dirty="0">
                        <a:latin typeface="Calibri"/>
                        <a:ea typeface="Calibri"/>
                        <a:cs typeface="Times New Roman"/>
                      </a:endParaRPr>
                    </a:p>
                  </a:txBody>
                  <a:tcPr marL="68580" marR="68580" marT="0" marB="0"/>
                </a:tc>
              </a:tr>
              <a:tr h="692934">
                <a:tc>
                  <a:txBody>
                    <a:bodyPr/>
                    <a:lstStyle/>
                    <a:p>
                      <a:pPr marL="0" marR="0">
                        <a:lnSpc>
                          <a:spcPct val="115000"/>
                        </a:lnSpc>
                        <a:spcBef>
                          <a:spcPts val="0"/>
                        </a:spcBef>
                        <a:spcAft>
                          <a:spcPts val="0"/>
                        </a:spcAft>
                      </a:pPr>
                      <a:r>
                        <a:rPr lang="en-US" sz="2600" dirty="0"/>
                        <a:t>$160,001–$214,000 </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a:t>$320,001–$428,000</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smtClean="0"/>
                        <a:t>$272.70</a:t>
                      </a:r>
                      <a:endParaRPr lang="en-US" sz="2600" dirty="0">
                        <a:latin typeface="Calibri"/>
                        <a:ea typeface="Calibri"/>
                        <a:cs typeface="Times New Roman"/>
                      </a:endParaRPr>
                    </a:p>
                  </a:txBody>
                  <a:tcPr marL="68580" marR="68580" marT="0" marB="0"/>
                </a:tc>
              </a:tr>
              <a:tr h="631393">
                <a:tc>
                  <a:txBody>
                    <a:bodyPr/>
                    <a:lstStyle/>
                    <a:p>
                      <a:pPr marL="0" marR="0">
                        <a:lnSpc>
                          <a:spcPct val="115000"/>
                        </a:lnSpc>
                        <a:spcBef>
                          <a:spcPts val="0"/>
                        </a:spcBef>
                        <a:spcAft>
                          <a:spcPts val="0"/>
                        </a:spcAft>
                      </a:pPr>
                      <a:r>
                        <a:rPr lang="en-US" sz="2600" dirty="0"/>
                        <a:t>above $214,000</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a:t>above $428,000 </a:t>
                      </a:r>
                      <a:endParaRPr lang="en-US" sz="2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600" dirty="0" smtClean="0"/>
                        <a:t>$335.70</a:t>
                      </a:r>
                      <a:endParaRPr lang="en-US" sz="2600" dirty="0">
                        <a:latin typeface="Calibri"/>
                        <a:ea typeface="Calibri"/>
                        <a:cs typeface="Times New Roman"/>
                      </a:endParaRPr>
                    </a:p>
                  </a:txBody>
                  <a:tcPr marL="68580" marR="68580" marT="0" marB="0"/>
                </a:tc>
              </a:tr>
            </a:tbl>
          </a:graphicData>
        </a:graphic>
      </p:graphicFrame>
      <p:sp>
        <p:nvSpPr>
          <p:cNvPr id="2" name="Date Placeholder 1"/>
          <p:cNvSpPr>
            <a:spLocks noGrp="1"/>
          </p:cNvSpPr>
          <p:nvPr>
            <p:ph type="dt" sz="half" idx="4294967295"/>
          </p:nvPr>
        </p:nvSpPr>
        <p:spPr>
          <a:xfrm>
            <a:off x="0" y="6553200"/>
            <a:ext cx="2133600" cy="304800"/>
          </a:xfrm>
          <a:prstGeom prst="rect">
            <a:avLst/>
          </a:prstGeom>
        </p:spPr>
        <p:txBody>
          <a:bodyPr/>
          <a:lstStyle/>
          <a:p>
            <a:r>
              <a:rPr lang="en-US" sz="1200" dirty="0" smtClean="0"/>
              <a:t>05/01/2013</a:t>
            </a:r>
            <a:endParaRPr lang="en-US" sz="1200" dirty="0"/>
          </a:p>
        </p:txBody>
      </p:sp>
      <p:sp>
        <p:nvSpPr>
          <p:cNvPr id="4" name="Slide Number Placeholder 3"/>
          <p:cNvSpPr>
            <a:spLocks noGrp="1"/>
          </p:cNvSpPr>
          <p:nvPr>
            <p:ph type="sldNum" sz="quarter" idx="4294967295"/>
          </p:nvPr>
        </p:nvSpPr>
        <p:spPr>
          <a:xfrm>
            <a:off x="6934200" y="6400800"/>
            <a:ext cx="1752600" cy="457200"/>
          </a:xfrm>
          <a:prstGeom prst="rect">
            <a:avLst/>
          </a:prstGeom>
        </p:spPr>
        <p:txBody>
          <a:bodyPr/>
          <a:lstStyle/>
          <a:p>
            <a:pPr algn="r"/>
            <a:r>
              <a:rPr lang="en-US" dirty="0" smtClean="0"/>
              <a:t>30</a:t>
            </a:r>
          </a:p>
          <a:p>
            <a:pPr algn="r"/>
            <a:endParaRPr lang="en-US" sz="1200" dirty="0"/>
          </a:p>
        </p:txBody>
      </p:sp>
      <p:sp>
        <p:nvSpPr>
          <p:cNvPr id="6" name="Rectangle 5"/>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10376593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pPr>
              <a:defRPr/>
            </a:pPr>
            <a:r>
              <a:rPr lang="en-US" dirty="0" smtClean="0">
                <a:cs typeface="Arial" charset="0"/>
              </a:rPr>
              <a:t>When is Medicare the Secondary Payer? </a:t>
            </a:r>
          </a:p>
        </p:txBody>
      </p:sp>
      <p:sp>
        <p:nvSpPr>
          <p:cNvPr id="521219" name="Rectangle 3"/>
          <p:cNvSpPr>
            <a:spLocks noGrp="1" noChangeArrowheads="1"/>
          </p:cNvSpPr>
          <p:nvPr>
            <p:ph idx="1"/>
          </p:nvPr>
        </p:nvSpPr>
        <p:spPr/>
        <p:txBody>
          <a:bodyPr>
            <a:normAutofit lnSpcReduction="10000"/>
          </a:bodyPr>
          <a:lstStyle/>
          <a:p>
            <a:pPr>
              <a:defRPr/>
            </a:pPr>
            <a:r>
              <a:rPr lang="en-US" dirty="0" smtClean="0"/>
              <a:t>When Medicare is based on disability </a:t>
            </a:r>
            <a:r>
              <a:rPr lang="en-US" b="1" dirty="0" smtClean="0"/>
              <a:t>and </a:t>
            </a:r>
            <a:r>
              <a:rPr lang="en-US" dirty="0" smtClean="0"/>
              <a:t>health</a:t>
            </a:r>
            <a:r>
              <a:rPr lang="en-US" b="1" dirty="0" smtClean="0"/>
              <a:t> </a:t>
            </a:r>
            <a:r>
              <a:rPr lang="en-US" dirty="0" smtClean="0"/>
              <a:t>coverage through current employment </a:t>
            </a:r>
          </a:p>
          <a:p>
            <a:pPr lvl="1">
              <a:defRPr/>
            </a:pPr>
            <a:r>
              <a:rPr lang="en-US" dirty="0" smtClean="0"/>
              <a:t>Working and covered by large Employer Group Health Plan (EGHP) or</a:t>
            </a:r>
          </a:p>
          <a:p>
            <a:pPr lvl="1">
              <a:defRPr/>
            </a:pPr>
            <a:r>
              <a:rPr lang="en-US" dirty="0" smtClean="0"/>
              <a:t>Covered by large (EGHP) of a working spouse</a:t>
            </a:r>
          </a:p>
          <a:p>
            <a:pPr lvl="2">
              <a:defRPr/>
            </a:pPr>
            <a:r>
              <a:rPr lang="en-US" dirty="0" smtClean="0"/>
              <a:t>Or other family member</a:t>
            </a:r>
          </a:p>
          <a:p>
            <a:pPr>
              <a:defRPr/>
            </a:pPr>
            <a:r>
              <a:rPr lang="en-US" dirty="0" smtClean="0"/>
              <a:t>Medicare is secondary payer</a:t>
            </a:r>
          </a:p>
          <a:p>
            <a:pPr lvl="1">
              <a:defRPr/>
            </a:pPr>
            <a:r>
              <a:rPr lang="en-US" dirty="0" smtClean="0"/>
              <a:t>If employer has 100 or more employees or</a:t>
            </a:r>
          </a:p>
          <a:p>
            <a:pPr lvl="1">
              <a:defRPr/>
            </a:pPr>
            <a:r>
              <a:rPr lang="en-US" dirty="0" smtClean="0"/>
              <a:t>Self-employed, if covered by large (EGHP) of employer with 100 or more employees</a:t>
            </a:r>
          </a:p>
        </p:txBody>
      </p:sp>
      <p:sp>
        <p:nvSpPr>
          <p:cNvPr id="4" name="Rectangle 4"/>
          <p:cNvSpPr>
            <a:spLocks noGrp="1" noChangeArrowheads="1"/>
          </p:cNvSpPr>
          <p:nvPr>
            <p:ph type="dt" sz="quarter" idx="4294967295"/>
          </p:nvPr>
        </p:nvSpPr>
        <p:spPr>
          <a:xfrm>
            <a:off x="457200" y="6356350"/>
            <a:ext cx="1295400" cy="365125"/>
          </a:xfrm>
          <a:prstGeom prst="rect">
            <a:avLst/>
          </a:prstGeom>
        </p:spPr>
        <p:txBody>
          <a:bodyPr/>
          <a:lstStyle/>
          <a:p>
            <a:pPr>
              <a:defRPr/>
            </a:pPr>
            <a:r>
              <a:rPr lang="en-US" dirty="0" smtClean="0"/>
              <a:t>05/01/2013</a:t>
            </a:r>
            <a:endParaRPr lang="en-US" dirty="0"/>
          </a:p>
        </p:txBody>
      </p:sp>
      <p:sp>
        <p:nvSpPr>
          <p:cNvPr id="5" name="Rectangle 6"/>
          <p:cNvSpPr>
            <a:spLocks noGrp="1" noChangeArrowheads="1"/>
          </p:cNvSpPr>
          <p:nvPr>
            <p:ph type="sldNum" sz="quarter" idx="4294967295"/>
          </p:nvPr>
        </p:nvSpPr>
        <p:spPr>
          <a:xfrm>
            <a:off x="7772400" y="6356350"/>
            <a:ext cx="914400" cy="365125"/>
          </a:xfrm>
          <a:prstGeom prst="rect">
            <a:avLst/>
          </a:prstGeom>
        </p:spPr>
        <p:txBody>
          <a:bodyPr/>
          <a:lstStyle/>
          <a:p>
            <a:pPr>
              <a:defRPr/>
            </a:pPr>
            <a:fld id="{9C23160D-270D-4DAF-8A34-829E786F5242}" type="slidenum">
              <a:rPr lang="en-US"/>
              <a:pPr>
                <a:defRPr/>
              </a:pPr>
              <a:t>31</a:t>
            </a:fld>
            <a:endParaRPr lang="en-US" dirty="0"/>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ustDataLst>
      <p:tags r:id="rId1"/>
    </p:custDataLst>
  </p:cSld>
  <p:clrMapOvr>
    <a:masterClrMapping/>
  </p:clrMapOvr>
  <p:transition advTm="11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Current Employment Status?</a:t>
            </a:r>
            <a:endParaRPr lang="en-US" dirty="0">
              <a:solidFill>
                <a:srgbClr val="00B0F0"/>
              </a:solidFill>
            </a:endParaRPr>
          </a:p>
        </p:txBody>
      </p:sp>
      <p:sp>
        <p:nvSpPr>
          <p:cNvPr id="3" name="Content Placeholder 2"/>
          <p:cNvSpPr>
            <a:spLocks noGrp="1"/>
          </p:cNvSpPr>
          <p:nvPr>
            <p:ph idx="1"/>
          </p:nvPr>
        </p:nvSpPr>
        <p:spPr/>
        <p:txBody>
          <a:bodyPr>
            <a:normAutofit lnSpcReduction="10000"/>
          </a:bodyPr>
          <a:lstStyle/>
          <a:p>
            <a:r>
              <a:rPr lang="en-US" dirty="0" smtClean="0"/>
              <a:t>Medicare defines current employment status</a:t>
            </a:r>
          </a:p>
          <a:p>
            <a:pPr lvl="1"/>
            <a:r>
              <a:rPr lang="en-US" dirty="0" smtClean="0"/>
              <a:t>Actively working as employee, is the employer, or associated with employer in a business relationship; or</a:t>
            </a:r>
          </a:p>
          <a:p>
            <a:pPr lvl="1"/>
            <a:r>
              <a:rPr lang="en-US" dirty="0" smtClean="0"/>
              <a:t>Not actively working and receiving disability benefits from an employer for up to 6 months (first 6 months of benefits subject to FICA taxes); or</a:t>
            </a:r>
          </a:p>
          <a:p>
            <a:pPr lvl="1"/>
            <a:r>
              <a:rPr lang="en-US" dirty="0" smtClean="0"/>
              <a:t>Not actively working but meet all five conditions specified by CMS</a:t>
            </a:r>
          </a:p>
          <a:p>
            <a:pPr marL="0" indent="0">
              <a:buNone/>
            </a:pPr>
            <a:r>
              <a:rPr lang="en-US" dirty="0" smtClean="0">
                <a:solidFill>
                  <a:srgbClr val="FF0000"/>
                </a:solidFill>
              </a:rPr>
              <a:t> </a:t>
            </a:r>
          </a:p>
          <a:p>
            <a:pPr marL="914400" lvl="2" indent="0">
              <a:buNone/>
            </a:pPr>
            <a:endParaRPr lang="en-US" dirty="0" smtClean="0">
              <a:solidFill>
                <a:prstClr val="black"/>
              </a:solidFill>
            </a:endParaRPr>
          </a:p>
          <a:p>
            <a:pPr marL="914400" lvl="2" indent="0">
              <a:buNone/>
            </a:pPr>
            <a:endParaRPr lang="en-US" dirty="0" smtClean="0">
              <a:solidFill>
                <a:prstClr val="black"/>
              </a:solidFill>
            </a:endParaRPr>
          </a:p>
          <a:p>
            <a:pPr marL="914400" lvl="2" indent="0">
              <a:buNone/>
            </a:pPr>
            <a:endParaRPr lang="en-US" dirty="0" smtClean="0"/>
          </a:p>
        </p:txBody>
      </p:sp>
      <p:sp>
        <p:nvSpPr>
          <p:cNvPr id="4" name="Date Placeholder 3"/>
          <p:cNvSpPr>
            <a:spLocks noGrp="1"/>
          </p:cNvSpPr>
          <p:nvPr>
            <p:ph type="dt" sz="half" idx="2"/>
          </p:nvPr>
        </p:nvSpPr>
        <p:spPr/>
        <p:txBody>
          <a:bodyPr/>
          <a:lstStyle/>
          <a:p>
            <a:r>
              <a:rPr lang="en-US" dirty="0" smtClean="0"/>
              <a:t>05/01/2013</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32</a:t>
            </a:fld>
            <a:endParaRPr lang="en-US" dirty="0"/>
          </a:p>
        </p:txBody>
      </p:sp>
      <p:sp>
        <p:nvSpPr>
          <p:cNvPr id="7" name="Rectangle 6"/>
          <p:cNvSpPr/>
          <p:nvPr/>
        </p:nvSpPr>
        <p:spPr>
          <a:xfrm>
            <a:off x="2667000"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35940284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Autofit/>
          </a:bodyPr>
          <a:lstStyle/>
          <a:p>
            <a:r>
              <a:rPr lang="en-US" dirty="0" smtClean="0">
                <a:cs typeface="Arial" charset="0"/>
              </a:rPr>
              <a:t>Coordination of Benefits</a:t>
            </a:r>
            <a:br>
              <a:rPr lang="en-US" dirty="0" smtClean="0">
                <a:cs typeface="Arial" charset="0"/>
              </a:rPr>
            </a:br>
            <a:r>
              <a:rPr lang="en-US" dirty="0" smtClean="0">
                <a:cs typeface="Arial" charset="0"/>
              </a:rPr>
              <a:t> with Retiree Plans</a:t>
            </a:r>
          </a:p>
        </p:txBody>
      </p:sp>
      <p:sp>
        <p:nvSpPr>
          <p:cNvPr id="25605" name="Rectangle 3"/>
          <p:cNvSpPr>
            <a:spLocks noGrp="1" noChangeArrowheads="1"/>
          </p:cNvSpPr>
          <p:nvPr>
            <p:ph idx="1"/>
          </p:nvPr>
        </p:nvSpPr>
        <p:spPr/>
        <p:txBody>
          <a:bodyPr/>
          <a:lstStyle/>
          <a:p>
            <a:pPr>
              <a:defRPr/>
            </a:pPr>
            <a:r>
              <a:rPr lang="en-US" dirty="0" smtClean="0"/>
              <a:t>Medicare pays first</a:t>
            </a:r>
          </a:p>
          <a:p>
            <a:pPr>
              <a:defRPr/>
            </a:pPr>
            <a:r>
              <a:rPr lang="en-US" dirty="0" smtClean="0"/>
              <a:t>Retiree health coverage pays second</a:t>
            </a:r>
          </a:p>
          <a:p>
            <a:pPr lvl="1">
              <a:defRPr/>
            </a:pPr>
            <a:r>
              <a:rPr lang="en-US" dirty="0" smtClean="0"/>
              <a:t>Might offer additional benefits</a:t>
            </a:r>
          </a:p>
          <a:p>
            <a:pPr lvl="2">
              <a:defRPr/>
            </a:pPr>
            <a:r>
              <a:rPr lang="en-US" dirty="0" smtClean="0"/>
              <a:t>Prescription drug coverage</a:t>
            </a:r>
          </a:p>
          <a:p>
            <a:pPr lvl="2">
              <a:defRPr/>
            </a:pPr>
            <a:r>
              <a:rPr lang="en-US" dirty="0" smtClean="0"/>
              <a:t>Routine dental care</a:t>
            </a:r>
          </a:p>
          <a:p>
            <a:pPr lvl="1">
              <a:defRPr/>
            </a:pPr>
            <a:r>
              <a:rPr lang="en-US" dirty="0" smtClean="0"/>
              <a:t>Refer to plan’s benefits booklet</a:t>
            </a:r>
          </a:p>
          <a:p>
            <a:pPr lvl="2">
              <a:defRPr/>
            </a:pPr>
            <a:r>
              <a:rPr lang="en-US" dirty="0" smtClean="0"/>
              <a:t>Coverage for spouse</a:t>
            </a:r>
          </a:p>
          <a:p>
            <a:pPr lvl="2">
              <a:defRPr/>
            </a:pPr>
            <a:r>
              <a:rPr lang="en-US" dirty="0" smtClean="0"/>
              <a:t>Employer/union may change benefits, change premiums, or cancel coverage</a:t>
            </a:r>
          </a:p>
          <a:p>
            <a:pPr>
              <a:buFont typeface="Wingdings" pitchFamily="2" charset="2"/>
              <a:buNone/>
              <a:defRPr/>
            </a:pPr>
            <a:endParaRPr lang="en-US" dirty="0" smtClean="0"/>
          </a:p>
        </p:txBody>
      </p:sp>
      <p:sp>
        <p:nvSpPr>
          <p:cNvPr id="7172" name="Rectangle 4"/>
          <p:cNvSpPr>
            <a:spLocks noGrp="1" noChangeArrowheads="1"/>
          </p:cNvSpPr>
          <p:nvPr>
            <p:ph type="dt" sz="quarter" idx="4294967295"/>
          </p:nvPr>
        </p:nvSpPr>
        <p:spPr bwMode="auto">
          <a:xfrm>
            <a:off x="457200" y="6356350"/>
            <a:ext cx="12954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05/01/2013</a:t>
            </a:r>
          </a:p>
        </p:txBody>
      </p:sp>
      <p:sp>
        <p:nvSpPr>
          <p:cNvPr id="7173" name="Rectangle 6"/>
          <p:cNvSpPr>
            <a:spLocks noGrp="1" noChangeArrowheads="1"/>
          </p:cNvSpPr>
          <p:nvPr>
            <p:ph type="sldNum" sz="quarter" idx="4294967295"/>
          </p:nvPr>
        </p:nvSpPr>
        <p:spPr bwMode="auto">
          <a:xfrm>
            <a:off x="7772400" y="6356350"/>
            <a:ext cx="9144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25830535-8CC8-4E30-84BA-F5B1B66BE51A}" type="slidenum">
              <a:rPr lang="en-US" smtClean="0">
                <a:cs typeface="Arial" charset="0"/>
              </a:rPr>
              <a:pPr fontAlgn="base">
                <a:spcBef>
                  <a:spcPct val="0"/>
                </a:spcBef>
                <a:spcAft>
                  <a:spcPct val="0"/>
                </a:spcAft>
              </a:pPr>
              <a:t>33</a:t>
            </a:fld>
            <a:endParaRPr lang="en-US" dirty="0" smtClean="0">
              <a:cs typeface="Arial" charset="0"/>
            </a:endParaRPr>
          </a:p>
        </p:txBody>
      </p:sp>
      <p:sp>
        <p:nvSpPr>
          <p:cNvPr id="2" name="Rectangle 1"/>
          <p:cNvSpPr/>
          <p:nvPr/>
        </p:nvSpPr>
        <p:spPr>
          <a:xfrm>
            <a:off x="2693276" y="6448092"/>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2555562130"/>
      </p:ext>
    </p:extLst>
  </p:cSld>
  <p:clrMapOvr>
    <a:masterClrMapping/>
  </p:clrMapOvr>
  <p:transition advTm="235"/>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Medigap Policy?</a:t>
            </a:r>
            <a:endParaRPr lang="en-US" dirty="0"/>
          </a:p>
        </p:txBody>
      </p:sp>
      <p:sp>
        <p:nvSpPr>
          <p:cNvPr id="3" name="Content Placeholder 2"/>
          <p:cNvSpPr>
            <a:spLocks noGrp="1"/>
          </p:cNvSpPr>
          <p:nvPr>
            <p:ph idx="1"/>
          </p:nvPr>
        </p:nvSpPr>
        <p:spPr/>
        <p:txBody>
          <a:bodyPr/>
          <a:lstStyle/>
          <a:p>
            <a:r>
              <a:rPr lang="en-US" dirty="0" smtClean="0"/>
              <a:t>Policies sold by private companies</a:t>
            </a:r>
          </a:p>
          <a:p>
            <a:r>
              <a:rPr lang="en-US" dirty="0" smtClean="0"/>
              <a:t>Fill the gaps in Original Medicare </a:t>
            </a:r>
          </a:p>
          <a:p>
            <a:pPr lvl="1"/>
            <a:r>
              <a:rPr lang="en-US" dirty="0" smtClean="0"/>
              <a:t>Deductibles, coinsurance, copayments </a:t>
            </a:r>
          </a:p>
          <a:p>
            <a:r>
              <a:rPr lang="en-US" dirty="0" smtClean="0"/>
              <a:t>Standardized plans in all but three states</a:t>
            </a:r>
          </a:p>
          <a:p>
            <a:pPr lvl="1"/>
            <a:r>
              <a:rPr lang="en-US" dirty="0" smtClean="0"/>
              <a:t>Minnesota, Massachusetts, Wisconsin</a:t>
            </a:r>
          </a:p>
          <a:p>
            <a:r>
              <a:rPr lang="en-US" dirty="0" smtClean="0"/>
              <a:t>All plans of same letter have same coverage</a:t>
            </a:r>
          </a:p>
          <a:p>
            <a:pPr lvl="1"/>
            <a:r>
              <a:rPr lang="en-US" dirty="0" smtClean="0"/>
              <a:t>Only costs are different</a:t>
            </a:r>
          </a:p>
          <a:p>
            <a:endParaRPr lang="en-US" dirty="0"/>
          </a:p>
        </p:txBody>
      </p:sp>
      <p:sp>
        <p:nvSpPr>
          <p:cNvPr id="4" name="Date Placeholder 3"/>
          <p:cNvSpPr>
            <a:spLocks noGrp="1"/>
          </p:cNvSpPr>
          <p:nvPr>
            <p:ph type="dt" sz="half" idx="2"/>
          </p:nvPr>
        </p:nvSpPr>
        <p:spPr>
          <a:prstGeom prst="rect">
            <a:avLst/>
          </a:prstGeom>
        </p:spPr>
        <p:txBody>
          <a:bodyPr/>
          <a:lstStyle/>
          <a:p>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34</a:t>
            </a:fld>
            <a:endParaRPr lang="en-US" dirty="0"/>
          </a:p>
        </p:txBody>
      </p:sp>
      <p:sp>
        <p:nvSpPr>
          <p:cNvPr id="7" name="Rectangle 6"/>
          <p:cNvSpPr/>
          <p:nvPr/>
        </p:nvSpPr>
        <p:spPr>
          <a:xfrm>
            <a:off x="2667000"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81"/>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Medigap for People with Disabilities</a:t>
            </a:r>
            <a:endParaRPr lang="en-US" dirty="0"/>
          </a:p>
        </p:txBody>
      </p:sp>
      <p:sp>
        <p:nvSpPr>
          <p:cNvPr id="3" name="Content Placeholder 2"/>
          <p:cNvSpPr>
            <a:spLocks noGrp="1"/>
          </p:cNvSpPr>
          <p:nvPr>
            <p:ph idx="1"/>
          </p:nvPr>
        </p:nvSpPr>
        <p:spPr/>
        <p:txBody>
          <a:bodyPr>
            <a:normAutofit/>
          </a:bodyPr>
          <a:lstStyle/>
          <a:p>
            <a:r>
              <a:rPr lang="en-US" dirty="0" smtClean="0"/>
              <a:t>If you are under 65 and have a disability </a:t>
            </a:r>
          </a:p>
          <a:p>
            <a:pPr lvl="1"/>
            <a:r>
              <a:rPr lang="en-US" dirty="0"/>
              <a:t>Federal law doesn’t require insurance companies to sell </a:t>
            </a:r>
            <a:r>
              <a:rPr lang="en-US" dirty="0" smtClean="0"/>
              <a:t>you a Medigap policy</a:t>
            </a:r>
            <a:endParaRPr lang="en-US" dirty="0"/>
          </a:p>
          <a:p>
            <a:pPr lvl="1"/>
            <a:r>
              <a:rPr lang="en-US" dirty="0" smtClean="0"/>
              <a:t>If available, choice of plans may be limited </a:t>
            </a:r>
          </a:p>
          <a:p>
            <a:pPr lvl="1"/>
            <a:r>
              <a:rPr lang="en-US" dirty="0" smtClean="0"/>
              <a:t>Or you may have to wait until you turn 65</a:t>
            </a:r>
          </a:p>
          <a:p>
            <a:r>
              <a:rPr lang="en-US" dirty="0" smtClean="0"/>
              <a:t>Some states require Medigap insurance companies to sell you a Medigap policy</a:t>
            </a:r>
          </a:p>
          <a:p>
            <a:pPr lvl="1"/>
            <a:r>
              <a:rPr lang="en-US" dirty="0" smtClean="0"/>
              <a:t>Even if you’re under 65</a:t>
            </a: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35</a:t>
            </a:fld>
            <a:endParaRPr lang="en-US" dirty="0"/>
          </a:p>
        </p:txBody>
      </p:sp>
      <p:sp>
        <p:nvSpPr>
          <p:cNvPr id="7" name="Rectangle 6"/>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11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a:prstGeom prst="rect">
            <a:avLst/>
          </a:prstGeom>
        </p:spPr>
        <p:txBody>
          <a:bodyPr/>
          <a:lstStyle/>
          <a:p>
            <a:r>
              <a:rPr lang="en-US" dirty="0" smtClean="0"/>
              <a:t>05/01/2013</a:t>
            </a:r>
            <a:endParaRPr lang="en-US" dirty="0"/>
          </a:p>
        </p:txBody>
      </p:sp>
      <p:sp>
        <p:nvSpPr>
          <p:cNvPr id="7" name="Slide Number Placeholder 4"/>
          <p:cNvSpPr>
            <a:spLocks noGrp="1"/>
          </p:cNvSpPr>
          <p:nvPr>
            <p:ph type="sldNum" sz="quarter" idx="12"/>
          </p:nvPr>
        </p:nvSpPr>
        <p:spPr>
          <a:prstGeom prst="rect">
            <a:avLst/>
          </a:prstGeom>
        </p:spPr>
        <p:txBody>
          <a:bodyPr/>
          <a:lstStyle/>
          <a:p>
            <a:fld id="{2B311C8D-3B42-4150-880E-F70598F3D0EA}" type="slidenum">
              <a:rPr lang="en-US" smtClean="0"/>
              <a:pPr/>
              <a:t>36</a:t>
            </a:fld>
            <a:endParaRPr lang="en-US" dirty="0"/>
          </a:p>
        </p:txBody>
      </p:sp>
      <p:sp>
        <p:nvSpPr>
          <p:cNvPr id="10" name="Content Placeholder 9"/>
          <p:cNvSpPr>
            <a:spLocks noGrp="1"/>
          </p:cNvSpPr>
          <p:nvPr>
            <p:ph idx="1"/>
          </p:nvPr>
        </p:nvSpPr>
        <p:spPr/>
        <p:txBody>
          <a:bodyPr/>
          <a:lstStyle/>
          <a:p>
            <a:pPr marL="284163" lvl="0" indent="-284163">
              <a:spcBef>
                <a:spcPts val="600"/>
              </a:spcBef>
            </a:pPr>
            <a:r>
              <a:rPr lang="en-US" dirty="0" smtClean="0">
                <a:cs typeface="Arial" charset="0"/>
              </a:rPr>
              <a:t>Health plan options approved by Medicare         </a:t>
            </a:r>
          </a:p>
          <a:p>
            <a:pPr marL="284163" lvl="0" indent="-284163">
              <a:spcBef>
                <a:spcPts val="600"/>
              </a:spcBef>
            </a:pPr>
            <a:r>
              <a:rPr lang="en-US" dirty="0" smtClean="0">
                <a:cs typeface="Arial" charset="0"/>
              </a:rPr>
              <a:t>Run by private companies </a:t>
            </a:r>
          </a:p>
          <a:p>
            <a:pPr marL="284163" lvl="0" indent="-284163">
              <a:spcBef>
                <a:spcPts val="600"/>
              </a:spcBef>
            </a:pPr>
            <a:r>
              <a:rPr lang="en-US" dirty="0" smtClean="0">
                <a:cs typeface="Arial" charset="0"/>
              </a:rPr>
              <a:t>Medicare pays plan amount for each member’s care</a:t>
            </a:r>
          </a:p>
          <a:p>
            <a:pPr marL="284163" lvl="0" indent="-284163">
              <a:spcBef>
                <a:spcPts val="600"/>
              </a:spcBef>
            </a:pPr>
            <a:r>
              <a:rPr lang="en-US" dirty="0" smtClean="0">
                <a:cs typeface="Arial" charset="0"/>
              </a:rPr>
              <a:t>Another way to get Medicare coverage </a:t>
            </a:r>
          </a:p>
          <a:p>
            <a:pPr marL="284163" lvl="0" indent="-284163">
              <a:spcBef>
                <a:spcPts val="600"/>
              </a:spcBef>
            </a:pPr>
            <a:r>
              <a:rPr lang="en-US" dirty="0" smtClean="0">
                <a:cs typeface="Arial" charset="0"/>
              </a:rPr>
              <a:t>Part of the Medicare program</a:t>
            </a:r>
          </a:p>
          <a:p>
            <a:pPr marL="284163" lvl="0" indent="-284163">
              <a:spcBef>
                <a:spcPts val="600"/>
              </a:spcBef>
            </a:pPr>
            <a:r>
              <a:rPr lang="en-US" dirty="0" smtClean="0">
                <a:cs typeface="Arial" charset="0"/>
              </a:rPr>
              <a:t>You must have Part A and Part B to join</a:t>
            </a:r>
          </a:p>
          <a:p>
            <a:pPr marL="284163" lvl="0" indent="-284163">
              <a:spcBef>
                <a:spcPts val="600"/>
              </a:spcBef>
            </a:pPr>
            <a:r>
              <a:rPr lang="en-US" dirty="0" smtClean="0">
                <a:cs typeface="Arial" charset="0"/>
              </a:rPr>
              <a:t>May have to use network doctors or hospitals</a:t>
            </a:r>
          </a:p>
          <a:p>
            <a:pPr marL="284163" lvl="0" indent="-284163">
              <a:spcBef>
                <a:spcPts val="600"/>
              </a:spcBef>
            </a:pPr>
            <a:r>
              <a:rPr lang="en-US" dirty="0" smtClean="0">
                <a:cs typeface="Arial" charset="0"/>
              </a:rPr>
              <a:t>Can’t join if you have ESRD (few exceptions)</a:t>
            </a:r>
            <a:endParaRPr lang="en-US" dirty="0">
              <a:cs typeface="Arial" charset="0"/>
            </a:endParaRPr>
          </a:p>
          <a:p>
            <a:pPr marL="284163" lvl="0" indent="-284163">
              <a:spcBef>
                <a:spcPts val="600"/>
              </a:spcBef>
            </a:pPr>
            <a:endParaRPr lang="en-US" dirty="0" smtClean="0">
              <a:cs typeface="Arial" pitchFamily="34" charset="0"/>
            </a:endParaRPr>
          </a:p>
        </p:txBody>
      </p:sp>
      <p:sp>
        <p:nvSpPr>
          <p:cNvPr id="8" name="Title 5"/>
          <p:cNvSpPr>
            <a:spLocks noGrp="1"/>
          </p:cNvSpPr>
          <p:nvPr>
            <p:ph type="title"/>
          </p:nvPr>
        </p:nvSpPr>
        <p:spPr>
          <a:prstGeom prst="rect">
            <a:avLst/>
          </a:prstGeom>
        </p:spPr>
        <p:txBody>
          <a:bodyPr/>
          <a:lstStyle/>
          <a:p>
            <a:r>
              <a:rPr lang="en-US" dirty="0" smtClean="0"/>
              <a:t>Part C – Medicare Advantage</a:t>
            </a:r>
            <a:endParaRPr lang="en-US" dirty="0"/>
          </a:p>
        </p:txBody>
      </p:sp>
      <p:pic>
        <p:nvPicPr>
          <p:cNvPr id="12" name="Picture 11" descr="icon depicting MA plans" title="Medicare Advantage plan icon"/>
          <p:cNvPicPr/>
          <p:nvPr/>
        </p:nvPicPr>
        <p:blipFill rotWithShape="1">
          <a:blip r:embed="rId3"/>
          <a:srcRect l="16077" t="42872" r="74676" b="44903"/>
          <a:stretch/>
        </p:blipFill>
        <p:spPr bwMode="auto">
          <a:xfrm>
            <a:off x="7467600" y="1600200"/>
            <a:ext cx="1371600" cy="1066800"/>
          </a:xfrm>
          <a:prstGeom prst="rect">
            <a:avLst/>
          </a:prstGeom>
          <a:ln>
            <a:noFill/>
          </a:ln>
          <a:effectLst/>
          <a:extLst>
            <a:ext uri="{53640926-AAD7-44D8-BBD7-CCE9431645EC}">
              <a14:shadowObscured xmlns:a14="http://schemas.microsoft.com/office/drawing/2010/main"/>
            </a:ext>
          </a:extLst>
        </p:spPr>
      </p:pic>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9391"/>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prstGeom prst="rect">
            <a:avLst/>
          </a:prstGeom>
        </p:spPr>
        <p:txBody>
          <a:bodyPr/>
          <a:lstStyle/>
          <a:p>
            <a:r>
              <a:rPr lang="en-US" dirty="0" smtClean="0"/>
              <a:t>05/01/2013</a:t>
            </a:r>
            <a:endParaRPr lang="en-US" dirty="0"/>
          </a:p>
        </p:txBody>
      </p:sp>
      <p:sp>
        <p:nvSpPr>
          <p:cNvPr id="5" name="Slide Number Placeholder 4"/>
          <p:cNvSpPr>
            <a:spLocks noGrp="1"/>
          </p:cNvSpPr>
          <p:nvPr>
            <p:ph type="sldNum" sz="quarter" idx="12"/>
          </p:nvPr>
        </p:nvSpPr>
        <p:spPr>
          <a:prstGeom prst="rect">
            <a:avLst/>
          </a:prstGeom>
        </p:spPr>
        <p:txBody>
          <a:bodyPr/>
          <a:lstStyle/>
          <a:p>
            <a:fld id="{2B311C8D-3B42-4150-880E-F70598F3D0EA}" type="slidenum">
              <a:rPr lang="en-US" smtClean="0"/>
              <a:pPr/>
              <a:t>37</a:t>
            </a:fld>
            <a:endParaRPr lang="en-US" dirty="0"/>
          </a:p>
        </p:txBody>
      </p:sp>
      <p:sp>
        <p:nvSpPr>
          <p:cNvPr id="2" name="Content Placeholder 1"/>
          <p:cNvSpPr>
            <a:spLocks noGrp="1"/>
          </p:cNvSpPr>
          <p:nvPr>
            <p:ph idx="1"/>
          </p:nvPr>
        </p:nvSpPr>
        <p:spPr/>
        <p:txBody>
          <a:bodyPr/>
          <a:lstStyle/>
          <a:p>
            <a:pPr>
              <a:spcBef>
                <a:spcPts val="600"/>
              </a:spcBef>
            </a:pPr>
            <a:r>
              <a:rPr lang="en-US" sz="3200" dirty="0" smtClean="0">
                <a:cs typeface="Arial" charset="0"/>
              </a:rPr>
              <a:t>Available for </a:t>
            </a:r>
            <a:r>
              <a:rPr lang="en-US" sz="3200" b="1" i="1" dirty="0" smtClean="0">
                <a:cs typeface="Arial" charset="0"/>
              </a:rPr>
              <a:t>all </a:t>
            </a:r>
            <a:r>
              <a:rPr lang="en-US" sz="3200" dirty="0" smtClean="0">
                <a:cs typeface="Arial" charset="0"/>
              </a:rPr>
              <a:t>people with Medicare   </a:t>
            </a:r>
          </a:p>
          <a:p>
            <a:pPr>
              <a:spcBef>
                <a:spcPts val="600"/>
              </a:spcBef>
            </a:pPr>
            <a:r>
              <a:rPr lang="en-US" sz="3200" dirty="0" smtClean="0">
                <a:cs typeface="Arial" charset="0"/>
              </a:rPr>
              <a:t>Provided through</a:t>
            </a:r>
          </a:p>
          <a:p>
            <a:pPr lvl="1">
              <a:spcBef>
                <a:spcPts val="600"/>
              </a:spcBef>
            </a:pPr>
            <a:r>
              <a:rPr lang="en-US" sz="2800" dirty="0" smtClean="0">
                <a:cs typeface="Arial" charset="0"/>
              </a:rPr>
              <a:t>Medicare Prescription Drug Plans</a:t>
            </a:r>
          </a:p>
          <a:p>
            <a:pPr lvl="1">
              <a:spcBef>
                <a:spcPts val="600"/>
              </a:spcBef>
            </a:pPr>
            <a:r>
              <a:rPr lang="en-US" sz="2800" dirty="0" smtClean="0">
                <a:cs typeface="Arial" charset="0"/>
              </a:rPr>
              <a:t>Medicare Advantage Plans</a:t>
            </a:r>
          </a:p>
          <a:p>
            <a:pPr lvl="1">
              <a:spcBef>
                <a:spcPts val="600"/>
              </a:spcBef>
            </a:pPr>
            <a:r>
              <a:rPr lang="en-US" sz="2800" dirty="0" smtClean="0">
                <a:cs typeface="Arial" charset="0"/>
              </a:rPr>
              <a:t>Other Medicare plans</a:t>
            </a:r>
          </a:p>
          <a:p>
            <a:pPr lvl="0">
              <a:spcBef>
                <a:spcPts val="600"/>
              </a:spcBef>
            </a:pPr>
            <a:r>
              <a:rPr lang="en-US" sz="3200" dirty="0" smtClean="0">
                <a:solidFill>
                  <a:prstClr val="black"/>
                </a:solidFill>
                <a:cs typeface="Arial" charset="0"/>
              </a:rPr>
              <a:t>Must include range of drugs in each category</a:t>
            </a:r>
          </a:p>
          <a:p>
            <a:pPr marL="0" indent="0">
              <a:buNone/>
            </a:pPr>
            <a:endParaRPr lang="en-US" dirty="0"/>
          </a:p>
        </p:txBody>
      </p:sp>
      <p:sp>
        <p:nvSpPr>
          <p:cNvPr id="6" name="Title 5"/>
          <p:cNvSpPr>
            <a:spLocks noGrp="1"/>
          </p:cNvSpPr>
          <p:nvPr>
            <p:ph type="title"/>
          </p:nvPr>
        </p:nvSpPr>
        <p:spPr/>
        <p:txBody>
          <a:bodyPr>
            <a:noAutofit/>
          </a:bodyPr>
          <a:lstStyle/>
          <a:p>
            <a:pPr>
              <a:lnSpc>
                <a:spcPts val="3800"/>
              </a:lnSpc>
            </a:pPr>
            <a:r>
              <a:rPr lang="en-US" dirty="0" smtClean="0"/>
              <a:t>Part D – Medicare </a:t>
            </a:r>
            <a:br>
              <a:rPr lang="en-US" dirty="0" smtClean="0"/>
            </a:br>
            <a:r>
              <a:rPr lang="en-US" dirty="0" smtClean="0"/>
              <a:t>Prescription Drug Coverage</a:t>
            </a:r>
            <a:endParaRPr lang="en-US" dirty="0"/>
          </a:p>
        </p:txBody>
      </p:sp>
      <p:grpSp>
        <p:nvGrpSpPr>
          <p:cNvPr id="9" name="Group 8" descr="icon depicting Medicare Prescription Drug Coverage" title="Medicare Prescription Drug Coverage icon"/>
          <p:cNvGrpSpPr>
            <a:grpSpLocks/>
          </p:cNvGrpSpPr>
          <p:nvPr/>
        </p:nvGrpSpPr>
        <p:grpSpPr bwMode="auto">
          <a:xfrm>
            <a:off x="7489802" y="1822769"/>
            <a:ext cx="1143000" cy="1066800"/>
            <a:chOff x="7" y="7"/>
            <a:chExt cx="834" cy="834"/>
          </a:xfrm>
        </p:grpSpPr>
        <p:sp>
          <p:nvSpPr>
            <p:cNvPr id="10" name="Freeform 9"/>
            <p:cNvSpPr>
              <a:spLocks/>
            </p:cNvSpPr>
            <p:nvPr/>
          </p:nvSpPr>
          <p:spPr bwMode="auto">
            <a:xfrm>
              <a:off x="7" y="7"/>
              <a:ext cx="834" cy="834"/>
            </a:xfrm>
            <a:custGeom>
              <a:avLst/>
              <a:gdLst>
                <a:gd name="T0" fmla="*/ 211 w 834"/>
                <a:gd name="T1" fmla="*/ 0 h 834"/>
                <a:gd name="T2" fmla="*/ 171 w 834"/>
                <a:gd name="T3" fmla="*/ 0 h 834"/>
                <a:gd name="T4" fmla="*/ 137 w 834"/>
                <a:gd name="T5" fmla="*/ 0 h 834"/>
                <a:gd name="T6" fmla="*/ 107 w 834"/>
                <a:gd name="T7" fmla="*/ 1 h 834"/>
                <a:gd name="T8" fmla="*/ 82 w 834"/>
                <a:gd name="T9" fmla="*/ 4 h 834"/>
                <a:gd name="T10" fmla="*/ 62 w 834"/>
                <a:gd name="T11" fmla="*/ 7 h 834"/>
                <a:gd name="T12" fmla="*/ 45 w 834"/>
                <a:gd name="T13" fmla="*/ 13 h 834"/>
                <a:gd name="T14" fmla="*/ 31 w 834"/>
                <a:gd name="T15" fmla="*/ 21 h 834"/>
                <a:gd name="T16" fmla="*/ 21 w 834"/>
                <a:gd name="T17" fmla="*/ 32 h 834"/>
                <a:gd name="T18" fmla="*/ 13 w 834"/>
                <a:gd name="T19" fmla="*/ 46 h 834"/>
                <a:gd name="T20" fmla="*/ 7 w 834"/>
                <a:gd name="T21" fmla="*/ 63 h 834"/>
                <a:gd name="T22" fmla="*/ 3 w 834"/>
                <a:gd name="T23" fmla="*/ 84 h 834"/>
                <a:gd name="T24" fmla="*/ 1 w 834"/>
                <a:gd name="T25" fmla="*/ 109 h 834"/>
                <a:gd name="T26" fmla="*/ 0 w 834"/>
                <a:gd name="T27" fmla="*/ 139 h 834"/>
                <a:gd name="T28" fmla="*/ 0 w 834"/>
                <a:gd name="T29" fmla="*/ 171 h 834"/>
                <a:gd name="T30" fmla="*/ 0 w 834"/>
                <a:gd name="T31" fmla="*/ 662 h 834"/>
                <a:gd name="T32" fmla="*/ 0 w 834"/>
                <a:gd name="T33" fmla="*/ 697 h 834"/>
                <a:gd name="T34" fmla="*/ 1 w 834"/>
                <a:gd name="T35" fmla="*/ 726 h 834"/>
                <a:gd name="T36" fmla="*/ 3 w 834"/>
                <a:gd name="T37" fmla="*/ 751 h 834"/>
                <a:gd name="T38" fmla="*/ 7 w 834"/>
                <a:gd name="T39" fmla="*/ 772 h 834"/>
                <a:gd name="T40" fmla="*/ 13 w 834"/>
                <a:gd name="T41" fmla="*/ 789 h 834"/>
                <a:gd name="T42" fmla="*/ 21 w 834"/>
                <a:gd name="T43" fmla="*/ 802 h 834"/>
                <a:gd name="T44" fmla="*/ 32 w 834"/>
                <a:gd name="T45" fmla="*/ 813 h 834"/>
                <a:gd name="T46" fmla="*/ 46 w 834"/>
                <a:gd name="T47" fmla="*/ 820 h 834"/>
                <a:gd name="T48" fmla="*/ 63 w 834"/>
                <a:gd name="T49" fmla="*/ 826 h 834"/>
                <a:gd name="T50" fmla="*/ 84 w 834"/>
                <a:gd name="T51" fmla="*/ 830 h 834"/>
                <a:gd name="T52" fmla="*/ 109 w 834"/>
                <a:gd name="T53" fmla="*/ 832 h 834"/>
                <a:gd name="T54" fmla="*/ 139 w 834"/>
                <a:gd name="T55" fmla="*/ 833 h 834"/>
                <a:gd name="T56" fmla="*/ 173 w 834"/>
                <a:gd name="T57" fmla="*/ 834 h 834"/>
                <a:gd name="T58" fmla="*/ 662 w 834"/>
                <a:gd name="T59" fmla="*/ 834 h 834"/>
                <a:gd name="T60" fmla="*/ 696 w 834"/>
                <a:gd name="T61" fmla="*/ 833 h 834"/>
                <a:gd name="T62" fmla="*/ 726 w 834"/>
                <a:gd name="T63" fmla="*/ 832 h 834"/>
                <a:gd name="T64" fmla="*/ 751 w 834"/>
                <a:gd name="T65" fmla="*/ 830 h 834"/>
                <a:gd name="T66" fmla="*/ 772 w 834"/>
                <a:gd name="T67" fmla="*/ 826 h 834"/>
                <a:gd name="T68" fmla="*/ 788 w 834"/>
                <a:gd name="T69" fmla="*/ 820 h 834"/>
                <a:gd name="T70" fmla="*/ 802 w 834"/>
                <a:gd name="T71" fmla="*/ 812 h 834"/>
                <a:gd name="T72" fmla="*/ 813 w 834"/>
                <a:gd name="T73" fmla="*/ 801 h 834"/>
                <a:gd name="T74" fmla="*/ 820 w 834"/>
                <a:gd name="T75" fmla="*/ 788 h 834"/>
                <a:gd name="T76" fmla="*/ 826 w 834"/>
                <a:gd name="T77" fmla="*/ 770 h 834"/>
                <a:gd name="T78" fmla="*/ 830 w 834"/>
                <a:gd name="T79" fmla="*/ 749 h 834"/>
                <a:gd name="T80" fmla="*/ 832 w 834"/>
                <a:gd name="T81" fmla="*/ 724 h 834"/>
                <a:gd name="T82" fmla="*/ 833 w 834"/>
                <a:gd name="T83" fmla="*/ 694 h 834"/>
                <a:gd name="T84" fmla="*/ 834 w 834"/>
                <a:gd name="T85" fmla="*/ 662 h 834"/>
                <a:gd name="T86" fmla="*/ 834 w 834"/>
                <a:gd name="T87" fmla="*/ 171 h 834"/>
                <a:gd name="T88" fmla="*/ 833 w 834"/>
                <a:gd name="T89" fmla="*/ 137 h 834"/>
                <a:gd name="T90" fmla="*/ 832 w 834"/>
                <a:gd name="T91" fmla="*/ 107 h 834"/>
                <a:gd name="T92" fmla="*/ 830 w 834"/>
                <a:gd name="T93" fmla="*/ 82 h 834"/>
                <a:gd name="T94" fmla="*/ 826 w 834"/>
                <a:gd name="T95" fmla="*/ 62 h 834"/>
                <a:gd name="T96" fmla="*/ 820 w 834"/>
                <a:gd name="T97" fmla="*/ 45 h 834"/>
                <a:gd name="T98" fmla="*/ 812 w 834"/>
                <a:gd name="T99" fmla="*/ 31 h 834"/>
                <a:gd name="T100" fmla="*/ 801 w 834"/>
                <a:gd name="T101" fmla="*/ 21 h 834"/>
                <a:gd name="T102" fmla="*/ 787 w 834"/>
                <a:gd name="T103" fmla="*/ 13 h 834"/>
                <a:gd name="T104" fmla="*/ 770 w 834"/>
                <a:gd name="T105" fmla="*/ 7 h 834"/>
                <a:gd name="T106" fmla="*/ 749 w 834"/>
                <a:gd name="T107" fmla="*/ 3 h 834"/>
                <a:gd name="T108" fmla="*/ 724 w 834"/>
                <a:gd name="T109" fmla="*/ 1 h 834"/>
                <a:gd name="T110" fmla="*/ 694 w 834"/>
                <a:gd name="T111" fmla="*/ 0 h 834"/>
                <a:gd name="T112" fmla="*/ 660 w 834"/>
                <a:gd name="T113" fmla="*/ 0 h 834"/>
                <a:gd name="T114" fmla="*/ 211 w 834"/>
                <a:gd name="T115"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4" h="834">
                  <a:moveTo>
                    <a:pt x="211" y="0"/>
                  </a:moveTo>
                  <a:lnTo>
                    <a:pt x="171" y="0"/>
                  </a:lnTo>
                  <a:lnTo>
                    <a:pt x="137" y="0"/>
                  </a:lnTo>
                  <a:lnTo>
                    <a:pt x="107" y="1"/>
                  </a:lnTo>
                  <a:lnTo>
                    <a:pt x="82" y="4"/>
                  </a:lnTo>
                  <a:lnTo>
                    <a:pt x="62" y="7"/>
                  </a:lnTo>
                  <a:lnTo>
                    <a:pt x="45" y="13"/>
                  </a:lnTo>
                  <a:lnTo>
                    <a:pt x="31" y="21"/>
                  </a:lnTo>
                  <a:lnTo>
                    <a:pt x="21" y="32"/>
                  </a:lnTo>
                  <a:lnTo>
                    <a:pt x="13" y="46"/>
                  </a:lnTo>
                  <a:lnTo>
                    <a:pt x="7" y="63"/>
                  </a:lnTo>
                  <a:lnTo>
                    <a:pt x="3" y="84"/>
                  </a:lnTo>
                  <a:lnTo>
                    <a:pt x="1" y="109"/>
                  </a:lnTo>
                  <a:lnTo>
                    <a:pt x="0" y="139"/>
                  </a:lnTo>
                  <a:lnTo>
                    <a:pt x="0" y="171"/>
                  </a:lnTo>
                  <a:lnTo>
                    <a:pt x="0" y="662"/>
                  </a:lnTo>
                  <a:lnTo>
                    <a:pt x="0" y="697"/>
                  </a:lnTo>
                  <a:lnTo>
                    <a:pt x="1" y="726"/>
                  </a:lnTo>
                  <a:lnTo>
                    <a:pt x="3" y="751"/>
                  </a:lnTo>
                  <a:lnTo>
                    <a:pt x="7" y="772"/>
                  </a:lnTo>
                  <a:lnTo>
                    <a:pt x="13" y="789"/>
                  </a:lnTo>
                  <a:lnTo>
                    <a:pt x="21" y="802"/>
                  </a:lnTo>
                  <a:lnTo>
                    <a:pt x="32" y="813"/>
                  </a:lnTo>
                  <a:lnTo>
                    <a:pt x="46" y="820"/>
                  </a:lnTo>
                  <a:lnTo>
                    <a:pt x="63" y="826"/>
                  </a:lnTo>
                  <a:lnTo>
                    <a:pt x="84" y="830"/>
                  </a:lnTo>
                  <a:lnTo>
                    <a:pt x="109" y="832"/>
                  </a:lnTo>
                  <a:lnTo>
                    <a:pt x="139" y="833"/>
                  </a:lnTo>
                  <a:lnTo>
                    <a:pt x="173" y="834"/>
                  </a:lnTo>
                  <a:lnTo>
                    <a:pt x="662" y="834"/>
                  </a:lnTo>
                  <a:lnTo>
                    <a:pt x="696" y="833"/>
                  </a:lnTo>
                  <a:lnTo>
                    <a:pt x="726" y="832"/>
                  </a:lnTo>
                  <a:lnTo>
                    <a:pt x="751" y="830"/>
                  </a:lnTo>
                  <a:lnTo>
                    <a:pt x="772" y="826"/>
                  </a:lnTo>
                  <a:lnTo>
                    <a:pt x="788" y="820"/>
                  </a:lnTo>
                  <a:lnTo>
                    <a:pt x="802" y="812"/>
                  </a:lnTo>
                  <a:lnTo>
                    <a:pt x="813" y="801"/>
                  </a:lnTo>
                  <a:lnTo>
                    <a:pt x="820" y="788"/>
                  </a:lnTo>
                  <a:lnTo>
                    <a:pt x="826" y="770"/>
                  </a:lnTo>
                  <a:lnTo>
                    <a:pt x="830" y="749"/>
                  </a:lnTo>
                  <a:lnTo>
                    <a:pt x="832" y="724"/>
                  </a:lnTo>
                  <a:lnTo>
                    <a:pt x="833" y="694"/>
                  </a:lnTo>
                  <a:lnTo>
                    <a:pt x="834" y="662"/>
                  </a:lnTo>
                  <a:lnTo>
                    <a:pt x="834" y="171"/>
                  </a:lnTo>
                  <a:lnTo>
                    <a:pt x="833" y="137"/>
                  </a:lnTo>
                  <a:lnTo>
                    <a:pt x="832" y="107"/>
                  </a:lnTo>
                  <a:lnTo>
                    <a:pt x="830" y="82"/>
                  </a:lnTo>
                  <a:lnTo>
                    <a:pt x="826" y="62"/>
                  </a:lnTo>
                  <a:lnTo>
                    <a:pt x="820" y="45"/>
                  </a:lnTo>
                  <a:lnTo>
                    <a:pt x="812" y="31"/>
                  </a:lnTo>
                  <a:lnTo>
                    <a:pt x="801" y="21"/>
                  </a:lnTo>
                  <a:lnTo>
                    <a:pt x="787" y="13"/>
                  </a:lnTo>
                  <a:lnTo>
                    <a:pt x="770" y="7"/>
                  </a:lnTo>
                  <a:lnTo>
                    <a:pt x="749" y="3"/>
                  </a:lnTo>
                  <a:lnTo>
                    <a:pt x="724" y="1"/>
                  </a:lnTo>
                  <a:lnTo>
                    <a:pt x="694" y="0"/>
                  </a:lnTo>
                  <a:lnTo>
                    <a:pt x="660" y="0"/>
                  </a:lnTo>
                  <a:lnTo>
                    <a:pt x="211"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1" name="Rectangle 10"/>
            <p:cNvSpPr>
              <a:spLocks/>
            </p:cNvSpPr>
            <p:nvPr/>
          </p:nvSpPr>
          <p:spPr bwMode="auto">
            <a:xfrm>
              <a:off x="293" y="251"/>
              <a:ext cx="259" cy="4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2" name="Rectangle 11"/>
            <p:cNvSpPr>
              <a:spLocks/>
            </p:cNvSpPr>
            <p:nvPr/>
          </p:nvSpPr>
          <p:spPr bwMode="auto">
            <a:xfrm>
              <a:off x="227" y="111"/>
              <a:ext cx="390" cy="1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3" name="Rectangle 12"/>
            <p:cNvSpPr>
              <a:spLocks/>
            </p:cNvSpPr>
            <p:nvPr/>
          </p:nvSpPr>
          <p:spPr bwMode="auto">
            <a:xfrm>
              <a:off x="227" y="111"/>
              <a:ext cx="390" cy="140"/>
            </a:xfrm>
            <a:prstGeom prst="rect">
              <a:avLst/>
            </a:prstGeom>
            <a:noFill/>
            <a:ln w="12687">
              <a:solidFill>
                <a:srgbClr val="0079C1"/>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4" name="Freeform 13"/>
            <p:cNvSpPr>
              <a:spLocks/>
            </p:cNvSpPr>
            <p:nvPr/>
          </p:nvSpPr>
          <p:spPr bwMode="auto">
            <a:xfrm>
              <a:off x="334" y="306"/>
              <a:ext cx="177" cy="20"/>
            </a:xfrm>
            <a:custGeom>
              <a:avLst/>
              <a:gdLst>
                <a:gd name="T0" fmla="*/ 0 w 177"/>
                <a:gd name="T1" fmla="*/ 0 h 20"/>
                <a:gd name="T2" fmla="*/ 176 w 177"/>
                <a:gd name="T3" fmla="*/ 0 h 20"/>
                <a:gd name="T4" fmla="*/ 0 w 177"/>
                <a:gd name="T5" fmla="*/ 0 h 20"/>
              </a:gdLst>
              <a:ahLst/>
              <a:cxnLst>
                <a:cxn ang="0">
                  <a:pos x="T0" y="T1"/>
                </a:cxn>
                <a:cxn ang="0">
                  <a:pos x="T2" y="T3"/>
                </a:cxn>
                <a:cxn ang="0">
                  <a:pos x="T4" y="T5"/>
                </a:cxn>
              </a:cxnLst>
              <a:rect l="0" t="0" r="r" b="b"/>
              <a:pathLst>
                <a:path w="177" h="20">
                  <a:moveTo>
                    <a:pt x="0" y="0"/>
                  </a:moveTo>
                  <a:lnTo>
                    <a:pt x="176" y="0"/>
                  </a:lnTo>
                  <a:lnTo>
                    <a:pt x="0" y="0"/>
                  </a:lnTo>
                  <a:close/>
                </a:path>
              </a:pathLst>
            </a:custGeom>
            <a:noFill/>
            <a:ln w="12687">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5" name="Freeform 14"/>
            <p:cNvSpPr>
              <a:spLocks/>
            </p:cNvSpPr>
            <p:nvPr/>
          </p:nvSpPr>
          <p:spPr bwMode="auto">
            <a:xfrm>
              <a:off x="334" y="339"/>
              <a:ext cx="177" cy="20"/>
            </a:xfrm>
            <a:custGeom>
              <a:avLst/>
              <a:gdLst>
                <a:gd name="T0" fmla="*/ 0 w 177"/>
                <a:gd name="T1" fmla="*/ 0 h 20"/>
                <a:gd name="T2" fmla="*/ 176 w 177"/>
                <a:gd name="T3" fmla="*/ 0 h 20"/>
                <a:gd name="T4" fmla="*/ 0 w 177"/>
                <a:gd name="T5" fmla="*/ 0 h 20"/>
              </a:gdLst>
              <a:ahLst/>
              <a:cxnLst>
                <a:cxn ang="0">
                  <a:pos x="T0" y="T1"/>
                </a:cxn>
                <a:cxn ang="0">
                  <a:pos x="T2" y="T3"/>
                </a:cxn>
                <a:cxn ang="0">
                  <a:pos x="T4" y="T5"/>
                </a:cxn>
              </a:cxnLst>
              <a:rect l="0" t="0" r="r" b="b"/>
              <a:pathLst>
                <a:path w="177" h="20">
                  <a:moveTo>
                    <a:pt x="0" y="0"/>
                  </a:moveTo>
                  <a:lnTo>
                    <a:pt x="176" y="0"/>
                  </a:lnTo>
                  <a:lnTo>
                    <a:pt x="0" y="0"/>
                  </a:lnTo>
                  <a:close/>
                </a:path>
              </a:pathLst>
            </a:custGeom>
            <a:noFill/>
            <a:ln w="12687">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6" name="Freeform 15"/>
            <p:cNvSpPr>
              <a:spLocks/>
            </p:cNvSpPr>
            <p:nvPr/>
          </p:nvSpPr>
          <p:spPr bwMode="auto">
            <a:xfrm>
              <a:off x="448" y="633"/>
              <a:ext cx="226" cy="147"/>
            </a:xfrm>
            <a:custGeom>
              <a:avLst/>
              <a:gdLst>
                <a:gd name="T0" fmla="*/ 51 w 226"/>
                <a:gd name="T1" fmla="*/ 144 h 147"/>
                <a:gd name="T2" fmla="*/ 32 w 226"/>
                <a:gd name="T3" fmla="*/ 147 h 147"/>
                <a:gd name="T4" fmla="*/ 15 w 226"/>
                <a:gd name="T5" fmla="*/ 140 h 147"/>
                <a:gd name="T6" fmla="*/ 2 w 226"/>
                <a:gd name="T7" fmla="*/ 126 h 147"/>
                <a:gd name="T8" fmla="*/ 0 w 226"/>
                <a:gd name="T9" fmla="*/ 104 h 147"/>
                <a:gd name="T10" fmla="*/ 4 w 226"/>
                <a:gd name="T11" fmla="*/ 85 h 147"/>
                <a:gd name="T12" fmla="*/ 14 w 226"/>
                <a:gd name="T13" fmla="*/ 70 h 147"/>
                <a:gd name="T14" fmla="*/ 174 w 226"/>
                <a:gd name="T15" fmla="*/ 2 h 147"/>
                <a:gd name="T16" fmla="*/ 194 w 226"/>
                <a:gd name="T17" fmla="*/ 0 h 147"/>
                <a:gd name="T18" fmla="*/ 211 w 226"/>
                <a:gd name="T19" fmla="*/ 6 h 147"/>
                <a:gd name="T20" fmla="*/ 223 w 226"/>
                <a:gd name="T21" fmla="*/ 21 h 147"/>
                <a:gd name="T22" fmla="*/ 226 w 226"/>
                <a:gd name="T23" fmla="*/ 43 h 147"/>
                <a:gd name="T24" fmla="*/ 222 w 226"/>
                <a:gd name="T25" fmla="*/ 62 h 147"/>
                <a:gd name="T26" fmla="*/ 211 w 226"/>
                <a:gd name="T27" fmla="*/ 77 h 147"/>
                <a:gd name="T28" fmla="*/ 51 w 226"/>
                <a:gd name="T29" fmla="*/ 14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47">
                  <a:moveTo>
                    <a:pt x="51" y="144"/>
                  </a:moveTo>
                  <a:lnTo>
                    <a:pt x="32" y="147"/>
                  </a:lnTo>
                  <a:lnTo>
                    <a:pt x="15" y="140"/>
                  </a:lnTo>
                  <a:lnTo>
                    <a:pt x="2" y="126"/>
                  </a:lnTo>
                  <a:lnTo>
                    <a:pt x="0" y="104"/>
                  </a:lnTo>
                  <a:lnTo>
                    <a:pt x="4" y="85"/>
                  </a:lnTo>
                  <a:lnTo>
                    <a:pt x="14" y="70"/>
                  </a:lnTo>
                  <a:lnTo>
                    <a:pt x="174" y="2"/>
                  </a:lnTo>
                  <a:lnTo>
                    <a:pt x="194" y="0"/>
                  </a:lnTo>
                  <a:lnTo>
                    <a:pt x="211" y="6"/>
                  </a:lnTo>
                  <a:lnTo>
                    <a:pt x="223" y="21"/>
                  </a:lnTo>
                  <a:lnTo>
                    <a:pt x="226" y="43"/>
                  </a:lnTo>
                  <a:lnTo>
                    <a:pt x="222" y="62"/>
                  </a:lnTo>
                  <a:lnTo>
                    <a:pt x="211" y="77"/>
                  </a:lnTo>
                  <a:lnTo>
                    <a:pt x="51" y="144"/>
                  </a:lnTo>
                  <a:close/>
                </a:path>
              </a:pathLst>
            </a:custGeom>
            <a:noFill/>
            <a:ln w="11366">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nvGrpSpPr>
            <p:cNvPr id="17" name="Group 16"/>
            <p:cNvGrpSpPr>
              <a:grpSpLocks/>
            </p:cNvGrpSpPr>
            <p:nvPr/>
          </p:nvGrpSpPr>
          <p:grpSpPr bwMode="auto">
            <a:xfrm>
              <a:off x="329" y="400"/>
              <a:ext cx="177" cy="215"/>
              <a:chOff x="329" y="400"/>
              <a:chExt cx="177" cy="215"/>
            </a:xfrm>
          </p:grpSpPr>
          <p:sp>
            <p:nvSpPr>
              <p:cNvPr id="24" name="Freeform 23"/>
              <p:cNvSpPr>
                <a:spLocks/>
              </p:cNvSpPr>
              <p:nvPr/>
            </p:nvSpPr>
            <p:spPr bwMode="auto">
              <a:xfrm>
                <a:off x="329" y="400"/>
                <a:ext cx="177" cy="215"/>
              </a:xfrm>
              <a:custGeom>
                <a:avLst/>
                <a:gdLst>
                  <a:gd name="T0" fmla="*/ 85 w 177"/>
                  <a:gd name="T1" fmla="*/ 94 h 215"/>
                  <a:gd name="T2" fmla="*/ 61 w 177"/>
                  <a:gd name="T3" fmla="*/ 94 h 215"/>
                  <a:gd name="T4" fmla="*/ 111 w 177"/>
                  <a:gd name="T5" fmla="*/ 162 h 215"/>
                  <a:gd name="T6" fmla="*/ 97 w 177"/>
                  <a:gd name="T7" fmla="*/ 182 h 215"/>
                  <a:gd name="T8" fmla="*/ 84 w 177"/>
                  <a:gd name="T9" fmla="*/ 198 h 215"/>
                  <a:gd name="T10" fmla="*/ 67 w 177"/>
                  <a:gd name="T11" fmla="*/ 208 h 215"/>
                  <a:gd name="T12" fmla="*/ 66 w 177"/>
                  <a:gd name="T13" fmla="*/ 214 h 215"/>
                  <a:gd name="T14" fmla="*/ 112 w 177"/>
                  <a:gd name="T15" fmla="*/ 214 h 215"/>
                  <a:gd name="T16" fmla="*/ 112 w 177"/>
                  <a:gd name="T17" fmla="*/ 208 h 215"/>
                  <a:gd name="T18" fmla="*/ 107 w 177"/>
                  <a:gd name="T19" fmla="*/ 208 h 215"/>
                  <a:gd name="T20" fmla="*/ 98 w 177"/>
                  <a:gd name="T21" fmla="*/ 207 h 215"/>
                  <a:gd name="T22" fmla="*/ 98 w 177"/>
                  <a:gd name="T23" fmla="*/ 195 h 215"/>
                  <a:gd name="T24" fmla="*/ 103 w 177"/>
                  <a:gd name="T25" fmla="*/ 190 h 215"/>
                  <a:gd name="T26" fmla="*/ 105 w 177"/>
                  <a:gd name="T27" fmla="*/ 187 h 215"/>
                  <a:gd name="T28" fmla="*/ 116 w 177"/>
                  <a:gd name="T29" fmla="*/ 171 h 215"/>
                  <a:gd name="T30" fmla="*/ 139 w 177"/>
                  <a:gd name="T31" fmla="*/ 171 h 215"/>
                  <a:gd name="T32" fmla="*/ 128 w 177"/>
                  <a:gd name="T33" fmla="*/ 155 h 215"/>
                  <a:gd name="T34" fmla="*/ 134 w 177"/>
                  <a:gd name="T35" fmla="*/ 147 h 215"/>
                  <a:gd name="T36" fmla="*/ 122 w 177"/>
                  <a:gd name="T37" fmla="*/ 147 h 215"/>
                  <a:gd name="T38" fmla="*/ 85 w 177"/>
                  <a:gd name="T39" fmla="*/ 9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15">
                    <a:moveTo>
                      <a:pt x="85" y="94"/>
                    </a:moveTo>
                    <a:lnTo>
                      <a:pt x="61" y="94"/>
                    </a:lnTo>
                    <a:lnTo>
                      <a:pt x="111" y="162"/>
                    </a:lnTo>
                    <a:lnTo>
                      <a:pt x="97" y="182"/>
                    </a:lnTo>
                    <a:lnTo>
                      <a:pt x="84" y="198"/>
                    </a:lnTo>
                    <a:lnTo>
                      <a:pt x="67" y="208"/>
                    </a:lnTo>
                    <a:lnTo>
                      <a:pt x="66" y="214"/>
                    </a:lnTo>
                    <a:lnTo>
                      <a:pt x="112" y="214"/>
                    </a:lnTo>
                    <a:lnTo>
                      <a:pt x="112" y="208"/>
                    </a:lnTo>
                    <a:lnTo>
                      <a:pt x="107" y="208"/>
                    </a:lnTo>
                    <a:lnTo>
                      <a:pt x="98" y="207"/>
                    </a:lnTo>
                    <a:lnTo>
                      <a:pt x="98" y="195"/>
                    </a:lnTo>
                    <a:lnTo>
                      <a:pt x="103" y="190"/>
                    </a:lnTo>
                    <a:lnTo>
                      <a:pt x="105" y="187"/>
                    </a:lnTo>
                    <a:lnTo>
                      <a:pt x="116" y="171"/>
                    </a:lnTo>
                    <a:lnTo>
                      <a:pt x="139" y="171"/>
                    </a:lnTo>
                    <a:lnTo>
                      <a:pt x="128" y="155"/>
                    </a:lnTo>
                    <a:lnTo>
                      <a:pt x="134" y="147"/>
                    </a:lnTo>
                    <a:lnTo>
                      <a:pt x="122" y="147"/>
                    </a:lnTo>
                    <a:lnTo>
                      <a:pt x="85" y="94"/>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5" name="Freeform 24"/>
              <p:cNvSpPr>
                <a:spLocks/>
              </p:cNvSpPr>
              <p:nvPr/>
            </p:nvSpPr>
            <p:spPr bwMode="auto">
              <a:xfrm>
                <a:off x="329" y="400"/>
                <a:ext cx="177" cy="215"/>
              </a:xfrm>
              <a:custGeom>
                <a:avLst/>
                <a:gdLst>
                  <a:gd name="T0" fmla="*/ 139 w 177"/>
                  <a:gd name="T1" fmla="*/ 171 h 215"/>
                  <a:gd name="T2" fmla="*/ 116 w 177"/>
                  <a:gd name="T3" fmla="*/ 171 h 215"/>
                  <a:gd name="T4" fmla="*/ 134 w 177"/>
                  <a:gd name="T5" fmla="*/ 194 h 215"/>
                  <a:gd name="T6" fmla="*/ 139 w 177"/>
                  <a:gd name="T7" fmla="*/ 199 h 215"/>
                  <a:gd name="T8" fmla="*/ 139 w 177"/>
                  <a:gd name="T9" fmla="*/ 208 h 215"/>
                  <a:gd name="T10" fmla="*/ 129 w 177"/>
                  <a:gd name="T11" fmla="*/ 208 h 215"/>
                  <a:gd name="T12" fmla="*/ 129 w 177"/>
                  <a:gd name="T13" fmla="*/ 214 h 215"/>
                  <a:gd name="T14" fmla="*/ 177 w 177"/>
                  <a:gd name="T15" fmla="*/ 214 h 215"/>
                  <a:gd name="T16" fmla="*/ 177 w 177"/>
                  <a:gd name="T17" fmla="*/ 208 h 215"/>
                  <a:gd name="T18" fmla="*/ 165 w 177"/>
                  <a:gd name="T19" fmla="*/ 208 h 215"/>
                  <a:gd name="T20" fmla="*/ 156 w 177"/>
                  <a:gd name="T21" fmla="*/ 194 h 215"/>
                  <a:gd name="T22" fmla="*/ 150 w 177"/>
                  <a:gd name="T23" fmla="*/ 185 h 215"/>
                  <a:gd name="T24" fmla="*/ 139 w 177"/>
                  <a:gd name="T25" fmla="*/ 17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215">
                    <a:moveTo>
                      <a:pt x="139" y="171"/>
                    </a:moveTo>
                    <a:lnTo>
                      <a:pt x="116" y="171"/>
                    </a:lnTo>
                    <a:lnTo>
                      <a:pt x="134" y="194"/>
                    </a:lnTo>
                    <a:lnTo>
                      <a:pt x="139" y="199"/>
                    </a:lnTo>
                    <a:lnTo>
                      <a:pt x="139" y="208"/>
                    </a:lnTo>
                    <a:lnTo>
                      <a:pt x="129" y="208"/>
                    </a:lnTo>
                    <a:lnTo>
                      <a:pt x="129" y="214"/>
                    </a:lnTo>
                    <a:lnTo>
                      <a:pt x="177" y="214"/>
                    </a:lnTo>
                    <a:lnTo>
                      <a:pt x="177" y="208"/>
                    </a:lnTo>
                    <a:lnTo>
                      <a:pt x="165" y="208"/>
                    </a:lnTo>
                    <a:lnTo>
                      <a:pt x="156" y="194"/>
                    </a:lnTo>
                    <a:lnTo>
                      <a:pt x="150" y="185"/>
                    </a:lnTo>
                    <a:lnTo>
                      <a:pt x="139" y="171"/>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6" name="Freeform 25"/>
              <p:cNvSpPr>
                <a:spLocks/>
              </p:cNvSpPr>
              <p:nvPr/>
            </p:nvSpPr>
            <p:spPr bwMode="auto">
              <a:xfrm>
                <a:off x="329" y="400"/>
                <a:ext cx="177" cy="215"/>
              </a:xfrm>
              <a:custGeom>
                <a:avLst/>
                <a:gdLst>
                  <a:gd name="T0" fmla="*/ 0 w 177"/>
                  <a:gd name="T1" fmla="*/ 0 h 215"/>
                  <a:gd name="T2" fmla="*/ 0 w 177"/>
                  <a:gd name="T3" fmla="*/ 8 h 215"/>
                  <a:gd name="T4" fmla="*/ 18 w 177"/>
                  <a:gd name="T5" fmla="*/ 17 h 215"/>
                  <a:gd name="T6" fmla="*/ 21 w 177"/>
                  <a:gd name="T7" fmla="*/ 39 h 215"/>
                  <a:gd name="T8" fmla="*/ 21 w 177"/>
                  <a:gd name="T9" fmla="*/ 141 h 215"/>
                  <a:gd name="T10" fmla="*/ 17 w 177"/>
                  <a:gd name="T11" fmla="*/ 169 h 215"/>
                  <a:gd name="T12" fmla="*/ 1 w 177"/>
                  <a:gd name="T13" fmla="*/ 176 h 215"/>
                  <a:gd name="T14" fmla="*/ 0 w 177"/>
                  <a:gd name="T15" fmla="*/ 184 h 215"/>
                  <a:gd name="T16" fmla="*/ 66 w 177"/>
                  <a:gd name="T17" fmla="*/ 184 h 215"/>
                  <a:gd name="T18" fmla="*/ 66 w 177"/>
                  <a:gd name="T19" fmla="*/ 176 h 215"/>
                  <a:gd name="T20" fmla="*/ 48 w 177"/>
                  <a:gd name="T21" fmla="*/ 170 h 215"/>
                  <a:gd name="T22" fmla="*/ 44 w 177"/>
                  <a:gd name="T23" fmla="*/ 143 h 215"/>
                  <a:gd name="T24" fmla="*/ 44 w 177"/>
                  <a:gd name="T25" fmla="*/ 94 h 215"/>
                  <a:gd name="T26" fmla="*/ 85 w 177"/>
                  <a:gd name="T27" fmla="*/ 94 h 215"/>
                  <a:gd name="T28" fmla="*/ 84 w 177"/>
                  <a:gd name="T29" fmla="*/ 92 h 215"/>
                  <a:gd name="T30" fmla="*/ 86 w 177"/>
                  <a:gd name="T31" fmla="*/ 92 h 215"/>
                  <a:gd name="T32" fmla="*/ 103 w 177"/>
                  <a:gd name="T33" fmla="*/ 86 h 215"/>
                  <a:gd name="T34" fmla="*/ 58 w 177"/>
                  <a:gd name="T35" fmla="*/ 86 h 215"/>
                  <a:gd name="T36" fmla="*/ 44 w 177"/>
                  <a:gd name="T37" fmla="*/ 86 h 215"/>
                  <a:gd name="T38" fmla="*/ 44 w 177"/>
                  <a:gd name="T39" fmla="*/ 13 h 215"/>
                  <a:gd name="T40" fmla="*/ 44 w 177"/>
                  <a:gd name="T41" fmla="*/ 8 h 215"/>
                  <a:gd name="T42" fmla="*/ 104 w 177"/>
                  <a:gd name="T43" fmla="*/ 8 h 215"/>
                  <a:gd name="T44" fmla="*/ 89 w 177"/>
                  <a:gd name="T45" fmla="*/ 2 h 215"/>
                  <a:gd name="T46" fmla="*/ 68 w 177"/>
                  <a:gd name="T47" fmla="*/ 0 h 215"/>
                  <a:gd name="T48" fmla="*/ 0 w 177"/>
                  <a:gd name="T49"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215">
                    <a:moveTo>
                      <a:pt x="0" y="0"/>
                    </a:moveTo>
                    <a:lnTo>
                      <a:pt x="0" y="8"/>
                    </a:lnTo>
                    <a:lnTo>
                      <a:pt x="18" y="17"/>
                    </a:lnTo>
                    <a:lnTo>
                      <a:pt x="21" y="39"/>
                    </a:lnTo>
                    <a:lnTo>
                      <a:pt x="21" y="141"/>
                    </a:lnTo>
                    <a:lnTo>
                      <a:pt x="17" y="169"/>
                    </a:lnTo>
                    <a:lnTo>
                      <a:pt x="1" y="176"/>
                    </a:lnTo>
                    <a:lnTo>
                      <a:pt x="0" y="184"/>
                    </a:lnTo>
                    <a:lnTo>
                      <a:pt x="66" y="184"/>
                    </a:lnTo>
                    <a:lnTo>
                      <a:pt x="66" y="176"/>
                    </a:lnTo>
                    <a:lnTo>
                      <a:pt x="48" y="170"/>
                    </a:lnTo>
                    <a:lnTo>
                      <a:pt x="44" y="143"/>
                    </a:lnTo>
                    <a:lnTo>
                      <a:pt x="44" y="94"/>
                    </a:lnTo>
                    <a:lnTo>
                      <a:pt x="85" y="94"/>
                    </a:lnTo>
                    <a:lnTo>
                      <a:pt x="84" y="92"/>
                    </a:lnTo>
                    <a:lnTo>
                      <a:pt x="86" y="92"/>
                    </a:lnTo>
                    <a:lnTo>
                      <a:pt x="103" y="86"/>
                    </a:lnTo>
                    <a:lnTo>
                      <a:pt x="58" y="86"/>
                    </a:lnTo>
                    <a:lnTo>
                      <a:pt x="44" y="86"/>
                    </a:lnTo>
                    <a:lnTo>
                      <a:pt x="44" y="13"/>
                    </a:lnTo>
                    <a:lnTo>
                      <a:pt x="44" y="8"/>
                    </a:lnTo>
                    <a:lnTo>
                      <a:pt x="104" y="8"/>
                    </a:lnTo>
                    <a:lnTo>
                      <a:pt x="89" y="2"/>
                    </a:lnTo>
                    <a:lnTo>
                      <a:pt x="68" y="0"/>
                    </a:lnTo>
                    <a:lnTo>
                      <a:pt x="0" y="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7" name="Freeform 26"/>
              <p:cNvSpPr>
                <a:spLocks/>
              </p:cNvSpPr>
              <p:nvPr/>
            </p:nvSpPr>
            <p:spPr bwMode="auto">
              <a:xfrm>
                <a:off x="329" y="400"/>
                <a:ext cx="177" cy="215"/>
              </a:xfrm>
              <a:custGeom>
                <a:avLst/>
                <a:gdLst>
                  <a:gd name="T0" fmla="*/ 171 w 177"/>
                  <a:gd name="T1" fmla="*/ 105 h 215"/>
                  <a:gd name="T2" fmla="*/ 128 w 177"/>
                  <a:gd name="T3" fmla="*/ 105 h 215"/>
                  <a:gd name="T4" fmla="*/ 128 w 177"/>
                  <a:gd name="T5" fmla="*/ 111 h 215"/>
                  <a:gd name="T6" fmla="*/ 140 w 177"/>
                  <a:gd name="T7" fmla="*/ 111 h 215"/>
                  <a:gd name="T8" fmla="*/ 140 w 177"/>
                  <a:gd name="T9" fmla="*/ 123 h 215"/>
                  <a:gd name="T10" fmla="*/ 135 w 177"/>
                  <a:gd name="T11" fmla="*/ 129 h 215"/>
                  <a:gd name="T12" fmla="*/ 122 w 177"/>
                  <a:gd name="T13" fmla="*/ 147 h 215"/>
                  <a:gd name="T14" fmla="*/ 134 w 177"/>
                  <a:gd name="T15" fmla="*/ 147 h 215"/>
                  <a:gd name="T16" fmla="*/ 146 w 177"/>
                  <a:gd name="T17" fmla="*/ 129 h 215"/>
                  <a:gd name="T18" fmla="*/ 153 w 177"/>
                  <a:gd name="T19" fmla="*/ 120 h 215"/>
                  <a:gd name="T20" fmla="*/ 159 w 177"/>
                  <a:gd name="T21" fmla="*/ 110 h 215"/>
                  <a:gd name="T22" fmla="*/ 171 w 177"/>
                  <a:gd name="T23" fmla="*/ 110 h 215"/>
                  <a:gd name="T24" fmla="*/ 171 w 177"/>
                  <a:gd name="T25" fmla="*/ 10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215">
                    <a:moveTo>
                      <a:pt x="171" y="105"/>
                    </a:moveTo>
                    <a:lnTo>
                      <a:pt x="128" y="105"/>
                    </a:lnTo>
                    <a:lnTo>
                      <a:pt x="128" y="111"/>
                    </a:lnTo>
                    <a:lnTo>
                      <a:pt x="140" y="111"/>
                    </a:lnTo>
                    <a:lnTo>
                      <a:pt x="140" y="123"/>
                    </a:lnTo>
                    <a:lnTo>
                      <a:pt x="135" y="129"/>
                    </a:lnTo>
                    <a:lnTo>
                      <a:pt x="122" y="147"/>
                    </a:lnTo>
                    <a:lnTo>
                      <a:pt x="134" y="147"/>
                    </a:lnTo>
                    <a:lnTo>
                      <a:pt x="146" y="129"/>
                    </a:lnTo>
                    <a:lnTo>
                      <a:pt x="153" y="120"/>
                    </a:lnTo>
                    <a:lnTo>
                      <a:pt x="159" y="110"/>
                    </a:lnTo>
                    <a:lnTo>
                      <a:pt x="171" y="110"/>
                    </a:lnTo>
                    <a:lnTo>
                      <a:pt x="171" y="105"/>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8" name="Freeform 27"/>
              <p:cNvSpPr>
                <a:spLocks/>
              </p:cNvSpPr>
              <p:nvPr/>
            </p:nvSpPr>
            <p:spPr bwMode="auto">
              <a:xfrm>
                <a:off x="329" y="400"/>
                <a:ext cx="177" cy="215"/>
              </a:xfrm>
              <a:custGeom>
                <a:avLst/>
                <a:gdLst>
                  <a:gd name="T0" fmla="*/ 171 w 177"/>
                  <a:gd name="T1" fmla="*/ 110 h 215"/>
                  <a:gd name="T2" fmla="*/ 159 w 177"/>
                  <a:gd name="T3" fmla="*/ 110 h 215"/>
                  <a:gd name="T4" fmla="*/ 171 w 177"/>
                  <a:gd name="T5" fmla="*/ 111 h 215"/>
                  <a:gd name="T6" fmla="*/ 171 w 177"/>
                  <a:gd name="T7" fmla="*/ 110 h 215"/>
                </a:gdLst>
                <a:ahLst/>
                <a:cxnLst>
                  <a:cxn ang="0">
                    <a:pos x="T0" y="T1"/>
                  </a:cxn>
                  <a:cxn ang="0">
                    <a:pos x="T2" y="T3"/>
                  </a:cxn>
                  <a:cxn ang="0">
                    <a:pos x="T4" y="T5"/>
                  </a:cxn>
                  <a:cxn ang="0">
                    <a:pos x="T6" y="T7"/>
                  </a:cxn>
                </a:cxnLst>
                <a:rect l="0" t="0" r="r" b="b"/>
                <a:pathLst>
                  <a:path w="177" h="215">
                    <a:moveTo>
                      <a:pt x="171" y="110"/>
                    </a:moveTo>
                    <a:lnTo>
                      <a:pt x="159" y="110"/>
                    </a:lnTo>
                    <a:lnTo>
                      <a:pt x="171" y="111"/>
                    </a:lnTo>
                    <a:lnTo>
                      <a:pt x="171" y="110"/>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9" name="Freeform 28"/>
              <p:cNvSpPr>
                <a:spLocks/>
              </p:cNvSpPr>
              <p:nvPr/>
            </p:nvSpPr>
            <p:spPr bwMode="auto">
              <a:xfrm>
                <a:off x="329" y="400"/>
                <a:ext cx="177" cy="215"/>
              </a:xfrm>
              <a:custGeom>
                <a:avLst/>
                <a:gdLst>
                  <a:gd name="T0" fmla="*/ 104 w 177"/>
                  <a:gd name="T1" fmla="*/ 8 h 215"/>
                  <a:gd name="T2" fmla="*/ 64 w 177"/>
                  <a:gd name="T3" fmla="*/ 8 h 215"/>
                  <a:gd name="T4" fmla="*/ 85 w 177"/>
                  <a:gd name="T5" fmla="*/ 13 h 215"/>
                  <a:gd name="T6" fmla="*/ 101 w 177"/>
                  <a:gd name="T7" fmla="*/ 27 h 215"/>
                  <a:gd name="T8" fmla="*/ 99 w 177"/>
                  <a:gd name="T9" fmla="*/ 56 h 215"/>
                  <a:gd name="T10" fmla="*/ 90 w 177"/>
                  <a:gd name="T11" fmla="*/ 74 h 215"/>
                  <a:gd name="T12" fmla="*/ 75 w 177"/>
                  <a:gd name="T13" fmla="*/ 84 h 215"/>
                  <a:gd name="T14" fmla="*/ 58 w 177"/>
                  <a:gd name="T15" fmla="*/ 86 h 215"/>
                  <a:gd name="T16" fmla="*/ 103 w 177"/>
                  <a:gd name="T17" fmla="*/ 86 h 215"/>
                  <a:gd name="T18" fmla="*/ 106 w 177"/>
                  <a:gd name="T19" fmla="*/ 85 h 215"/>
                  <a:gd name="T20" fmla="*/ 122 w 177"/>
                  <a:gd name="T21" fmla="*/ 71 h 215"/>
                  <a:gd name="T22" fmla="*/ 130 w 177"/>
                  <a:gd name="T23" fmla="*/ 50 h 215"/>
                  <a:gd name="T24" fmla="*/ 124 w 177"/>
                  <a:gd name="T25" fmla="*/ 25 h 215"/>
                  <a:gd name="T26" fmla="*/ 109 w 177"/>
                  <a:gd name="T27" fmla="*/ 10 h 215"/>
                  <a:gd name="T28" fmla="*/ 104 w 177"/>
                  <a:gd name="T29" fmla="*/ 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215">
                    <a:moveTo>
                      <a:pt x="104" y="8"/>
                    </a:moveTo>
                    <a:lnTo>
                      <a:pt x="64" y="8"/>
                    </a:lnTo>
                    <a:lnTo>
                      <a:pt x="85" y="13"/>
                    </a:lnTo>
                    <a:lnTo>
                      <a:pt x="101" y="27"/>
                    </a:lnTo>
                    <a:lnTo>
                      <a:pt x="99" y="56"/>
                    </a:lnTo>
                    <a:lnTo>
                      <a:pt x="90" y="74"/>
                    </a:lnTo>
                    <a:lnTo>
                      <a:pt x="75" y="84"/>
                    </a:lnTo>
                    <a:lnTo>
                      <a:pt x="58" y="86"/>
                    </a:lnTo>
                    <a:lnTo>
                      <a:pt x="103" y="86"/>
                    </a:lnTo>
                    <a:lnTo>
                      <a:pt x="106" y="85"/>
                    </a:lnTo>
                    <a:lnTo>
                      <a:pt x="122" y="71"/>
                    </a:lnTo>
                    <a:lnTo>
                      <a:pt x="130" y="50"/>
                    </a:lnTo>
                    <a:lnTo>
                      <a:pt x="124" y="25"/>
                    </a:lnTo>
                    <a:lnTo>
                      <a:pt x="109" y="10"/>
                    </a:lnTo>
                    <a:lnTo>
                      <a:pt x="104" y="8"/>
                    </a:lnTo>
                  </a:path>
                </a:pathLst>
              </a:custGeom>
              <a:solidFill>
                <a:srgbClr val="0079C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8" name="Freeform 17"/>
            <p:cNvSpPr>
              <a:spLocks/>
            </p:cNvSpPr>
            <p:nvPr/>
          </p:nvSpPr>
          <p:spPr bwMode="auto">
            <a:xfrm>
              <a:off x="448" y="633"/>
              <a:ext cx="226" cy="147"/>
            </a:xfrm>
            <a:custGeom>
              <a:avLst/>
              <a:gdLst>
                <a:gd name="T0" fmla="*/ 194 w 226"/>
                <a:gd name="T1" fmla="*/ 0 h 147"/>
                <a:gd name="T2" fmla="*/ 174 w 226"/>
                <a:gd name="T3" fmla="*/ 2 h 147"/>
                <a:gd name="T4" fmla="*/ 14 w 226"/>
                <a:gd name="T5" fmla="*/ 70 h 147"/>
                <a:gd name="T6" fmla="*/ 4 w 226"/>
                <a:gd name="T7" fmla="*/ 85 h 147"/>
                <a:gd name="T8" fmla="*/ 0 w 226"/>
                <a:gd name="T9" fmla="*/ 104 h 147"/>
                <a:gd name="T10" fmla="*/ 2 w 226"/>
                <a:gd name="T11" fmla="*/ 126 h 147"/>
                <a:gd name="T12" fmla="*/ 15 w 226"/>
                <a:gd name="T13" fmla="*/ 140 h 147"/>
                <a:gd name="T14" fmla="*/ 32 w 226"/>
                <a:gd name="T15" fmla="*/ 147 h 147"/>
                <a:gd name="T16" fmla="*/ 51 w 226"/>
                <a:gd name="T17" fmla="*/ 144 h 147"/>
                <a:gd name="T18" fmla="*/ 211 w 226"/>
                <a:gd name="T19" fmla="*/ 77 h 147"/>
                <a:gd name="T20" fmla="*/ 222 w 226"/>
                <a:gd name="T21" fmla="*/ 62 h 147"/>
                <a:gd name="T22" fmla="*/ 226 w 226"/>
                <a:gd name="T23" fmla="*/ 43 h 147"/>
                <a:gd name="T24" fmla="*/ 223 w 226"/>
                <a:gd name="T25" fmla="*/ 21 h 147"/>
                <a:gd name="T26" fmla="*/ 211 w 226"/>
                <a:gd name="T27" fmla="*/ 6 h 147"/>
                <a:gd name="T28" fmla="*/ 194 w 226"/>
                <a:gd name="T2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47">
                  <a:moveTo>
                    <a:pt x="194" y="0"/>
                  </a:moveTo>
                  <a:lnTo>
                    <a:pt x="174" y="2"/>
                  </a:lnTo>
                  <a:lnTo>
                    <a:pt x="14" y="70"/>
                  </a:lnTo>
                  <a:lnTo>
                    <a:pt x="4" y="85"/>
                  </a:lnTo>
                  <a:lnTo>
                    <a:pt x="0" y="104"/>
                  </a:lnTo>
                  <a:lnTo>
                    <a:pt x="2" y="126"/>
                  </a:lnTo>
                  <a:lnTo>
                    <a:pt x="15" y="140"/>
                  </a:lnTo>
                  <a:lnTo>
                    <a:pt x="32" y="147"/>
                  </a:lnTo>
                  <a:lnTo>
                    <a:pt x="51" y="144"/>
                  </a:lnTo>
                  <a:lnTo>
                    <a:pt x="211" y="77"/>
                  </a:lnTo>
                  <a:lnTo>
                    <a:pt x="222" y="62"/>
                  </a:lnTo>
                  <a:lnTo>
                    <a:pt x="226" y="43"/>
                  </a:lnTo>
                  <a:lnTo>
                    <a:pt x="223" y="21"/>
                  </a:lnTo>
                  <a:lnTo>
                    <a:pt x="211" y="6"/>
                  </a:lnTo>
                  <a:lnTo>
                    <a:pt x="19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9" name="Freeform 18"/>
            <p:cNvSpPr>
              <a:spLocks/>
            </p:cNvSpPr>
            <p:nvPr/>
          </p:nvSpPr>
          <p:spPr bwMode="auto">
            <a:xfrm>
              <a:off x="448" y="633"/>
              <a:ext cx="226" cy="147"/>
            </a:xfrm>
            <a:custGeom>
              <a:avLst/>
              <a:gdLst>
                <a:gd name="T0" fmla="*/ 51 w 226"/>
                <a:gd name="T1" fmla="*/ 144 h 147"/>
                <a:gd name="T2" fmla="*/ 32 w 226"/>
                <a:gd name="T3" fmla="*/ 147 h 147"/>
                <a:gd name="T4" fmla="*/ 15 w 226"/>
                <a:gd name="T5" fmla="*/ 140 h 147"/>
                <a:gd name="T6" fmla="*/ 2 w 226"/>
                <a:gd name="T7" fmla="*/ 126 h 147"/>
                <a:gd name="T8" fmla="*/ 0 w 226"/>
                <a:gd name="T9" fmla="*/ 104 h 147"/>
                <a:gd name="T10" fmla="*/ 4 w 226"/>
                <a:gd name="T11" fmla="*/ 85 h 147"/>
                <a:gd name="T12" fmla="*/ 14 w 226"/>
                <a:gd name="T13" fmla="*/ 70 h 147"/>
                <a:gd name="T14" fmla="*/ 174 w 226"/>
                <a:gd name="T15" fmla="*/ 2 h 147"/>
                <a:gd name="T16" fmla="*/ 194 w 226"/>
                <a:gd name="T17" fmla="*/ 0 h 147"/>
                <a:gd name="T18" fmla="*/ 211 w 226"/>
                <a:gd name="T19" fmla="*/ 6 h 147"/>
                <a:gd name="T20" fmla="*/ 223 w 226"/>
                <a:gd name="T21" fmla="*/ 21 h 147"/>
                <a:gd name="T22" fmla="*/ 226 w 226"/>
                <a:gd name="T23" fmla="*/ 43 h 147"/>
                <a:gd name="T24" fmla="*/ 222 w 226"/>
                <a:gd name="T25" fmla="*/ 62 h 147"/>
                <a:gd name="T26" fmla="*/ 211 w 226"/>
                <a:gd name="T27" fmla="*/ 77 h 147"/>
                <a:gd name="T28" fmla="*/ 51 w 226"/>
                <a:gd name="T29" fmla="*/ 14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47">
                  <a:moveTo>
                    <a:pt x="51" y="144"/>
                  </a:moveTo>
                  <a:lnTo>
                    <a:pt x="32" y="147"/>
                  </a:lnTo>
                  <a:lnTo>
                    <a:pt x="15" y="140"/>
                  </a:lnTo>
                  <a:lnTo>
                    <a:pt x="2" y="126"/>
                  </a:lnTo>
                  <a:lnTo>
                    <a:pt x="0" y="104"/>
                  </a:lnTo>
                  <a:lnTo>
                    <a:pt x="4" y="85"/>
                  </a:lnTo>
                  <a:lnTo>
                    <a:pt x="14" y="70"/>
                  </a:lnTo>
                  <a:lnTo>
                    <a:pt x="174" y="2"/>
                  </a:lnTo>
                  <a:lnTo>
                    <a:pt x="194" y="0"/>
                  </a:lnTo>
                  <a:lnTo>
                    <a:pt x="211" y="6"/>
                  </a:lnTo>
                  <a:lnTo>
                    <a:pt x="223" y="21"/>
                  </a:lnTo>
                  <a:lnTo>
                    <a:pt x="226" y="43"/>
                  </a:lnTo>
                  <a:lnTo>
                    <a:pt x="222" y="62"/>
                  </a:lnTo>
                  <a:lnTo>
                    <a:pt x="211" y="77"/>
                  </a:lnTo>
                  <a:lnTo>
                    <a:pt x="51" y="144"/>
                  </a:lnTo>
                  <a:close/>
                </a:path>
              </a:pathLst>
            </a:custGeom>
            <a:noFill/>
            <a:ln w="11366">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0" name="Freeform 19"/>
            <p:cNvSpPr>
              <a:spLocks/>
            </p:cNvSpPr>
            <p:nvPr/>
          </p:nvSpPr>
          <p:spPr bwMode="auto">
            <a:xfrm>
              <a:off x="550" y="664"/>
              <a:ext cx="22" cy="84"/>
            </a:xfrm>
            <a:custGeom>
              <a:avLst/>
              <a:gdLst>
                <a:gd name="T0" fmla="*/ 0 w 22"/>
                <a:gd name="T1" fmla="*/ 0 h 84"/>
                <a:gd name="T2" fmla="*/ 22 w 22"/>
                <a:gd name="T3" fmla="*/ 84 h 84"/>
                <a:gd name="T4" fmla="*/ 0 w 22"/>
                <a:gd name="T5" fmla="*/ 0 h 84"/>
              </a:gdLst>
              <a:ahLst/>
              <a:cxnLst>
                <a:cxn ang="0">
                  <a:pos x="T0" y="T1"/>
                </a:cxn>
                <a:cxn ang="0">
                  <a:pos x="T2" y="T3"/>
                </a:cxn>
                <a:cxn ang="0">
                  <a:pos x="T4" y="T5"/>
                </a:cxn>
              </a:cxnLst>
              <a:rect l="0" t="0" r="r" b="b"/>
              <a:pathLst>
                <a:path w="22" h="84">
                  <a:moveTo>
                    <a:pt x="0" y="0"/>
                  </a:moveTo>
                  <a:lnTo>
                    <a:pt x="22" y="84"/>
                  </a:lnTo>
                  <a:lnTo>
                    <a:pt x="0" y="0"/>
                  </a:lnTo>
                  <a:close/>
                </a:path>
              </a:pathLst>
            </a:custGeom>
            <a:noFill/>
            <a:ln w="5689">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1" name="Freeform 20"/>
            <p:cNvSpPr>
              <a:spLocks/>
            </p:cNvSpPr>
            <p:nvPr/>
          </p:nvSpPr>
          <p:spPr bwMode="auto">
            <a:xfrm>
              <a:off x="485" y="507"/>
              <a:ext cx="191" cy="232"/>
            </a:xfrm>
            <a:custGeom>
              <a:avLst/>
              <a:gdLst>
                <a:gd name="T0" fmla="*/ 145 w 191"/>
                <a:gd name="T1" fmla="*/ 0 h 232"/>
                <a:gd name="T2" fmla="*/ 127 w 191"/>
                <a:gd name="T3" fmla="*/ 5 h 232"/>
                <a:gd name="T4" fmla="*/ 112 w 191"/>
                <a:gd name="T5" fmla="*/ 18 h 232"/>
                <a:gd name="T6" fmla="*/ 5 w 191"/>
                <a:gd name="T7" fmla="*/ 164 h 232"/>
                <a:gd name="T8" fmla="*/ 0 w 191"/>
                <a:gd name="T9" fmla="*/ 180 h 232"/>
                <a:gd name="T10" fmla="*/ 1 w 191"/>
                <a:gd name="T11" fmla="*/ 197 h 232"/>
                <a:gd name="T12" fmla="*/ 10 w 191"/>
                <a:gd name="T13" fmla="*/ 214 h 232"/>
                <a:gd name="T14" fmla="*/ 27 w 191"/>
                <a:gd name="T15" fmla="*/ 230 h 232"/>
                <a:gd name="T16" fmla="*/ 45 w 191"/>
                <a:gd name="T17" fmla="*/ 232 h 232"/>
                <a:gd name="T18" fmla="*/ 63 w 191"/>
                <a:gd name="T19" fmla="*/ 226 h 232"/>
                <a:gd name="T20" fmla="*/ 78 w 191"/>
                <a:gd name="T21" fmla="*/ 213 h 232"/>
                <a:gd name="T22" fmla="*/ 185 w 191"/>
                <a:gd name="T23" fmla="*/ 68 h 232"/>
                <a:gd name="T24" fmla="*/ 190 w 191"/>
                <a:gd name="T25" fmla="*/ 52 h 232"/>
                <a:gd name="T26" fmla="*/ 189 w 191"/>
                <a:gd name="T27" fmla="*/ 35 h 232"/>
                <a:gd name="T28" fmla="*/ 180 w 191"/>
                <a:gd name="T29" fmla="*/ 17 h 232"/>
                <a:gd name="T30" fmla="*/ 163 w 191"/>
                <a:gd name="T31" fmla="*/ 1 h 232"/>
                <a:gd name="T32" fmla="*/ 145 w 191"/>
                <a:gd name="T33"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1" h="232">
                  <a:moveTo>
                    <a:pt x="145" y="0"/>
                  </a:moveTo>
                  <a:lnTo>
                    <a:pt x="127" y="5"/>
                  </a:lnTo>
                  <a:lnTo>
                    <a:pt x="112" y="18"/>
                  </a:lnTo>
                  <a:lnTo>
                    <a:pt x="5" y="164"/>
                  </a:lnTo>
                  <a:lnTo>
                    <a:pt x="0" y="180"/>
                  </a:lnTo>
                  <a:lnTo>
                    <a:pt x="1" y="197"/>
                  </a:lnTo>
                  <a:lnTo>
                    <a:pt x="10" y="214"/>
                  </a:lnTo>
                  <a:lnTo>
                    <a:pt x="27" y="230"/>
                  </a:lnTo>
                  <a:lnTo>
                    <a:pt x="45" y="232"/>
                  </a:lnTo>
                  <a:lnTo>
                    <a:pt x="63" y="226"/>
                  </a:lnTo>
                  <a:lnTo>
                    <a:pt x="78" y="213"/>
                  </a:lnTo>
                  <a:lnTo>
                    <a:pt x="185" y="68"/>
                  </a:lnTo>
                  <a:lnTo>
                    <a:pt x="190" y="52"/>
                  </a:lnTo>
                  <a:lnTo>
                    <a:pt x="189" y="35"/>
                  </a:lnTo>
                  <a:lnTo>
                    <a:pt x="180" y="17"/>
                  </a:lnTo>
                  <a:lnTo>
                    <a:pt x="163" y="1"/>
                  </a:lnTo>
                  <a:lnTo>
                    <a:pt x="145"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2" name="Freeform 21"/>
            <p:cNvSpPr>
              <a:spLocks/>
            </p:cNvSpPr>
            <p:nvPr/>
          </p:nvSpPr>
          <p:spPr bwMode="auto">
            <a:xfrm>
              <a:off x="485" y="507"/>
              <a:ext cx="191" cy="232"/>
            </a:xfrm>
            <a:custGeom>
              <a:avLst/>
              <a:gdLst>
                <a:gd name="T0" fmla="*/ 78 w 191"/>
                <a:gd name="T1" fmla="*/ 213 h 232"/>
                <a:gd name="T2" fmla="*/ 63 w 191"/>
                <a:gd name="T3" fmla="*/ 226 h 232"/>
                <a:gd name="T4" fmla="*/ 45 w 191"/>
                <a:gd name="T5" fmla="*/ 232 h 232"/>
                <a:gd name="T6" fmla="*/ 27 w 191"/>
                <a:gd name="T7" fmla="*/ 230 h 232"/>
                <a:gd name="T8" fmla="*/ 10 w 191"/>
                <a:gd name="T9" fmla="*/ 214 h 232"/>
                <a:gd name="T10" fmla="*/ 1 w 191"/>
                <a:gd name="T11" fmla="*/ 197 h 232"/>
                <a:gd name="T12" fmla="*/ 0 w 191"/>
                <a:gd name="T13" fmla="*/ 180 h 232"/>
                <a:gd name="T14" fmla="*/ 5 w 191"/>
                <a:gd name="T15" fmla="*/ 164 h 232"/>
                <a:gd name="T16" fmla="*/ 112 w 191"/>
                <a:gd name="T17" fmla="*/ 18 h 232"/>
                <a:gd name="T18" fmla="*/ 127 w 191"/>
                <a:gd name="T19" fmla="*/ 5 h 232"/>
                <a:gd name="T20" fmla="*/ 145 w 191"/>
                <a:gd name="T21" fmla="*/ 0 h 232"/>
                <a:gd name="T22" fmla="*/ 163 w 191"/>
                <a:gd name="T23" fmla="*/ 1 h 232"/>
                <a:gd name="T24" fmla="*/ 180 w 191"/>
                <a:gd name="T25" fmla="*/ 17 h 232"/>
                <a:gd name="T26" fmla="*/ 189 w 191"/>
                <a:gd name="T27" fmla="*/ 35 h 232"/>
                <a:gd name="T28" fmla="*/ 190 w 191"/>
                <a:gd name="T29" fmla="*/ 52 h 232"/>
                <a:gd name="T30" fmla="*/ 185 w 191"/>
                <a:gd name="T31" fmla="*/ 68 h 232"/>
                <a:gd name="T32" fmla="*/ 78 w 191"/>
                <a:gd name="T33" fmla="*/ 2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1" h="232">
                  <a:moveTo>
                    <a:pt x="78" y="213"/>
                  </a:moveTo>
                  <a:lnTo>
                    <a:pt x="63" y="226"/>
                  </a:lnTo>
                  <a:lnTo>
                    <a:pt x="45" y="232"/>
                  </a:lnTo>
                  <a:lnTo>
                    <a:pt x="27" y="230"/>
                  </a:lnTo>
                  <a:lnTo>
                    <a:pt x="10" y="214"/>
                  </a:lnTo>
                  <a:lnTo>
                    <a:pt x="1" y="197"/>
                  </a:lnTo>
                  <a:lnTo>
                    <a:pt x="0" y="180"/>
                  </a:lnTo>
                  <a:lnTo>
                    <a:pt x="5" y="164"/>
                  </a:lnTo>
                  <a:lnTo>
                    <a:pt x="112" y="18"/>
                  </a:lnTo>
                  <a:lnTo>
                    <a:pt x="127" y="5"/>
                  </a:lnTo>
                  <a:lnTo>
                    <a:pt x="145" y="0"/>
                  </a:lnTo>
                  <a:lnTo>
                    <a:pt x="163" y="1"/>
                  </a:lnTo>
                  <a:lnTo>
                    <a:pt x="180" y="17"/>
                  </a:lnTo>
                  <a:lnTo>
                    <a:pt x="189" y="35"/>
                  </a:lnTo>
                  <a:lnTo>
                    <a:pt x="190" y="52"/>
                  </a:lnTo>
                  <a:lnTo>
                    <a:pt x="185" y="68"/>
                  </a:lnTo>
                  <a:lnTo>
                    <a:pt x="78" y="213"/>
                  </a:lnTo>
                  <a:close/>
                </a:path>
              </a:pathLst>
            </a:custGeom>
            <a:noFill/>
            <a:ln w="12700">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3" name="Freeform 22"/>
            <p:cNvSpPr>
              <a:spLocks/>
            </p:cNvSpPr>
            <p:nvPr/>
          </p:nvSpPr>
          <p:spPr bwMode="auto">
            <a:xfrm>
              <a:off x="545" y="595"/>
              <a:ext cx="69" cy="55"/>
            </a:xfrm>
            <a:custGeom>
              <a:avLst/>
              <a:gdLst>
                <a:gd name="T0" fmla="*/ 0 w 69"/>
                <a:gd name="T1" fmla="*/ 0 h 55"/>
                <a:gd name="T2" fmla="*/ 69 w 69"/>
                <a:gd name="T3" fmla="*/ 54 h 55"/>
                <a:gd name="T4" fmla="*/ 0 w 69"/>
                <a:gd name="T5" fmla="*/ 0 h 55"/>
              </a:gdLst>
              <a:ahLst/>
              <a:cxnLst>
                <a:cxn ang="0">
                  <a:pos x="T0" y="T1"/>
                </a:cxn>
                <a:cxn ang="0">
                  <a:pos x="T2" y="T3"/>
                </a:cxn>
                <a:cxn ang="0">
                  <a:pos x="T4" y="T5"/>
                </a:cxn>
              </a:cxnLst>
              <a:rect l="0" t="0" r="r" b="b"/>
              <a:pathLst>
                <a:path w="69" h="55">
                  <a:moveTo>
                    <a:pt x="0" y="0"/>
                  </a:moveTo>
                  <a:lnTo>
                    <a:pt x="69" y="54"/>
                  </a:lnTo>
                  <a:lnTo>
                    <a:pt x="0" y="0"/>
                  </a:lnTo>
                  <a:close/>
                </a:path>
              </a:pathLst>
            </a:custGeom>
            <a:noFill/>
            <a:ln w="6350">
              <a:solidFill>
                <a:srgbClr val="0079C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7" name="Rectangle 6"/>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59672"/>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Who Can Join Part D?</a:t>
            </a:r>
            <a:endParaRPr lang="en-US" dirty="0"/>
          </a:p>
        </p:txBody>
      </p:sp>
      <p:sp>
        <p:nvSpPr>
          <p:cNvPr id="2" name="Content Placeholder 1"/>
          <p:cNvSpPr>
            <a:spLocks noGrp="1"/>
          </p:cNvSpPr>
          <p:nvPr>
            <p:ph idx="1"/>
          </p:nvPr>
        </p:nvSpPr>
        <p:spPr/>
        <p:txBody>
          <a:bodyPr/>
          <a:lstStyle/>
          <a:p>
            <a:r>
              <a:rPr lang="en-US" dirty="0" smtClean="0">
                <a:cs typeface="Arial" charset="0"/>
              </a:rPr>
              <a:t>You must have Medicare Part A and/or Part B</a:t>
            </a:r>
          </a:p>
          <a:p>
            <a:r>
              <a:rPr lang="en-US" dirty="0" smtClean="0">
                <a:cs typeface="Arial" charset="0"/>
              </a:rPr>
              <a:t>You must live in the plan’s service area</a:t>
            </a:r>
          </a:p>
          <a:p>
            <a:r>
              <a:rPr lang="en-US" dirty="0" smtClean="0">
                <a:cs typeface="Arial" charset="0"/>
              </a:rPr>
              <a:t>You can’t live outside the U.S. </a:t>
            </a:r>
          </a:p>
          <a:p>
            <a:r>
              <a:rPr lang="en-US" dirty="0" smtClean="0">
                <a:cs typeface="Arial" charset="0"/>
              </a:rPr>
              <a:t>You can’t be incarcerated </a:t>
            </a:r>
          </a:p>
          <a:p>
            <a:r>
              <a:rPr lang="en-US" dirty="0" smtClean="0">
                <a:cs typeface="Arial" charset="0"/>
              </a:rPr>
              <a:t>You must enroll in a Medicare Part D plan</a:t>
            </a:r>
          </a:p>
          <a:p>
            <a:pPr lvl="1"/>
            <a:r>
              <a:rPr lang="en-US" dirty="0" smtClean="0">
                <a:cs typeface="Arial" charset="0"/>
              </a:rPr>
              <a:t>In most cases no automatic enrollment</a:t>
            </a:r>
          </a:p>
          <a:p>
            <a:pPr lvl="1"/>
            <a:r>
              <a:rPr lang="en-US" dirty="0" smtClean="0">
                <a:cs typeface="Arial" charset="0"/>
              </a:rPr>
              <a:t>You must fill out an application</a:t>
            </a:r>
          </a:p>
          <a:p>
            <a:endParaRPr lang="en-US" dirty="0" smtClean="0">
              <a:cs typeface="Arial" charset="0"/>
            </a:endParaRPr>
          </a:p>
          <a:p>
            <a:endParaRPr lang="en-US" dirty="0"/>
          </a:p>
        </p:txBody>
      </p:sp>
      <p:sp>
        <p:nvSpPr>
          <p:cNvPr id="3" name="Date Placeholder 2"/>
          <p:cNvSpPr>
            <a:spLocks noGrp="1"/>
          </p:cNvSpPr>
          <p:nvPr>
            <p:ph type="dt" sz="half" idx="2"/>
          </p:nvPr>
        </p:nvSpPr>
        <p:spPr>
          <a:prstGeom prst="rect">
            <a:avLst/>
          </a:prstGeom>
        </p:spPr>
        <p:txBody>
          <a:bodyPr/>
          <a:lstStyle/>
          <a:p>
            <a:r>
              <a:rPr lang="en-US" dirty="0" smtClean="0"/>
              <a:t>05/01/2013</a:t>
            </a:r>
            <a:endParaRPr lang="en-US" dirty="0"/>
          </a:p>
        </p:txBody>
      </p:sp>
      <p:sp>
        <p:nvSpPr>
          <p:cNvPr id="4" name="Footer Placeholder 3"/>
          <p:cNvSpPr>
            <a:spLocks noGrp="1"/>
          </p:cNvSpPr>
          <p:nvPr>
            <p:ph type="ftr" sz="quarter" idx="3"/>
          </p:nvPr>
        </p:nvSpPr>
        <p:spPr>
          <a:prstGeom prst="rect">
            <a:avLst/>
          </a:prstGeom>
        </p:spPr>
        <p:txBody>
          <a:bodyPr/>
          <a:lstStyle/>
          <a:p>
            <a:r>
              <a:rPr lang="en-US" dirty="0" smtClean="0"/>
              <a:t>Medicare and Other Programs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38</a:t>
            </a:fld>
            <a:endParaRPr lang="en-US" dirty="0"/>
          </a:p>
        </p:txBody>
      </p:sp>
    </p:spTree>
  </p:cSld>
  <p:clrMapOvr>
    <a:masterClrMapping/>
  </p:clrMapOvr>
  <p:transition advTm="44937"/>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Can You Join or Switch Medicare Advantage and Prescription Drug Plans?</a:t>
            </a:r>
            <a:endParaRPr lang="en-US" dirty="0"/>
          </a:p>
        </p:txBody>
      </p:sp>
      <p:sp>
        <p:nvSpPr>
          <p:cNvPr id="3" name="Content Placeholder 2"/>
          <p:cNvSpPr>
            <a:spLocks noGrp="1"/>
          </p:cNvSpPr>
          <p:nvPr>
            <p:ph idx="1"/>
          </p:nvPr>
        </p:nvSpPr>
        <p:spPr/>
        <p:txBody>
          <a:bodyPr>
            <a:normAutofit fontScale="85000" lnSpcReduction="20000"/>
          </a:bodyPr>
          <a:lstStyle/>
          <a:p>
            <a:pPr marL="347472" indent="-347472">
              <a:defRPr/>
            </a:pPr>
            <a:r>
              <a:rPr lang="en-US" sz="3500" dirty="0" smtClean="0"/>
              <a:t>Initial Enrollment Period </a:t>
            </a:r>
            <a:r>
              <a:rPr lang="en-US" sz="3500" dirty="0"/>
              <a:t>Package </a:t>
            </a:r>
            <a:r>
              <a:rPr lang="en-US" sz="3500" dirty="0" smtClean="0"/>
              <a:t>Mailed (IEP)</a:t>
            </a:r>
            <a:endParaRPr lang="en-US" sz="3500" dirty="0"/>
          </a:p>
          <a:p>
            <a:pPr marL="630936" lvl="1" indent="-228600">
              <a:defRPr/>
            </a:pPr>
            <a:r>
              <a:rPr lang="en-US" dirty="0" smtClean="0"/>
              <a:t>3 </a:t>
            </a:r>
            <a:r>
              <a:rPr lang="en-US" dirty="0"/>
              <a:t>months before 25th month of disability benefits</a:t>
            </a:r>
          </a:p>
          <a:p>
            <a:pPr marL="630936" lvl="1" indent="-228600">
              <a:defRPr/>
            </a:pPr>
            <a:r>
              <a:rPr lang="en-US" dirty="0">
                <a:cs typeface="Arial" charset="0"/>
              </a:rPr>
              <a:t>Those with ALS - about 4 weeks after Medicare </a:t>
            </a:r>
            <a:r>
              <a:rPr lang="en-US" dirty="0" smtClean="0">
                <a:cs typeface="Arial" charset="0"/>
              </a:rPr>
              <a:t>entitlement</a:t>
            </a:r>
          </a:p>
          <a:p>
            <a:pPr marL="630936" lvl="1" indent="-228600">
              <a:defRPr/>
            </a:pPr>
            <a:r>
              <a:rPr lang="en-US" dirty="0" smtClean="0">
                <a:cs typeface="Arial" charset="0"/>
              </a:rPr>
              <a:t>Another IEP when you turn 65</a:t>
            </a:r>
          </a:p>
          <a:p>
            <a:pPr>
              <a:defRPr/>
            </a:pPr>
            <a:r>
              <a:rPr lang="en-US" sz="3300" dirty="0"/>
              <a:t>Annual </a:t>
            </a:r>
            <a:r>
              <a:rPr lang="en-US" sz="3300" dirty="0" smtClean="0"/>
              <a:t>Enrollment </a:t>
            </a:r>
            <a:r>
              <a:rPr lang="en-US" sz="3300" dirty="0"/>
              <a:t>Period</a:t>
            </a:r>
            <a:endParaRPr lang="en-US" sz="3300" dirty="0" smtClean="0">
              <a:cs typeface="Arial" charset="0"/>
            </a:endParaRPr>
          </a:p>
          <a:p>
            <a:pPr marL="628650" lvl="2">
              <a:buSzPct val="100000"/>
              <a:buFont typeface="Arial" pitchFamily="34" charset="0"/>
              <a:buChar char="•"/>
              <a:defRPr/>
            </a:pPr>
            <a:r>
              <a:rPr lang="en-US" dirty="0"/>
              <a:t>October 15 – December 7</a:t>
            </a:r>
          </a:p>
          <a:p>
            <a:pPr marL="628650" lvl="2">
              <a:buSzPct val="100000"/>
              <a:buFont typeface="Arial" pitchFamily="34" charset="0"/>
              <a:buChar char="•"/>
              <a:defRPr/>
            </a:pPr>
            <a:r>
              <a:rPr lang="en-US" dirty="0"/>
              <a:t>Coverage begins January </a:t>
            </a:r>
            <a:r>
              <a:rPr lang="en-US" dirty="0" smtClean="0"/>
              <a:t>1</a:t>
            </a:r>
            <a:r>
              <a:rPr lang="en-US" baseline="30000" dirty="0" smtClean="0"/>
              <a:t>st</a:t>
            </a:r>
            <a:r>
              <a:rPr lang="en-US" dirty="0" smtClean="0"/>
              <a:t> of the following year</a:t>
            </a:r>
            <a:endParaRPr lang="en-US" b="1" dirty="0">
              <a:solidFill>
                <a:schemeClr val="dk1"/>
              </a:solidFill>
            </a:endParaRPr>
          </a:p>
          <a:p>
            <a:pPr marL="342900" lvl="2" indent="-342900">
              <a:buSzTx/>
              <a:buFont typeface="Wingdings" pitchFamily="2" charset="2"/>
              <a:buChar char="§"/>
              <a:defRPr/>
            </a:pPr>
            <a:r>
              <a:rPr lang="en-US" sz="3200" dirty="0">
                <a:cs typeface="Arial" charset="0"/>
              </a:rPr>
              <a:t>Special </a:t>
            </a:r>
            <a:r>
              <a:rPr lang="en-US" sz="3200" dirty="0" smtClean="0">
                <a:cs typeface="Arial" charset="0"/>
              </a:rPr>
              <a:t>Enrollment Periods</a:t>
            </a:r>
            <a:endParaRPr lang="en-US" sz="3200" dirty="0"/>
          </a:p>
          <a:p>
            <a:pPr marL="628650" lvl="2">
              <a:buSzPct val="100000"/>
              <a:buFont typeface="Arial" pitchFamily="34" charset="0"/>
              <a:buChar char="•"/>
            </a:pPr>
            <a:r>
              <a:rPr lang="en-US" dirty="0" smtClean="0">
                <a:cs typeface="Arial" charset="0"/>
              </a:rPr>
              <a:t>Other </a:t>
            </a:r>
            <a:r>
              <a:rPr lang="en-US" dirty="0">
                <a:cs typeface="Arial" charset="0"/>
              </a:rPr>
              <a:t>special </a:t>
            </a:r>
            <a:r>
              <a:rPr lang="en-US" dirty="0" smtClean="0">
                <a:cs typeface="Arial" charset="0"/>
              </a:rPr>
              <a:t>situations</a:t>
            </a:r>
          </a:p>
          <a:p>
            <a:pPr marL="1085850" lvl="3">
              <a:buSzPct val="50000"/>
              <a:buFont typeface="Wingdings" pitchFamily="2" charset="2"/>
              <a:buChar char="q"/>
            </a:pPr>
            <a:r>
              <a:rPr lang="en-US" dirty="0" smtClean="0">
                <a:cs typeface="Arial" charset="0"/>
              </a:rPr>
              <a:t>Remember, if you have a disability you may not be able to get a Medigap policy</a:t>
            </a:r>
            <a:endParaRPr lang="en-US" dirty="0"/>
          </a:p>
          <a:p>
            <a:pPr marL="630936" indent="-228600">
              <a:buFont typeface="Arial" pitchFamily="34" charset="0"/>
              <a:buChar char="•"/>
              <a:defRPr/>
            </a:pPr>
            <a:r>
              <a:rPr lang="en-US" sz="2800" dirty="0" smtClean="0">
                <a:cs typeface="Arial" charset="0"/>
              </a:rPr>
              <a:t>5-Star Special Enrollment Period</a:t>
            </a:r>
            <a:endParaRPr lang="en-US" sz="2800" dirty="0">
              <a:cs typeface="Arial" charset="0"/>
            </a:endParaRPr>
          </a:p>
          <a:p>
            <a:endParaRPr lang="en-US" sz="2800" dirty="0"/>
          </a:p>
        </p:txBody>
      </p:sp>
      <p:sp>
        <p:nvSpPr>
          <p:cNvPr id="4" name="Date Placeholder 3"/>
          <p:cNvSpPr>
            <a:spLocks noGrp="1"/>
          </p:cNvSpPr>
          <p:nvPr>
            <p:ph type="dt" sz="half" idx="2"/>
          </p:nvPr>
        </p:nvSpPr>
        <p:spPr/>
        <p:txBody>
          <a:bodyPr/>
          <a:lstStyle/>
          <a:p>
            <a:r>
              <a:rPr lang="en-US" dirty="0" smtClean="0"/>
              <a:t>05/01/2013</a:t>
            </a:r>
            <a:endParaRPr lang="en-US" dirty="0"/>
          </a:p>
        </p:txBody>
      </p:sp>
      <p:sp>
        <p:nvSpPr>
          <p:cNvPr id="5" name="Footer Placeholder 4"/>
          <p:cNvSpPr>
            <a:spLocks noGrp="1"/>
          </p:cNvSpPr>
          <p:nvPr>
            <p:ph type="ftr" sz="quarter" idx="3"/>
          </p:nvPr>
        </p:nvSpPr>
        <p:spPr/>
        <p:txBody>
          <a:bodyPr/>
          <a:lstStyle/>
          <a:p>
            <a:r>
              <a:rPr lang="en-US" dirty="0" smtClean="0"/>
              <a:t>Medicare and Other Programs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39</a:t>
            </a:fld>
            <a:endParaRPr lang="en-US" dirty="0"/>
          </a:p>
        </p:txBody>
      </p:sp>
    </p:spTree>
    <p:extLst>
      <p:ext uri="{BB962C8B-B14F-4D97-AF65-F5344CB8AC3E}">
        <p14:creationId xmlns:p14="http://schemas.microsoft.com/office/powerpoint/2010/main" val="3379895854"/>
      </p:ext>
    </p:extLst>
  </p:cSld>
  <p:clrMapOvr>
    <a:masterClrMapping/>
  </p:clrMapOvr>
  <p:transition advTm="81656"/>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4</a:t>
            </a:fld>
            <a:endParaRPr lang="en-US" dirty="0"/>
          </a:p>
        </p:txBody>
      </p:sp>
      <p:sp>
        <p:nvSpPr>
          <p:cNvPr id="48130" name="Content Placeholder 2"/>
          <p:cNvSpPr>
            <a:spLocks noGrp="1"/>
          </p:cNvSpPr>
          <p:nvPr>
            <p:ph idx="1"/>
          </p:nvPr>
        </p:nvSpPr>
        <p:spPr/>
        <p:txBody>
          <a:bodyPr>
            <a:normAutofit/>
          </a:bodyPr>
          <a:lstStyle/>
          <a:p>
            <a:r>
              <a:rPr lang="en-US" sz="3200" dirty="0" smtClean="0"/>
              <a:t>Social Security Disability Insurance (SSDI)</a:t>
            </a:r>
          </a:p>
          <a:p>
            <a:r>
              <a:rPr lang="en-US" sz="3200" dirty="0" smtClean="0"/>
              <a:t>Supplemental Security Income (SSI)</a:t>
            </a:r>
          </a:p>
          <a:p>
            <a:r>
              <a:rPr lang="en-US" sz="3200" dirty="0" smtClean="0"/>
              <a:t>Qualifying for these programs</a:t>
            </a:r>
          </a:p>
          <a:p>
            <a:r>
              <a:rPr lang="en-US" sz="3200" dirty="0" smtClean="0"/>
              <a:t>How to apply for benefits</a:t>
            </a:r>
          </a:p>
          <a:p>
            <a:endParaRPr lang="en-US" sz="3200" dirty="0"/>
          </a:p>
          <a:p>
            <a:pPr marL="0" lvl="1" indent="0">
              <a:spcBef>
                <a:spcPts val="600"/>
              </a:spcBef>
              <a:buNone/>
            </a:pPr>
            <a:endParaRPr lang="en-US" dirty="0" smtClean="0">
              <a:latin typeface="Arial" charset="0"/>
              <a:cs typeface="Arial" charset="0"/>
            </a:endParaRPr>
          </a:p>
        </p:txBody>
      </p:sp>
      <p:sp>
        <p:nvSpPr>
          <p:cNvPr id="48134" name="Title 1"/>
          <p:cNvSpPr>
            <a:spLocks noGrp="1"/>
          </p:cNvSpPr>
          <p:nvPr>
            <p:ph type="title"/>
          </p:nvPr>
        </p:nvSpPr>
        <p:spPr>
          <a:noFill/>
        </p:spPr>
        <p:txBody>
          <a:bodyPr>
            <a:normAutofit fontScale="90000"/>
          </a:bodyPr>
          <a:lstStyle/>
          <a:p>
            <a:r>
              <a:rPr lang="en-US" dirty="0"/>
              <a:t>Lesson </a:t>
            </a:r>
            <a:r>
              <a:rPr lang="en-US" dirty="0" smtClean="0"/>
              <a:t>1 - </a:t>
            </a:r>
            <a:r>
              <a:rPr lang="en-US" dirty="0"/>
              <a:t>Social Security for People with Disabilities</a:t>
            </a:r>
            <a:r>
              <a:rPr lang="en-US" spc="-50" dirty="0" smtClean="0">
                <a:cs typeface="Arial" charset="0"/>
              </a:rPr>
              <a:t> </a:t>
            </a:r>
            <a:endParaRPr lang="en-US" sz="3600" spc="-50" dirty="0" smtClean="0"/>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1363647610"/>
      </p:ext>
    </p:extLst>
  </p:cSld>
  <p:clrMapOvr>
    <a:masterClrMapping/>
  </p:clrMapOvr>
  <p:transition advTm="24766"/>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ChangeArrowheads="1"/>
          </p:cNvSpPr>
          <p:nvPr>
            <p:ph type="title"/>
          </p:nvPr>
        </p:nvSpPr>
        <p:spPr/>
        <p:txBody>
          <a:bodyPr>
            <a:normAutofit/>
          </a:bodyPr>
          <a:lstStyle/>
          <a:p>
            <a:r>
              <a:rPr lang="en-US" dirty="0" smtClean="0">
                <a:cs typeface="Arial" charset="0"/>
              </a:rPr>
              <a:t>What is Extra Help? </a:t>
            </a:r>
          </a:p>
        </p:txBody>
      </p:sp>
      <p:sp>
        <p:nvSpPr>
          <p:cNvPr id="80900" name="Rectangle 3"/>
          <p:cNvSpPr>
            <a:spLocks noGrp="1" noChangeArrowheads="1"/>
          </p:cNvSpPr>
          <p:nvPr>
            <p:ph idx="1"/>
          </p:nvPr>
        </p:nvSpPr>
        <p:spPr/>
        <p:txBody>
          <a:bodyPr>
            <a:normAutofit/>
          </a:bodyPr>
          <a:lstStyle/>
          <a:p>
            <a:r>
              <a:rPr lang="en-US" dirty="0" smtClean="0">
                <a:cs typeface="Arial" charset="0"/>
              </a:rPr>
              <a:t>Help paying Medicare prescription drug costs</a:t>
            </a:r>
          </a:p>
          <a:p>
            <a:r>
              <a:rPr lang="en-US" dirty="0" smtClean="0">
                <a:cs typeface="Arial" charset="0"/>
              </a:rPr>
              <a:t>Social Security or state makes determination</a:t>
            </a:r>
          </a:p>
          <a:p>
            <a:r>
              <a:rPr lang="en-US" dirty="0" smtClean="0">
                <a:cs typeface="Arial" charset="0"/>
              </a:rPr>
              <a:t>Some groups automatically qualify</a:t>
            </a:r>
          </a:p>
          <a:p>
            <a:pPr lvl="1"/>
            <a:r>
              <a:rPr lang="en-US" dirty="0" smtClean="0">
                <a:cs typeface="Arial" charset="0"/>
              </a:rPr>
              <a:t>People with Medicare and Medicaid</a:t>
            </a:r>
          </a:p>
          <a:p>
            <a:pPr lvl="1"/>
            <a:r>
              <a:rPr lang="en-US" dirty="0" smtClean="0">
                <a:cs typeface="Arial" charset="0"/>
              </a:rPr>
              <a:t>Supplemental Security Income (SSI) only</a:t>
            </a:r>
          </a:p>
          <a:p>
            <a:pPr lvl="1"/>
            <a:r>
              <a:rPr lang="en-US" dirty="0" smtClean="0">
                <a:cs typeface="Arial" charset="0"/>
              </a:rPr>
              <a:t>Medicare Savings Programs</a:t>
            </a:r>
          </a:p>
          <a:p>
            <a:r>
              <a:rPr lang="en-US" dirty="0" smtClean="0">
                <a:cs typeface="Arial" charset="0"/>
              </a:rPr>
              <a:t>You or someone on your behalf can apply</a:t>
            </a:r>
          </a:p>
          <a:p>
            <a:pPr>
              <a:spcBef>
                <a:spcPct val="10000"/>
              </a:spcBef>
              <a:buNone/>
            </a:pPr>
            <a:endParaRPr lang="en-US" dirty="0" smtClean="0">
              <a:cs typeface="Arial" charset="0"/>
            </a:endParaRPr>
          </a:p>
        </p:txBody>
      </p:sp>
      <p:sp>
        <p:nvSpPr>
          <p:cNvPr id="8090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05/01/2013</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and Other Programs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40</a:t>
            </a:fld>
            <a:endParaRPr lang="en-US" dirty="0"/>
          </a:p>
        </p:txBody>
      </p:sp>
    </p:spTree>
    <p:custDataLst>
      <p:tags r:id="rId1"/>
    </p:custDataLst>
  </p:cSld>
  <p:clrMapOvr>
    <a:masterClrMapping/>
  </p:clrMapOvr>
  <p:transition advTm="82171"/>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dirty="0"/>
          </a:p>
        </p:txBody>
      </p:sp>
      <p:sp>
        <p:nvSpPr>
          <p:cNvPr id="45059"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p>
        </p:txBody>
      </p:sp>
      <p:sp>
        <p:nvSpPr>
          <p:cNvPr id="45060" name="Rectangle 4"/>
          <p:cNvSpPr>
            <a:spLocks noGrp="1" noChangeArrowheads="1"/>
          </p:cNvSpPr>
          <p:nvPr>
            <p:ph type="title"/>
          </p:nvPr>
        </p:nvSpPr>
        <p:spPr/>
        <p:txBody>
          <a:bodyPr>
            <a:normAutofit/>
          </a:bodyPr>
          <a:lstStyle/>
          <a:p>
            <a:pPr eaLnBrk="1" hangingPunct="1"/>
            <a:r>
              <a:rPr lang="en-US" sz="3800" dirty="0" smtClean="0">
                <a:cs typeface="Arial" charset="0"/>
              </a:rPr>
              <a:t>To Apply for Extra Help</a:t>
            </a:r>
          </a:p>
        </p:txBody>
      </p:sp>
      <p:sp>
        <p:nvSpPr>
          <p:cNvPr id="39941" name="Rectangle 5"/>
          <p:cNvSpPr>
            <a:spLocks noGrp="1" noChangeArrowheads="1"/>
          </p:cNvSpPr>
          <p:nvPr>
            <p:ph idx="1"/>
          </p:nvPr>
        </p:nvSpPr>
        <p:spPr/>
        <p:txBody>
          <a:bodyPr/>
          <a:lstStyle/>
          <a:p>
            <a:pPr marL="347472" indent="-347472" eaLnBrk="1" hangingPunct="1">
              <a:defRPr/>
            </a:pPr>
            <a:r>
              <a:rPr lang="en-US" dirty="0" smtClean="0"/>
              <a:t>Apply if you might qualify</a:t>
            </a:r>
          </a:p>
          <a:p>
            <a:pPr marL="744537" lvl="1" eaLnBrk="1" hangingPunct="1">
              <a:defRPr/>
            </a:pPr>
            <a:r>
              <a:rPr lang="en-US" dirty="0" smtClean="0"/>
              <a:t>Collect your personal documents</a:t>
            </a:r>
          </a:p>
          <a:p>
            <a:pPr marL="744537" lvl="1" eaLnBrk="1" hangingPunct="1">
              <a:defRPr/>
            </a:pPr>
            <a:r>
              <a:rPr lang="en-US" dirty="0" smtClean="0"/>
              <a:t>Contact local agencies for more information</a:t>
            </a:r>
          </a:p>
          <a:p>
            <a:pPr marL="1144587" lvl="2">
              <a:defRPr/>
            </a:pPr>
            <a:r>
              <a:rPr lang="en-US" dirty="0" smtClean="0"/>
              <a:t>Social Security</a:t>
            </a:r>
          </a:p>
          <a:p>
            <a:pPr marL="1144587" lvl="2">
              <a:defRPr/>
            </a:pPr>
            <a:r>
              <a:rPr lang="en-US" dirty="0" smtClean="0"/>
              <a:t>State Medical Assistance office</a:t>
            </a:r>
          </a:p>
          <a:p>
            <a:pPr marL="1144587" lvl="2">
              <a:defRPr/>
            </a:pPr>
            <a:r>
              <a:rPr lang="en-US" spc="-100" dirty="0" smtClean="0"/>
              <a:t>Local State Health Insurance Program (SHIP) office</a:t>
            </a:r>
          </a:p>
          <a:p>
            <a:pPr marL="744537" lvl="1" eaLnBrk="1" hangingPunct="1">
              <a:defRPr/>
            </a:pPr>
            <a:r>
              <a:rPr lang="en-US" dirty="0" smtClean="0"/>
              <a:t>Complete application</a:t>
            </a:r>
          </a:p>
        </p:txBody>
      </p:sp>
      <p:sp>
        <p:nvSpPr>
          <p:cNvPr id="39943" name="Date Placeholder 6"/>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8" name="Footer Placeholder 7"/>
          <p:cNvSpPr>
            <a:spLocks noGrp="1"/>
          </p:cNvSpPr>
          <p:nvPr>
            <p:ph type="ftr" sz="quarter" idx="3"/>
          </p:nvPr>
        </p:nvSpPr>
        <p:spPr>
          <a:prstGeom prst="rect">
            <a:avLst/>
          </a:prstGeom>
        </p:spPr>
        <p:txBody>
          <a:bodyPr/>
          <a:lstStyle/>
          <a:p>
            <a:pPr>
              <a:defRPr/>
            </a:pPr>
            <a:r>
              <a:rPr lang="en-US" dirty="0" smtClean="0"/>
              <a:t>Medicare and Other Programs for People with Disabilities</a:t>
            </a:r>
            <a:endParaRPr lang="en-US" dirty="0"/>
          </a:p>
        </p:txBody>
      </p:sp>
      <p:sp>
        <p:nvSpPr>
          <p:cNvPr id="7" name="Slide Number Placeholder 6"/>
          <p:cNvSpPr>
            <a:spLocks noGrp="1"/>
          </p:cNvSpPr>
          <p:nvPr>
            <p:ph type="sldNum" sz="quarter" idx="4"/>
          </p:nvPr>
        </p:nvSpPr>
        <p:spPr>
          <a:prstGeom prst="rect">
            <a:avLst/>
          </a:prstGeom>
        </p:spPr>
        <p:txBody>
          <a:bodyPr/>
          <a:lstStyle/>
          <a:p>
            <a:pPr>
              <a:defRPr/>
            </a:pPr>
            <a:fld id="{5257DFA7-27F1-4391-8F2A-A87C8BDE8EA7}" type="slidenum">
              <a:rPr lang="en-US" smtClean="0"/>
              <a:pPr>
                <a:defRPr/>
              </a:pPr>
              <a:t>41</a:t>
            </a:fld>
            <a:endParaRPr lang="en-US" dirty="0"/>
          </a:p>
        </p:txBody>
      </p:sp>
    </p:spTree>
  </p:cSld>
  <p:clrMapOvr>
    <a:masterClrMapping/>
  </p:clrMapOvr>
  <p:transition advTm="71156"/>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05/01/2013</a:t>
            </a:r>
            <a:endParaRPr lang="en-US" dirty="0"/>
          </a:p>
        </p:txBody>
      </p:sp>
      <p:sp>
        <p:nvSpPr>
          <p:cNvPr id="3" name="Footer Placeholder 2"/>
          <p:cNvSpPr>
            <a:spLocks noGrp="1"/>
          </p:cNvSpPr>
          <p:nvPr>
            <p:ph type="ftr" sz="quarter" idx="11"/>
          </p:nvPr>
        </p:nvSpPr>
        <p:spPr/>
        <p:txBody>
          <a:bodyPr/>
          <a:lstStyle/>
          <a:p>
            <a:r>
              <a:rPr lang="en-US" dirty="0"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r>
              <a:rPr lang="en-US" dirty="0" smtClean="0"/>
              <a:t>42</a:t>
            </a:r>
            <a:endParaRPr lang="en-US" dirty="0"/>
          </a:p>
        </p:txBody>
      </p:sp>
      <p:sp>
        <p:nvSpPr>
          <p:cNvPr id="8" name="Content Placeholder 7"/>
          <p:cNvSpPr>
            <a:spLocks noGrp="1"/>
          </p:cNvSpPr>
          <p:nvPr>
            <p:ph idx="1"/>
          </p:nvPr>
        </p:nvSpPr>
        <p:spPr>
          <a:xfrm>
            <a:off x="914400" y="1600200"/>
            <a:ext cx="7315200" cy="4525963"/>
          </a:xfrm>
        </p:spPr>
        <p:txBody>
          <a:bodyPr/>
          <a:lstStyle/>
          <a:p>
            <a:pPr marL="393700" indent="-393700">
              <a:buNone/>
            </a:pPr>
            <a:r>
              <a:rPr lang="en-US" dirty="0" smtClean="0"/>
              <a:t>1.  All </a:t>
            </a:r>
            <a:r>
              <a:rPr lang="en-US" dirty="0"/>
              <a:t>people with Medicare as a result of disability are able to purchase private Medigap policies at any time.</a:t>
            </a:r>
          </a:p>
          <a:p>
            <a:pPr marL="514350" lvl="0" indent="-514350">
              <a:buFont typeface="Wingdings" pitchFamily="2" charset="2"/>
              <a:buAutoNum type="alphaLcPeriod"/>
            </a:pPr>
            <a:endParaRPr lang="en-US" dirty="0">
              <a:solidFill>
                <a:prstClr val="white"/>
              </a:solidFill>
            </a:endParaRPr>
          </a:p>
          <a:p>
            <a:pPr marL="971550" indent="-514350">
              <a:buFont typeface="+mj-lt"/>
              <a:buAutoNum type="alphaLcPeriod"/>
            </a:pPr>
            <a:r>
              <a:rPr lang="en-US" dirty="0" smtClean="0"/>
              <a:t>True</a:t>
            </a:r>
          </a:p>
          <a:p>
            <a:pPr marL="971550" indent="-514350">
              <a:buFont typeface="+mj-lt"/>
              <a:buAutoNum type="alphaLcPeriod"/>
            </a:pPr>
            <a:r>
              <a:rPr lang="en-US" dirty="0" smtClean="0"/>
              <a:t>False</a:t>
            </a:r>
            <a:endParaRPr lang="en-US" dirty="0"/>
          </a:p>
          <a:p>
            <a:pPr marL="0" indent="0">
              <a:buNone/>
            </a:pPr>
            <a:endParaRPr lang="en-US" dirty="0"/>
          </a:p>
        </p:txBody>
      </p:sp>
      <p:sp>
        <p:nvSpPr>
          <p:cNvPr id="7" name="Title 6"/>
          <p:cNvSpPr>
            <a:spLocks noGrp="1"/>
          </p:cNvSpPr>
          <p:nvPr>
            <p:ph type="title"/>
          </p:nvPr>
        </p:nvSpPr>
        <p:spPr/>
        <p:txBody>
          <a:bodyPr/>
          <a:lstStyle/>
          <a:p>
            <a:r>
              <a:rPr lang="en-US" dirty="0" smtClean="0"/>
              <a:t>Check Your Knowledge – Lesson 3</a:t>
            </a:r>
            <a:endParaRPr lang="en-US" dirty="0"/>
          </a:p>
        </p:txBody>
      </p:sp>
      <p:sp>
        <p:nvSpPr>
          <p:cNvPr id="9" name="Rounded Rectangle 8"/>
          <p:cNvSpPr/>
          <p:nvPr/>
        </p:nvSpPr>
        <p:spPr>
          <a:xfrm>
            <a:off x="1371600" y="3951890"/>
            <a:ext cx="1752600" cy="533400"/>
          </a:xfrm>
          <a:prstGeom prst="roundRect">
            <a:avLst/>
          </a:prstGeom>
          <a:noFill/>
          <a:ln w="34925">
            <a:solidFill>
              <a:srgbClr val="FF000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dirty="0"/>
          </a:p>
        </p:txBody>
      </p:sp>
    </p:spTree>
    <p:extLst>
      <p:ext uri="{BB962C8B-B14F-4D97-AF65-F5344CB8AC3E}">
        <p14:creationId xmlns:p14="http://schemas.microsoft.com/office/powerpoint/2010/main" val="115544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05/01/2013</a:t>
            </a:r>
            <a:endParaRPr lang="en-US" dirty="0"/>
          </a:p>
        </p:txBody>
      </p:sp>
      <p:sp>
        <p:nvSpPr>
          <p:cNvPr id="3" name="Footer Placeholder 2"/>
          <p:cNvSpPr>
            <a:spLocks noGrp="1"/>
          </p:cNvSpPr>
          <p:nvPr>
            <p:ph type="ftr" sz="quarter" idx="11"/>
          </p:nvPr>
        </p:nvSpPr>
        <p:spPr/>
        <p:txBody>
          <a:bodyPr/>
          <a:lstStyle/>
          <a:p>
            <a:r>
              <a:rPr lang="en-US" dirty="0"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r>
              <a:rPr lang="en-US" dirty="0" smtClean="0"/>
              <a:t>43</a:t>
            </a:r>
            <a:endParaRPr lang="en-US" dirty="0"/>
          </a:p>
        </p:txBody>
      </p:sp>
      <p:sp>
        <p:nvSpPr>
          <p:cNvPr id="8" name="Content Placeholder 7"/>
          <p:cNvSpPr>
            <a:spLocks noGrp="1"/>
          </p:cNvSpPr>
          <p:nvPr>
            <p:ph idx="1"/>
          </p:nvPr>
        </p:nvSpPr>
        <p:spPr>
          <a:xfrm>
            <a:off x="914400" y="1600200"/>
            <a:ext cx="7315200" cy="4525963"/>
          </a:xfrm>
        </p:spPr>
        <p:txBody>
          <a:bodyPr/>
          <a:lstStyle/>
          <a:p>
            <a:pPr marL="346075" indent="-346075">
              <a:buNone/>
            </a:pPr>
            <a:r>
              <a:rPr lang="en-US" dirty="0" smtClean="0"/>
              <a:t>2. Original </a:t>
            </a:r>
            <a:r>
              <a:rPr lang="en-US" dirty="0"/>
              <a:t>Medicare (Part A and Part B) does not coordinate billing or payment of claims with retiree health plans.</a:t>
            </a:r>
          </a:p>
          <a:p>
            <a:pPr marL="0" indent="0">
              <a:buNone/>
            </a:pPr>
            <a:endParaRPr lang="en-US" dirty="0"/>
          </a:p>
        </p:txBody>
      </p:sp>
      <p:sp>
        <p:nvSpPr>
          <p:cNvPr id="7" name="Title 6"/>
          <p:cNvSpPr>
            <a:spLocks noGrp="1"/>
          </p:cNvSpPr>
          <p:nvPr>
            <p:ph type="title"/>
          </p:nvPr>
        </p:nvSpPr>
        <p:spPr/>
        <p:txBody>
          <a:bodyPr>
            <a:normAutofit fontScale="90000"/>
          </a:bodyPr>
          <a:lstStyle/>
          <a:p>
            <a:r>
              <a:rPr lang="en-US" dirty="0" smtClean="0"/>
              <a:t>Check Your Knowledge – Lesson 3 </a:t>
            </a:r>
            <a:br>
              <a:rPr lang="en-US" dirty="0" smtClean="0"/>
            </a:br>
            <a:r>
              <a:rPr lang="en-US" dirty="0" smtClean="0"/>
              <a:t>Continued</a:t>
            </a:r>
            <a:endParaRPr lang="en-US" dirty="0"/>
          </a:p>
        </p:txBody>
      </p:sp>
      <p:sp>
        <p:nvSpPr>
          <p:cNvPr id="10" name="Rounded Rectangle 9"/>
          <p:cNvSpPr/>
          <p:nvPr/>
        </p:nvSpPr>
        <p:spPr>
          <a:xfrm>
            <a:off x="1484586" y="3970940"/>
            <a:ext cx="1563414" cy="523875"/>
          </a:xfrm>
          <a:prstGeom prst="roundRect">
            <a:avLst/>
          </a:prstGeom>
          <a:noFill/>
          <a:ln w="34925">
            <a:solidFill>
              <a:srgbClr val="FF000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dirty="0"/>
          </a:p>
        </p:txBody>
      </p:sp>
      <p:sp>
        <p:nvSpPr>
          <p:cNvPr id="5" name="TextBox 4"/>
          <p:cNvSpPr txBox="1"/>
          <p:nvPr/>
        </p:nvSpPr>
        <p:spPr>
          <a:xfrm>
            <a:off x="1447800" y="3429000"/>
            <a:ext cx="3200400" cy="954107"/>
          </a:xfrm>
          <a:prstGeom prst="rect">
            <a:avLst/>
          </a:prstGeom>
          <a:noFill/>
        </p:spPr>
        <p:txBody>
          <a:bodyPr wrap="square" rtlCol="0">
            <a:spAutoFit/>
          </a:bodyPr>
          <a:lstStyle/>
          <a:p>
            <a:pPr marL="342900" indent="-342900">
              <a:buFont typeface="+mj-lt"/>
              <a:buAutoNum type="alphaLcPeriod"/>
            </a:pPr>
            <a:r>
              <a:rPr lang="en-US" sz="2800" dirty="0" smtClean="0"/>
              <a:t>True</a:t>
            </a:r>
          </a:p>
          <a:p>
            <a:pPr marL="342900" indent="-342900">
              <a:buFont typeface="+mj-lt"/>
              <a:buAutoNum type="alphaLcPeriod"/>
            </a:pPr>
            <a:r>
              <a:rPr lang="en-US" sz="2800" dirty="0" smtClean="0"/>
              <a:t>False</a:t>
            </a:r>
            <a:endParaRPr lang="en-US" sz="2800" dirty="0"/>
          </a:p>
        </p:txBody>
      </p:sp>
    </p:spTree>
    <p:extLst>
      <p:ext uri="{BB962C8B-B14F-4D97-AF65-F5344CB8AC3E}">
        <p14:creationId xmlns:p14="http://schemas.microsoft.com/office/powerpoint/2010/main" val="1364061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44</a:t>
            </a:fld>
            <a:endParaRPr lang="en-US" dirty="0"/>
          </a:p>
        </p:txBody>
      </p:sp>
      <p:sp>
        <p:nvSpPr>
          <p:cNvPr id="48130" name="Content Placeholder 2"/>
          <p:cNvSpPr>
            <a:spLocks noGrp="1"/>
          </p:cNvSpPr>
          <p:nvPr>
            <p:ph idx="1"/>
          </p:nvPr>
        </p:nvSpPr>
        <p:spPr/>
        <p:txBody>
          <a:bodyPr>
            <a:normAutofit/>
          </a:bodyPr>
          <a:lstStyle/>
          <a:p>
            <a:pPr marL="347472" lvl="1" indent="-347472">
              <a:spcBef>
                <a:spcPts val="600"/>
              </a:spcBef>
              <a:buFont typeface="Wingdings" pitchFamily="2" charset="2"/>
              <a:buChar char="§"/>
            </a:pPr>
            <a:r>
              <a:rPr lang="en-US" sz="3200" dirty="0" smtClean="0">
                <a:cs typeface="Arial" charset="0"/>
              </a:rPr>
              <a:t>Medicaid and </a:t>
            </a:r>
            <a:r>
              <a:rPr lang="en-US" sz="2800" dirty="0" smtClean="0">
                <a:cs typeface="Arial" charset="0"/>
              </a:rPr>
              <a:t>Medicaid Waivers</a:t>
            </a:r>
          </a:p>
          <a:p>
            <a:pPr>
              <a:spcBef>
                <a:spcPts val="600"/>
              </a:spcBef>
            </a:pPr>
            <a:r>
              <a:rPr lang="en-US" sz="3200" dirty="0" smtClean="0">
                <a:cs typeface="Arial" charset="0"/>
              </a:rPr>
              <a:t>Medicare Savings Programs</a:t>
            </a:r>
          </a:p>
          <a:p>
            <a:r>
              <a:rPr lang="en-US" sz="3200" dirty="0" smtClean="0">
                <a:cs typeface="Arial" charset="0"/>
              </a:rPr>
              <a:t>Qualified Disabled Working Individual (QDWI)  </a:t>
            </a:r>
            <a:endParaRPr lang="en-US" dirty="0" smtClean="0">
              <a:latin typeface="Arial" charset="0"/>
              <a:cs typeface="Arial" charset="0"/>
            </a:endParaRPr>
          </a:p>
        </p:txBody>
      </p:sp>
      <p:sp>
        <p:nvSpPr>
          <p:cNvPr id="48134" name="Title 1"/>
          <p:cNvSpPr>
            <a:spLocks noGrp="1"/>
          </p:cNvSpPr>
          <p:nvPr>
            <p:ph type="title"/>
          </p:nvPr>
        </p:nvSpPr>
        <p:spPr>
          <a:noFill/>
        </p:spPr>
        <p:txBody>
          <a:bodyPr>
            <a:normAutofit/>
          </a:bodyPr>
          <a:lstStyle/>
          <a:p>
            <a:r>
              <a:rPr lang="en-US" spc="-50" dirty="0" smtClean="0">
                <a:cs typeface="Arial" charset="0"/>
              </a:rPr>
              <a:t>Lesson 4 - Other Programs </a:t>
            </a:r>
            <a:endParaRPr lang="en-US" sz="3600" spc="-50" dirty="0" smtClean="0"/>
          </a:p>
        </p:txBody>
      </p:sp>
      <p:sp>
        <p:nvSpPr>
          <p:cNvPr id="2" name="Rectangle 1"/>
          <p:cNvSpPr/>
          <p:nvPr/>
        </p:nvSpPr>
        <p:spPr>
          <a:xfrm>
            <a:off x="2650339"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4766"/>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Chart information included in speakers' notes." title="How are Medicare and Medicaid different?"/>
          <p:cNvGraphicFramePr>
            <a:graphicFrameLocks noGrp="1"/>
          </p:cNvGraphicFramePr>
          <p:nvPr>
            <p:extLst>
              <p:ext uri="{D42A27DB-BD31-4B8C-83A1-F6EECF244321}">
                <p14:modId xmlns:p14="http://schemas.microsoft.com/office/powerpoint/2010/main" val="3603786524"/>
              </p:ext>
            </p:extLst>
          </p:nvPr>
        </p:nvGraphicFramePr>
        <p:xfrm>
          <a:off x="76199" y="-2"/>
          <a:ext cx="8991601" cy="6309436"/>
        </p:xfrm>
        <a:graphic>
          <a:graphicData uri="http://schemas.openxmlformats.org/drawingml/2006/table">
            <a:tbl>
              <a:tblPr firstRow="1" bandRow="1">
                <a:tableStyleId>{5C22544A-7EE6-4342-B048-85BDC9FD1C3A}</a:tableStyleId>
              </a:tblPr>
              <a:tblGrid>
                <a:gridCol w="4267201"/>
                <a:gridCol w="4724400"/>
              </a:tblGrid>
              <a:tr h="1202111">
                <a:tc gridSpan="2">
                  <a:txBody>
                    <a:bodyPr/>
                    <a:lstStyle/>
                    <a:p>
                      <a:pPr algn="ctr"/>
                      <a:r>
                        <a:rPr lang="en-US" sz="3400" spc="-100" dirty="0" smtClean="0"/>
                        <a:t>How are Medicare and Medicaid different? </a:t>
                      </a:r>
                      <a:endParaRPr lang="en-US" sz="3400" spc="-100" dirty="0"/>
                    </a:p>
                  </a:txBody>
                  <a:tcPr marL="36576" marR="36576" anchor="ctr"/>
                </a:tc>
                <a:tc hMerge="1">
                  <a:txBody>
                    <a:bodyPr/>
                    <a:lstStyle/>
                    <a:p>
                      <a:pPr algn="ctr"/>
                      <a:endParaRPr lang="en-US" sz="3200" dirty="0"/>
                    </a:p>
                  </a:txBody>
                  <a:tcPr anchor="ctr"/>
                </a:tc>
              </a:tr>
              <a:tr h="62669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mn-lt"/>
                        </a:rPr>
                        <a:t>Medicare</a:t>
                      </a:r>
                    </a:p>
                  </a:txBody>
                  <a:tcPr marL="53884" marR="5388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mn-lt"/>
                        </a:rPr>
                        <a:t>Medicaid</a:t>
                      </a:r>
                    </a:p>
                  </a:txBody>
                  <a:tcPr marL="53884" marR="53884" anchor="ctr" horzOverflow="overflow"/>
                </a:tc>
              </a:tr>
              <a:tr h="808052">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National program that is consistent across the country</a:t>
                      </a:r>
                    </a:p>
                  </a:txBody>
                  <a:tcPr marL="53884" marR="53884" horzOverflow="overflow"/>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Statewide programs that vary among states</a:t>
                      </a:r>
                    </a:p>
                  </a:txBody>
                  <a:tcPr marL="53884" marR="53884" horzOverflow="overflow"/>
                </a:tc>
              </a:tr>
              <a:tr h="114176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the Federal government</a:t>
                      </a:r>
                    </a:p>
                  </a:txBody>
                  <a:tcPr marL="53884" marR="53884" horzOverflow="overflow"/>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state governments within Federal rules (Federal/state partnership)</a:t>
                      </a:r>
                    </a:p>
                  </a:txBody>
                  <a:tcPr marL="53884" marR="53884" horzOverflow="overflow"/>
                </a:tc>
              </a:tr>
              <a:tr h="114176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Eligibility based on age, disability, or End–Stage Renal Disease (ESRD)</a:t>
                      </a:r>
                    </a:p>
                  </a:txBody>
                  <a:tcPr marL="53884" marR="53884" horzOverflow="overflow"/>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lang="en-US" sz="2400" dirty="0" smtClean="0">
                          <a:latin typeface="+mn-lt"/>
                          <a:ea typeface="Times New Roman"/>
                        </a:rPr>
                        <a:t>Eligibility based on need; financial and non-financial requirements </a:t>
                      </a:r>
                      <a:endParaRPr kumimoji="0" lang="en-US" sz="2400" b="0" i="0" u="none" strike="noStrike" cap="none" normalizeH="0" baseline="0" dirty="0" smtClean="0">
                        <a:ln>
                          <a:noFill/>
                        </a:ln>
                        <a:solidFill>
                          <a:schemeClr val="tx1"/>
                        </a:solidFill>
                        <a:effectLst/>
                        <a:latin typeface="+mn-lt"/>
                      </a:endParaRPr>
                    </a:p>
                  </a:txBody>
                  <a:tcPr marL="53884" marR="53884" horzOverflow="overflow"/>
                </a:tc>
              </a:tr>
              <a:tr h="1280234">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payer of inpatient hospital services to </a:t>
                      </a:r>
                      <a:r>
                        <a:rPr kumimoji="0" lang="en-US" sz="2400" b="0" i="0" u="none" strike="noStrike" cap="none" spc="-70" normalizeH="0" baseline="0" dirty="0" smtClean="0">
                          <a:ln>
                            <a:noFill/>
                          </a:ln>
                          <a:solidFill>
                            <a:schemeClr val="tx1"/>
                          </a:solidFill>
                          <a:effectLst/>
                          <a:latin typeface="+mn-lt"/>
                        </a:rPr>
                        <a:t>the elderly and people with ESRD</a:t>
                      </a:r>
                    </a:p>
                  </a:txBody>
                  <a:tcPr marL="53884" marR="53884" horzOverflow="overflow"/>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public payer of acute health, mental health, and long-term care services</a:t>
                      </a:r>
                    </a:p>
                  </a:txBody>
                  <a:tcPr marL="53884" marR="53884" horzOverflow="overflow"/>
                </a:tc>
              </a:tr>
            </a:tbl>
          </a:graphicData>
        </a:graphic>
      </p:graphicFrame>
      <p:sp>
        <p:nvSpPr>
          <p:cNvPr id="2" name="Date Placeholder 1"/>
          <p:cNvSpPr>
            <a:spLocks noGrp="1"/>
          </p:cNvSpPr>
          <p:nvPr>
            <p:ph type="dt" sz="half" idx="4294967295"/>
          </p:nvPr>
        </p:nvSpPr>
        <p:spPr>
          <a:xfrm>
            <a:off x="0" y="6553200"/>
            <a:ext cx="2133600" cy="304800"/>
          </a:xfrm>
          <a:prstGeom prst="rect">
            <a:avLst/>
          </a:prstGeom>
        </p:spPr>
        <p:txBody>
          <a:bodyPr/>
          <a:lstStyle/>
          <a:p>
            <a:r>
              <a:rPr lang="en-US" sz="1200" dirty="0" smtClean="0"/>
              <a:t>05/01/2013</a:t>
            </a:r>
            <a:endParaRPr lang="en-US" sz="1200" dirty="0"/>
          </a:p>
        </p:txBody>
      </p:sp>
      <p:sp>
        <p:nvSpPr>
          <p:cNvPr id="4" name="Slide Number Placeholder 3"/>
          <p:cNvSpPr>
            <a:spLocks noGrp="1"/>
          </p:cNvSpPr>
          <p:nvPr>
            <p:ph type="sldNum" sz="quarter" idx="4294967295"/>
          </p:nvPr>
        </p:nvSpPr>
        <p:spPr>
          <a:xfrm>
            <a:off x="7543800" y="6539299"/>
            <a:ext cx="1188720" cy="192577"/>
          </a:xfrm>
          <a:prstGeom prst="rect">
            <a:avLst/>
          </a:prstGeom>
        </p:spPr>
        <p:txBody>
          <a:bodyPr/>
          <a:lstStyle/>
          <a:p>
            <a:pPr algn="r"/>
            <a:r>
              <a:rPr lang="en-US" sz="1200" dirty="0" smtClean="0"/>
              <a:t>45</a:t>
            </a:r>
          </a:p>
          <a:p>
            <a:pPr algn="r"/>
            <a:endParaRPr lang="en-US" sz="1200" dirty="0"/>
          </a:p>
        </p:txBody>
      </p:sp>
      <p:sp>
        <p:nvSpPr>
          <p:cNvPr id="6" name="Rectangle 5"/>
          <p:cNvSpPr/>
          <p:nvPr/>
        </p:nvSpPr>
        <p:spPr>
          <a:xfrm>
            <a:off x="2652966"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27649423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cs typeface="Arial" charset="0"/>
              </a:rPr>
              <a:t>Medicaid Waivers </a:t>
            </a:r>
            <a:endParaRPr lang="en-US" dirty="0" smtClean="0">
              <a:solidFill>
                <a:srgbClr val="FF0000"/>
              </a:solidFill>
              <a:cs typeface="Arial" charset="0"/>
            </a:endParaRPr>
          </a:p>
        </p:txBody>
      </p:sp>
      <p:sp>
        <p:nvSpPr>
          <p:cNvPr id="12291" name="Rectangle 3"/>
          <p:cNvSpPr>
            <a:spLocks noGrp="1" noChangeArrowheads="1"/>
          </p:cNvSpPr>
          <p:nvPr>
            <p:ph idx="1"/>
          </p:nvPr>
        </p:nvSpPr>
        <p:spPr/>
        <p:txBody>
          <a:bodyPr>
            <a:noAutofit/>
          </a:bodyPr>
          <a:lstStyle/>
          <a:p>
            <a:pPr>
              <a:defRPr/>
            </a:pPr>
            <a:r>
              <a:rPr lang="en-US" spc="-70" dirty="0"/>
              <a:t>Allow states to test alternative delivery of care</a:t>
            </a:r>
          </a:p>
          <a:p>
            <a:pPr marL="740664" lvl="2" indent="-283464">
              <a:buSzPct val="100000"/>
              <a:buFont typeface="Arial" pitchFamily="34" charset="0"/>
              <a:buChar char="•"/>
              <a:defRPr/>
            </a:pPr>
            <a:r>
              <a:rPr lang="en-US" dirty="0"/>
              <a:t>Certain Federal laws “waived” </a:t>
            </a:r>
          </a:p>
          <a:p>
            <a:pPr marL="342900" lvl="2" indent="-342900">
              <a:buSzPct val="100000"/>
              <a:buFont typeface="Wingdings" pitchFamily="2" charset="2"/>
              <a:buChar char="§"/>
              <a:defRPr/>
            </a:pPr>
            <a:r>
              <a:rPr lang="en-US" sz="3200" spc="-70" dirty="0"/>
              <a:t>Types of waivers</a:t>
            </a:r>
          </a:p>
          <a:p>
            <a:pPr marL="740664" lvl="2" indent="-283464">
              <a:buSzPct val="100000"/>
              <a:buFont typeface="Arial" pitchFamily="34" charset="0"/>
              <a:buChar char="•"/>
              <a:defRPr/>
            </a:pPr>
            <a:r>
              <a:rPr lang="en-US" dirty="0"/>
              <a:t>Section 1915(b) managed care waiver</a:t>
            </a:r>
          </a:p>
          <a:p>
            <a:pPr marL="740664" lvl="2" indent="-283464">
              <a:buSzPct val="100000"/>
              <a:buFont typeface="Arial" pitchFamily="34" charset="0"/>
              <a:buChar char="•"/>
              <a:defRPr/>
            </a:pPr>
            <a:r>
              <a:rPr lang="en-US" dirty="0"/>
              <a:t>Section 1915(c) home and community-based services waiver</a:t>
            </a:r>
          </a:p>
          <a:p>
            <a:pPr marL="740664" lvl="2" indent="-283464">
              <a:buSzPct val="100000"/>
              <a:buFont typeface="Arial" pitchFamily="34" charset="0"/>
              <a:buChar char="•"/>
              <a:defRPr/>
            </a:pPr>
            <a:r>
              <a:rPr lang="en-US" dirty="0"/>
              <a:t>Section 1115 Demonstration waiver</a:t>
            </a:r>
          </a:p>
          <a:p>
            <a:pPr marL="740664" lvl="2" indent="-283464">
              <a:buSzPct val="100000"/>
              <a:buFont typeface="Arial" pitchFamily="34" charset="0"/>
              <a:buChar char="•"/>
              <a:defRPr/>
            </a:pPr>
            <a:r>
              <a:rPr lang="en-US" dirty="0"/>
              <a:t>Concurrent Section 1915(b) and 1915(c) waivers</a:t>
            </a:r>
          </a:p>
          <a:p>
            <a:pPr marL="347472" indent="-347472"/>
            <a:endParaRPr lang="en-US" spc="-150" dirty="0" smtClean="0"/>
          </a:p>
        </p:txBody>
      </p:sp>
      <p:sp>
        <p:nvSpPr>
          <p:cNvPr id="12293" name="Date Placeholder 4"/>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10" name="Footer Placeholder 9"/>
          <p:cNvSpPr>
            <a:spLocks noGrp="1"/>
          </p:cNvSpPr>
          <p:nvPr>
            <p:ph type="ftr" sz="quarter" idx="3"/>
          </p:nvPr>
        </p:nvSpPr>
        <p:spPr>
          <a:prstGeom prst="rect">
            <a:avLst/>
          </a:prstGeom>
        </p:spPr>
        <p:txBody>
          <a:bodyPr/>
          <a:lstStyle/>
          <a:p>
            <a:pPr>
              <a:defRPr/>
            </a:pPr>
            <a:r>
              <a:rPr lang="en-US" dirty="0" smtClean="0"/>
              <a:t>Medicare and Other Programs for People with Disabilities</a:t>
            </a:r>
            <a:endParaRPr lang="en-US" dirty="0"/>
          </a:p>
        </p:txBody>
      </p:sp>
      <p:sp>
        <p:nvSpPr>
          <p:cNvPr id="9" name="Slide Number Placeholder 8"/>
          <p:cNvSpPr>
            <a:spLocks noGrp="1"/>
          </p:cNvSpPr>
          <p:nvPr>
            <p:ph type="sldNum" sz="quarter" idx="4"/>
          </p:nvPr>
        </p:nvSpPr>
        <p:spPr>
          <a:prstGeom prst="rect">
            <a:avLst/>
          </a:prstGeom>
        </p:spPr>
        <p:txBody>
          <a:bodyPr/>
          <a:lstStyle/>
          <a:p>
            <a:pPr>
              <a:defRPr/>
            </a:pPr>
            <a:fld id="{075B9EDA-26DE-4CE4-91E8-2FA1186DA1C7}" type="slidenum">
              <a:rPr lang="en-US" smtClean="0"/>
              <a:pPr>
                <a:defRPr/>
              </a:pPr>
              <a:t>46</a:t>
            </a:fld>
            <a:endParaRPr lang="en-US" dirty="0"/>
          </a:p>
        </p:txBody>
      </p:sp>
    </p:spTree>
    <p:extLst>
      <p:ext uri="{BB962C8B-B14F-4D97-AF65-F5344CB8AC3E}">
        <p14:creationId xmlns:p14="http://schemas.microsoft.com/office/powerpoint/2010/main" val="3098638640"/>
      </p:ext>
    </p:extLst>
  </p:cSld>
  <p:clrMapOvr>
    <a:masterClrMapping/>
  </p:clrMapOvr>
  <p:transition advTm="135672"/>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47</a:t>
            </a:fld>
            <a:endParaRPr lang="en-US" dirty="0"/>
          </a:p>
        </p:txBody>
      </p:sp>
      <p:sp>
        <p:nvSpPr>
          <p:cNvPr id="48130" name="Content Placeholder 2"/>
          <p:cNvSpPr>
            <a:spLocks noGrp="1"/>
          </p:cNvSpPr>
          <p:nvPr>
            <p:ph idx="1"/>
          </p:nvPr>
        </p:nvSpPr>
        <p:spPr/>
        <p:txBody>
          <a:bodyPr>
            <a:normAutofit/>
          </a:bodyPr>
          <a:lstStyle/>
          <a:p>
            <a:pPr lvl="1">
              <a:buFont typeface="Wingdings" pitchFamily="2" charset="2"/>
              <a:buChar char="§"/>
            </a:pPr>
            <a:endParaRPr lang="en-US" dirty="0" smtClean="0">
              <a:latin typeface="Arial" charset="0"/>
              <a:cs typeface="Arial" charset="0"/>
            </a:endParaRPr>
          </a:p>
          <a:p>
            <a:pPr marL="165100" lvl="1" indent="0"/>
            <a:endParaRPr lang="en-US" dirty="0" smtClean="0">
              <a:latin typeface="Arial" charset="0"/>
              <a:cs typeface="Arial" charset="0"/>
            </a:endParaRPr>
          </a:p>
        </p:txBody>
      </p:sp>
      <p:sp>
        <p:nvSpPr>
          <p:cNvPr id="48134" name="Title 1"/>
          <p:cNvSpPr>
            <a:spLocks noGrp="1"/>
          </p:cNvSpPr>
          <p:nvPr>
            <p:ph type="title"/>
          </p:nvPr>
        </p:nvSpPr>
        <p:spPr>
          <a:noFill/>
        </p:spPr>
        <p:txBody>
          <a:bodyPr/>
          <a:lstStyle/>
          <a:p>
            <a:r>
              <a:rPr lang="en-US" dirty="0"/>
              <a:t>What are Medicare Savings Programs?</a:t>
            </a:r>
            <a:endParaRPr lang="en-US" sz="3600" dirty="0" smtClean="0"/>
          </a:p>
        </p:txBody>
      </p:sp>
      <p:sp>
        <p:nvSpPr>
          <p:cNvPr id="7" name="Rectangle 6"/>
          <p:cNvSpPr/>
          <p:nvPr/>
        </p:nvSpPr>
        <p:spPr>
          <a:xfrm>
            <a:off x="518160" y="1600200"/>
            <a:ext cx="7848600" cy="3905685"/>
          </a:xfrm>
          <a:prstGeom prst="rect">
            <a:avLst/>
          </a:prstGeom>
        </p:spPr>
        <p:txBody>
          <a:bodyPr wrap="square">
            <a:spAutoFit/>
          </a:bodyPr>
          <a:lstStyle/>
          <a:p>
            <a:pPr marL="342900" lvl="0" indent="-342900">
              <a:spcBef>
                <a:spcPts val="600"/>
              </a:spcBef>
              <a:buFont typeface="Wingdings" pitchFamily="2" charset="2"/>
              <a:buChar char="§"/>
            </a:pPr>
            <a:r>
              <a:rPr lang="en-US" sz="3200" dirty="0">
                <a:solidFill>
                  <a:prstClr val="black"/>
                </a:solidFill>
                <a:cs typeface="Arial" charset="0"/>
              </a:rPr>
              <a:t>Help from Medicaid paying Medicare costs</a:t>
            </a:r>
          </a:p>
          <a:p>
            <a:pPr marL="742950" lvl="1" indent="-285750">
              <a:spcBef>
                <a:spcPts val="600"/>
              </a:spcBef>
              <a:buFont typeface="Arial" pitchFamily="34" charset="0"/>
              <a:buChar char="•"/>
            </a:pPr>
            <a:r>
              <a:rPr lang="en-US" sz="2800" dirty="0">
                <a:solidFill>
                  <a:prstClr val="black"/>
                </a:solidFill>
              </a:rPr>
              <a:t>Pay Medicare premiums</a:t>
            </a:r>
          </a:p>
          <a:p>
            <a:pPr marL="742950" lvl="1" indent="-285750">
              <a:spcBef>
                <a:spcPts val="600"/>
              </a:spcBef>
              <a:buFont typeface="Arial" pitchFamily="34" charset="0"/>
              <a:buChar char="•"/>
            </a:pPr>
            <a:r>
              <a:rPr lang="en-US" sz="2800" dirty="0">
                <a:solidFill>
                  <a:prstClr val="black"/>
                </a:solidFill>
              </a:rPr>
              <a:t>May pay Medicare deductibles and coinsurance</a:t>
            </a:r>
          </a:p>
          <a:p>
            <a:pPr marL="342900" lvl="0" indent="-342900">
              <a:spcBef>
                <a:spcPts val="600"/>
              </a:spcBef>
              <a:buFont typeface="Wingdings" pitchFamily="2" charset="2"/>
              <a:buChar char="§"/>
            </a:pPr>
            <a:r>
              <a:rPr lang="en-US" sz="3200" dirty="0">
                <a:solidFill>
                  <a:prstClr val="black"/>
                </a:solidFill>
              </a:rPr>
              <a:t>Often higher income/resource guidelines</a:t>
            </a:r>
          </a:p>
          <a:p>
            <a:pPr marL="342900" lvl="0" indent="-342900">
              <a:spcBef>
                <a:spcPts val="600"/>
              </a:spcBef>
              <a:buFont typeface="Wingdings" pitchFamily="2" charset="2"/>
              <a:buChar char="§"/>
            </a:pPr>
            <a:r>
              <a:rPr lang="en-US" sz="3200" dirty="0">
                <a:solidFill>
                  <a:prstClr val="black"/>
                </a:solidFill>
              </a:rPr>
              <a:t>Income amounts change each year</a:t>
            </a:r>
          </a:p>
          <a:p>
            <a:pPr marL="342900" lvl="0" indent="-342900">
              <a:spcBef>
                <a:spcPts val="600"/>
              </a:spcBef>
              <a:buFont typeface="Wingdings" pitchFamily="2" charset="2"/>
              <a:buChar char="§"/>
            </a:pPr>
            <a:r>
              <a:rPr lang="en-US" sz="3200" dirty="0">
                <a:solidFill>
                  <a:prstClr val="black"/>
                </a:solidFill>
              </a:rPr>
              <a:t>Some </a:t>
            </a:r>
            <a:r>
              <a:rPr lang="en-US" sz="3200" dirty="0" smtClean="0">
                <a:solidFill>
                  <a:prstClr val="black"/>
                </a:solidFill>
              </a:rPr>
              <a:t>states </a:t>
            </a:r>
            <a:r>
              <a:rPr lang="en-US" sz="3200" dirty="0">
                <a:solidFill>
                  <a:prstClr val="black"/>
                </a:solidFill>
              </a:rPr>
              <a:t>offer their own programs</a:t>
            </a:r>
          </a:p>
          <a:p>
            <a:pPr lvl="0">
              <a:spcBef>
                <a:spcPts val="600"/>
              </a:spcBef>
            </a:pPr>
            <a:endParaRPr lang="en-US" sz="3600" dirty="0">
              <a:solidFill>
                <a:prstClr val="black"/>
              </a:solidFill>
            </a:endParaRPr>
          </a:p>
        </p:txBody>
      </p:sp>
      <p:sp>
        <p:nvSpPr>
          <p:cNvPr id="2" name="Rectangle 1"/>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54359"/>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If you are a Qualified Medicare Beneficiary (QMB) and your individual monthly income limit is $978 or your married couple monthly income limit is $1,313, 2013 Medicare Savings Programs help you pay your Part A and Part B premiums, and other cost-sharing (like deductibles, coinsurance, and copayments)&#10;&#10;If you are a Specified Low-Income Medicare Beneficiary (SLMB) and your individual monthly income limit is $1,169 or your married couple monthly income limit is $1,571, 2013 Medicare Savings Programs help you pay your Part B premiums only.&#10;&#10;If you are a Qualifying Individual (QI) and your individual monthly income limit is $1,313 or your married couple monthly income limit is $1,765, 2013 Medicare Savings Programs help you pay your Part B premiums only.&#10;&#10;In 2013, the resource limits for the QMB, SLMB and QI programs are $7,080 for a single person and $10,620 for a married person living with a spouse and  no other dependents. These resource limits are adjusted on January 1 of each year. Many states may figure your income and resources differently  when determining eligibility for these programs in their state. &#10;&#10;&#10;" title="Medicare Savings Programs 2013"/>
          <p:cNvGraphicFramePr>
            <a:graphicFrameLocks noGrp="1"/>
          </p:cNvGraphicFramePr>
          <p:nvPr>
            <p:extLst>
              <p:ext uri="{D42A27DB-BD31-4B8C-83A1-F6EECF244321}">
                <p14:modId xmlns:p14="http://schemas.microsoft.com/office/powerpoint/2010/main" val="875233267"/>
              </p:ext>
            </p:extLst>
          </p:nvPr>
        </p:nvGraphicFramePr>
        <p:xfrm>
          <a:off x="76199" y="-2"/>
          <a:ext cx="8991602" cy="6172202"/>
        </p:xfrm>
        <a:graphic>
          <a:graphicData uri="http://schemas.openxmlformats.org/drawingml/2006/table">
            <a:tbl>
              <a:tblPr firstRow="1" bandRow="1">
                <a:tableStyleId>{5C22544A-7EE6-4342-B048-85BDC9FD1C3A}</a:tableStyleId>
              </a:tblPr>
              <a:tblGrid>
                <a:gridCol w="2819401"/>
                <a:gridCol w="1752600"/>
                <a:gridCol w="2057400"/>
                <a:gridCol w="2362201"/>
              </a:tblGrid>
              <a:tr h="1078646">
                <a:tc gridSpan="4">
                  <a:txBody>
                    <a:bodyPr/>
                    <a:lstStyle/>
                    <a:p>
                      <a:pPr algn="ctr"/>
                      <a:r>
                        <a:rPr lang="en-US" sz="3600" spc="-100" dirty="0" smtClean="0"/>
                        <a:t>Medicare Savings Programs 2013</a:t>
                      </a:r>
                      <a:endParaRPr lang="en-US" sz="3600" spc="-100" dirty="0"/>
                    </a:p>
                  </a:txBody>
                  <a:tcPr marL="36576" marR="36576" anchor="ctr"/>
                </a:tc>
                <a:tc hMerge="1">
                  <a:txBody>
                    <a:bodyPr/>
                    <a:lstStyle/>
                    <a:p>
                      <a:endParaRPr lang="en-US"/>
                    </a:p>
                  </a:txBody>
                  <a:tcPr/>
                </a:tc>
                <a:tc hMerge="1">
                  <a:txBody>
                    <a:bodyPr/>
                    <a:lstStyle/>
                    <a:p>
                      <a:endParaRPr lang="en-US"/>
                    </a:p>
                  </a:txBody>
                  <a:tcPr/>
                </a:tc>
                <a:tc hMerge="1">
                  <a:txBody>
                    <a:bodyPr/>
                    <a:lstStyle/>
                    <a:p>
                      <a:pPr algn="ctr"/>
                      <a:endParaRPr lang="en-US" sz="3200" dirty="0"/>
                    </a:p>
                  </a:txBody>
                  <a:tcPr anchor="ctr"/>
                </a:tc>
              </a:tr>
              <a:tr h="1179478">
                <a:tc>
                  <a:txBody>
                    <a:bodyPr/>
                    <a:lstStyle/>
                    <a:p>
                      <a:pPr algn="ctr"/>
                      <a:r>
                        <a:rPr lang="en-US" sz="2100" b="1" dirty="0" smtClean="0"/>
                        <a:t>Medicare </a:t>
                      </a:r>
                    </a:p>
                    <a:p>
                      <a:pPr algn="ctr"/>
                      <a:r>
                        <a:rPr lang="en-US" sz="2100" b="1" dirty="0" smtClean="0"/>
                        <a:t>Savings </a:t>
                      </a:r>
                    </a:p>
                    <a:p>
                      <a:pPr algn="ctr"/>
                      <a:r>
                        <a:rPr lang="en-US" sz="2100" b="1" dirty="0" smtClean="0"/>
                        <a:t>Program</a:t>
                      </a:r>
                      <a:endParaRPr lang="en-US" sz="2100" b="1" dirty="0"/>
                    </a:p>
                  </a:txBody>
                  <a:tcPr marL="82296" marR="82296" anchor="ctr"/>
                </a:tc>
                <a:tc>
                  <a:txBody>
                    <a:bodyPr/>
                    <a:lstStyle/>
                    <a:p>
                      <a:pPr algn="ctr"/>
                      <a:r>
                        <a:rPr lang="en-US" sz="2100" b="1" dirty="0" smtClean="0"/>
                        <a:t>Individual Monthly Income Limit*</a:t>
                      </a:r>
                      <a:endParaRPr lang="en-US" sz="2100" b="1" dirty="0"/>
                    </a:p>
                  </a:txBody>
                  <a:tcPr marL="82296" marR="82296" anchor="ctr"/>
                </a:tc>
                <a:tc>
                  <a:txBody>
                    <a:bodyPr/>
                    <a:lstStyle/>
                    <a:p>
                      <a:pPr algn="ctr"/>
                      <a:r>
                        <a:rPr lang="en-US" sz="2100" b="1" dirty="0" smtClean="0"/>
                        <a:t>Married Couple Monthly Income Limit*</a:t>
                      </a:r>
                      <a:endParaRPr lang="en-US" sz="2100" b="1" dirty="0"/>
                    </a:p>
                  </a:txBody>
                  <a:tcPr marL="82296" marR="82296" anchor="ctr"/>
                </a:tc>
                <a:tc>
                  <a:txBody>
                    <a:bodyPr/>
                    <a:lstStyle/>
                    <a:p>
                      <a:pPr algn="ctr"/>
                      <a:r>
                        <a:rPr lang="en-US" sz="2100" b="1" dirty="0" smtClean="0"/>
                        <a:t>Helps Pay Your</a:t>
                      </a:r>
                      <a:endParaRPr lang="en-US" sz="2100" b="1" dirty="0"/>
                    </a:p>
                  </a:txBody>
                  <a:tcPr marL="82296" marR="82296" anchor="ctr"/>
                </a:tc>
              </a:tr>
              <a:tr h="1957039">
                <a:tc>
                  <a:txBody>
                    <a:bodyPr/>
                    <a:lstStyle/>
                    <a:p>
                      <a:r>
                        <a:rPr lang="en-US" sz="2200" dirty="0" smtClean="0"/>
                        <a:t>Qualified Medicare Beneficiary (QMB)</a:t>
                      </a:r>
                      <a:endParaRPr lang="en-US" sz="2200" dirty="0"/>
                    </a:p>
                  </a:txBody>
                  <a:tcPr marL="82296" marR="82296"/>
                </a:tc>
                <a:tc>
                  <a:txBody>
                    <a:bodyPr/>
                    <a:lstStyle/>
                    <a:p>
                      <a:pPr algn="ctr"/>
                      <a:r>
                        <a:rPr lang="en-US" sz="2400" dirty="0" smtClean="0"/>
                        <a:t>$978</a:t>
                      </a:r>
                      <a:endParaRPr lang="en-US" sz="2400" dirty="0"/>
                    </a:p>
                  </a:txBody>
                  <a:tcPr marL="82296" marR="82296"/>
                </a:tc>
                <a:tc>
                  <a:txBody>
                    <a:bodyPr/>
                    <a:lstStyle/>
                    <a:p>
                      <a:pPr algn="ctr"/>
                      <a:r>
                        <a:rPr lang="en-US" sz="2400" dirty="0" smtClean="0"/>
                        <a:t>$1,313</a:t>
                      </a:r>
                      <a:endParaRPr lang="en-US" sz="2400" dirty="0"/>
                    </a:p>
                  </a:txBody>
                  <a:tcPr marL="82296" marR="8229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Part A and Part B premiums, and other cost-sharing (like deductibles, coinsurance, and copayments)</a:t>
                      </a:r>
                      <a:endParaRPr lang="en-US" sz="2000" dirty="0"/>
                    </a:p>
                  </a:txBody>
                  <a:tcPr marL="82296" marR="82296"/>
                </a:tc>
              </a:tr>
              <a:tr h="1164423">
                <a:tc>
                  <a:txBody>
                    <a:bodyPr/>
                    <a:lstStyle/>
                    <a:p>
                      <a:r>
                        <a:rPr lang="en-US" sz="2200" dirty="0" smtClean="0"/>
                        <a:t>Specified Low-Income Medicare Beneficiary (SLMB)</a:t>
                      </a:r>
                      <a:endParaRPr lang="en-US" sz="2200" dirty="0"/>
                    </a:p>
                  </a:txBody>
                  <a:tcPr marL="82296" marR="82296"/>
                </a:tc>
                <a:tc>
                  <a:txBody>
                    <a:bodyPr/>
                    <a:lstStyle/>
                    <a:p>
                      <a:pPr algn="ctr"/>
                      <a:r>
                        <a:rPr lang="en-US" sz="2400" dirty="0" smtClean="0"/>
                        <a:t>$1,169</a:t>
                      </a:r>
                      <a:endParaRPr lang="en-US" sz="2400" dirty="0"/>
                    </a:p>
                  </a:txBody>
                  <a:tcPr marL="82296" marR="82296"/>
                </a:tc>
                <a:tc>
                  <a:txBody>
                    <a:bodyPr/>
                    <a:lstStyle/>
                    <a:p>
                      <a:pPr algn="ctr"/>
                      <a:r>
                        <a:rPr lang="en-US" sz="2400" dirty="0" smtClean="0"/>
                        <a:t>$1,571</a:t>
                      </a:r>
                      <a:endParaRPr lang="en-US" sz="2400" dirty="0"/>
                    </a:p>
                  </a:txBody>
                  <a:tcPr marL="82296" marR="82296"/>
                </a:tc>
                <a:tc>
                  <a:txBody>
                    <a:bodyPr/>
                    <a:lstStyle/>
                    <a:p>
                      <a:r>
                        <a:rPr lang="en-US" sz="2000" dirty="0" smtClean="0"/>
                        <a:t>Part B premiums only</a:t>
                      </a:r>
                      <a:endParaRPr lang="en-US" sz="2000" dirty="0"/>
                    </a:p>
                  </a:txBody>
                  <a:tcPr marL="82296" marR="82296"/>
                </a:tc>
              </a:tr>
              <a:tr h="792616">
                <a:tc>
                  <a:txBody>
                    <a:bodyPr/>
                    <a:lstStyle/>
                    <a:p>
                      <a:r>
                        <a:rPr lang="en-US" sz="2200" spc="-70" baseline="0" dirty="0" smtClean="0"/>
                        <a:t>Qualifying Individual (QI)</a:t>
                      </a:r>
                      <a:endParaRPr lang="en-US" sz="2200" spc="-70" baseline="0" dirty="0"/>
                    </a:p>
                  </a:txBody>
                  <a:tcPr marL="82296" marR="82296"/>
                </a:tc>
                <a:tc>
                  <a:txBody>
                    <a:bodyPr/>
                    <a:lstStyle/>
                    <a:p>
                      <a:pPr algn="ctr"/>
                      <a:r>
                        <a:rPr lang="en-US" sz="2400" dirty="0" smtClean="0"/>
                        <a:t>$1,313</a:t>
                      </a:r>
                      <a:endParaRPr lang="en-US" sz="2400" dirty="0"/>
                    </a:p>
                  </a:txBody>
                  <a:tcPr marL="82296" marR="82296"/>
                </a:tc>
                <a:tc>
                  <a:txBody>
                    <a:bodyPr/>
                    <a:lstStyle/>
                    <a:p>
                      <a:pPr algn="ctr"/>
                      <a:r>
                        <a:rPr lang="en-US" sz="2400" dirty="0" smtClean="0"/>
                        <a:t>$1,765</a:t>
                      </a:r>
                      <a:endParaRPr lang="en-US" sz="2400" dirty="0"/>
                    </a:p>
                  </a:txBody>
                  <a:tcPr marL="82296" marR="82296"/>
                </a:tc>
                <a:tc>
                  <a:txBody>
                    <a:bodyPr/>
                    <a:lstStyle/>
                    <a:p>
                      <a:r>
                        <a:rPr lang="en-US" sz="2000" dirty="0" smtClean="0"/>
                        <a:t>Part B premiums only</a:t>
                      </a:r>
                      <a:endParaRPr lang="en-US" sz="2000" dirty="0"/>
                    </a:p>
                  </a:txBody>
                  <a:tcPr marL="82296" marR="82296"/>
                </a:tc>
              </a:tr>
            </a:tbl>
          </a:graphicData>
        </a:graphic>
      </p:graphicFrame>
      <p:sp>
        <p:nvSpPr>
          <p:cNvPr id="2" name="Date Placeholder 1"/>
          <p:cNvSpPr>
            <a:spLocks noGrp="1"/>
          </p:cNvSpPr>
          <p:nvPr>
            <p:ph type="dt" sz="half" idx="4294967295"/>
          </p:nvPr>
        </p:nvSpPr>
        <p:spPr>
          <a:xfrm>
            <a:off x="0" y="6553200"/>
            <a:ext cx="2133600" cy="304800"/>
          </a:xfrm>
          <a:prstGeom prst="rect">
            <a:avLst/>
          </a:prstGeom>
        </p:spPr>
        <p:txBody>
          <a:bodyPr/>
          <a:lstStyle/>
          <a:p>
            <a:r>
              <a:rPr lang="en-US" sz="1200" dirty="0" smtClean="0"/>
              <a:t>05/01/2013</a:t>
            </a:r>
            <a:endParaRPr lang="en-US" sz="1200" dirty="0"/>
          </a:p>
        </p:txBody>
      </p:sp>
      <p:sp>
        <p:nvSpPr>
          <p:cNvPr id="4" name="Slide Number Placeholder 3"/>
          <p:cNvSpPr>
            <a:spLocks noGrp="1"/>
          </p:cNvSpPr>
          <p:nvPr>
            <p:ph type="sldNum" sz="quarter" idx="4294967295"/>
          </p:nvPr>
        </p:nvSpPr>
        <p:spPr>
          <a:xfrm>
            <a:off x="7848600" y="6462336"/>
            <a:ext cx="838200" cy="290899"/>
          </a:xfrm>
          <a:prstGeom prst="rect">
            <a:avLst/>
          </a:prstGeom>
        </p:spPr>
        <p:txBody>
          <a:bodyPr/>
          <a:lstStyle/>
          <a:p>
            <a:pPr algn="r"/>
            <a:r>
              <a:rPr lang="en-US" sz="1200" dirty="0" smtClean="0"/>
              <a:t>48</a:t>
            </a:r>
          </a:p>
          <a:p>
            <a:pPr algn="r"/>
            <a:endParaRPr lang="en-US" sz="1200" dirty="0"/>
          </a:p>
        </p:txBody>
      </p:sp>
      <p:sp>
        <p:nvSpPr>
          <p:cNvPr id="6" name="Rectangle 5"/>
          <p:cNvSpPr/>
          <p:nvPr/>
        </p:nvSpPr>
        <p:spPr>
          <a:xfrm>
            <a:off x="2697635" y="6539299"/>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
        <p:nvSpPr>
          <p:cNvPr id="3" name="TextBox 2"/>
          <p:cNvSpPr txBox="1"/>
          <p:nvPr/>
        </p:nvSpPr>
        <p:spPr>
          <a:xfrm>
            <a:off x="105102" y="6168836"/>
            <a:ext cx="7086600" cy="338554"/>
          </a:xfrm>
          <a:prstGeom prst="rect">
            <a:avLst/>
          </a:prstGeom>
          <a:noFill/>
        </p:spPr>
        <p:txBody>
          <a:bodyPr wrap="square" rtlCol="0">
            <a:spAutoFit/>
          </a:bodyPr>
          <a:lstStyle/>
          <a:p>
            <a:r>
              <a:rPr lang="en-US" sz="1600" dirty="0" smtClean="0"/>
              <a:t>*See notes page for 2013 resource limit details</a:t>
            </a:r>
            <a:endParaRPr lang="en-US" sz="1600" dirty="0"/>
          </a:p>
        </p:txBody>
      </p:sp>
    </p:spTree>
    <p:extLst>
      <p:ext uri="{BB962C8B-B14F-4D97-AF65-F5344CB8AC3E}">
        <p14:creationId xmlns:p14="http://schemas.microsoft.com/office/powerpoint/2010/main" val="39997393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Qualified Disabled Working </a:t>
            </a:r>
            <a:br>
              <a:rPr lang="en-US" dirty="0" smtClean="0"/>
            </a:br>
            <a:r>
              <a:rPr lang="en-US" dirty="0" smtClean="0"/>
              <a:t>Individual (QDWI) Program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State may pay Part </a:t>
            </a:r>
            <a:r>
              <a:rPr lang="en-US" dirty="0"/>
              <a:t>A </a:t>
            </a:r>
            <a:r>
              <a:rPr lang="en-US" dirty="0" smtClean="0"/>
              <a:t>premiums if disabled and under 65 </a:t>
            </a:r>
          </a:p>
          <a:p>
            <a:pPr lvl="1"/>
            <a:r>
              <a:rPr lang="en-US" dirty="0" smtClean="0"/>
              <a:t>Part A no longer free because </a:t>
            </a:r>
            <a:r>
              <a:rPr lang="en-US" dirty="0"/>
              <a:t>you </a:t>
            </a:r>
            <a:r>
              <a:rPr lang="en-US" dirty="0" smtClean="0"/>
              <a:t>returned </a:t>
            </a:r>
            <a:r>
              <a:rPr lang="en-US" dirty="0"/>
              <a:t>to </a:t>
            </a:r>
            <a:r>
              <a:rPr lang="en-US" dirty="0" smtClean="0"/>
              <a:t>work</a:t>
            </a:r>
          </a:p>
          <a:p>
            <a:pPr lvl="1"/>
            <a:r>
              <a:rPr lang="en-US" dirty="0" smtClean="0"/>
              <a:t>Income less than 200% of the FPL</a:t>
            </a:r>
          </a:p>
          <a:p>
            <a:pPr lvl="1"/>
            <a:r>
              <a:rPr lang="en-US" dirty="0" smtClean="0"/>
              <a:t>Have resources </a:t>
            </a:r>
            <a:r>
              <a:rPr lang="en-US" dirty="0"/>
              <a:t>worth </a:t>
            </a:r>
            <a:r>
              <a:rPr lang="en-US" dirty="0" smtClean="0"/>
              <a:t>less </a:t>
            </a:r>
            <a:r>
              <a:rPr lang="en-US" dirty="0"/>
              <a:t>than </a:t>
            </a:r>
            <a:r>
              <a:rPr lang="en-US" dirty="0" smtClean="0"/>
              <a:t>$4,000</a:t>
            </a:r>
          </a:p>
          <a:p>
            <a:pPr lvl="2"/>
            <a:r>
              <a:rPr lang="en-US" dirty="0" smtClean="0"/>
              <a:t>$6,000 </a:t>
            </a:r>
            <a:r>
              <a:rPr lang="en-US" dirty="0"/>
              <a:t>for a </a:t>
            </a:r>
            <a:r>
              <a:rPr lang="en-US" dirty="0" smtClean="0"/>
              <a:t>couple</a:t>
            </a:r>
          </a:p>
          <a:p>
            <a:pPr lvl="1"/>
            <a:r>
              <a:rPr lang="en-US" dirty="0" smtClean="0"/>
              <a:t>Some states have different limits</a:t>
            </a:r>
          </a:p>
          <a:p>
            <a:pPr lvl="1"/>
            <a:r>
              <a:rPr lang="en-US" dirty="0"/>
              <a:t>Can’t already be eligible for Medicaid</a:t>
            </a:r>
          </a:p>
          <a:p>
            <a:r>
              <a:rPr lang="en-US" dirty="0" smtClean="0"/>
              <a:t>Contact </a:t>
            </a:r>
            <a:r>
              <a:rPr lang="en-US" dirty="0"/>
              <a:t>your local, county, or state social service agency or medical assistance </a:t>
            </a:r>
            <a:r>
              <a:rPr lang="en-US" dirty="0" smtClean="0"/>
              <a:t>office</a:t>
            </a:r>
            <a:endParaRPr lang="en-US" dirty="0"/>
          </a:p>
          <a:p>
            <a:endParaRPr lang="en-US" dirty="0"/>
          </a:p>
          <a:p>
            <a:endParaRPr lang="en-US" dirty="0"/>
          </a:p>
        </p:txBody>
      </p:sp>
      <p:sp>
        <p:nvSpPr>
          <p:cNvPr id="4" name="Date Placeholder 3"/>
          <p:cNvSpPr>
            <a:spLocks noGrp="1"/>
          </p:cNvSpPr>
          <p:nvPr>
            <p:ph type="dt" sz="half" idx="2"/>
          </p:nvPr>
        </p:nvSpPr>
        <p:spPr/>
        <p:txBody>
          <a:bodyPr/>
          <a:lstStyle/>
          <a:p>
            <a:r>
              <a:rPr lang="en-US" dirty="0" smtClean="0"/>
              <a:t>05/01/2013</a:t>
            </a:r>
            <a:endParaRPr lang="en-US" dirty="0"/>
          </a:p>
        </p:txBody>
      </p:sp>
      <p:sp>
        <p:nvSpPr>
          <p:cNvPr id="5" name="Footer Placeholder 4"/>
          <p:cNvSpPr>
            <a:spLocks noGrp="1"/>
          </p:cNvSpPr>
          <p:nvPr>
            <p:ph type="ftr" sz="quarter" idx="3"/>
          </p:nvPr>
        </p:nvSpPr>
        <p:spPr/>
        <p:txBody>
          <a:bodyPr/>
          <a:lstStyle/>
          <a:p>
            <a:r>
              <a:rPr lang="en-US" dirty="0" smtClean="0"/>
              <a:t>Medicare and Other Programs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49</a:t>
            </a:fld>
            <a:endParaRPr lang="en-US" dirty="0"/>
          </a:p>
        </p:txBody>
      </p:sp>
    </p:spTree>
    <p:extLst>
      <p:ext uri="{BB962C8B-B14F-4D97-AF65-F5344CB8AC3E}">
        <p14:creationId xmlns:p14="http://schemas.microsoft.com/office/powerpoint/2010/main" val="3910496806"/>
      </p:ext>
    </p:extLst>
  </p:cSld>
  <p:clrMapOvr>
    <a:masterClrMapping/>
  </p:clrMapOvr>
  <p:transition advTm="80078"/>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Social Security Defines Disability </a:t>
            </a:r>
            <a:endParaRPr lang="en-US" dirty="0"/>
          </a:p>
        </p:txBody>
      </p:sp>
      <p:sp>
        <p:nvSpPr>
          <p:cNvPr id="3" name="Content Placeholder 2"/>
          <p:cNvSpPr>
            <a:spLocks noGrp="1"/>
          </p:cNvSpPr>
          <p:nvPr>
            <p:ph idx="1"/>
          </p:nvPr>
        </p:nvSpPr>
        <p:spPr/>
        <p:txBody>
          <a:bodyPr>
            <a:normAutofit/>
          </a:bodyPr>
          <a:lstStyle/>
          <a:p>
            <a:pPr marL="347472" lvl="1" indent="-347472">
              <a:buFont typeface="Wingdings" pitchFamily="2" charset="2"/>
              <a:buChar char="§"/>
            </a:pPr>
            <a:r>
              <a:rPr lang="en-US" dirty="0" smtClean="0"/>
              <a:t>Medical (physical or mental) condition or combination of impairments </a:t>
            </a:r>
          </a:p>
          <a:p>
            <a:pPr marL="740664" lvl="2" indent="-283464">
              <a:buSzPct val="100000"/>
              <a:buFont typeface="Arial" pitchFamily="34" charset="0"/>
              <a:buChar char="•"/>
            </a:pPr>
            <a:r>
              <a:rPr lang="en-US" spc="-50" dirty="0" smtClean="0"/>
              <a:t>Prevents substantial work for at least 12 months </a:t>
            </a:r>
          </a:p>
          <a:p>
            <a:pPr marL="457200" lvl="3" indent="0">
              <a:buNone/>
            </a:pPr>
            <a:r>
              <a:rPr lang="en-US" dirty="0" smtClean="0"/>
              <a:t>    or </a:t>
            </a:r>
          </a:p>
          <a:p>
            <a:pPr marL="740664" lvl="2" indent="-283464">
              <a:buSzPct val="100000"/>
              <a:buFont typeface="Arial" pitchFamily="34" charset="0"/>
              <a:buChar char="•"/>
            </a:pPr>
            <a:r>
              <a:rPr lang="en-US" dirty="0" smtClean="0"/>
              <a:t>Expected to result in death</a:t>
            </a:r>
          </a:p>
          <a:p>
            <a:pPr lvl="1"/>
            <a:r>
              <a:rPr lang="en-US" dirty="0" smtClean="0"/>
              <a:t>Considers age, education and work experience</a:t>
            </a:r>
            <a:endParaRPr lang="en-US" sz="2000" dirty="0" smtClean="0"/>
          </a:p>
          <a:p>
            <a:r>
              <a:rPr lang="en-US" dirty="0"/>
              <a:t>To qualify for Medicare based on a disability</a:t>
            </a:r>
          </a:p>
          <a:p>
            <a:pPr lvl="1"/>
            <a:r>
              <a:rPr lang="en-US" dirty="0"/>
              <a:t>Must meet Social Security definition of disability</a:t>
            </a:r>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5</a:t>
            </a:fld>
            <a:endParaRPr lang="en-US" dirty="0"/>
          </a:p>
        </p:txBody>
      </p:sp>
      <p:sp>
        <p:nvSpPr>
          <p:cNvPr id="7" name="Rectangle 6"/>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4260749761"/>
      </p:ext>
    </p:extLst>
  </p:cSld>
  <p:clrMapOvr>
    <a:masterClrMapping/>
  </p:clrMapOvr>
  <p:transition advTm="203"/>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dirty="0"/>
          </a:p>
        </p:txBody>
      </p:sp>
      <p:sp>
        <p:nvSpPr>
          <p:cNvPr id="45059"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p>
        </p:txBody>
      </p:sp>
      <p:sp>
        <p:nvSpPr>
          <p:cNvPr id="45060" name="Rectangle 4"/>
          <p:cNvSpPr>
            <a:spLocks noGrp="1" noChangeArrowheads="1"/>
          </p:cNvSpPr>
          <p:nvPr>
            <p:ph type="title"/>
          </p:nvPr>
        </p:nvSpPr>
        <p:spPr/>
        <p:txBody>
          <a:bodyPr/>
          <a:lstStyle/>
          <a:p>
            <a:pPr eaLnBrk="1" hangingPunct="1"/>
            <a:r>
              <a:rPr lang="en-US" dirty="0" smtClean="0">
                <a:cs typeface="Arial" charset="0"/>
              </a:rPr>
              <a:t>To Apply for Medicare Savings Programs</a:t>
            </a:r>
          </a:p>
        </p:txBody>
      </p:sp>
      <p:sp>
        <p:nvSpPr>
          <p:cNvPr id="39941" name="Rectangle 5"/>
          <p:cNvSpPr>
            <a:spLocks noGrp="1" noChangeArrowheads="1"/>
          </p:cNvSpPr>
          <p:nvPr>
            <p:ph idx="1"/>
          </p:nvPr>
        </p:nvSpPr>
        <p:spPr/>
        <p:txBody>
          <a:bodyPr/>
          <a:lstStyle/>
          <a:p>
            <a:pPr marL="285750" indent="-285750" eaLnBrk="1" hangingPunct="1">
              <a:defRPr/>
            </a:pPr>
            <a:r>
              <a:rPr lang="en-US" dirty="0" smtClean="0"/>
              <a:t>If you might qualify </a:t>
            </a:r>
            <a:r>
              <a:rPr lang="en-US" dirty="0" smtClean="0">
                <a:cs typeface="Arial" charset="0"/>
              </a:rPr>
              <a:t>for a Medicare Savings Program</a:t>
            </a:r>
            <a:endParaRPr lang="en-US" dirty="0" smtClean="0"/>
          </a:p>
          <a:p>
            <a:pPr marL="740664" lvl="1" indent="-283464">
              <a:defRPr/>
            </a:pPr>
            <a:r>
              <a:rPr lang="en-US" dirty="0" smtClean="0"/>
              <a:t>Review your local guidelines</a:t>
            </a:r>
          </a:p>
          <a:p>
            <a:pPr marL="740664" lvl="1" indent="-283464">
              <a:defRPr/>
            </a:pPr>
            <a:r>
              <a:rPr lang="en-US" dirty="0" smtClean="0"/>
              <a:t>Collect your personal documents</a:t>
            </a:r>
          </a:p>
          <a:p>
            <a:pPr marL="740664" lvl="1" indent="-283464">
              <a:defRPr/>
            </a:pPr>
            <a:r>
              <a:rPr lang="en-US" dirty="0" smtClean="0"/>
              <a:t>Contact local agencies for more information</a:t>
            </a:r>
          </a:p>
          <a:p>
            <a:pPr marL="740664" lvl="1" indent="-283464">
              <a:defRPr/>
            </a:pPr>
            <a:r>
              <a:rPr lang="en-US" dirty="0" smtClean="0"/>
              <a:t>Complete application with your State’s Medicaid Program</a:t>
            </a:r>
          </a:p>
          <a:p>
            <a:pPr lvl="2">
              <a:defRPr/>
            </a:pPr>
            <a:r>
              <a:rPr lang="en-US" dirty="0" smtClean="0"/>
              <a:t>May be called the State Medical Assistance office, or may have another name</a:t>
            </a:r>
          </a:p>
        </p:txBody>
      </p:sp>
      <p:sp>
        <p:nvSpPr>
          <p:cNvPr id="39943" name="Date Placeholder 6"/>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12" name="Footer Placeholder 11"/>
          <p:cNvSpPr>
            <a:spLocks noGrp="1"/>
          </p:cNvSpPr>
          <p:nvPr>
            <p:ph type="ftr" sz="quarter" idx="3"/>
          </p:nvPr>
        </p:nvSpPr>
        <p:spPr>
          <a:prstGeom prst="rect">
            <a:avLst/>
          </a:prstGeom>
        </p:spPr>
        <p:txBody>
          <a:bodyPr/>
          <a:lstStyle/>
          <a:p>
            <a:pPr>
              <a:defRPr/>
            </a:pPr>
            <a:r>
              <a:rPr lang="en-US" dirty="0" smtClean="0"/>
              <a:t>Medicare and Other Programs for People with Disabilities</a:t>
            </a:r>
            <a:endParaRPr lang="en-US" dirty="0"/>
          </a:p>
        </p:txBody>
      </p:sp>
      <p:sp>
        <p:nvSpPr>
          <p:cNvPr id="11" name="Slide Number Placeholder 10"/>
          <p:cNvSpPr>
            <a:spLocks noGrp="1"/>
          </p:cNvSpPr>
          <p:nvPr>
            <p:ph type="sldNum" sz="quarter" idx="4"/>
          </p:nvPr>
        </p:nvSpPr>
        <p:spPr>
          <a:prstGeom prst="rect">
            <a:avLst/>
          </a:prstGeom>
        </p:spPr>
        <p:txBody>
          <a:bodyPr/>
          <a:lstStyle/>
          <a:p>
            <a:pPr>
              <a:defRPr/>
            </a:pPr>
            <a:fld id="{075B9EDA-26DE-4CE4-91E8-2FA1186DA1C7}" type="slidenum">
              <a:rPr lang="en-US" smtClean="0"/>
              <a:pPr>
                <a:defRPr/>
              </a:pPr>
              <a:t>50</a:t>
            </a:fld>
            <a:endParaRPr lang="en-US" dirty="0"/>
          </a:p>
        </p:txBody>
      </p:sp>
    </p:spTree>
    <p:extLst>
      <p:ext uri="{BB962C8B-B14F-4D97-AF65-F5344CB8AC3E}">
        <p14:creationId xmlns:p14="http://schemas.microsoft.com/office/powerpoint/2010/main" val="3237426870"/>
      </p:ext>
    </p:extLst>
  </p:cSld>
  <p:clrMapOvr>
    <a:masterClrMapping/>
  </p:clrMapOvr>
  <p:transition advTm="86672"/>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05/01/2013</a:t>
            </a:r>
            <a:endParaRPr lang="en-US" dirty="0"/>
          </a:p>
        </p:txBody>
      </p:sp>
      <p:sp>
        <p:nvSpPr>
          <p:cNvPr id="3" name="Footer Placeholder 2"/>
          <p:cNvSpPr>
            <a:spLocks noGrp="1"/>
          </p:cNvSpPr>
          <p:nvPr>
            <p:ph type="ftr" sz="quarter" idx="11"/>
          </p:nvPr>
        </p:nvSpPr>
        <p:spPr/>
        <p:txBody>
          <a:bodyPr/>
          <a:lstStyle/>
          <a:p>
            <a:r>
              <a:rPr lang="en-US" dirty="0"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r>
              <a:rPr lang="en-US" dirty="0" smtClean="0"/>
              <a:t>51</a:t>
            </a:r>
            <a:endParaRPr lang="en-US" dirty="0"/>
          </a:p>
        </p:txBody>
      </p:sp>
      <p:sp>
        <p:nvSpPr>
          <p:cNvPr id="8" name="Content Placeholder 7"/>
          <p:cNvSpPr>
            <a:spLocks noGrp="1"/>
          </p:cNvSpPr>
          <p:nvPr>
            <p:ph idx="1"/>
          </p:nvPr>
        </p:nvSpPr>
        <p:spPr>
          <a:xfrm>
            <a:off x="914400" y="1600200"/>
            <a:ext cx="7315200" cy="4525963"/>
          </a:xfrm>
        </p:spPr>
        <p:txBody>
          <a:bodyPr/>
          <a:lstStyle/>
          <a:p>
            <a:pPr marL="393700" indent="-393700">
              <a:buNone/>
            </a:pPr>
            <a:r>
              <a:rPr lang="en-US" dirty="0" smtClean="0"/>
              <a:t>1. People </a:t>
            </a:r>
            <a:r>
              <a:rPr lang="en-US" dirty="0"/>
              <a:t>who are eligible for the Qualified Individual (QI) program  can enroll and receive help paying for their Medicare Part B premium at any time of the year if funds are still available.</a:t>
            </a:r>
          </a:p>
          <a:p>
            <a:pPr marL="0" indent="0">
              <a:buNone/>
            </a:pPr>
            <a:endParaRPr lang="en-US" dirty="0"/>
          </a:p>
        </p:txBody>
      </p:sp>
      <p:sp>
        <p:nvSpPr>
          <p:cNvPr id="7" name="Title 6"/>
          <p:cNvSpPr>
            <a:spLocks noGrp="1"/>
          </p:cNvSpPr>
          <p:nvPr>
            <p:ph type="title"/>
          </p:nvPr>
        </p:nvSpPr>
        <p:spPr/>
        <p:txBody>
          <a:bodyPr/>
          <a:lstStyle/>
          <a:p>
            <a:r>
              <a:rPr lang="en-US" dirty="0" smtClean="0"/>
              <a:t>Check Your Knowledge – Lesson 4</a:t>
            </a:r>
            <a:endParaRPr lang="en-US" dirty="0"/>
          </a:p>
        </p:txBody>
      </p:sp>
      <p:sp>
        <p:nvSpPr>
          <p:cNvPr id="9" name="Rectangle 8"/>
          <p:cNvSpPr/>
          <p:nvPr/>
        </p:nvSpPr>
        <p:spPr>
          <a:xfrm>
            <a:off x="1447800" y="3775522"/>
            <a:ext cx="4572000" cy="1018227"/>
          </a:xfrm>
          <a:prstGeom prst="rect">
            <a:avLst/>
          </a:prstGeom>
        </p:spPr>
        <p:txBody>
          <a:bodyPr>
            <a:spAutoFit/>
          </a:bodyPr>
          <a:lstStyle/>
          <a:p>
            <a:pPr marL="514350" lvl="0" indent="-514350">
              <a:spcBef>
                <a:spcPts val="500"/>
              </a:spcBef>
              <a:buFont typeface="+mj-lt"/>
              <a:buAutoNum type="alphaLcPeriod"/>
            </a:pPr>
            <a:r>
              <a:rPr lang="en-US" sz="2800" dirty="0">
                <a:solidFill>
                  <a:prstClr val="black"/>
                </a:solidFill>
              </a:rPr>
              <a:t>True</a:t>
            </a:r>
          </a:p>
          <a:p>
            <a:pPr marL="514350" lvl="0" indent="-514350">
              <a:spcBef>
                <a:spcPts val="500"/>
              </a:spcBef>
              <a:buFont typeface="+mj-lt"/>
              <a:buAutoNum type="alphaLcPeriod"/>
            </a:pPr>
            <a:r>
              <a:rPr lang="en-US" sz="2800" dirty="0">
                <a:solidFill>
                  <a:prstClr val="black"/>
                </a:solidFill>
              </a:rPr>
              <a:t>False</a:t>
            </a:r>
          </a:p>
        </p:txBody>
      </p:sp>
      <p:sp>
        <p:nvSpPr>
          <p:cNvPr id="10" name="Rounded Rectangle 9"/>
          <p:cNvSpPr/>
          <p:nvPr/>
        </p:nvSpPr>
        <p:spPr>
          <a:xfrm>
            <a:off x="1458310" y="3810000"/>
            <a:ext cx="2504090" cy="509113"/>
          </a:xfrm>
          <a:prstGeom prst="roundRect">
            <a:avLst/>
          </a:prstGeom>
          <a:noFill/>
          <a:ln w="34925">
            <a:solidFill>
              <a:srgbClr val="FF000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dirty="0"/>
          </a:p>
        </p:txBody>
      </p:sp>
    </p:spTree>
    <p:extLst>
      <p:ext uri="{BB962C8B-B14F-4D97-AF65-F5344CB8AC3E}">
        <p14:creationId xmlns:p14="http://schemas.microsoft.com/office/powerpoint/2010/main" val="6069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05/01/2013</a:t>
            </a:r>
            <a:endParaRPr lang="en-US" dirty="0"/>
          </a:p>
        </p:txBody>
      </p:sp>
      <p:sp>
        <p:nvSpPr>
          <p:cNvPr id="3" name="Footer Placeholder 2"/>
          <p:cNvSpPr>
            <a:spLocks noGrp="1"/>
          </p:cNvSpPr>
          <p:nvPr>
            <p:ph type="ftr" sz="quarter" idx="11"/>
          </p:nvPr>
        </p:nvSpPr>
        <p:spPr/>
        <p:txBody>
          <a:bodyPr/>
          <a:lstStyle/>
          <a:p>
            <a:r>
              <a:rPr lang="en-US" dirty="0"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r>
              <a:rPr lang="en-US" dirty="0" smtClean="0"/>
              <a:t>52</a:t>
            </a:r>
            <a:endParaRPr lang="en-US" dirty="0"/>
          </a:p>
        </p:txBody>
      </p:sp>
      <p:sp>
        <p:nvSpPr>
          <p:cNvPr id="8" name="Content Placeholder 7"/>
          <p:cNvSpPr>
            <a:spLocks noGrp="1"/>
          </p:cNvSpPr>
          <p:nvPr>
            <p:ph idx="1"/>
          </p:nvPr>
        </p:nvSpPr>
        <p:spPr>
          <a:xfrm>
            <a:off x="914400" y="1600200"/>
            <a:ext cx="7315200" cy="4525963"/>
          </a:xfrm>
        </p:spPr>
        <p:txBody>
          <a:bodyPr>
            <a:noAutofit/>
          </a:bodyPr>
          <a:lstStyle/>
          <a:p>
            <a:pPr marL="284163" lvl="1" indent="-284163">
              <a:buNone/>
            </a:pPr>
            <a:r>
              <a:rPr lang="en-US" sz="2800" dirty="0" smtClean="0"/>
              <a:t>2. Which </a:t>
            </a:r>
            <a:r>
              <a:rPr lang="en-US" sz="2800" dirty="0"/>
              <a:t>of the following is true about Medicare Savings Programs?</a:t>
            </a:r>
          </a:p>
          <a:p>
            <a:pPr marL="0" indent="0">
              <a:buNone/>
            </a:pPr>
            <a:r>
              <a:rPr lang="en-US" dirty="0"/>
              <a:t> </a:t>
            </a:r>
          </a:p>
          <a:p>
            <a:pPr marL="514350" lvl="0" indent="-514350">
              <a:buFont typeface="+mj-lt"/>
              <a:buAutoNum type="alphaLcPeriod"/>
            </a:pPr>
            <a:r>
              <a:rPr lang="en-US" dirty="0"/>
              <a:t>QMB, SLMB, and QI programs were all established under the Medicare Coverage Act of 1988.</a:t>
            </a:r>
          </a:p>
          <a:p>
            <a:pPr marL="514350" lvl="0" indent="-514350">
              <a:buFont typeface="+mj-lt"/>
              <a:buAutoNum type="alphaLcPeriod"/>
            </a:pPr>
            <a:r>
              <a:rPr lang="en-US" dirty="0"/>
              <a:t>Eligibility cannot be retroactive.</a:t>
            </a:r>
          </a:p>
          <a:p>
            <a:pPr marL="514350" lvl="0" indent="-514350">
              <a:buFont typeface="+mj-lt"/>
              <a:buAutoNum type="alphaLcPeriod"/>
            </a:pPr>
            <a:r>
              <a:rPr lang="en-US" dirty="0"/>
              <a:t>They all cover Part A and Part B premiums.</a:t>
            </a:r>
          </a:p>
          <a:p>
            <a:pPr marL="514350" lvl="0" indent="-514350">
              <a:buFont typeface="+mj-lt"/>
              <a:buAutoNum type="alphaLcPeriod"/>
            </a:pPr>
            <a:r>
              <a:rPr lang="en-US" dirty="0"/>
              <a:t>The income amounts for these programs </a:t>
            </a:r>
            <a:r>
              <a:rPr lang="en-US" dirty="0" smtClean="0"/>
              <a:t>are </a:t>
            </a:r>
            <a:r>
              <a:rPr lang="en-US" dirty="0"/>
              <a:t>frozen until 2020</a:t>
            </a:r>
            <a:r>
              <a:rPr lang="en-US" dirty="0" smtClean="0"/>
              <a:t>.</a:t>
            </a:r>
            <a:endParaRPr lang="en-US" dirty="0"/>
          </a:p>
        </p:txBody>
      </p:sp>
      <p:sp>
        <p:nvSpPr>
          <p:cNvPr id="7" name="Title 6"/>
          <p:cNvSpPr>
            <a:spLocks noGrp="1"/>
          </p:cNvSpPr>
          <p:nvPr>
            <p:ph type="title"/>
          </p:nvPr>
        </p:nvSpPr>
        <p:spPr/>
        <p:txBody>
          <a:bodyPr>
            <a:normAutofit fontScale="90000"/>
          </a:bodyPr>
          <a:lstStyle/>
          <a:p>
            <a:r>
              <a:rPr lang="en-US" dirty="0" smtClean="0"/>
              <a:t>Check Your Knowledge – Lesson 4 </a:t>
            </a:r>
            <a:br>
              <a:rPr lang="en-US" dirty="0" smtClean="0"/>
            </a:br>
            <a:r>
              <a:rPr lang="en-US" dirty="0" smtClean="0"/>
              <a:t>Continued</a:t>
            </a:r>
            <a:endParaRPr lang="en-US" dirty="0"/>
          </a:p>
        </p:txBody>
      </p:sp>
      <p:sp>
        <p:nvSpPr>
          <p:cNvPr id="10" name="Rounded Rectangle 9"/>
          <p:cNvSpPr/>
          <p:nvPr/>
        </p:nvSpPr>
        <p:spPr>
          <a:xfrm>
            <a:off x="914400" y="4343400"/>
            <a:ext cx="5334000" cy="609600"/>
          </a:xfrm>
          <a:prstGeom prst="roundRect">
            <a:avLst/>
          </a:prstGeom>
          <a:noFill/>
          <a:ln>
            <a:solidFill>
              <a:srgbClr val="FF000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dirty="0"/>
          </a:p>
        </p:txBody>
      </p:sp>
    </p:spTree>
    <p:extLst>
      <p:ext uri="{BB962C8B-B14F-4D97-AF65-F5344CB8AC3E}">
        <p14:creationId xmlns:p14="http://schemas.microsoft.com/office/powerpoint/2010/main" val="142894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descr="Government and Industry Resources&#10;Medicare Products&#10;Medicare.gov&#10;www.socialsecurity.gov&#10;www.HHS.gov/od&#10;Centers for Medicare &amp; &#10;Medicaid Services (CMS)&#10;1-800-MEDICARE&#10;(1-800-633-4227)&#10;(TTY  1-877-486-2048)&#10;Social Security Administration&#10;1-800-772-1213&#10;(TTY 1-800-325-0778)&#10;U.S. Railroad Retirement Board&#10;www.rrb.gov&#10;www.Disability.gov&#10;www.HHS.gov&#10;http://www.hhs.gov/ocr/civilrights/understanding/disability/index.html&#10;www.hcbs.org (Clearinghouse for Home and Community Based Services)&#10;www.Ready.gov&#10;www.healthcare.gov&#10;State Health Insurance Assistance Programs (SHIPs)* Contact 1-800-MEDICARE for local information.&#10;Medicare &amp; You Handbook&#10;CMS Product No.  10050)&#10;  &#10;Your Medicare Benefits &#10;CMS Product No. 10116 &#10;To access these products:&#10;View and order single copies at &#10;Medicare.gov&#10;        &#10;Order multiple copies (partners only)&#10;at http://productordering.com.hhs.gov/. You must register your organization.&#10;&#10;" title="Disability Resources"/>
          <p:cNvGraphicFramePr>
            <a:graphicFrameLocks noGrp="1"/>
          </p:cNvGraphicFramePr>
          <p:nvPr>
            <p:extLst>
              <p:ext uri="{D42A27DB-BD31-4B8C-83A1-F6EECF244321}">
                <p14:modId xmlns:p14="http://schemas.microsoft.com/office/powerpoint/2010/main" val="2761660387"/>
              </p:ext>
            </p:extLst>
          </p:nvPr>
        </p:nvGraphicFramePr>
        <p:xfrm>
          <a:off x="0" y="0"/>
          <a:ext cx="9144000" cy="6324600"/>
        </p:xfrm>
        <a:graphic>
          <a:graphicData uri="http://schemas.openxmlformats.org/drawingml/2006/table">
            <a:tbl>
              <a:tblPr firstRow="1" bandRow="1">
                <a:tableStyleId>{5C22544A-7EE6-4342-B048-85BDC9FD1C3A}</a:tableStyleId>
              </a:tblPr>
              <a:tblGrid>
                <a:gridCol w="2557221"/>
                <a:gridCol w="3177152"/>
                <a:gridCol w="3409627"/>
              </a:tblGrid>
              <a:tr h="995578">
                <a:tc gridSpan="3">
                  <a:txBody>
                    <a:bodyPr/>
                    <a:lstStyle/>
                    <a:p>
                      <a:pPr algn="ctr"/>
                      <a:r>
                        <a:rPr lang="en-US" sz="3600" spc="-100" dirty="0" smtClean="0"/>
                        <a:t>Disability Resources</a:t>
                      </a:r>
                      <a:endParaRPr lang="en-US" sz="3600" spc="-100" dirty="0"/>
                    </a:p>
                  </a:txBody>
                  <a:tcPr marL="36576" marR="36576" anchor="ctr"/>
                </a:tc>
                <a:tc hMerge="1">
                  <a:txBody>
                    <a:bodyPr/>
                    <a:lstStyle/>
                    <a:p>
                      <a:endParaRPr lang="en-US"/>
                    </a:p>
                  </a:txBody>
                  <a:tcPr/>
                </a:tc>
                <a:tc hMerge="1">
                  <a:txBody>
                    <a:bodyPr/>
                    <a:lstStyle/>
                    <a:p>
                      <a:endParaRPr lang="en-US"/>
                    </a:p>
                  </a:txBody>
                  <a:tcPr/>
                </a:tc>
              </a:tr>
              <a:tr h="480980">
                <a:tc gridSpan="2">
                  <a:txBody>
                    <a:bodyPr/>
                    <a:lstStyle/>
                    <a:p>
                      <a:pPr algn="ctr"/>
                      <a:r>
                        <a:rPr lang="en-US" sz="1800" b="1" dirty="0" smtClean="0">
                          <a:solidFill>
                            <a:schemeClr val="tx1"/>
                          </a:solidFill>
                        </a:rPr>
                        <a:t>Government</a:t>
                      </a:r>
                      <a:r>
                        <a:rPr lang="en-US" sz="1800" b="1" baseline="0" dirty="0" smtClean="0">
                          <a:solidFill>
                            <a:schemeClr val="tx1"/>
                          </a:solidFill>
                        </a:rPr>
                        <a:t> and </a:t>
                      </a:r>
                      <a:r>
                        <a:rPr lang="en-US" sz="1800" b="1" dirty="0" smtClean="0">
                          <a:solidFill>
                            <a:schemeClr val="tx1"/>
                          </a:solidFill>
                        </a:rPr>
                        <a:t>Industry Resources</a:t>
                      </a:r>
                      <a:endParaRPr lang="en-US" sz="1800" b="1" dirty="0">
                        <a:solidFill>
                          <a:schemeClr val="tx1"/>
                        </a:solidFill>
                      </a:endParaRPr>
                    </a:p>
                  </a:txBody>
                  <a:tcPr marL="82296" marR="82296"/>
                </a:tc>
                <a:tc hMerge="1">
                  <a:txBody>
                    <a:bodyPr/>
                    <a:lstStyle/>
                    <a:p>
                      <a:pPr algn="ctr"/>
                      <a:endParaRPr lang="en-US" sz="1800" b="1" dirty="0">
                        <a:solidFill>
                          <a:schemeClr val="tx1"/>
                        </a:solidFill>
                      </a:endParaRPr>
                    </a:p>
                  </a:txBody>
                  <a:tcPr marL="82296" marR="82296"/>
                </a:tc>
                <a:tc>
                  <a:txBody>
                    <a:bodyPr/>
                    <a:lstStyle/>
                    <a:p>
                      <a:pPr algn="ctr"/>
                      <a:r>
                        <a:rPr lang="en-US" sz="1800" b="1" dirty="0" smtClean="0">
                          <a:solidFill>
                            <a:schemeClr val="tx1"/>
                          </a:solidFill>
                        </a:rPr>
                        <a:t>Medicare Products</a:t>
                      </a:r>
                      <a:endParaRPr lang="en-US" sz="1800" b="1" dirty="0">
                        <a:solidFill>
                          <a:schemeClr val="tx1"/>
                        </a:solidFill>
                      </a:endParaRPr>
                    </a:p>
                  </a:txBody>
                  <a:tcPr marL="82296" marR="82296"/>
                </a:tc>
              </a:tr>
              <a:tr h="4848042">
                <a:tc>
                  <a:txBody>
                    <a:bodyPr/>
                    <a:lstStyle/>
                    <a:p>
                      <a:r>
                        <a:rPr lang="en-US" sz="1400" b="0" dirty="0" smtClean="0"/>
                        <a:t>Medicare.gov</a:t>
                      </a:r>
                    </a:p>
                    <a:p>
                      <a:pPr lvl="0"/>
                      <a:endParaRPr lang="en-US" sz="1400" b="0" dirty="0" smtClean="0"/>
                    </a:p>
                    <a:p>
                      <a:pPr lvl="0"/>
                      <a:r>
                        <a:rPr lang="en-US" sz="1400" b="0" dirty="0" smtClean="0"/>
                        <a:t>www.socialsecurity</a:t>
                      </a:r>
                      <a:r>
                        <a:rPr lang="en-US" sz="1400" b="0" baseline="0" dirty="0" smtClean="0"/>
                        <a:t>.gov</a:t>
                      </a:r>
                    </a:p>
                    <a:p>
                      <a:pPr lvl="0"/>
                      <a:endParaRPr lang="en-US" sz="1400" b="0" baseline="0" dirty="0" smtClean="0"/>
                    </a:p>
                    <a:p>
                      <a:pPr lvl="0"/>
                      <a:r>
                        <a:rPr lang="en-US" sz="1400" b="0" baseline="0" dirty="0" smtClean="0"/>
                        <a:t>www.HHS.gov/od</a:t>
                      </a:r>
                      <a:endParaRPr lang="en-US" sz="1400" b="0" dirty="0" smtClean="0"/>
                    </a:p>
                    <a:p>
                      <a:pPr lvl="0"/>
                      <a:endParaRPr lang="en-US" sz="1400" b="0" dirty="0" smtClean="0"/>
                    </a:p>
                    <a:p>
                      <a:pPr>
                        <a:buNone/>
                      </a:pPr>
                      <a:r>
                        <a:rPr lang="en-US" sz="1400" b="0" dirty="0" smtClean="0"/>
                        <a:t>Centers for Medicare &amp; </a:t>
                      </a:r>
                    </a:p>
                    <a:p>
                      <a:pPr>
                        <a:buNone/>
                      </a:pPr>
                      <a:r>
                        <a:rPr lang="en-US" sz="1400" b="0" dirty="0" smtClean="0"/>
                        <a:t>Medicaid Services (CMS)</a:t>
                      </a:r>
                    </a:p>
                    <a:p>
                      <a:pPr>
                        <a:buNone/>
                      </a:pPr>
                      <a:r>
                        <a:rPr lang="en-US" sz="1400" b="0" dirty="0" smtClean="0"/>
                        <a:t>1-800-MEDICARE</a:t>
                      </a:r>
                    </a:p>
                    <a:p>
                      <a:pPr>
                        <a:buNone/>
                      </a:pPr>
                      <a:r>
                        <a:rPr lang="en-US" sz="1400" b="0" dirty="0" smtClean="0"/>
                        <a:t>(1-800-633-4227)</a:t>
                      </a:r>
                    </a:p>
                    <a:p>
                      <a:pPr>
                        <a:buNone/>
                      </a:pPr>
                      <a:r>
                        <a:rPr lang="en-US" sz="1400" b="0" dirty="0" smtClean="0"/>
                        <a:t>(TTY  1-877-486-2048)</a:t>
                      </a:r>
                    </a:p>
                    <a:p>
                      <a:pPr>
                        <a:buNone/>
                      </a:pPr>
                      <a:endParaRPr lang="en-US" sz="1400" b="0" dirty="0" smtClean="0"/>
                    </a:p>
                    <a:p>
                      <a:pPr>
                        <a:buNone/>
                      </a:pPr>
                      <a:r>
                        <a:rPr lang="en-US" sz="1400" b="0" dirty="0" smtClean="0"/>
                        <a:t>Social Security Administration</a:t>
                      </a:r>
                    </a:p>
                    <a:p>
                      <a:pPr>
                        <a:buNone/>
                      </a:pPr>
                      <a:r>
                        <a:rPr lang="en-US" sz="1400" b="0" dirty="0" smtClean="0"/>
                        <a:t>1-800-772-1213</a:t>
                      </a:r>
                    </a:p>
                    <a:p>
                      <a:pPr>
                        <a:buNone/>
                      </a:pPr>
                      <a:r>
                        <a:rPr lang="en-US" sz="1400" b="0" dirty="0" smtClean="0"/>
                        <a:t>(TTY 1-800-325-0778)</a:t>
                      </a:r>
                    </a:p>
                    <a:p>
                      <a:pPr>
                        <a:buNone/>
                      </a:pPr>
                      <a:endParaRPr lang="en-US" sz="1400" b="0" dirty="0" smtClean="0"/>
                    </a:p>
                    <a:p>
                      <a:pPr>
                        <a:buNone/>
                      </a:pPr>
                      <a:r>
                        <a:rPr lang="en-US" sz="1400" b="0" dirty="0" smtClean="0"/>
                        <a:t>U.S.</a:t>
                      </a:r>
                      <a:r>
                        <a:rPr lang="en-US" sz="1400" b="0" baseline="0" dirty="0" smtClean="0"/>
                        <a:t> Railroad Retirement Board</a:t>
                      </a:r>
                    </a:p>
                    <a:p>
                      <a:pPr>
                        <a:buNone/>
                      </a:pPr>
                      <a:r>
                        <a:rPr lang="en-US" sz="1400" b="0" baseline="0" dirty="0" smtClean="0"/>
                        <a:t>www.rrb.gov</a:t>
                      </a:r>
                      <a:endParaRPr lang="en-US" sz="1400" b="0" dirty="0" smtClean="0"/>
                    </a:p>
                  </a:txBody>
                  <a:tcPr marL="82296" marR="82296"/>
                </a:tc>
                <a:tc>
                  <a:txBody>
                    <a:bodyPr/>
                    <a:lstStyle/>
                    <a:p>
                      <a:pPr>
                        <a:buNone/>
                      </a:pPr>
                      <a:r>
                        <a:rPr lang="en-US" sz="1400" dirty="0" smtClean="0">
                          <a:hlinkClick r:id="rId3"/>
                        </a:rPr>
                        <a:t>www.Disability.gov</a:t>
                      </a:r>
                      <a:endParaRPr lang="en-US" sz="1400" dirty="0" smtClean="0"/>
                    </a:p>
                    <a:p>
                      <a:pPr>
                        <a:buNone/>
                      </a:pPr>
                      <a:endParaRPr lang="en-US" sz="1400" dirty="0" smtClean="0"/>
                    </a:p>
                    <a:p>
                      <a:pPr>
                        <a:buNone/>
                      </a:pPr>
                      <a:r>
                        <a:rPr lang="en-US" sz="1400" b="0" dirty="0" smtClean="0">
                          <a:hlinkClick r:id="rId4"/>
                        </a:rPr>
                        <a:t>www.HHS.gov</a:t>
                      </a:r>
                      <a:endParaRPr lang="en-US" sz="1400" b="0" dirty="0" smtClean="0"/>
                    </a:p>
                    <a:p>
                      <a:pPr>
                        <a:buNone/>
                      </a:pPr>
                      <a:endParaRPr lang="en-US" sz="14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u="sng" kern="1200" dirty="0" smtClean="0">
                          <a:solidFill>
                            <a:schemeClr val="dk1"/>
                          </a:solidFill>
                          <a:effectLst/>
                          <a:latin typeface="+mn-lt"/>
                          <a:ea typeface="+mn-ea"/>
                          <a:cs typeface="+mn-cs"/>
                        </a:rPr>
                        <a:t>http://www.hhs.gov/ocr/civilrights/understanding/disability/index.html</a:t>
                      </a:r>
                      <a:endParaRPr lang="en-US" sz="1400" kern="1200" dirty="0" smtClean="0">
                        <a:solidFill>
                          <a:schemeClr val="dk1"/>
                        </a:solidFill>
                        <a:effectLst/>
                        <a:latin typeface="+mn-lt"/>
                        <a:ea typeface="+mn-ea"/>
                        <a:cs typeface="+mn-cs"/>
                      </a:endParaRPr>
                    </a:p>
                    <a:p>
                      <a:pPr>
                        <a:buNone/>
                      </a:pPr>
                      <a:endParaRPr lang="en-US" sz="1400" b="0" baseline="0" dirty="0" smtClean="0"/>
                    </a:p>
                    <a:p>
                      <a:pPr>
                        <a:buNone/>
                      </a:pPr>
                      <a:r>
                        <a:rPr lang="en-US" sz="1400" b="0" baseline="0" dirty="0" smtClean="0">
                          <a:hlinkClick r:id="rId5"/>
                        </a:rPr>
                        <a:t>www.hcbs.org</a:t>
                      </a:r>
                      <a:r>
                        <a:rPr lang="en-US" sz="1400" b="0" baseline="0" dirty="0" smtClean="0"/>
                        <a:t> (Clearinghouse for Home and Community Based Services)</a:t>
                      </a:r>
                    </a:p>
                    <a:p>
                      <a:pPr>
                        <a:buNone/>
                      </a:pPr>
                      <a:endParaRPr lang="en-US" sz="1400" b="0" baseline="0" dirty="0" smtClean="0"/>
                    </a:p>
                    <a:p>
                      <a:pPr>
                        <a:buNone/>
                      </a:pPr>
                      <a:r>
                        <a:rPr lang="en-US" sz="1400" b="0" baseline="0" dirty="0" smtClean="0">
                          <a:hlinkClick r:id="rId6"/>
                        </a:rPr>
                        <a:t>www.Ready.gov</a:t>
                      </a:r>
                      <a:endParaRPr lang="en-US" sz="1400" b="0" baseline="0" dirty="0" smtClean="0"/>
                    </a:p>
                    <a:p>
                      <a:pPr>
                        <a:buNone/>
                      </a:pPr>
                      <a:endParaRPr lang="en-US" sz="1400" b="0" baseline="0" dirty="0" smtClean="0"/>
                    </a:p>
                    <a:p>
                      <a:pPr>
                        <a:buNone/>
                      </a:pPr>
                      <a:r>
                        <a:rPr lang="en-US" sz="1400" b="0" baseline="0" dirty="0" smtClean="0">
                          <a:hlinkClick r:id="rId7"/>
                        </a:rPr>
                        <a:t>www.healthcare.gov</a:t>
                      </a:r>
                      <a:endParaRPr lang="en-US" sz="1400" b="0" baseline="0" dirty="0" smtClean="0"/>
                    </a:p>
                    <a:p>
                      <a:pPr>
                        <a:buNone/>
                      </a:pPr>
                      <a:endParaRPr lang="en-US" sz="14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State Health Insurance Assistance Programs (SHIPs)* Contact 1-800-MEDICARE for</a:t>
                      </a:r>
                      <a:r>
                        <a:rPr lang="en-US" sz="1400" b="0" baseline="0" dirty="0" smtClean="0"/>
                        <a:t> local information.</a:t>
                      </a:r>
                      <a:endParaRPr lang="en-US" sz="1400" b="0" dirty="0" smtClean="0"/>
                    </a:p>
                    <a:p>
                      <a:pPr>
                        <a:buNone/>
                      </a:pPr>
                      <a:endParaRPr lang="en-US" sz="1400" baseline="0" dirty="0" smtClean="0"/>
                    </a:p>
                    <a:p>
                      <a:pPr>
                        <a:buNone/>
                      </a:pPr>
                      <a:endParaRPr lang="en-US" sz="1400" baseline="0" dirty="0" smtClean="0"/>
                    </a:p>
                  </a:txBody>
                  <a:tcPr marL="82296" marR="82296"/>
                </a:tc>
                <a:tc>
                  <a:txBody>
                    <a:bodyPr/>
                    <a:lstStyle/>
                    <a:p>
                      <a:r>
                        <a:rPr lang="en-US" sz="1400" b="1" i="1" dirty="0" smtClean="0"/>
                        <a:t>Medicare &amp; You Handbook</a:t>
                      </a:r>
                    </a:p>
                    <a:p>
                      <a:r>
                        <a:rPr lang="en-US" sz="1400" dirty="0" smtClean="0"/>
                        <a:t>CMS Product No.  10050)</a:t>
                      </a:r>
                    </a:p>
                    <a:p>
                      <a:r>
                        <a:rPr lang="en-US" sz="1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Your Medicare Benefits</a:t>
                      </a:r>
                      <a:r>
                        <a:rPr lang="en-US" sz="1400" b="1"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CMS Product No. 10116 </a:t>
                      </a:r>
                    </a:p>
                    <a:p>
                      <a:endParaRPr lang="en-US" sz="1000" dirty="0" smtClean="0"/>
                    </a:p>
                    <a:p>
                      <a:r>
                        <a:rPr lang="en-US" sz="1400" b="1" dirty="0" smtClean="0"/>
                        <a:t>To access these products:</a:t>
                      </a:r>
                    </a:p>
                    <a:p>
                      <a:endParaRPr lang="en-US" sz="600" dirty="0" smtClean="0"/>
                    </a:p>
                    <a:p>
                      <a:r>
                        <a:rPr lang="en-US" sz="1400" b="0" dirty="0" smtClean="0"/>
                        <a:t>View and</a:t>
                      </a:r>
                      <a:r>
                        <a:rPr lang="en-US" sz="1400" b="0" baseline="0" dirty="0" smtClean="0"/>
                        <a:t> order single copies at</a:t>
                      </a:r>
                      <a:r>
                        <a:rPr lang="en-US" sz="1400" b="0" dirty="0" smtClean="0"/>
                        <a:t> </a:t>
                      </a:r>
                    </a:p>
                    <a:p>
                      <a:pPr marL="0" indent="0">
                        <a:buFont typeface="Wingdings" pitchFamily="2" charset="2"/>
                        <a:buNone/>
                      </a:pPr>
                      <a:r>
                        <a:rPr lang="en-US" sz="1400" b="0" dirty="0" smtClean="0"/>
                        <a:t>Medicare.gov</a:t>
                      </a:r>
                    </a:p>
                    <a:p>
                      <a:r>
                        <a:rPr lang="en-US" sz="1000" dirty="0" smtClean="0"/>
                        <a:t>        </a:t>
                      </a:r>
                    </a:p>
                    <a:p>
                      <a:r>
                        <a:rPr lang="en-US" sz="1200" b="0" dirty="0" smtClean="0"/>
                        <a:t>Order multiple copies (partners only)</a:t>
                      </a:r>
                    </a:p>
                    <a:p>
                      <a:pPr marL="0" indent="0">
                        <a:buFont typeface="Wingdings" pitchFamily="2" charset="2"/>
                        <a:buNone/>
                      </a:pPr>
                      <a:r>
                        <a:rPr lang="en-US" sz="1200" b="0" dirty="0" smtClean="0"/>
                        <a:t>at </a:t>
                      </a:r>
                      <a:r>
                        <a:rPr lang="en-US" sz="1200" u="sng" kern="1200" dirty="0" smtClean="0">
                          <a:solidFill>
                            <a:schemeClr val="dk1"/>
                          </a:solidFill>
                          <a:effectLst/>
                          <a:latin typeface="+mn-lt"/>
                          <a:ea typeface="+mn-ea"/>
                          <a:cs typeface="+mn-cs"/>
                          <a:hlinkClick r:id="rId8"/>
                        </a:rPr>
                        <a:t>http://productordering.com.hhs.gov/</a:t>
                      </a:r>
                      <a:r>
                        <a:rPr lang="en-US" sz="1200" b="0" dirty="0" smtClean="0"/>
                        <a:t>. You must register</a:t>
                      </a:r>
                      <a:r>
                        <a:rPr lang="en-US" sz="1200" b="0" baseline="0" dirty="0" smtClean="0"/>
                        <a:t> your organization</a:t>
                      </a:r>
                      <a:r>
                        <a:rPr lang="en-US" sz="1400" b="0" baseline="0" dirty="0" smtClean="0"/>
                        <a:t>.</a:t>
                      </a:r>
                      <a:endParaRPr lang="en-US" sz="1400" dirty="0"/>
                    </a:p>
                  </a:txBody>
                  <a:tcPr marL="82296" marR="82296"/>
                </a:tc>
              </a:tr>
            </a:tbl>
          </a:graphicData>
        </a:graphic>
      </p:graphicFrame>
      <p:sp>
        <p:nvSpPr>
          <p:cNvPr id="2" name="Date Placeholder 1"/>
          <p:cNvSpPr>
            <a:spLocks noGrp="1"/>
          </p:cNvSpPr>
          <p:nvPr>
            <p:ph type="dt" sz="half" idx="4294967295"/>
          </p:nvPr>
        </p:nvSpPr>
        <p:spPr>
          <a:xfrm>
            <a:off x="0" y="6553200"/>
            <a:ext cx="2133600" cy="304800"/>
          </a:xfrm>
          <a:prstGeom prst="rect">
            <a:avLst/>
          </a:prstGeom>
        </p:spPr>
        <p:txBody>
          <a:bodyPr/>
          <a:lstStyle/>
          <a:p>
            <a:r>
              <a:rPr lang="en-US" sz="1200" dirty="0" smtClean="0"/>
              <a:t>05/01/2013</a:t>
            </a:r>
            <a:endParaRPr lang="en-US" sz="1200" dirty="0"/>
          </a:p>
        </p:txBody>
      </p:sp>
      <p:sp>
        <p:nvSpPr>
          <p:cNvPr id="4" name="Slide Number Placeholder 3"/>
          <p:cNvSpPr>
            <a:spLocks noGrp="1"/>
          </p:cNvSpPr>
          <p:nvPr>
            <p:ph type="sldNum" sz="quarter" idx="4294967295"/>
          </p:nvPr>
        </p:nvSpPr>
        <p:spPr>
          <a:xfrm>
            <a:off x="7010400" y="6477000"/>
            <a:ext cx="1645920" cy="276999"/>
          </a:xfrm>
          <a:prstGeom prst="rect">
            <a:avLst/>
          </a:prstGeom>
        </p:spPr>
        <p:txBody>
          <a:bodyPr/>
          <a:lstStyle/>
          <a:p>
            <a:pPr algn="r"/>
            <a:r>
              <a:rPr lang="en-US" sz="1200" dirty="0" smtClean="0"/>
              <a:t>53</a:t>
            </a:r>
          </a:p>
          <a:p>
            <a:pPr algn="r"/>
            <a:endParaRPr lang="en-US" sz="1200" dirty="0"/>
          </a:p>
        </p:txBody>
      </p:sp>
    </p:spTree>
    <p:extLst>
      <p:ext uri="{BB962C8B-B14F-4D97-AF65-F5344CB8AC3E}">
        <p14:creationId xmlns:p14="http://schemas.microsoft.com/office/powerpoint/2010/main" val="16453788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pPr>
              <a:lnSpc>
                <a:spcPts val="3800"/>
              </a:lnSpc>
            </a:pPr>
            <a:r>
              <a:rPr lang="en-US" dirty="0" smtClean="0"/>
              <a:t>Appendix A: M</a:t>
            </a:r>
            <a:r>
              <a:rPr lang="en-US" b="1" dirty="0" smtClean="0"/>
              <a:t>edicare Drug Plan Costs if You Automatically Qualify for Extra Help</a:t>
            </a:r>
            <a:endParaRPr lang="en-US" b="1" dirty="0"/>
          </a:p>
        </p:txBody>
      </p:sp>
      <p:graphicFrame>
        <p:nvGraphicFramePr>
          <p:cNvPr id="4" name="Content Placeholder 3" descr="If you have Medicare and Full Medicaid coverage for each full month you live in an institution, like a nursing home, Your monthly premium is $0, your yearly deductible is $0 and your cost per prescription at the pharmacy (until $4,750*) is $0. &#10;If you have Medicare and Full Medicaid coverage and have &#10;a yearly income at or below $11,490 (single) or $15,510 (married), your monthly premium is $0, your yearly deductible is $0 and your cost per prescription is Generic and certain preferred drugs: no more than $1.15 and Brand-name drugs: no more than $3.50. &#10;If you have Medicare and Full Medicaid coverage and have &#10;a yearly income above $11,490 (single) or$15,510 (married) &#10;your monthly premium is $0, your yearly deductible is $0 and your cost per prescription is Generic and certain preferred drugs: &#10;no more than $2.65 and Brand-name drugs:no more than $6.60&#10;If you have Medicare and help from Medicaid paying your Medicare Part B premiums, your monthly premium is $0, your yearly deductible is $0 and your cost per prescription is Generic and certain preferred drugs: no more than $2.65 and Brand-name drugs: no more than $6.60.&#10;If you have Medicare and Supplemental Security Income (SSI), your monthly premium is $0, your yearly deductible is $0 and your cost per prescription is  Generic and certain preferred drugs: no more than $2.65 and Brand-name drugs: no more than $6.60. Your cost per prescription at the pharmacy (after $4,750*)&#10;in all categories listed is $0." title="Appendix A: Medicare Drug Plan Costs if You Automatically Qualify for Extra Help"/>
          <p:cNvGraphicFramePr>
            <a:graphicFrameLocks noGrp="1"/>
          </p:cNvGraphicFramePr>
          <p:nvPr>
            <p:ph idx="1"/>
            <p:extLst>
              <p:ext uri="{D42A27DB-BD31-4B8C-83A1-F6EECF244321}">
                <p14:modId xmlns:p14="http://schemas.microsoft.com/office/powerpoint/2010/main" val="2425301729"/>
              </p:ext>
            </p:extLst>
          </p:nvPr>
        </p:nvGraphicFramePr>
        <p:xfrm>
          <a:off x="228600" y="1295400"/>
          <a:ext cx="8686800" cy="4541520"/>
        </p:xfrm>
        <a:graphic>
          <a:graphicData uri="http://schemas.openxmlformats.org/drawingml/2006/table">
            <a:tbl>
              <a:tblPr firstRow="1" bandRow="1">
                <a:tableStyleId>{5C22544A-7EE6-4342-B048-85BDC9FD1C3A}</a:tableStyleId>
              </a:tblPr>
              <a:tblGrid>
                <a:gridCol w="2895600"/>
                <a:gridCol w="965200"/>
                <a:gridCol w="1016000"/>
                <a:gridCol w="2362200"/>
                <a:gridCol w="1447800"/>
              </a:tblGrid>
              <a:tr h="495787">
                <a:tc>
                  <a:txBody>
                    <a:bodyPr/>
                    <a:lstStyle/>
                    <a:p>
                      <a:r>
                        <a:rPr lang="en-US" sz="1400" kern="1200" dirty="0" smtClean="0"/>
                        <a:t>If you have Medicare and…</a:t>
                      </a:r>
                      <a:endParaRPr lang="en-US" sz="1400" dirty="0"/>
                    </a:p>
                  </a:txBody>
                  <a:tcPr anchor="ctr"/>
                </a:tc>
                <a:tc>
                  <a:txBody>
                    <a:bodyPr/>
                    <a:lstStyle/>
                    <a:p>
                      <a:r>
                        <a:rPr lang="en-US" sz="1400" kern="1200" dirty="0" smtClean="0"/>
                        <a:t>Your monthly premium </a:t>
                      </a:r>
                      <a:endParaRPr lang="en-US" sz="1400" dirty="0"/>
                    </a:p>
                  </a:txBody>
                  <a:tcPr anchor="ctr"/>
                </a:tc>
                <a:tc>
                  <a:txBody>
                    <a:bodyPr/>
                    <a:lstStyle/>
                    <a:p>
                      <a:r>
                        <a:rPr lang="en-US" sz="1400" kern="1200" dirty="0" smtClean="0"/>
                        <a:t>Your yearly deductible</a:t>
                      </a:r>
                      <a:endParaRPr lang="en-US" sz="1400" dirty="0"/>
                    </a:p>
                  </a:txBody>
                  <a:tcPr anchor="ctr"/>
                </a:tc>
                <a:tc>
                  <a:txBody>
                    <a:bodyPr/>
                    <a:lstStyle/>
                    <a:p>
                      <a:r>
                        <a:rPr lang="en-US" sz="1400" kern="1200" dirty="0" smtClean="0"/>
                        <a:t>Your cost per prescription </a:t>
                      </a:r>
                    </a:p>
                    <a:p>
                      <a:r>
                        <a:rPr lang="en-US" sz="1400" kern="1200" dirty="0" smtClean="0"/>
                        <a:t>at the pharmacy </a:t>
                      </a:r>
                    </a:p>
                    <a:p>
                      <a:r>
                        <a:rPr lang="en-US" sz="1400" kern="1200" dirty="0" smtClean="0"/>
                        <a:t>(until $4,750*)</a:t>
                      </a:r>
                      <a:endParaRPr lang="en-US" sz="1400" dirty="0"/>
                    </a:p>
                  </a:txBody>
                  <a:tcPr anchor="ctr"/>
                </a:tc>
                <a:tc>
                  <a:txBody>
                    <a:bodyPr/>
                    <a:lstStyle/>
                    <a:p>
                      <a:r>
                        <a:rPr lang="en-US" sz="1400" kern="1200" dirty="0" smtClean="0"/>
                        <a:t>Your cost per prescription </a:t>
                      </a:r>
                    </a:p>
                    <a:p>
                      <a:r>
                        <a:rPr lang="en-US" sz="1400" kern="1200" dirty="0" smtClean="0"/>
                        <a:t>at the pharmacy </a:t>
                      </a:r>
                    </a:p>
                    <a:p>
                      <a:r>
                        <a:rPr lang="en-US" sz="1400" kern="1200" dirty="0" smtClean="0"/>
                        <a:t>(after $4,750*)</a:t>
                      </a:r>
                      <a:endParaRPr lang="en-US" sz="1400" dirty="0"/>
                    </a:p>
                  </a:txBody>
                  <a:tcPr anchor="ctr"/>
                </a:tc>
              </a:tr>
              <a:tr h="396925">
                <a:tc>
                  <a:txBody>
                    <a:bodyPr/>
                    <a:lstStyle/>
                    <a:p>
                      <a:pPr algn="l" fontAlgn="b"/>
                      <a:r>
                        <a:rPr lang="en-US" sz="1100" u="none" strike="noStrike" dirty="0"/>
                        <a:t>Full Medicaid coverage for each </a:t>
                      </a:r>
                      <a:r>
                        <a:rPr lang="en-US" sz="1100" u="none" strike="noStrike" dirty="0" smtClean="0"/>
                        <a:t>full month </a:t>
                      </a:r>
                      <a:r>
                        <a:rPr lang="en-US" sz="1100" u="none" strike="noStrike" dirty="0"/>
                        <a:t>you live in an institution, like a nursing </a:t>
                      </a:r>
                      <a:r>
                        <a:rPr lang="en-US" sz="1100" u="none" strike="noStrike" dirty="0" smtClean="0"/>
                        <a:t>home</a:t>
                      </a:r>
                    </a:p>
                    <a:p>
                      <a:pPr algn="l" fontAlgn="b"/>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a:t>$0</a:t>
                      </a:r>
                      <a:endParaRPr lang="en-US" sz="11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a:t>$0</a:t>
                      </a: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smtClean="0"/>
                        <a:t>$0</a:t>
                      </a:r>
                    </a:p>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a:t>$0</a:t>
                      </a:r>
                      <a:endParaRPr lang="en-US" sz="1100" dirty="0">
                        <a:latin typeface="Calibri"/>
                        <a:ea typeface="Calibri"/>
                        <a:cs typeface="Times New Roman"/>
                      </a:endParaRPr>
                    </a:p>
                  </a:txBody>
                  <a:tcPr marL="68580" marR="68580" marT="0" marB="0"/>
                </a:tc>
              </a:tr>
              <a:tr h="786472">
                <a:tc>
                  <a:txBody>
                    <a:bodyPr/>
                    <a:lstStyle/>
                    <a:p>
                      <a:pPr algn="l" fontAlgn="b"/>
                      <a:r>
                        <a:rPr lang="en-US" sz="1100" u="none" strike="noStrike" dirty="0"/>
                        <a:t>Full Medicaid coverage and have </a:t>
                      </a:r>
                      <a:endParaRPr lang="en-US" sz="1100" u="none" strike="noStrike" dirty="0" smtClean="0"/>
                    </a:p>
                    <a:p>
                      <a:pPr algn="l" fontAlgn="b"/>
                      <a:r>
                        <a:rPr lang="en-US" sz="1100" u="none" strike="noStrike" dirty="0" smtClean="0"/>
                        <a:t>a </a:t>
                      </a:r>
                      <a:r>
                        <a:rPr lang="en-US" sz="1100" u="none" strike="noStrike" dirty="0"/>
                        <a:t>yearly income at or below </a:t>
                      </a:r>
                      <a:endParaRPr lang="en-US" sz="1100" u="none" strike="noStrike" dirty="0" smtClean="0"/>
                    </a:p>
                    <a:p>
                      <a:pPr algn="l" fontAlgn="b"/>
                      <a:r>
                        <a:rPr lang="en-US" sz="1100" u="none" strike="noStrike" dirty="0" smtClean="0"/>
                        <a:t>$11,490 </a:t>
                      </a:r>
                      <a:r>
                        <a:rPr lang="en-US" sz="1100" u="none" strike="noStrike" dirty="0"/>
                        <a:t>(single) </a:t>
                      </a:r>
                      <a:endParaRPr lang="en-US" sz="1100" u="none" strike="noStrike" dirty="0" smtClean="0"/>
                    </a:p>
                    <a:p>
                      <a:pPr algn="l" fontAlgn="b"/>
                      <a:r>
                        <a:rPr lang="en-US" sz="1100" u="none" strike="noStrike" dirty="0" smtClean="0"/>
                        <a:t>$15,510 </a:t>
                      </a:r>
                      <a:r>
                        <a:rPr lang="en-US" sz="1100" u="none" strike="noStrike" dirty="0"/>
                        <a:t>(married) </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a:t>$0</a:t>
                      </a:r>
                      <a:endParaRPr lang="en-US" sz="11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algn="l" fontAlgn="b"/>
                      <a:r>
                        <a:rPr lang="en-US" sz="1100" u="none" strike="noStrike" dirty="0"/>
                        <a:t>Generic and certain </a:t>
                      </a:r>
                      <a:r>
                        <a:rPr lang="en-US" sz="1100" u="none" strike="noStrike" dirty="0" smtClean="0"/>
                        <a:t>preferred </a:t>
                      </a:r>
                      <a:r>
                        <a:rPr lang="en-US" sz="1100" u="none" strike="noStrike" dirty="0"/>
                        <a:t>drugs: </a:t>
                      </a:r>
                      <a:endParaRPr lang="en-US" sz="1100" u="none" strike="noStrike" dirty="0" smtClean="0"/>
                    </a:p>
                    <a:p>
                      <a:pPr algn="l" fontAlgn="b"/>
                      <a:r>
                        <a:rPr lang="en-US" sz="1100" u="none" strike="noStrike" dirty="0" smtClean="0"/>
                        <a:t>no </a:t>
                      </a:r>
                      <a:r>
                        <a:rPr lang="en-US" sz="1100" u="none" strike="noStrike" dirty="0"/>
                        <a:t>more than $</a:t>
                      </a:r>
                      <a:r>
                        <a:rPr lang="en-US" sz="1100" u="none" strike="noStrike" dirty="0" smtClean="0"/>
                        <a:t>1.15 </a:t>
                      </a:r>
                    </a:p>
                    <a:p>
                      <a:pPr algn="l" fontAlgn="b"/>
                      <a:r>
                        <a:rPr lang="en-US" sz="1100" u="none" strike="noStrike" dirty="0" smtClean="0"/>
                        <a:t>Brand-name </a:t>
                      </a:r>
                      <a:r>
                        <a:rPr lang="en-US" sz="1100" u="none" strike="noStrike" dirty="0"/>
                        <a:t>drugs: </a:t>
                      </a:r>
                      <a:endParaRPr lang="en-US" sz="1100" u="none" strike="noStrike" dirty="0" smtClean="0"/>
                    </a:p>
                    <a:p>
                      <a:pPr algn="l" fontAlgn="b"/>
                      <a:r>
                        <a:rPr lang="en-US" sz="1100" u="none" strike="noStrike" dirty="0" smtClean="0"/>
                        <a:t>no </a:t>
                      </a:r>
                      <a:r>
                        <a:rPr lang="en-US" sz="1100" u="none" strike="noStrike" dirty="0"/>
                        <a:t>more than $</a:t>
                      </a:r>
                      <a:r>
                        <a:rPr lang="en-US" sz="1100" u="none" strike="noStrike" dirty="0" smtClean="0"/>
                        <a:t>3.50</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b="0" dirty="0">
                        <a:latin typeface="Calibri"/>
                        <a:ea typeface="Calibri"/>
                        <a:cs typeface="Times New Roman"/>
                      </a:endParaRPr>
                    </a:p>
                  </a:txBody>
                  <a:tcPr marL="68580" marR="68580" marT="0" marB="0"/>
                </a:tc>
              </a:tr>
              <a:tr h="786472">
                <a:tc>
                  <a:txBody>
                    <a:bodyPr/>
                    <a:lstStyle/>
                    <a:p>
                      <a:pPr algn="l" fontAlgn="b"/>
                      <a:r>
                        <a:rPr lang="en-US" sz="1100" u="none" strike="noStrike" dirty="0"/>
                        <a:t>Full Medicaid coverage and have </a:t>
                      </a:r>
                      <a:endParaRPr lang="en-US" sz="1100" u="none" strike="noStrike" dirty="0" smtClean="0"/>
                    </a:p>
                    <a:p>
                      <a:pPr algn="l" fontAlgn="b"/>
                      <a:r>
                        <a:rPr lang="en-US" sz="1100" u="none" strike="noStrike" dirty="0" smtClean="0"/>
                        <a:t>a yearly </a:t>
                      </a:r>
                      <a:r>
                        <a:rPr lang="en-US" sz="1100" u="none" strike="noStrike" dirty="0"/>
                        <a:t>income above </a:t>
                      </a:r>
                      <a:endParaRPr lang="en-US" sz="1100" u="none" strike="noStrike" dirty="0" smtClean="0"/>
                    </a:p>
                    <a:p>
                      <a:pPr algn="l" fontAlgn="b"/>
                      <a:r>
                        <a:rPr lang="en-US" sz="1100" u="none" strike="noStrike" dirty="0" smtClean="0"/>
                        <a:t>$11,490 </a:t>
                      </a:r>
                      <a:r>
                        <a:rPr lang="en-US" sz="1100" u="none" strike="noStrike" dirty="0"/>
                        <a:t>(single) </a:t>
                      </a:r>
                      <a:endParaRPr lang="en-US" sz="1100" u="none" strike="noStrike" dirty="0" smtClean="0"/>
                    </a:p>
                    <a:p>
                      <a:pPr algn="l" fontAlgn="b"/>
                      <a:r>
                        <a:rPr lang="en-US" sz="1100" u="none" strike="noStrike" dirty="0" smtClean="0"/>
                        <a:t>$15,510 </a:t>
                      </a:r>
                      <a:r>
                        <a:rPr lang="en-US" sz="1100" u="none" strike="noStrike" dirty="0"/>
                        <a:t>(married) </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algn="l" fontAlgn="b"/>
                      <a:r>
                        <a:rPr lang="en-US" sz="1100" u="none" strike="noStrike" dirty="0" smtClean="0"/>
                        <a:t>Generic and certain preferred drugs: </a:t>
                      </a:r>
                    </a:p>
                    <a:p>
                      <a:pPr algn="l" fontAlgn="b"/>
                      <a:r>
                        <a:rPr lang="en-US" sz="1100" u="none" strike="noStrike" dirty="0" smtClean="0"/>
                        <a:t>no more than $2.65 </a:t>
                      </a:r>
                    </a:p>
                    <a:p>
                      <a:pPr algn="l" fontAlgn="b"/>
                      <a:r>
                        <a:rPr lang="en-US" sz="1100" u="none" strike="noStrike" dirty="0" smtClean="0"/>
                        <a:t>Brand-name drugs: </a:t>
                      </a:r>
                    </a:p>
                    <a:p>
                      <a:pPr algn="l" fontAlgn="b"/>
                      <a:r>
                        <a:rPr lang="en-US" sz="1100" u="none" strike="noStrike" dirty="0" smtClean="0"/>
                        <a:t>no more than $6.60</a:t>
                      </a:r>
                      <a:endParaRPr lang="en-US" sz="1100" b="0" i="0" u="none" strike="noStrike" dirty="0">
                        <a:solidFill>
                          <a:srgbClr val="000000"/>
                        </a:solidFill>
                        <a:latin typeface="+mn-lt"/>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b="0" dirty="0">
                        <a:latin typeface="Calibri"/>
                        <a:ea typeface="Calibri"/>
                        <a:cs typeface="Times New Roman"/>
                      </a:endParaRPr>
                    </a:p>
                  </a:txBody>
                  <a:tcPr marL="68580" marR="68580" marT="0" marB="0"/>
                </a:tc>
              </a:tr>
              <a:tr h="786472">
                <a:tc>
                  <a:txBody>
                    <a:bodyPr/>
                    <a:lstStyle/>
                    <a:p>
                      <a:pPr algn="l" fontAlgn="b"/>
                      <a:r>
                        <a:rPr lang="en-US" sz="1100" u="none" strike="noStrike" dirty="0"/>
                        <a:t>Help from Medicaid paying your Medicare Part B premiums</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algn="l" fontAlgn="b"/>
                      <a:r>
                        <a:rPr lang="en-US" sz="1100" u="none" strike="noStrike" dirty="0"/>
                        <a:t>Generic and certain </a:t>
                      </a:r>
                      <a:r>
                        <a:rPr lang="en-US" sz="1100" u="none" strike="noStrike" dirty="0" smtClean="0"/>
                        <a:t>preferred </a:t>
                      </a:r>
                      <a:r>
                        <a:rPr lang="en-US" sz="1100" u="none" strike="noStrike" dirty="0"/>
                        <a:t>drugs: </a:t>
                      </a:r>
                      <a:endParaRPr lang="en-US" sz="1100" u="none" strike="noStrike" dirty="0" smtClean="0"/>
                    </a:p>
                    <a:p>
                      <a:pPr algn="l" fontAlgn="b"/>
                      <a:r>
                        <a:rPr lang="en-US" sz="1100" u="none" strike="noStrike" dirty="0" smtClean="0"/>
                        <a:t>no </a:t>
                      </a:r>
                      <a:r>
                        <a:rPr lang="en-US" sz="1100" u="none" strike="noStrike" dirty="0"/>
                        <a:t>more than $</a:t>
                      </a:r>
                      <a:r>
                        <a:rPr lang="en-US" sz="1100" u="none" strike="noStrike" dirty="0" smtClean="0"/>
                        <a:t>2.65 </a:t>
                      </a:r>
                    </a:p>
                    <a:p>
                      <a:pPr algn="l" fontAlgn="b"/>
                      <a:r>
                        <a:rPr lang="en-US" sz="1100" u="none" strike="noStrike" dirty="0" smtClean="0"/>
                        <a:t>Brand-name </a:t>
                      </a:r>
                      <a:r>
                        <a:rPr lang="en-US" sz="1100" u="none" strike="noStrike" dirty="0"/>
                        <a:t>drugs: </a:t>
                      </a:r>
                      <a:endParaRPr lang="en-US" sz="1100" u="none" strike="noStrike" dirty="0" smtClean="0"/>
                    </a:p>
                    <a:p>
                      <a:pPr algn="l" fontAlgn="b"/>
                      <a:r>
                        <a:rPr lang="en-US" sz="1100" u="none" strike="noStrike" dirty="0" smtClean="0"/>
                        <a:t>no </a:t>
                      </a:r>
                      <a:r>
                        <a:rPr lang="en-US" sz="1100" u="none" strike="noStrike" dirty="0"/>
                        <a:t>more than $</a:t>
                      </a:r>
                      <a:r>
                        <a:rPr lang="en-US" sz="1100" u="none" strike="noStrike" dirty="0" smtClean="0"/>
                        <a:t>6.60</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b="0" dirty="0">
                        <a:latin typeface="Calibri"/>
                        <a:ea typeface="Calibri"/>
                        <a:cs typeface="Times New Roman"/>
                      </a:endParaRPr>
                    </a:p>
                  </a:txBody>
                  <a:tcPr marL="68580" marR="68580" marT="0" marB="0"/>
                </a:tc>
              </a:tr>
              <a:tr h="724779">
                <a:tc>
                  <a:txBody>
                    <a:bodyPr/>
                    <a:lstStyle/>
                    <a:p>
                      <a:pPr algn="l" fontAlgn="b"/>
                      <a:r>
                        <a:rPr lang="en-US" sz="1100" u="none" strike="noStrike" dirty="0"/>
                        <a:t>Supplemental Security Income (SSI) </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smtClean="0"/>
                        <a:t>$0</a:t>
                      </a:r>
                      <a:endParaRPr lang="en-US" sz="1100" dirty="0">
                        <a:latin typeface="Calibri"/>
                        <a:ea typeface="Calibri"/>
                        <a:cs typeface="Times New Roman"/>
                      </a:endParaRPr>
                    </a:p>
                  </a:txBody>
                  <a:tcPr marL="68580" marR="68580" marT="0" marB="0"/>
                </a:tc>
                <a:tc>
                  <a:txBody>
                    <a:bodyPr/>
                    <a:lstStyle/>
                    <a:p>
                      <a:pPr algn="l" fontAlgn="b"/>
                      <a:r>
                        <a:rPr lang="en-US" sz="1100" u="none" strike="noStrike" dirty="0"/>
                        <a:t>Generic and certain </a:t>
                      </a:r>
                      <a:r>
                        <a:rPr lang="en-US" sz="1100" u="none" strike="noStrike" dirty="0" smtClean="0"/>
                        <a:t>preferred </a:t>
                      </a:r>
                      <a:r>
                        <a:rPr lang="en-US" sz="1100" u="none" strike="noStrike" dirty="0"/>
                        <a:t>drugs: </a:t>
                      </a:r>
                      <a:endParaRPr lang="en-US" sz="1100" u="none" strike="noStrike" dirty="0" smtClean="0"/>
                    </a:p>
                    <a:p>
                      <a:pPr algn="l" fontAlgn="b"/>
                      <a:r>
                        <a:rPr lang="en-US" sz="1100" u="none" strike="noStrike" dirty="0" smtClean="0"/>
                        <a:t>no </a:t>
                      </a:r>
                      <a:r>
                        <a:rPr lang="en-US" sz="1100" u="none" strike="noStrike" dirty="0"/>
                        <a:t>more than $</a:t>
                      </a:r>
                      <a:r>
                        <a:rPr lang="en-US" sz="1100" u="none" strike="noStrike" dirty="0" smtClean="0"/>
                        <a:t>2.65 </a:t>
                      </a:r>
                    </a:p>
                    <a:p>
                      <a:pPr algn="l" fontAlgn="b"/>
                      <a:r>
                        <a:rPr lang="en-US" sz="1100" u="none" strike="noStrike" dirty="0" smtClean="0"/>
                        <a:t>Brand-name </a:t>
                      </a:r>
                      <a:r>
                        <a:rPr lang="en-US" sz="1100" u="none" strike="noStrike" dirty="0"/>
                        <a:t>drugs: </a:t>
                      </a:r>
                      <a:endParaRPr lang="en-US" sz="1100" u="none" strike="noStrike" dirty="0" smtClean="0"/>
                    </a:p>
                    <a:p>
                      <a:pPr algn="l" fontAlgn="b"/>
                      <a:r>
                        <a:rPr lang="en-US" sz="1100" u="none" strike="noStrike" dirty="0" smtClean="0"/>
                        <a:t>no </a:t>
                      </a:r>
                      <a:r>
                        <a:rPr lang="en-US" sz="1100" u="none" strike="noStrike" dirty="0"/>
                        <a:t>more than $</a:t>
                      </a:r>
                      <a:r>
                        <a:rPr lang="en-US" sz="1100" u="none" strike="noStrike" dirty="0" smtClean="0"/>
                        <a:t>6.60</a:t>
                      </a:r>
                      <a:endParaRPr lang="en-US" sz="1100" b="0" i="0" u="none" strike="noStrike" dirty="0">
                        <a:solidFill>
                          <a:srgbClr val="000000"/>
                        </a:solidFill>
                        <a:latin typeface="Calibri"/>
                      </a:endParaRPr>
                    </a:p>
                  </a:txBody>
                  <a:tcPr marL="9525" marR="9525" marT="9525" marB="0"/>
                </a:tc>
                <a:tc>
                  <a:txBody>
                    <a:bodyPr/>
                    <a:lstStyle/>
                    <a:p>
                      <a:pPr marL="0" marR="0" algn="ctr">
                        <a:lnSpc>
                          <a:spcPct val="115000"/>
                        </a:lnSpc>
                        <a:spcBef>
                          <a:spcPts val="0"/>
                        </a:spcBef>
                        <a:spcAft>
                          <a:spcPts val="0"/>
                        </a:spcAft>
                      </a:pPr>
                      <a:r>
                        <a:rPr lang="en-US" sz="1100" dirty="0" smtClean="0"/>
                        <a:t>$0</a:t>
                      </a:r>
                      <a:endParaRPr lang="en-US" sz="1100" b="0" dirty="0">
                        <a:latin typeface="Calibri"/>
                        <a:ea typeface="Calibri"/>
                        <a:cs typeface="Times New Roman"/>
                      </a:endParaRPr>
                    </a:p>
                  </a:txBody>
                  <a:tcPr marL="68580" marR="68580" marT="0" marB="0"/>
                </a:tc>
              </a:tr>
            </a:tbl>
          </a:graphicData>
        </a:graphic>
      </p:graphicFrame>
      <p:sp>
        <p:nvSpPr>
          <p:cNvPr id="6" name="Date Placeholder 5"/>
          <p:cNvSpPr>
            <a:spLocks noGrp="1"/>
          </p:cNvSpPr>
          <p:nvPr>
            <p:ph type="dt" sz="half" idx="2"/>
          </p:nvPr>
        </p:nvSpPr>
        <p:spPr/>
        <p:txBody>
          <a:bodyPr/>
          <a:lstStyle/>
          <a:p>
            <a:pPr>
              <a:defRPr/>
            </a:pPr>
            <a:r>
              <a:rPr lang="en-US" dirty="0" smtClean="0">
                <a:solidFill>
                  <a:prstClr val="black"/>
                </a:solidFill>
              </a:rPr>
              <a:t>05/01/2013</a:t>
            </a:r>
            <a:endParaRPr lang="en-US" dirty="0">
              <a:solidFill>
                <a:prstClr val="black"/>
              </a:solidFill>
            </a:endParaRPr>
          </a:p>
        </p:txBody>
      </p:sp>
      <p:sp>
        <p:nvSpPr>
          <p:cNvPr id="8" name="Footer Placeholder 7"/>
          <p:cNvSpPr>
            <a:spLocks noGrp="1"/>
          </p:cNvSpPr>
          <p:nvPr>
            <p:ph type="ftr" sz="quarter" idx="3"/>
          </p:nvPr>
        </p:nvSpPr>
        <p:spPr/>
        <p:txBody>
          <a:body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7" name="Slide Number Placeholder 6"/>
          <p:cNvSpPr>
            <a:spLocks noGrp="1"/>
          </p:cNvSpPr>
          <p:nvPr>
            <p:ph type="sldNum" sz="quarter" idx="4"/>
          </p:nvPr>
        </p:nvSpPr>
        <p:spPr/>
        <p:txBody>
          <a:bodyPr/>
          <a:lstStyle/>
          <a:p>
            <a:fld id="{78C0CC3C-85F1-4D86-9B70-8D9F8B17F046}" type="slidenum">
              <a:rPr lang="en-US" smtClean="0">
                <a:solidFill>
                  <a:prstClr val="black"/>
                </a:solidFill>
              </a:rPr>
              <a:pPr/>
              <a:t>54</a:t>
            </a:fld>
            <a:endParaRPr lang="en-US" dirty="0">
              <a:solidFill>
                <a:prstClr val="black"/>
              </a:solidFill>
            </a:endParaRPr>
          </a:p>
        </p:txBody>
      </p:sp>
      <p:sp>
        <p:nvSpPr>
          <p:cNvPr id="5" name="TextBox 4"/>
          <p:cNvSpPr txBox="1"/>
          <p:nvPr/>
        </p:nvSpPr>
        <p:spPr>
          <a:xfrm>
            <a:off x="0" y="5791200"/>
            <a:ext cx="9144000" cy="656590"/>
          </a:xfrm>
          <a:prstGeom prst="rect">
            <a:avLst/>
          </a:prstGeom>
          <a:noFill/>
        </p:spPr>
        <p:txBody>
          <a:bodyPr wrap="square" rtlCol="0">
            <a:spAutoFit/>
          </a:bodyPr>
          <a:lstStyle/>
          <a:p>
            <a:pPr>
              <a:lnSpc>
                <a:spcPts val="1100"/>
              </a:lnSpc>
            </a:pPr>
            <a:r>
              <a:rPr lang="en-US" sz="1000" b="1" dirty="0" smtClean="0">
                <a:solidFill>
                  <a:prstClr val="black"/>
                </a:solidFill>
              </a:rPr>
              <a:t>Note:</a:t>
            </a:r>
            <a:r>
              <a:rPr lang="en-US" sz="1000" dirty="0" smtClean="0">
                <a:solidFill>
                  <a:prstClr val="black"/>
                </a:solidFill>
              </a:rPr>
              <a:t> There are plans you can join and pay no premium. There are other plans where you will have to pay part of the premium even when you automatically qualify for Extra Help. Tell you plan you qualify for Extra Help and ask how much you will pay for your monthly premium. **Your cost per prescription generally decreases once the amount you pay and Medicare pays as the Extra Help reach $4,750 per year. The cost sharing, income levels, and resources listed are for 2013 and can increase each year. Income levels are higher if you live in Alaska or Hawaii, or you or your spouse pays at least half of the living expenses of dependent family members who live with you, or you work. </a:t>
            </a:r>
            <a:endParaRPr lang="en-US" sz="1000" dirty="0">
              <a:solidFill>
                <a:prstClr val="black"/>
              </a:solidFill>
            </a:endParaRPr>
          </a:p>
        </p:txBody>
      </p:sp>
    </p:spTree>
    <p:custDataLst>
      <p:tags r:id="rId1"/>
    </p:custDataLst>
    <p:extLst>
      <p:ext uri="{BB962C8B-B14F-4D97-AF65-F5344CB8AC3E}">
        <p14:creationId xmlns:p14="http://schemas.microsoft.com/office/powerpoint/2010/main" val="20883805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pPr>
              <a:lnSpc>
                <a:spcPts val="3800"/>
              </a:lnSpc>
            </a:pPr>
            <a:r>
              <a:rPr lang="en-US" b="1" smtClean="0"/>
              <a:t>Appendix B: </a:t>
            </a:r>
            <a:r>
              <a:rPr lang="en-US" b="1" dirty="0" smtClean="0"/>
              <a:t>Medicare Drug Plan Costs if You Apply and Qualify for Extra Help</a:t>
            </a:r>
            <a:endParaRPr lang="en-US" b="1" dirty="0"/>
          </a:p>
        </p:txBody>
      </p:sp>
      <p:sp>
        <p:nvSpPr>
          <p:cNvPr id="6" name="Date Placeholder 5"/>
          <p:cNvSpPr>
            <a:spLocks noGrp="1"/>
          </p:cNvSpPr>
          <p:nvPr>
            <p:ph type="dt" sz="half" idx="2"/>
          </p:nvPr>
        </p:nvSpPr>
        <p:spPr/>
        <p:txBody>
          <a:bodyPr/>
          <a:lstStyle/>
          <a:p>
            <a:r>
              <a:rPr lang="en-US" dirty="0" smtClean="0">
                <a:solidFill>
                  <a:prstClr val="black"/>
                </a:solidFill>
              </a:rPr>
              <a:t>05/01/2013</a:t>
            </a:r>
            <a:endParaRPr lang="en-US" dirty="0">
              <a:solidFill>
                <a:prstClr val="black"/>
              </a:solidFill>
            </a:endParaRPr>
          </a:p>
        </p:txBody>
      </p:sp>
      <p:sp>
        <p:nvSpPr>
          <p:cNvPr id="8" name="Footer Placeholder 7"/>
          <p:cNvSpPr>
            <a:spLocks noGrp="1"/>
          </p:cNvSpPr>
          <p:nvPr>
            <p:ph type="ftr" sz="quarter" idx="3"/>
          </p:nvPr>
        </p:nvSpPr>
        <p:spPr/>
        <p:txBody>
          <a:bodyPr/>
          <a:lstStyle/>
          <a:p>
            <a:pPr>
              <a:defRPr/>
            </a:pPr>
            <a:r>
              <a:rPr lang="en-US" dirty="0" smtClean="0">
                <a:solidFill>
                  <a:prstClr val="black"/>
                </a:solidFill>
              </a:rPr>
              <a:t>Medicare and Other Programs for People with Disabilities</a:t>
            </a:r>
            <a:endParaRPr lang="en-US" dirty="0">
              <a:solidFill>
                <a:prstClr val="black"/>
              </a:solidFill>
            </a:endParaRPr>
          </a:p>
        </p:txBody>
      </p:sp>
      <p:sp>
        <p:nvSpPr>
          <p:cNvPr id="7" name="Slide Number Placeholder 6"/>
          <p:cNvSpPr>
            <a:spLocks noGrp="1"/>
          </p:cNvSpPr>
          <p:nvPr>
            <p:ph type="sldNum" sz="quarter" idx="4"/>
          </p:nvPr>
        </p:nvSpPr>
        <p:spPr/>
        <p:txBody>
          <a:bodyPr/>
          <a:lstStyle/>
          <a:p>
            <a:fld id="{78C0CC3C-85F1-4D86-9B70-8D9F8B17F046}" type="slidenum">
              <a:rPr lang="en-US" smtClean="0">
                <a:solidFill>
                  <a:prstClr val="black"/>
                </a:solidFill>
              </a:rPr>
              <a:pPr/>
              <a:t>55</a:t>
            </a:fld>
            <a:endParaRPr lang="en-US" dirty="0">
              <a:solidFill>
                <a:prstClr val="black"/>
              </a:solidFill>
            </a:endParaRPr>
          </a:p>
        </p:txBody>
      </p:sp>
      <p:graphicFrame>
        <p:nvGraphicFramePr>
          <p:cNvPr id="4" name="Content Placeholder 3" descr="1.If you have Medicare and…A yearly income below $15,511.50 (single) $20,938.50 (married) with resources of no more than &#10;$8,580 (single) or $13,620 (married), Your monthly premium is $0, Your yearly deductible is $0, Your cost per prescription &#10;at the pharmacy (until $4,750*) is Generic and certain  &#10;preferred drugs: no more than $2.65 and Brand-name drugs: &#10;no more than $6.60. Your cost per prescription at the pharmacy (after $4,750*) is $0. &#10;2. If you have Medicare and a yearly income below $15,511.50 (single) $20,938.50 (married) with resources between &#10;$8,580 and $13,330 (single)  or $13,620 and $26,580 (married), Your monthly premium is $0, your yearly deductible is $66, Your cost per prescription at the pharmacy (until $4,750*), is up to 15% of the cost of each prescription; Your cost per prescription &#10;at the pharmacy (after $4,750*) Generic and certain  preferred drugs: no more than $2.65 or Brand-name drugs: no more than $6.60.&#10;3. If you have Medicare and A yearly income between $15,511.50 and $16,086 (single) $20,938.50 and $21,714 (married) &#10;with resources up to $13,330 (single) $26,580 (married), Your monthly premium is 25%, Your yearly deductible is $66, Your cost per prescription at the pharmacy is up to 15% of the cost of each prescription. Your cost per prescription at the pharmacy (after $4,750*) Generic and certain  preferred drugs: no more than $2.65 Brand-name drugs: no more than $6.60. &#10;4. If you have Medicare and a yearly income between $15,638 and $16,660.50 (single) $21,182 and $22,489.50 (married) &#10;with resources up to $13,330 (single) $26,580 (married), your monthly premium is 50%, Your yearly deductible is $66, Your cost per prescription at the pharmacy is up to 15% of the cost of each prescription. Your cost per prescription at the pharmacy (after $4,750*) for Generic and certain preferred drugs: is no more than $2.65 and Brand-name drugs: no more than $6.60.&#10;5. If you have Medicare and…A yearly income between &#10;$16,660.50 and $17,235 (single) and $21,938.50 and $23,265 (married) with resources up to $13,330 (single) $26,580 (married), Your monthly premium is 75%, Your yearly deductible is $66, Your cost per prescription at the pharmacy (until $4,750*)&#10;is up to 15% of the cost of each prescription. Generic and certain &#10;preferred drugs: no more than $2.65 Brand-name drugs: no more than $6.60.&#10;" title="You Apply andQualify for Extra Help"/>
          <p:cNvGraphicFramePr>
            <a:graphicFrameLocks noGrp="1"/>
          </p:cNvGraphicFramePr>
          <p:nvPr>
            <p:ph idx="1"/>
            <p:extLst>
              <p:ext uri="{D42A27DB-BD31-4B8C-83A1-F6EECF244321}">
                <p14:modId xmlns:p14="http://schemas.microsoft.com/office/powerpoint/2010/main" val="337478795"/>
              </p:ext>
            </p:extLst>
          </p:nvPr>
        </p:nvGraphicFramePr>
        <p:xfrm>
          <a:off x="457200" y="1219200"/>
          <a:ext cx="8229600" cy="5545455"/>
        </p:xfrm>
        <a:graphic>
          <a:graphicData uri="http://schemas.openxmlformats.org/drawingml/2006/table">
            <a:tbl>
              <a:tblPr firstRow="1" bandRow="1">
                <a:tableStyleId>{5C22544A-7EE6-4342-B048-85BDC9FD1C3A}</a:tableStyleId>
              </a:tblPr>
              <a:tblGrid>
                <a:gridCol w="2514600"/>
                <a:gridCol w="1143000"/>
                <a:gridCol w="990600"/>
                <a:gridCol w="1981200"/>
                <a:gridCol w="1600200"/>
              </a:tblGrid>
              <a:tr h="370840">
                <a:tc>
                  <a:txBody>
                    <a:bodyPr/>
                    <a:lstStyle/>
                    <a:p>
                      <a:pPr algn="ctr"/>
                      <a:r>
                        <a:rPr lang="en-US" sz="1400" kern="1200" dirty="0" smtClean="0"/>
                        <a:t>If you have Medicare and…</a:t>
                      </a:r>
                      <a:endParaRPr lang="en-US" sz="1400" dirty="0"/>
                    </a:p>
                  </a:txBody>
                  <a:tcPr anchor="ctr"/>
                </a:tc>
                <a:tc>
                  <a:txBody>
                    <a:bodyPr/>
                    <a:lstStyle/>
                    <a:p>
                      <a:pPr algn="ctr"/>
                      <a:r>
                        <a:rPr lang="en-US" sz="1400" kern="1200" dirty="0" smtClean="0"/>
                        <a:t>Your monthly premium </a:t>
                      </a:r>
                      <a:endParaRPr lang="en-US" sz="1400" dirty="0"/>
                    </a:p>
                  </a:txBody>
                  <a:tcPr anchor="ctr"/>
                </a:tc>
                <a:tc>
                  <a:txBody>
                    <a:bodyPr/>
                    <a:lstStyle/>
                    <a:p>
                      <a:pPr algn="ctr"/>
                      <a:r>
                        <a:rPr lang="en-US" sz="1400" kern="1200" dirty="0" smtClean="0"/>
                        <a:t>Your yearly deductible</a:t>
                      </a:r>
                      <a:endParaRPr lang="en-US" sz="1400" dirty="0"/>
                    </a:p>
                  </a:txBody>
                  <a:tcPr anchor="ctr"/>
                </a:tc>
                <a:tc>
                  <a:txBody>
                    <a:bodyPr/>
                    <a:lstStyle/>
                    <a:p>
                      <a:pPr algn="ctr"/>
                      <a:r>
                        <a:rPr lang="en-US" sz="1400" kern="1200" dirty="0" smtClean="0"/>
                        <a:t>Your cost per prescription </a:t>
                      </a:r>
                    </a:p>
                    <a:p>
                      <a:pPr algn="ctr"/>
                      <a:r>
                        <a:rPr lang="en-US" sz="1400" kern="1200" dirty="0" smtClean="0"/>
                        <a:t>at the pharmacy </a:t>
                      </a:r>
                    </a:p>
                    <a:p>
                      <a:pPr algn="ctr"/>
                      <a:r>
                        <a:rPr lang="en-US" sz="1400" kern="1200" dirty="0" smtClean="0"/>
                        <a:t>(until $4,750*)</a:t>
                      </a:r>
                      <a:endParaRPr lang="en-US" sz="1400" dirty="0"/>
                    </a:p>
                  </a:txBody>
                  <a:tcPr anchor="ctr"/>
                </a:tc>
                <a:tc>
                  <a:txBody>
                    <a:bodyPr/>
                    <a:lstStyle/>
                    <a:p>
                      <a:pPr algn="ctr"/>
                      <a:r>
                        <a:rPr lang="en-US" sz="1400" kern="1200" dirty="0" smtClean="0"/>
                        <a:t>Your cost per prescription </a:t>
                      </a:r>
                    </a:p>
                    <a:p>
                      <a:pPr algn="ctr"/>
                      <a:r>
                        <a:rPr lang="en-US" sz="1400" kern="1200" dirty="0" smtClean="0"/>
                        <a:t>at the pharmacy </a:t>
                      </a:r>
                    </a:p>
                    <a:p>
                      <a:pPr algn="ctr"/>
                      <a:r>
                        <a:rPr lang="en-US" sz="1400" kern="1200" dirty="0" smtClean="0"/>
                        <a:t>(after $4,750*)</a:t>
                      </a:r>
                      <a:endParaRPr lang="en-US" sz="1400" dirty="0"/>
                    </a:p>
                  </a:txBody>
                  <a:tcPr anchor="ctr"/>
                </a:tc>
              </a:tr>
              <a:tr h="370840">
                <a:tc>
                  <a:txBody>
                    <a:bodyPr/>
                    <a:lstStyle/>
                    <a:p>
                      <a:r>
                        <a:rPr lang="en-US" sz="1050" kern="1200" dirty="0" smtClean="0"/>
                        <a:t>A yearly income below </a:t>
                      </a:r>
                    </a:p>
                    <a:p>
                      <a:r>
                        <a:rPr lang="en-US" sz="1050" kern="1200" dirty="0" smtClean="0"/>
                        <a:t>$15,511.50 (single) $20,938.50 (married) </a:t>
                      </a:r>
                    </a:p>
                    <a:p>
                      <a:r>
                        <a:rPr lang="en-US" sz="1050" kern="1200" dirty="0" smtClean="0"/>
                        <a:t>with resources of no more than </a:t>
                      </a:r>
                    </a:p>
                    <a:p>
                      <a:r>
                        <a:rPr lang="en-US" sz="1050" kern="1200" dirty="0" smtClean="0"/>
                        <a:t>$8,580 (single) </a:t>
                      </a:r>
                    </a:p>
                    <a:p>
                      <a:r>
                        <a:rPr lang="en-US" sz="1050" kern="1200" dirty="0" smtClean="0"/>
                        <a:t>$13,620 (married)</a:t>
                      </a:r>
                      <a:endParaRPr lang="en-US" sz="1050" kern="1200" dirty="0" smtClean="0">
                        <a:solidFill>
                          <a:schemeClr val="dk1"/>
                        </a:solidFill>
                        <a:latin typeface="+mn-lt"/>
                        <a:ea typeface="+mn-ea"/>
                        <a:cs typeface="+mn-cs"/>
                      </a:endParaRPr>
                    </a:p>
                  </a:txBody>
                  <a:tcPr/>
                </a:tc>
                <a:tc>
                  <a:txBody>
                    <a:bodyPr/>
                    <a:lstStyle/>
                    <a:p>
                      <a:pPr marL="0" marR="0" algn="ctr">
                        <a:lnSpc>
                          <a:spcPct val="115000"/>
                        </a:lnSpc>
                        <a:spcBef>
                          <a:spcPts val="0"/>
                        </a:spcBef>
                        <a:spcAft>
                          <a:spcPts val="0"/>
                        </a:spcAft>
                      </a:pPr>
                      <a:r>
                        <a:rPr lang="en-US" sz="1050" dirty="0"/>
                        <a:t>$0</a:t>
                      </a:r>
                      <a:endParaRPr lang="en-US" sz="105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$0</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Generic and certain </a:t>
                      </a:r>
                      <a:r>
                        <a:rPr lang="en-US" sz="1050" dirty="0" smtClean="0"/>
                        <a:t> </a:t>
                      </a:r>
                    </a:p>
                    <a:p>
                      <a:pPr marL="0" marR="0">
                        <a:lnSpc>
                          <a:spcPct val="115000"/>
                        </a:lnSpc>
                        <a:spcBef>
                          <a:spcPts val="0"/>
                        </a:spcBef>
                        <a:spcAft>
                          <a:spcPts val="0"/>
                        </a:spcAft>
                      </a:pPr>
                      <a:r>
                        <a:rPr lang="en-US" sz="1050" dirty="0" smtClean="0"/>
                        <a:t>preferred drugs: </a:t>
                      </a:r>
                    </a:p>
                    <a:p>
                      <a:pPr marL="0" marR="0">
                        <a:lnSpc>
                          <a:spcPct val="115000"/>
                        </a:lnSpc>
                        <a:spcBef>
                          <a:spcPts val="0"/>
                        </a:spcBef>
                        <a:spcAft>
                          <a:spcPts val="0"/>
                        </a:spcAft>
                      </a:pPr>
                      <a:r>
                        <a:rPr lang="en-US" sz="1050" dirty="0" smtClean="0"/>
                        <a:t>no </a:t>
                      </a:r>
                      <a:r>
                        <a:rPr lang="en-US" sz="1050" dirty="0"/>
                        <a:t>more than $</a:t>
                      </a:r>
                      <a:r>
                        <a:rPr lang="en-US" sz="1050" dirty="0" smtClean="0"/>
                        <a:t>2.65 </a:t>
                      </a:r>
                      <a:endParaRPr lang="en-US" sz="1050" dirty="0"/>
                    </a:p>
                    <a:p>
                      <a:pPr marL="0" marR="0">
                        <a:lnSpc>
                          <a:spcPct val="115000"/>
                        </a:lnSpc>
                        <a:spcBef>
                          <a:spcPts val="0"/>
                        </a:spcBef>
                        <a:spcAft>
                          <a:spcPts val="0"/>
                        </a:spcAft>
                      </a:pPr>
                      <a:r>
                        <a:rPr lang="en-US" sz="1050" dirty="0"/>
                        <a:t>Brand-name drugs: </a:t>
                      </a:r>
                    </a:p>
                    <a:p>
                      <a:pPr marL="0" marR="0">
                        <a:lnSpc>
                          <a:spcPct val="115000"/>
                        </a:lnSpc>
                        <a:spcBef>
                          <a:spcPts val="0"/>
                        </a:spcBef>
                        <a:spcAft>
                          <a:spcPts val="0"/>
                        </a:spcAft>
                      </a:pPr>
                      <a:r>
                        <a:rPr lang="en-US" sz="1050" dirty="0"/>
                        <a:t>no more than $</a:t>
                      </a:r>
                      <a:r>
                        <a:rPr lang="en-US" sz="1050" dirty="0" smtClean="0"/>
                        <a:t>6.60</a:t>
                      </a:r>
                      <a:endParaRPr lang="en-US" sz="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$0</a:t>
                      </a:r>
                      <a:endParaRPr lang="en-US" sz="1050" dirty="0">
                        <a:latin typeface="Calibri"/>
                        <a:ea typeface="Calibri"/>
                        <a:cs typeface="Times New Roman"/>
                      </a:endParaRPr>
                    </a:p>
                  </a:txBody>
                  <a:tcPr marL="68580" marR="68580" marT="0" marB="0"/>
                </a:tc>
              </a:tr>
              <a:tr h="370840">
                <a:tc>
                  <a:txBody>
                    <a:bodyPr/>
                    <a:lstStyle/>
                    <a:p>
                      <a:pPr marL="0" marR="0">
                        <a:lnSpc>
                          <a:spcPct val="115000"/>
                        </a:lnSpc>
                        <a:spcBef>
                          <a:spcPts val="0"/>
                        </a:spcBef>
                        <a:spcAft>
                          <a:spcPts val="0"/>
                        </a:spcAft>
                      </a:pPr>
                      <a:r>
                        <a:rPr lang="en-US" sz="1050" dirty="0"/>
                        <a:t>A yearly income below </a:t>
                      </a:r>
                      <a:endParaRPr lang="en-US" sz="1050" dirty="0" smtClean="0"/>
                    </a:p>
                    <a:p>
                      <a:pPr marL="0" marR="0">
                        <a:lnSpc>
                          <a:spcPct val="115000"/>
                        </a:lnSpc>
                        <a:spcBef>
                          <a:spcPts val="0"/>
                        </a:spcBef>
                        <a:spcAft>
                          <a:spcPts val="0"/>
                        </a:spcAft>
                      </a:pPr>
                      <a:r>
                        <a:rPr lang="en-US" sz="1050" dirty="0" smtClean="0"/>
                        <a:t>$15,511.50 </a:t>
                      </a:r>
                      <a:r>
                        <a:rPr lang="en-US" sz="1050" dirty="0"/>
                        <a:t>(single</a:t>
                      </a:r>
                      <a:r>
                        <a:rPr lang="en-US" sz="1050" dirty="0" smtClean="0"/>
                        <a:t>)</a:t>
                      </a:r>
                      <a:r>
                        <a:rPr lang="en-US" sz="1050" baseline="0" dirty="0" smtClean="0"/>
                        <a:t> </a:t>
                      </a:r>
                      <a:r>
                        <a:rPr lang="en-US" sz="1050" dirty="0" smtClean="0"/>
                        <a:t>$20,938.50 </a:t>
                      </a:r>
                      <a:r>
                        <a:rPr lang="en-US" sz="1050" dirty="0"/>
                        <a:t>(married) </a:t>
                      </a:r>
                      <a:endParaRPr lang="en-US" sz="1050" dirty="0" smtClean="0"/>
                    </a:p>
                    <a:p>
                      <a:pPr marL="0" marR="0">
                        <a:lnSpc>
                          <a:spcPct val="115000"/>
                        </a:lnSpc>
                        <a:spcBef>
                          <a:spcPts val="0"/>
                        </a:spcBef>
                        <a:spcAft>
                          <a:spcPts val="0"/>
                        </a:spcAft>
                      </a:pPr>
                      <a:r>
                        <a:rPr lang="en-US" sz="1050" dirty="0" smtClean="0"/>
                        <a:t>with </a:t>
                      </a:r>
                      <a:r>
                        <a:rPr lang="en-US" sz="1050" dirty="0"/>
                        <a:t>resources between </a:t>
                      </a:r>
                      <a:endParaRPr lang="en-US" sz="1050" dirty="0" smtClean="0"/>
                    </a:p>
                    <a:p>
                      <a:pPr marL="0" marR="0">
                        <a:lnSpc>
                          <a:spcPct val="115000"/>
                        </a:lnSpc>
                        <a:spcBef>
                          <a:spcPts val="0"/>
                        </a:spcBef>
                        <a:spcAft>
                          <a:spcPts val="0"/>
                        </a:spcAft>
                      </a:pPr>
                      <a:r>
                        <a:rPr lang="en-US" sz="1050" dirty="0" smtClean="0"/>
                        <a:t>$8,580 </a:t>
                      </a:r>
                      <a:r>
                        <a:rPr lang="en-US" sz="1050" dirty="0"/>
                        <a:t>and $</a:t>
                      </a:r>
                      <a:r>
                        <a:rPr lang="en-US" sz="1050" dirty="0" smtClean="0"/>
                        <a:t>13,330 </a:t>
                      </a:r>
                      <a:r>
                        <a:rPr lang="en-US" sz="1050" dirty="0"/>
                        <a:t>(single) </a:t>
                      </a:r>
                      <a:r>
                        <a:rPr lang="en-US" sz="1050" baseline="0" dirty="0" smtClean="0"/>
                        <a:t> </a:t>
                      </a:r>
                    </a:p>
                    <a:p>
                      <a:pPr marL="0" marR="0">
                        <a:lnSpc>
                          <a:spcPct val="115000"/>
                        </a:lnSpc>
                        <a:spcBef>
                          <a:spcPts val="0"/>
                        </a:spcBef>
                        <a:spcAft>
                          <a:spcPts val="0"/>
                        </a:spcAft>
                      </a:pPr>
                      <a:r>
                        <a:rPr lang="en-US" sz="1050" dirty="0" smtClean="0"/>
                        <a:t>$13,620 </a:t>
                      </a:r>
                      <a:r>
                        <a:rPr lang="en-US" sz="1050" dirty="0"/>
                        <a:t>and $</a:t>
                      </a:r>
                      <a:r>
                        <a:rPr lang="en-US" sz="1050" dirty="0" smtClean="0"/>
                        <a:t>26,580 </a:t>
                      </a:r>
                      <a:r>
                        <a:rPr lang="en-US" sz="1050" dirty="0"/>
                        <a:t>(married</a:t>
                      </a:r>
                      <a:r>
                        <a:rPr lang="en-US" sz="1050" dirty="0" smtClean="0"/>
                        <a:t>)</a:t>
                      </a:r>
                      <a:endParaRPr lang="en-US" sz="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$0</a:t>
                      </a:r>
                      <a:endParaRPr lang="en-US" sz="105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a:t>
                      </a:r>
                      <a:r>
                        <a:rPr lang="en-US" sz="1050" dirty="0" smtClean="0"/>
                        <a:t>66</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up to 15% of the cost of each prescription</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Generic and certain </a:t>
                      </a:r>
                      <a:r>
                        <a:rPr lang="en-US" sz="1050" dirty="0" smtClean="0"/>
                        <a:t> preferred </a:t>
                      </a:r>
                      <a:r>
                        <a:rPr lang="en-US" sz="1050" dirty="0"/>
                        <a:t>drugs: </a:t>
                      </a:r>
                    </a:p>
                    <a:p>
                      <a:pPr marL="0" marR="0">
                        <a:lnSpc>
                          <a:spcPct val="115000"/>
                        </a:lnSpc>
                        <a:spcBef>
                          <a:spcPts val="0"/>
                        </a:spcBef>
                        <a:spcAft>
                          <a:spcPts val="0"/>
                        </a:spcAft>
                      </a:pPr>
                      <a:r>
                        <a:rPr lang="en-US" sz="1050" dirty="0"/>
                        <a:t>no more than $</a:t>
                      </a:r>
                      <a:r>
                        <a:rPr lang="en-US" sz="1050" dirty="0" smtClean="0"/>
                        <a:t>2.65 </a:t>
                      </a:r>
                      <a:endParaRPr lang="en-US" sz="1050" dirty="0"/>
                    </a:p>
                    <a:p>
                      <a:pPr marL="0" marR="0">
                        <a:lnSpc>
                          <a:spcPct val="115000"/>
                        </a:lnSpc>
                        <a:spcBef>
                          <a:spcPts val="0"/>
                        </a:spcBef>
                        <a:spcAft>
                          <a:spcPts val="0"/>
                        </a:spcAft>
                      </a:pPr>
                      <a:r>
                        <a:rPr lang="en-US" sz="1050" dirty="0"/>
                        <a:t>Brand-name drugs: </a:t>
                      </a:r>
                    </a:p>
                    <a:p>
                      <a:pPr marL="0" marR="0">
                        <a:lnSpc>
                          <a:spcPct val="115000"/>
                        </a:lnSpc>
                        <a:spcBef>
                          <a:spcPts val="0"/>
                        </a:spcBef>
                        <a:spcAft>
                          <a:spcPts val="0"/>
                        </a:spcAft>
                      </a:pPr>
                      <a:r>
                        <a:rPr lang="en-US" sz="1050" dirty="0"/>
                        <a:t>no more than $</a:t>
                      </a:r>
                      <a:r>
                        <a:rPr lang="en-US" sz="1050" dirty="0" smtClean="0"/>
                        <a:t>6.60</a:t>
                      </a:r>
                      <a:endParaRPr lang="en-US" sz="1050" dirty="0">
                        <a:latin typeface="Calibri"/>
                        <a:ea typeface="Calibri"/>
                        <a:cs typeface="Times New Roman"/>
                      </a:endParaRPr>
                    </a:p>
                  </a:txBody>
                  <a:tcPr marL="68580" marR="68580" marT="0" marB="0"/>
                </a:tc>
              </a:tr>
              <a:tr h="370840">
                <a:tc>
                  <a:txBody>
                    <a:bodyPr/>
                    <a:lstStyle/>
                    <a:p>
                      <a:pPr marL="0" marR="0">
                        <a:lnSpc>
                          <a:spcPct val="115000"/>
                        </a:lnSpc>
                        <a:spcBef>
                          <a:spcPts val="0"/>
                        </a:spcBef>
                        <a:spcAft>
                          <a:spcPts val="0"/>
                        </a:spcAft>
                      </a:pPr>
                      <a:r>
                        <a:rPr lang="en-US" sz="1050" dirty="0"/>
                        <a:t>A yearly income between </a:t>
                      </a:r>
                      <a:endParaRPr lang="en-US" sz="1050" dirty="0" smtClean="0"/>
                    </a:p>
                    <a:p>
                      <a:pPr marL="0" marR="0">
                        <a:lnSpc>
                          <a:spcPct val="115000"/>
                        </a:lnSpc>
                        <a:spcBef>
                          <a:spcPts val="0"/>
                        </a:spcBef>
                        <a:spcAft>
                          <a:spcPts val="0"/>
                        </a:spcAft>
                      </a:pPr>
                      <a:r>
                        <a:rPr lang="en-US" sz="1050" dirty="0" smtClean="0"/>
                        <a:t>$15,511.50 </a:t>
                      </a:r>
                      <a:r>
                        <a:rPr lang="en-US" sz="1050" dirty="0"/>
                        <a:t>and $</a:t>
                      </a:r>
                      <a:r>
                        <a:rPr lang="en-US" sz="1050" dirty="0" smtClean="0"/>
                        <a:t>16,086 </a:t>
                      </a:r>
                      <a:r>
                        <a:rPr lang="en-US" sz="1050" dirty="0"/>
                        <a:t>(single) </a:t>
                      </a:r>
                      <a:endParaRPr lang="en-US" sz="1050" dirty="0" smtClean="0"/>
                    </a:p>
                    <a:p>
                      <a:pPr marL="0" marR="0">
                        <a:lnSpc>
                          <a:spcPct val="115000"/>
                        </a:lnSpc>
                        <a:spcBef>
                          <a:spcPts val="0"/>
                        </a:spcBef>
                        <a:spcAft>
                          <a:spcPts val="0"/>
                        </a:spcAft>
                      </a:pPr>
                      <a:r>
                        <a:rPr lang="en-US" sz="1050" dirty="0" smtClean="0"/>
                        <a:t>$20,938.50 </a:t>
                      </a:r>
                      <a:r>
                        <a:rPr lang="en-US" sz="1050" dirty="0"/>
                        <a:t>and $</a:t>
                      </a:r>
                      <a:r>
                        <a:rPr lang="en-US" sz="1050" dirty="0" smtClean="0"/>
                        <a:t>21,714 </a:t>
                      </a:r>
                      <a:r>
                        <a:rPr lang="en-US" sz="1050" dirty="0"/>
                        <a:t>(married) </a:t>
                      </a:r>
                    </a:p>
                    <a:p>
                      <a:pPr marL="0" marR="0">
                        <a:lnSpc>
                          <a:spcPct val="115000"/>
                        </a:lnSpc>
                        <a:spcBef>
                          <a:spcPts val="0"/>
                        </a:spcBef>
                        <a:spcAft>
                          <a:spcPts val="0"/>
                        </a:spcAft>
                      </a:pPr>
                      <a:r>
                        <a:rPr lang="en-US" sz="1050" dirty="0"/>
                        <a:t>with resources up to </a:t>
                      </a:r>
                      <a:endParaRPr lang="en-US" sz="1050" dirty="0" smtClean="0"/>
                    </a:p>
                    <a:p>
                      <a:pPr marL="0" marR="0">
                        <a:lnSpc>
                          <a:spcPct val="115000"/>
                        </a:lnSpc>
                        <a:spcBef>
                          <a:spcPts val="0"/>
                        </a:spcBef>
                        <a:spcAft>
                          <a:spcPts val="0"/>
                        </a:spcAft>
                      </a:pPr>
                      <a:r>
                        <a:rPr lang="en-US" sz="1050" dirty="0" smtClean="0"/>
                        <a:t>$13,330 </a:t>
                      </a:r>
                      <a:r>
                        <a:rPr lang="en-US" sz="1050" dirty="0"/>
                        <a:t>(single) </a:t>
                      </a:r>
                      <a:r>
                        <a:rPr lang="en-US" sz="1050" dirty="0" smtClean="0"/>
                        <a:t>$26,580 </a:t>
                      </a:r>
                      <a:r>
                        <a:rPr lang="en-US" sz="1050" dirty="0"/>
                        <a:t>(married</a:t>
                      </a:r>
                      <a:r>
                        <a:rPr lang="en-US" sz="1050" dirty="0" smtClean="0"/>
                        <a:t>)</a:t>
                      </a:r>
                      <a:endParaRPr lang="en-US" sz="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25%</a:t>
                      </a:r>
                      <a:endParaRPr lang="en-US" sz="105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a:t>
                      </a:r>
                      <a:r>
                        <a:rPr lang="en-US" sz="1050" dirty="0" smtClean="0"/>
                        <a:t>66</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up to 15% of the cost of each prescription</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Generic and certain </a:t>
                      </a:r>
                      <a:r>
                        <a:rPr lang="en-US" sz="1050" dirty="0" smtClean="0"/>
                        <a:t> preferred </a:t>
                      </a:r>
                      <a:r>
                        <a:rPr lang="en-US" sz="1050" dirty="0"/>
                        <a:t>drugs: </a:t>
                      </a:r>
                    </a:p>
                    <a:p>
                      <a:pPr marL="0" marR="0">
                        <a:lnSpc>
                          <a:spcPct val="115000"/>
                        </a:lnSpc>
                        <a:spcBef>
                          <a:spcPts val="0"/>
                        </a:spcBef>
                        <a:spcAft>
                          <a:spcPts val="0"/>
                        </a:spcAft>
                      </a:pPr>
                      <a:r>
                        <a:rPr lang="en-US" sz="1050" dirty="0"/>
                        <a:t>no more than $</a:t>
                      </a:r>
                      <a:r>
                        <a:rPr lang="en-US" sz="1050" dirty="0" smtClean="0"/>
                        <a:t>2.65 </a:t>
                      </a:r>
                      <a:endParaRPr lang="en-US" sz="1050" dirty="0"/>
                    </a:p>
                    <a:p>
                      <a:pPr marL="0" marR="0">
                        <a:lnSpc>
                          <a:spcPct val="115000"/>
                        </a:lnSpc>
                        <a:spcBef>
                          <a:spcPts val="0"/>
                        </a:spcBef>
                        <a:spcAft>
                          <a:spcPts val="0"/>
                        </a:spcAft>
                      </a:pPr>
                      <a:r>
                        <a:rPr lang="en-US" sz="1050" dirty="0"/>
                        <a:t>Brand-name drugs: </a:t>
                      </a:r>
                    </a:p>
                    <a:p>
                      <a:pPr marL="0" marR="0">
                        <a:lnSpc>
                          <a:spcPct val="115000"/>
                        </a:lnSpc>
                        <a:spcBef>
                          <a:spcPts val="0"/>
                        </a:spcBef>
                        <a:spcAft>
                          <a:spcPts val="0"/>
                        </a:spcAft>
                      </a:pPr>
                      <a:r>
                        <a:rPr lang="en-US" sz="1050" dirty="0"/>
                        <a:t>no more than $</a:t>
                      </a:r>
                      <a:r>
                        <a:rPr lang="en-US" sz="1050" dirty="0" smtClean="0"/>
                        <a:t>6.60</a:t>
                      </a:r>
                      <a:endParaRPr lang="en-US" sz="1050" dirty="0">
                        <a:latin typeface="Calibri"/>
                        <a:ea typeface="Calibri"/>
                        <a:cs typeface="Times New Roman"/>
                      </a:endParaRPr>
                    </a:p>
                  </a:txBody>
                  <a:tcPr marL="68580" marR="68580" marT="0" marB="0"/>
                </a:tc>
              </a:tr>
              <a:tr h="370840">
                <a:tc>
                  <a:txBody>
                    <a:bodyPr/>
                    <a:lstStyle/>
                    <a:p>
                      <a:pPr marL="0" marR="0">
                        <a:lnSpc>
                          <a:spcPct val="115000"/>
                        </a:lnSpc>
                        <a:spcBef>
                          <a:spcPts val="0"/>
                        </a:spcBef>
                        <a:spcAft>
                          <a:spcPts val="0"/>
                        </a:spcAft>
                      </a:pPr>
                      <a:r>
                        <a:rPr lang="en-US" sz="1050" dirty="0"/>
                        <a:t>A yearly income between </a:t>
                      </a:r>
                      <a:endParaRPr lang="en-US" sz="1050" dirty="0" smtClean="0"/>
                    </a:p>
                    <a:p>
                      <a:pPr marL="0" marR="0">
                        <a:lnSpc>
                          <a:spcPct val="115000"/>
                        </a:lnSpc>
                        <a:spcBef>
                          <a:spcPts val="0"/>
                        </a:spcBef>
                        <a:spcAft>
                          <a:spcPts val="0"/>
                        </a:spcAft>
                      </a:pPr>
                      <a:r>
                        <a:rPr lang="en-US" sz="1050" dirty="0" smtClean="0"/>
                        <a:t>$</a:t>
                      </a:r>
                      <a:r>
                        <a:rPr lang="en-US" sz="1050" dirty="0"/>
                        <a:t>15,638 and $</a:t>
                      </a:r>
                      <a:r>
                        <a:rPr lang="en-US" sz="1050" dirty="0" smtClean="0"/>
                        <a:t>16,660.50 </a:t>
                      </a:r>
                      <a:r>
                        <a:rPr lang="en-US" sz="1050" dirty="0"/>
                        <a:t>(single) </a:t>
                      </a:r>
                      <a:endParaRPr lang="en-US" sz="1050" dirty="0" smtClean="0"/>
                    </a:p>
                    <a:p>
                      <a:pPr marL="0" marR="0">
                        <a:lnSpc>
                          <a:spcPct val="115000"/>
                        </a:lnSpc>
                        <a:spcBef>
                          <a:spcPts val="0"/>
                        </a:spcBef>
                        <a:spcAft>
                          <a:spcPts val="0"/>
                        </a:spcAft>
                      </a:pPr>
                      <a:r>
                        <a:rPr lang="en-US" sz="1050" dirty="0" smtClean="0"/>
                        <a:t>$</a:t>
                      </a:r>
                      <a:r>
                        <a:rPr lang="en-US" sz="1050" dirty="0"/>
                        <a:t>21,182 and $</a:t>
                      </a:r>
                      <a:r>
                        <a:rPr lang="en-US" sz="1050" dirty="0" smtClean="0"/>
                        <a:t>22,489.50 </a:t>
                      </a:r>
                      <a:r>
                        <a:rPr lang="en-US" sz="1050" dirty="0"/>
                        <a:t>(married) </a:t>
                      </a:r>
                      <a:endParaRPr lang="en-US" sz="1050" dirty="0" smtClean="0"/>
                    </a:p>
                    <a:p>
                      <a:pPr marL="0" marR="0">
                        <a:lnSpc>
                          <a:spcPct val="115000"/>
                        </a:lnSpc>
                        <a:spcBef>
                          <a:spcPts val="0"/>
                        </a:spcBef>
                        <a:spcAft>
                          <a:spcPts val="0"/>
                        </a:spcAft>
                      </a:pPr>
                      <a:r>
                        <a:rPr lang="en-US" sz="1050" dirty="0" smtClean="0"/>
                        <a:t>with </a:t>
                      </a:r>
                      <a:r>
                        <a:rPr lang="en-US" sz="1050" dirty="0"/>
                        <a:t>resources up to </a:t>
                      </a:r>
                      <a:endParaRPr lang="en-US" sz="1050" dirty="0" smtClean="0"/>
                    </a:p>
                    <a:p>
                      <a:pPr marL="0" marR="0">
                        <a:lnSpc>
                          <a:spcPct val="115000"/>
                        </a:lnSpc>
                        <a:spcBef>
                          <a:spcPts val="0"/>
                        </a:spcBef>
                        <a:spcAft>
                          <a:spcPts val="0"/>
                        </a:spcAft>
                      </a:pPr>
                      <a:r>
                        <a:rPr lang="en-US" sz="1050" dirty="0" smtClean="0"/>
                        <a:t>$13,330 </a:t>
                      </a:r>
                      <a:r>
                        <a:rPr lang="en-US" sz="1050" dirty="0"/>
                        <a:t>(single) </a:t>
                      </a:r>
                      <a:r>
                        <a:rPr lang="en-US" sz="1050" dirty="0" smtClean="0"/>
                        <a:t>$26,580 (married)</a:t>
                      </a:r>
                      <a:endParaRPr lang="en-US" sz="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50%</a:t>
                      </a:r>
                      <a:endParaRPr lang="en-US" sz="105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a:t>
                      </a:r>
                      <a:r>
                        <a:rPr lang="en-US" sz="1050" dirty="0" smtClean="0"/>
                        <a:t>66</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up to 15% of the cost of each prescription</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Generic and certain </a:t>
                      </a:r>
                    </a:p>
                    <a:p>
                      <a:pPr marL="0" marR="0">
                        <a:lnSpc>
                          <a:spcPct val="115000"/>
                        </a:lnSpc>
                        <a:spcBef>
                          <a:spcPts val="0"/>
                        </a:spcBef>
                        <a:spcAft>
                          <a:spcPts val="0"/>
                        </a:spcAft>
                      </a:pPr>
                      <a:r>
                        <a:rPr lang="en-US" sz="1050" dirty="0"/>
                        <a:t>preferred drugs: </a:t>
                      </a:r>
                    </a:p>
                    <a:p>
                      <a:pPr marL="0" marR="0">
                        <a:lnSpc>
                          <a:spcPct val="115000"/>
                        </a:lnSpc>
                        <a:spcBef>
                          <a:spcPts val="0"/>
                        </a:spcBef>
                        <a:spcAft>
                          <a:spcPts val="0"/>
                        </a:spcAft>
                      </a:pPr>
                      <a:r>
                        <a:rPr lang="en-US" sz="1050" dirty="0"/>
                        <a:t>no more than $</a:t>
                      </a:r>
                      <a:r>
                        <a:rPr lang="en-US" sz="1050" dirty="0" smtClean="0"/>
                        <a:t>2.65 </a:t>
                      </a:r>
                      <a:endParaRPr lang="en-US" sz="1050" dirty="0"/>
                    </a:p>
                    <a:p>
                      <a:pPr marL="0" marR="0">
                        <a:lnSpc>
                          <a:spcPct val="115000"/>
                        </a:lnSpc>
                        <a:spcBef>
                          <a:spcPts val="0"/>
                        </a:spcBef>
                        <a:spcAft>
                          <a:spcPts val="0"/>
                        </a:spcAft>
                      </a:pPr>
                      <a:r>
                        <a:rPr lang="en-US" sz="1050" dirty="0"/>
                        <a:t>Brand-name drugs: </a:t>
                      </a:r>
                    </a:p>
                    <a:p>
                      <a:pPr marL="0" marR="0">
                        <a:lnSpc>
                          <a:spcPct val="115000"/>
                        </a:lnSpc>
                        <a:spcBef>
                          <a:spcPts val="0"/>
                        </a:spcBef>
                        <a:spcAft>
                          <a:spcPts val="0"/>
                        </a:spcAft>
                      </a:pPr>
                      <a:r>
                        <a:rPr lang="en-US" sz="1050" dirty="0"/>
                        <a:t>no more than $</a:t>
                      </a:r>
                      <a:r>
                        <a:rPr lang="en-US" sz="1050" dirty="0" smtClean="0"/>
                        <a:t>6.60</a:t>
                      </a:r>
                      <a:endParaRPr lang="en-US" sz="1050" dirty="0">
                        <a:latin typeface="Calibri"/>
                        <a:ea typeface="Calibri"/>
                        <a:cs typeface="Times New Roman"/>
                      </a:endParaRPr>
                    </a:p>
                  </a:txBody>
                  <a:tcPr marL="68580" marR="68580" marT="0" marB="0"/>
                </a:tc>
              </a:tr>
              <a:tr h="370840">
                <a:tc>
                  <a:txBody>
                    <a:bodyPr/>
                    <a:lstStyle/>
                    <a:p>
                      <a:pPr marL="0" marR="0">
                        <a:lnSpc>
                          <a:spcPct val="115000"/>
                        </a:lnSpc>
                        <a:spcBef>
                          <a:spcPts val="0"/>
                        </a:spcBef>
                        <a:spcAft>
                          <a:spcPts val="0"/>
                        </a:spcAft>
                      </a:pPr>
                      <a:r>
                        <a:rPr lang="en-US" sz="1050" dirty="0"/>
                        <a:t>A yearly income between </a:t>
                      </a:r>
                    </a:p>
                    <a:p>
                      <a:pPr marL="0" marR="0">
                        <a:lnSpc>
                          <a:spcPct val="115000"/>
                        </a:lnSpc>
                        <a:spcBef>
                          <a:spcPts val="0"/>
                        </a:spcBef>
                        <a:spcAft>
                          <a:spcPts val="0"/>
                        </a:spcAft>
                      </a:pPr>
                      <a:r>
                        <a:rPr lang="en-US" sz="1050" dirty="0"/>
                        <a:t>$</a:t>
                      </a:r>
                      <a:r>
                        <a:rPr lang="en-US" sz="1050" dirty="0" smtClean="0"/>
                        <a:t>16,660.50 </a:t>
                      </a:r>
                      <a:r>
                        <a:rPr lang="en-US" sz="1050" dirty="0"/>
                        <a:t>and $</a:t>
                      </a:r>
                      <a:r>
                        <a:rPr lang="en-US" sz="1050" dirty="0" smtClean="0"/>
                        <a:t>17,235 </a:t>
                      </a:r>
                      <a:r>
                        <a:rPr lang="en-US" sz="1050" dirty="0"/>
                        <a:t>(single) </a:t>
                      </a:r>
                      <a:endParaRPr lang="en-US" sz="1050" dirty="0" smtClean="0"/>
                    </a:p>
                    <a:p>
                      <a:pPr marL="0" marR="0">
                        <a:lnSpc>
                          <a:spcPct val="115000"/>
                        </a:lnSpc>
                        <a:spcBef>
                          <a:spcPts val="0"/>
                        </a:spcBef>
                        <a:spcAft>
                          <a:spcPts val="0"/>
                        </a:spcAft>
                      </a:pPr>
                      <a:r>
                        <a:rPr lang="en-US" sz="1050" dirty="0" smtClean="0"/>
                        <a:t>$</a:t>
                      </a:r>
                      <a:r>
                        <a:rPr lang="en-US" sz="1050" dirty="0"/>
                        <a:t>21,938.50 and $</a:t>
                      </a:r>
                      <a:r>
                        <a:rPr lang="en-US" sz="1050" dirty="0" smtClean="0"/>
                        <a:t>23,265 </a:t>
                      </a:r>
                      <a:r>
                        <a:rPr lang="en-US" sz="1050" dirty="0"/>
                        <a:t>(married) </a:t>
                      </a:r>
                    </a:p>
                    <a:p>
                      <a:pPr marL="0" marR="0">
                        <a:lnSpc>
                          <a:spcPct val="115000"/>
                        </a:lnSpc>
                        <a:spcBef>
                          <a:spcPts val="0"/>
                        </a:spcBef>
                        <a:spcAft>
                          <a:spcPts val="0"/>
                        </a:spcAft>
                      </a:pPr>
                      <a:r>
                        <a:rPr lang="en-US" sz="1050" dirty="0"/>
                        <a:t>with resources up to </a:t>
                      </a:r>
                    </a:p>
                    <a:p>
                      <a:pPr marL="0" marR="0">
                        <a:lnSpc>
                          <a:spcPct val="115000"/>
                        </a:lnSpc>
                        <a:spcBef>
                          <a:spcPts val="0"/>
                        </a:spcBef>
                        <a:spcAft>
                          <a:spcPts val="0"/>
                        </a:spcAft>
                      </a:pPr>
                      <a:r>
                        <a:rPr lang="en-US" sz="1050" dirty="0"/>
                        <a:t>$</a:t>
                      </a:r>
                      <a:r>
                        <a:rPr lang="en-US" sz="1050" dirty="0" smtClean="0"/>
                        <a:t>13,330 </a:t>
                      </a:r>
                      <a:r>
                        <a:rPr lang="en-US" sz="1050" dirty="0"/>
                        <a:t>(single</a:t>
                      </a:r>
                      <a:r>
                        <a:rPr lang="en-US" sz="1050" dirty="0" smtClean="0"/>
                        <a:t>)</a:t>
                      </a:r>
                      <a:r>
                        <a:rPr lang="en-US" sz="1050" baseline="0" dirty="0" smtClean="0"/>
                        <a:t> </a:t>
                      </a:r>
                      <a:r>
                        <a:rPr lang="en-US" sz="1050" dirty="0" smtClean="0"/>
                        <a:t>$26,580 </a:t>
                      </a:r>
                      <a:r>
                        <a:rPr lang="en-US" sz="1050" dirty="0"/>
                        <a:t>(married)</a:t>
                      </a:r>
                      <a:endParaRPr lang="en-US" sz="105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75%</a:t>
                      </a:r>
                      <a:endParaRPr lang="en-US" sz="105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50" dirty="0"/>
                        <a:t>$</a:t>
                      </a:r>
                      <a:r>
                        <a:rPr lang="en-US" sz="1050" dirty="0" smtClean="0"/>
                        <a:t>66</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up to 15% of the cost of each prescription</a:t>
                      </a:r>
                      <a:endParaRPr lang="en-US" sz="10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t>Generic and certain </a:t>
                      </a:r>
                    </a:p>
                    <a:p>
                      <a:pPr marL="0" marR="0">
                        <a:lnSpc>
                          <a:spcPct val="115000"/>
                        </a:lnSpc>
                        <a:spcBef>
                          <a:spcPts val="0"/>
                        </a:spcBef>
                        <a:spcAft>
                          <a:spcPts val="0"/>
                        </a:spcAft>
                      </a:pPr>
                      <a:r>
                        <a:rPr lang="en-US" sz="1050" dirty="0"/>
                        <a:t>preferred drugs: </a:t>
                      </a:r>
                    </a:p>
                    <a:p>
                      <a:pPr marL="0" marR="0">
                        <a:lnSpc>
                          <a:spcPct val="115000"/>
                        </a:lnSpc>
                        <a:spcBef>
                          <a:spcPts val="0"/>
                        </a:spcBef>
                        <a:spcAft>
                          <a:spcPts val="0"/>
                        </a:spcAft>
                      </a:pPr>
                      <a:r>
                        <a:rPr lang="en-US" sz="1050" dirty="0"/>
                        <a:t>no more than $</a:t>
                      </a:r>
                      <a:r>
                        <a:rPr lang="en-US" sz="1050" dirty="0" smtClean="0"/>
                        <a:t>2.65 </a:t>
                      </a:r>
                      <a:endParaRPr lang="en-US" sz="1050" dirty="0"/>
                    </a:p>
                    <a:p>
                      <a:pPr marL="0" marR="0">
                        <a:lnSpc>
                          <a:spcPct val="115000"/>
                        </a:lnSpc>
                        <a:spcBef>
                          <a:spcPts val="0"/>
                        </a:spcBef>
                        <a:spcAft>
                          <a:spcPts val="0"/>
                        </a:spcAft>
                      </a:pPr>
                      <a:r>
                        <a:rPr lang="en-US" sz="1050" dirty="0"/>
                        <a:t>Brand-name drugs: </a:t>
                      </a:r>
                    </a:p>
                    <a:p>
                      <a:pPr marL="0" marR="0">
                        <a:lnSpc>
                          <a:spcPct val="115000"/>
                        </a:lnSpc>
                        <a:spcBef>
                          <a:spcPts val="0"/>
                        </a:spcBef>
                        <a:spcAft>
                          <a:spcPts val="0"/>
                        </a:spcAft>
                      </a:pPr>
                      <a:r>
                        <a:rPr lang="en-US" sz="1050" dirty="0"/>
                        <a:t>no more than $</a:t>
                      </a:r>
                      <a:r>
                        <a:rPr lang="en-US" sz="1050" dirty="0" smtClean="0"/>
                        <a:t>6.60</a:t>
                      </a:r>
                      <a:endParaRPr lang="en-US" sz="600" dirty="0">
                        <a:latin typeface="Calibri"/>
                        <a:ea typeface="Calibri"/>
                        <a:cs typeface="Times New Roman"/>
                      </a:endParaRPr>
                    </a:p>
                  </a:txBody>
                  <a:tcPr marL="68580" marR="68580" marT="0" marB="0"/>
                </a:tc>
              </a:tr>
            </a:tbl>
          </a:graphicData>
        </a:graphic>
      </p:graphicFrame>
    </p:spTree>
    <p:custDataLst>
      <p:tags r:id="rId1"/>
    </p:custDataLst>
    <p:extLst>
      <p:ext uri="{BB962C8B-B14F-4D97-AF65-F5344CB8AC3E}">
        <p14:creationId xmlns:p14="http://schemas.microsoft.com/office/powerpoint/2010/main" val="363800311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2796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05/01/2013</a:t>
            </a:r>
            <a:endParaRPr lang="en-US" dirty="0"/>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6</a:t>
            </a:fld>
            <a:endParaRPr lang="en-US" dirty="0"/>
          </a:p>
        </p:txBody>
      </p:sp>
      <p:sp>
        <p:nvSpPr>
          <p:cNvPr id="48130" name="Content Placeholder 2"/>
          <p:cNvSpPr>
            <a:spLocks noGrp="1"/>
          </p:cNvSpPr>
          <p:nvPr>
            <p:ph idx="4294967295"/>
          </p:nvPr>
        </p:nvSpPr>
        <p:spPr>
          <a:xfrm>
            <a:off x="0" y="1600200"/>
            <a:ext cx="8229600" cy="4525963"/>
          </a:xfrm>
        </p:spPr>
        <p:txBody>
          <a:bodyPr>
            <a:normAutofit/>
          </a:bodyPr>
          <a:lstStyle/>
          <a:p>
            <a:r>
              <a:rPr lang="en-US" sz="3200" dirty="0"/>
              <a:t>Federal programs </a:t>
            </a:r>
            <a:r>
              <a:rPr lang="en-US" sz="3200" dirty="0" smtClean="0"/>
              <a:t>that provide cash </a:t>
            </a:r>
            <a:r>
              <a:rPr lang="en-US" sz="3200" dirty="0"/>
              <a:t>benefits </a:t>
            </a:r>
          </a:p>
          <a:p>
            <a:pPr lvl="1"/>
            <a:r>
              <a:rPr lang="en-US" sz="2800" dirty="0"/>
              <a:t>For people with disabilities</a:t>
            </a:r>
          </a:p>
          <a:p>
            <a:pPr lvl="2"/>
            <a:r>
              <a:rPr lang="en-US" sz="2800" dirty="0"/>
              <a:t>Social Security Disability Insurance (SSDI)</a:t>
            </a:r>
          </a:p>
          <a:p>
            <a:pPr lvl="2"/>
            <a:r>
              <a:rPr lang="en-US" sz="2800" dirty="0"/>
              <a:t>Supplemental Security Income (</a:t>
            </a:r>
            <a:r>
              <a:rPr lang="en-US" sz="2800" dirty="0" smtClean="0"/>
              <a:t>SSI</a:t>
            </a:r>
            <a:r>
              <a:rPr lang="en-US" sz="2800" dirty="0"/>
              <a:t>)</a:t>
            </a:r>
          </a:p>
          <a:p>
            <a:r>
              <a:rPr lang="en-US" sz="3200" dirty="0"/>
              <a:t>Administered by </a:t>
            </a:r>
            <a:r>
              <a:rPr lang="en-US" sz="3200" dirty="0" smtClean="0"/>
              <a:t>Social </a:t>
            </a:r>
            <a:r>
              <a:rPr lang="en-US" sz="3200" dirty="0"/>
              <a:t>Security</a:t>
            </a:r>
          </a:p>
          <a:p>
            <a:pPr marL="0" lvl="1" indent="0">
              <a:spcBef>
                <a:spcPts val="600"/>
              </a:spcBef>
              <a:buNone/>
            </a:pPr>
            <a:endParaRPr lang="en-US" dirty="0" smtClean="0">
              <a:latin typeface="Arial" charset="0"/>
              <a:cs typeface="Arial" charset="0"/>
            </a:endParaRPr>
          </a:p>
        </p:txBody>
      </p:sp>
      <p:sp>
        <p:nvSpPr>
          <p:cNvPr id="48134" name="Title 1"/>
          <p:cNvSpPr>
            <a:spLocks noGrp="1"/>
          </p:cNvSpPr>
          <p:nvPr>
            <p:ph type="title" idx="4294967295"/>
          </p:nvPr>
        </p:nvSpPr>
        <p:spPr>
          <a:xfrm>
            <a:off x="0" y="76200"/>
            <a:ext cx="8229600" cy="1096963"/>
          </a:xfrm>
          <a:noFill/>
        </p:spPr>
        <p:txBody>
          <a:bodyPr>
            <a:normAutofit fontScale="90000"/>
          </a:bodyPr>
          <a:lstStyle/>
          <a:p>
            <a:r>
              <a:rPr lang="en-US" dirty="0" smtClean="0"/>
              <a:t>Social </a:t>
            </a:r>
            <a:r>
              <a:rPr lang="en-US" dirty="0"/>
              <a:t>Security </a:t>
            </a:r>
            <a:r>
              <a:rPr lang="en-US" dirty="0" smtClean="0"/>
              <a:t>Programs for </a:t>
            </a:r>
            <a:r>
              <a:rPr lang="en-US" dirty="0"/>
              <a:t>People with Disabilities</a:t>
            </a:r>
            <a:r>
              <a:rPr lang="en-US" spc="-50" dirty="0" smtClean="0">
                <a:cs typeface="Arial" charset="0"/>
              </a:rPr>
              <a:t> </a:t>
            </a:r>
            <a:endParaRPr lang="en-US" sz="3600" spc="-50" dirty="0" smtClean="0"/>
          </a:p>
        </p:txBody>
      </p:sp>
      <p:sp>
        <p:nvSpPr>
          <p:cNvPr id="8" name="Rectangle 7"/>
          <p:cNvSpPr/>
          <p:nvPr/>
        </p:nvSpPr>
        <p:spPr>
          <a:xfrm>
            <a:off x="2673151" y="6416566"/>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326623222"/>
      </p:ext>
    </p:extLst>
  </p:cSld>
  <p:clrMapOvr>
    <a:masterClrMapping/>
  </p:clrMapOvr>
  <p:transition advTm="24766"/>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noAutofit/>
          </a:bodyPr>
          <a:lstStyle/>
          <a:p>
            <a:r>
              <a:rPr lang="en-US" sz="3400" spc="-100" dirty="0" smtClean="0"/>
              <a:t>What is Social Security Disability Insurance? </a:t>
            </a:r>
            <a:endParaRPr lang="en-US" sz="3400" spc="-100" dirty="0"/>
          </a:p>
        </p:txBody>
      </p:sp>
      <p:sp>
        <p:nvSpPr>
          <p:cNvPr id="3" name="Content Placeholder 2"/>
          <p:cNvSpPr>
            <a:spLocks noGrp="1"/>
          </p:cNvSpPr>
          <p:nvPr>
            <p:ph idx="1"/>
          </p:nvPr>
        </p:nvSpPr>
        <p:spPr/>
        <p:txBody>
          <a:bodyPr/>
          <a:lstStyle/>
          <a:p>
            <a:r>
              <a:rPr lang="en-US" dirty="0" smtClean="0"/>
              <a:t>Pays benefits if you meet the Social Security definition of disability</a:t>
            </a:r>
          </a:p>
          <a:p>
            <a:pPr lvl="1"/>
            <a:r>
              <a:rPr lang="en-US" dirty="0" smtClean="0"/>
              <a:t>Certain members of your family </a:t>
            </a:r>
          </a:p>
          <a:p>
            <a:pPr lvl="1"/>
            <a:r>
              <a:rPr lang="en-US" dirty="0" smtClean="0"/>
              <a:t>If you are "insured" </a:t>
            </a:r>
          </a:p>
          <a:p>
            <a:pPr lvl="2"/>
            <a:r>
              <a:rPr lang="en-US" dirty="0" smtClean="0"/>
              <a:t>You worked long enough and paid Social Security taxes</a:t>
            </a:r>
          </a:p>
          <a:p>
            <a:r>
              <a:rPr lang="en-US" dirty="0" smtClean="0">
                <a:cs typeface="Times New Roman" pitchFamily="18" charset="0"/>
              </a:rPr>
              <a:t>Benefit amount 	</a:t>
            </a:r>
          </a:p>
          <a:p>
            <a:pPr lvl="1"/>
            <a:r>
              <a:rPr lang="en-US" dirty="0" smtClean="0">
                <a:cs typeface="Times New Roman" pitchFamily="18" charset="0"/>
              </a:rPr>
              <a:t>Based on average lifetime earnings</a:t>
            </a:r>
            <a:endParaRPr lang="en-US" u="sng" dirty="0" smtClean="0">
              <a:cs typeface="Times New Roman" pitchFamily="18" charset="0"/>
            </a:endParaRPr>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7</a:t>
            </a:fld>
            <a:endParaRPr lang="en-US" dirty="0"/>
          </a:p>
        </p:txBody>
      </p:sp>
      <p:sp>
        <p:nvSpPr>
          <p:cNvPr id="7" name="Rectangle 6"/>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03"/>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6093167"/>
              </p:ext>
            </p:extLst>
          </p:nvPr>
        </p:nvGraphicFramePr>
        <p:xfrm>
          <a:off x="76199" y="-2"/>
          <a:ext cx="8991601" cy="5556576"/>
        </p:xfrm>
        <a:graphic>
          <a:graphicData uri="http://schemas.openxmlformats.org/drawingml/2006/table">
            <a:tbl>
              <a:tblPr firstRow="1" bandRow="1">
                <a:tableStyleId>{5C22544A-7EE6-4342-B048-85BDC9FD1C3A}</a:tableStyleId>
              </a:tblPr>
              <a:tblGrid>
                <a:gridCol w="2971801"/>
                <a:gridCol w="3048000"/>
                <a:gridCol w="2971800"/>
              </a:tblGrid>
              <a:tr h="1143002">
                <a:tc gridSpan="3">
                  <a:txBody>
                    <a:bodyPr/>
                    <a:lstStyle/>
                    <a:p>
                      <a:pPr algn="ctr"/>
                      <a:r>
                        <a:rPr lang="en-US" sz="3600" spc="-100" dirty="0" smtClean="0"/>
                        <a:t>Who can get Social Security Disability</a:t>
                      </a:r>
                      <a:r>
                        <a:rPr lang="en-US" sz="3600" spc="-100" baseline="0" dirty="0" smtClean="0"/>
                        <a:t> Insurance?</a:t>
                      </a:r>
                      <a:endParaRPr lang="en-US" sz="3600" spc="-100" dirty="0"/>
                    </a:p>
                  </a:txBody>
                  <a:tcPr marL="36576" marR="36576" anchor="ctr"/>
                </a:tc>
                <a:tc hMerge="1">
                  <a:txBody>
                    <a:bodyPr/>
                    <a:lstStyle/>
                    <a:p>
                      <a:endParaRPr lang="en-US"/>
                    </a:p>
                  </a:txBody>
                  <a:tcPr/>
                </a:tc>
                <a:tc hMerge="1">
                  <a:txBody>
                    <a:bodyPr/>
                    <a:lstStyle/>
                    <a:p>
                      <a:pPr algn="ctr"/>
                      <a:endParaRPr lang="en-US" sz="3200" dirty="0"/>
                    </a:p>
                  </a:txBody>
                  <a:tcPr anchor="ctr"/>
                </a:tc>
              </a:tr>
              <a:tr h="609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dirty="0" smtClean="0"/>
                        <a:t>Worker</a:t>
                      </a:r>
                      <a:endParaRPr lang="en-US" sz="26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dirty="0" smtClean="0"/>
                        <a:t>Spouse</a:t>
                      </a:r>
                      <a:endParaRPr lang="en-US" sz="2600" b="1" dirty="0"/>
                    </a:p>
                  </a:txBody>
                  <a:tcPr anchor="ctr"/>
                </a:tc>
                <a:tc>
                  <a:txBody>
                    <a:bodyPr/>
                    <a:lstStyle/>
                    <a:p>
                      <a:pPr algn="ctr"/>
                      <a:r>
                        <a:rPr lang="en-US" sz="2600" b="1" dirty="0" smtClean="0">
                          <a:solidFill>
                            <a:schemeClr val="tx1"/>
                          </a:solidFill>
                          <a:latin typeface="+mn-lt"/>
                        </a:rPr>
                        <a:t>Child</a:t>
                      </a:r>
                      <a:endParaRPr lang="en-US" sz="2600" b="1" dirty="0">
                        <a:solidFill>
                          <a:schemeClr val="tx1"/>
                        </a:solidFill>
                        <a:latin typeface="+mn-lt"/>
                      </a:endParaRPr>
                    </a:p>
                  </a:txBody>
                  <a:tcPr anchor="ctr"/>
                </a:tc>
              </a:tr>
              <a:tr h="3803974">
                <a:tc>
                  <a:txBody>
                    <a:bodyPr/>
                    <a:lstStyle/>
                    <a:p>
                      <a:pPr marL="164592" lvl="1" indent="-164592">
                        <a:lnSpc>
                          <a:spcPct val="100000"/>
                        </a:lnSpc>
                        <a:spcBef>
                          <a:spcPts val="0"/>
                        </a:spcBef>
                        <a:buFont typeface="Wingdings" pitchFamily="2" charset="2"/>
                        <a:buChar char="§"/>
                      </a:pPr>
                      <a:r>
                        <a:rPr lang="en-US" sz="2400" dirty="0" smtClean="0">
                          <a:solidFill>
                            <a:schemeClr val="tx1"/>
                          </a:solidFill>
                        </a:rPr>
                        <a:t>Must have paid enough into Social Security 5 out of last 10 years (20 Working Credits)</a:t>
                      </a:r>
                    </a:p>
                    <a:p>
                      <a:pPr marL="164592" lvl="1" indent="-164592">
                        <a:lnSpc>
                          <a:spcPct val="100000"/>
                        </a:lnSpc>
                        <a:spcBef>
                          <a:spcPts val="0"/>
                        </a:spcBef>
                        <a:buFont typeface="Wingdings" pitchFamily="2" charset="2"/>
                        <a:buChar char="§"/>
                      </a:pPr>
                      <a:r>
                        <a:rPr lang="en-US" sz="2400" dirty="0" smtClean="0">
                          <a:solidFill>
                            <a:schemeClr val="tx1"/>
                          </a:solidFill>
                        </a:rPr>
                        <a:t>Less work is required if under age 31 </a:t>
                      </a:r>
                    </a:p>
                  </a:txBody>
                  <a:tcPr/>
                </a:tc>
                <a:tc>
                  <a:txBody>
                    <a:bodyPr/>
                    <a:lstStyle/>
                    <a:p>
                      <a:pPr marL="164592" lvl="1" indent="-164592">
                        <a:lnSpc>
                          <a:spcPct val="100000"/>
                        </a:lnSpc>
                        <a:spcBef>
                          <a:spcPts val="0"/>
                        </a:spcBef>
                        <a:buFont typeface="Wingdings" pitchFamily="2" charset="2"/>
                        <a:buChar char="§"/>
                      </a:pPr>
                      <a:r>
                        <a:rPr lang="en-US" sz="2400" dirty="0" smtClean="0">
                          <a:solidFill>
                            <a:schemeClr val="tx1"/>
                          </a:solidFill>
                        </a:rPr>
                        <a:t>At age 62	</a:t>
                      </a:r>
                    </a:p>
                    <a:p>
                      <a:pPr marL="164592" lvl="1" indent="-164592">
                        <a:lnSpc>
                          <a:spcPct val="100000"/>
                        </a:lnSpc>
                        <a:spcBef>
                          <a:spcPts val="0"/>
                        </a:spcBef>
                        <a:buFont typeface="Wingdings" pitchFamily="2" charset="2"/>
                        <a:buChar char="§"/>
                      </a:pPr>
                      <a:r>
                        <a:rPr lang="en-US" sz="2400" dirty="0" smtClean="0">
                          <a:solidFill>
                            <a:schemeClr val="tx1"/>
                          </a:solidFill>
                        </a:rPr>
                        <a:t>At any age if caring for child who is under 16 or disabled</a:t>
                      </a:r>
                    </a:p>
                    <a:p>
                      <a:pPr marL="164592" marR="0" lvl="1" indent="-164592"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400" dirty="0" smtClean="0">
                          <a:solidFill>
                            <a:schemeClr val="tx1"/>
                          </a:solidFill>
                        </a:rPr>
                        <a:t>At age 50</a:t>
                      </a:r>
                      <a:r>
                        <a:rPr lang="en-US" sz="2400" baseline="0" dirty="0" smtClean="0">
                          <a:solidFill>
                            <a:schemeClr val="tx1"/>
                          </a:solidFill>
                        </a:rPr>
                        <a:t> if a disabled widow(er)</a:t>
                      </a:r>
                      <a:endParaRPr lang="en-US" sz="2400" dirty="0" smtClean="0">
                        <a:solidFill>
                          <a:schemeClr val="tx1"/>
                        </a:solidFill>
                      </a:endParaRPr>
                    </a:p>
                    <a:p>
                      <a:pPr marL="164592" lvl="1" indent="-164592">
                        <a:lnSpc>
                          <a:spcPct val="100000"/>
                        </a:lnSpc>
                        <a:spcBef>
                          <a:spcPts val="0"/>
                        </a:spcBef>
                        <a:buFont typeface="Wingdings" pitchFamily="2" charset="2"/>
                        <a:buChar char="§"/>
                      </a:pPr>
                      <a:r>
                        <a:rPr lang="en-US" sz="2400" dirty="0" smtClean="0">
                          <a:solidFill>
                            <a:schemeClr val="tx1"/>
                          </a:solidFill>
                        </a:rPr>
                        <a:t>Divorced spouses may qualify</a:t>
                      </a:r>
                    </a:p>
                  </a:txBody>
                  <a:tcPr/>
                </a:tc>
                <a:tc>
                  <a:txBody>
                    <a:bodyPr/>
                    <a:lstStyle/>
                    <a:p>
                      <a:pPr marL="164592" lvl="1" indent="-164592">
                        <a:spcBef>
                          <a:spcPts val="0"/>
                        </a:spcBef>
                        <a:buFont typeface="Wingdings" pitchFamily="2" charset="2"/>
                        <a:buChar char="§"/>
                      </a:pPr>
                      <a:r>
                        <a:rPr lang="en-US" sz="2400" dirty="0" smtClean="0">
                          <a:solidFill>
                            <a:schemeClr val="tx1"/>
                          </a:solidFill>
                        </a:rPr>
                        <a:t>Not married under age 18 (under 19 if still in high school)</a:t>
                      </a:r>
                    </a:p>
                    <a:p>
                      <a:pPr marL="164592" lvl="1" indent="-164592">
                        <a:spcBef>
                          <a:spcPts val="0"/>
                        </a:spcBef>
                        <a:buFont typeface="Wingdings" pitchFamily="2" charset="2"/>
                        <a:buChar char="§"/>
                      </a:pPr>
                      <a:r>
                        <a:rPr lang="en-US" sz="2400" dirty="0" smtClean="0">
                          <a:solidFill>
                            <a:schemeClr val="tx1"/>
                          </a:solidFill>
                        </a:rPr>
                        <a:t>Not married and disabled before age 22</a:t>
                      </a:r>
                    </a:p>
                  </a:txBody>
                  <a:tcPr/>
                </a:tc>
              </a:tr>
            </a:tbl>
          </a:graphicData>
        </a:graphic>
      </p:graphicFrame>
      <p:sp>
        <p:nvSpPr>
          <p:cNvPr id="2" name="Date Placeholder 1"/>
          <p:cNvSpPr>
            <a:spLocks noGrp="1"/>
          </p:cNvSpPr>
          <p:nvPr>
            <p:ph type="dt" sz="half" idx="4294967295"/>
          </p:nvPr>
        </p:nvSpPr>
        <p:spPr>
          <a:xfrm>
            <a:off x="0" y="6553200"/>
            <a:ext cx="2133600" cy="304800"/>
          </a:xfrm>
          <a:prstGeom prst="rect">
            <a:avLst/>
          </a:prstGeom>
        </p:spPr>
        <p:txBody>
          <a:bodyPr/>
          <a:lstStyle/>
          <a:p>
            <a:r>
              <a:rPr lang="en-US" sz="1200" dirty="0" smtClean="0"/>
              <a:t>05/01/2013</a:t>
            </a:r>
            <a:endParaRPr lang="en-US" sz="1200" dirty="0"/>
          </a:p>
        </p:txBody>
      </p:sp>
      <p:sp>
        <p:nvSpPr>
          <p:cNvPr id="4" name="Slide Number Placeholder 3"/>
          <p:cNvSpPr>
            <a:spLocks noGrp="1"/>
          </p:cNvSpPr>
          <p:nvPr>
            <p:ph type="sldNum" sz="quarter" idx="4294967295"/>
          </p:nvPr>
        </p:nvSpPr>
        <p:spPr>
          <a:xfrm>
            <a:off x="6858000" y="6462718"/>
            <a:ext cx="1828800" cy="153162"/>
          </a:xfrm>
          <a:prstGeom prst="rect">
            <a:avLst/>
          </a:prstGeom>
        </p:spPr>
        <p:txBody>
          <a:bodyPr/>
          <a:lstStyle/>
          <a:p>
            <a:pPr algn="r"/>
            <a:r>
              <a:rPr lang="en-US" dirty="0"/>
              <a:t>8</a:t>
            </a:r>
          </a:p>
        </p:txBody>
      </p:sp>
      <p:sp>
        <p:nvSpPr>
          <p:cNvPr id="6" name="Rectangle 5"/>
          <p:cNvSpPr/>
          <p:nvPr/>
        </p:nvSpPr>
        <p:spPr>
          <a:xfrm>
            <a:off x="2687125"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extLst>
      <p:ext uri="{BB962C8B-B14F-4D97-AF65-F5344CB8AC3E}">
        <p14:creationId xmlns:p14="http://schemas.microsoft.com/office/powerpoint/2010/main" val="3258358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pc="-100" dirty="0" smtClean="0"/>
              <a:t>Qualifying for Social Security Disability Insurance</a:t>
            </a:r>
            <a:endParaRPr lang="en-US" spc="-100" dirty="0"/>
          </a:p>
        </p:txBody>
      </p:sp>
      <p:sp>
        <p:nvSpPr>
          <p:cNvPr id="3" name="Content Placeholder 2"/>
          <p:cNvSpPr>
            <a:spLocks noGrp="1"/>
          </p:cNvSpPr>
          <p:nvPr>
            <p:ph idx="1"/>
          </p:nvPr>
        </p:nvSpPr>
        <p:spPr/>
        <p:txBody>
          <a:bodyPr>
            <a:normAutofit fontScale="92500" lnSpcReduction="10000"/>
          </a:bodyPr>
          <a:lstStyle/>
          <a:p>
            <a:r>
              <a:rPr lang="en-US" dirty="0" smtClean="0"/>
              <a:t>People who have earned enough working credits </a:t>
            </a:r>
          </a:p>
          <a:p>
            <a:pPr lvl="1"/>
            <a:r>
              <a:rPr lang="en-US" dirty="0" smtClean="0"/>
              <a:t>Also called quarters of coverage</a:t>
            </a:r>
          </a:p>
          <a:p>
            <a:pPr lvl="1"/>
            <a:r>
              <a:rPr lang="en-US" dirty="0" smtClean="0"/>
              <a:t>Based on your earnings</a:t>
            </a:r>
          </a:p>
          <a:p>
            <a:r>
              <a:rPr lang="en-US" dirty="0" smtClean="0"/>
              <a:t>Work history determines eligibility for </a:t>
            </a:r>
          </a:p>
          <a:p>
            <a:pPr lvl="1"/>
            <a:r>
              <a:rPr lang="en-US" dirty="0" smtClean="0"/>
              <a:t>Social Security retirement benefits	</a:t>
            </a:r>
          </a:p>
          <a:p>
            <a:pPr lvl="1"/>
            <a:r>
              <a:rPr lang="en-US" dirty="0" smtClean="0"/>
              <a:t>Disability benefits </a:t>
            </a:r>
          </a:p>
          <a:p>
            <a:pPr lvl="1"/>
            <a:r>
              <a:rPr lang="en-US" dirty="0" smtClean="0"/>
              <a:t>Your family’s eligibility for survivor’s benefits</a:t>
            </a:r>
          </a:p>
          <a:p>
            <a:r>
              <a:rPr lang="en-US" dirty="0" smtClean="0"/>
              <a:t>In 2013, you get one credit </a:t>
            </a:r>
          </a:p>
          <a:p>
            <a:pPr lvl="1"/>
            <a:r>
              <a:rPr lang="en-US" dirty="0" smtClean="0"/>
              <a:t>For each $1,160 of earnings (changes annually)</a:t>
            </a:r>
          </a:p>
          <a:p>
            <a:pPr lvl="1"/>
            <a:r>
              <a:rPr lang="en-US" dirty="0" smtClean="0"/>
              <a:t>Up to the maximum of four credits per year</a:t>
            </a:r>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05/01/2013</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9</a:t>
            </a:fld>
            <a:endParaRPr lang="en-US" dirty="0"/>
          </a:p>
        </p:txBody>
      </p:sp>
      <p:sp>
        <p:nvSpPr>
          <p:cNvPr id="7" name="Rectangle 6"/>
          <p:cNvSpPr/>
          <p:nvPr/>
        </p:nvSpPr>
        <p:spPr>
          <a:xfrm>
            <a:off x="2695008" y="6400800"/>
            <a:ext cx="3769750" cy="276999"/>
          </a:xfrm>
          <a:prstGeom prst="rect">
            <a:avLst/>
          </a:prstGeom>
        </p:spPr>
        <p:txBody>
          <a:bodyPr wrap="none">
            <a:spAutoFit/>
          </a:bodyPr>
          <a:lstStyle/>
          <a:p>
            <a:pPr lvl="0" algn="ctr">
              <a:defRPr/>
            </a:pPr>
            <a:r>
              <a:rPr lang="en-US" sz="1200" dirty="0">
                <a:solidFill>
                  <a:prstClr val="black"/>
                </a:solidFill>
              </a:rPr>
              <a:t>Medicare and Other Programs for People with Disabilities</a:t>
            </a:r>
          </a:p>
        </p:txBody>
      </p:sp>
    </p:spTree>
  </p:cSld>
  <p:clrMapOvr>
    <a:masterClrMapping/>
  </p:clrMapOvr>
  <p:transition advTm="219"/>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3 - &amp;quot;Background&amp;quot;&quot;/&gt;&lt;property id=&quot;20307&quot; value=&quot;259&quot;/&gt;&lt;/object&gt;&lt;object type=&quot;3&quot; unique_id=&quot;10005&quot;&gt;&lt;property id=&quot;20148&quot; value=&quot;5&quot;/&gt;&lt;property id=&quot;20300&quot; value=&quot;Slide 23 - &amp;quot;Retroactive Entitlement to Medicare&amp;quot;&quot;/&gt;&lt;property id=&quot;20307&quot; value=&quot;364&quot;/&gt;&lt;/object&gt;&lt;object type=&quot;3&quot; unique_id=&quot;10011&quot;&gt;&lt;property id=&quot;20148&quot; value=&quot;5&quot;/&gt;&lt;property id=&quot;20300&quot; value=&quot;Slide 31 - &amp;quot;When is Medicare the Secondary Payer? &amp;quot;&quot;/&gt;&lt;property id=&quot;20307&quot; value=&quot;367&quot;/&gt;&lt;/object&gt;&lt;object type=&quot;3&quot; unique_id=&quot;10014&quot;&gt;&lt;property id=&quot;20148&quot; value=&quot;5&quot;/&gt;&lt;property id=&quot;20300&quot; value=&quot;Slide 12 - &amp;quot;What is Supplemental Security Income?&amp;amp;#x09;&amp;quot;&quot;/&gt;&lt;property id=&quot;20307&quot; value=&quot;269&quot;/&gt;&lt;/object&gt;&lt;object type=&quot;3&quot; unique_id=&quot;10015&quot;&gt;&lt;property id=&quot;20148&quot; value=&quot;5&quot;/&gt;&lt;property id=&quot;20300&quot; value=&quot;Slide 14 - &amp;quot;To Apply for Disability Benefits&amp;quot;&quot;/&gt;&lt;property id=&quot;20307&quot; value=&quot;270&quot;/&gt;&lt;/object&gt;&lt;object type=&quot;3&quot; unique_id=&quot;10016&quot;&gt;&lt;property id=&quot;20148&quot; value=&quot;5&quot;/&gt;&lt;property id=&quot;20300&quot; value=&quot;Slide 13 - &amp;quot;Applying for Disability Benefits&amp;quot;&quot;/&gt;&lt;property id=&quot;20307&quot; value=&quot;271&quot;/&gt;&lt;/object&gt;&lt;object type=&quot;3&quot; unique_id=&quot;10017&quot;&gt;&lt;property id=&quot;20148&quot; value=&quot;5&quot;/&gt;&lt;property id=&quot;20300&quot; value=&quot;Slide 11 - &amp;quot;Waiting Period for Disability Insurance&amp;quot;&quot;/&gt;&lt;property id=&quot;20307&quot; value=&quot;272&quot;/&gt;&lt;/object&gt;&lt;object type=&quot;3&quot; unique_id=&quot;10018&quot;&gt;&lt;property id=&quot;20148&quot; value=&quot;5&quot;/&gt;&lt;property id=&quot;20300&quot; value=&quot;Slide 17 - &amp;quot;Lesson 2 - Medicare for People with Disabilities&amp;quot;&quot;/&gt;&lt;property id=&quot;20307&quot; value=&quot;273&quot;/&gt;&lt;/object&gt;&lt;object type=&quot;3&quot; unique_id=&quot;10019&quot;&gt;&lt;property id=&quot;20148&quot; value=&quot;5&quot;/&gt;&lt;property id=&quot;20300&quot; value=&quot;Slide 18 - &amp;quot;What is Medicare?&amp;quot;&quot;/&gt;&lt;property id=&quot;20307&quot; value=&quot;274&quot;/&gt;&lt;/object&gt;&lt;object type=&quot;3&quot; unique_id=&quot;10024&quot;&gt;&lt;property id=&quot;20148&quot; value=&quot;5&quot;/&gt;&lt;property id=&quot;20300&quot; value=&quot;Slide 22 - &amp;quot;Automatic Enrollment&amp;quot;&quot;/&gt;&lt;property id=&quot;20307&quot; value=&quot;279&quot;/&gt;&lt;/object&gt;&lt;object type=&quot;3&quot; unique_id=&quot;10025&quot;&gt;&lt;property id=&quot;20148&quot; value=&quot;5&quot;/&gt;&lt;property id=&quot;20300&quot; value=&quot;Slide 24 - &amp;quot;How long are you entitled to Medicare? &amp;quot;&quot;/&gt;&lt;property id=&quot;20307&quot; value=&quot;280&quot;/&gt;&lt;/object&gt;&lt;object type=&quot;3&quot; unique_id=&quot;10039&quot;&gt;&lt;property id=&quot;20148&quot; value=&quot;5&quot;/&gt;&lt;property id=&quot;20300&quot; value=&quot;Slide 28 - &amp;quot;Paying for Medicare Part A (Hospital Insurance)&amp;quot;&quot;/&gt;&lt;property id=&quot;20307&quot; value=&quot;294&quot;/&gt;&lt;/object&gt;&lt;object type=&quot;3&quot; unique_id=&quot;10040&quot;&gt;&lt;property id=&quot;20148&quot; value=&quot;5&quot;/&gt;&lt;property id=&quot;20300&quot; value=&quot;Slide 19 - &amp;quot;The Four Parts of Medicare&amp;quot;&quot;/&gt;&lt;property id=&quot;20307&quot; value=&quot;371&quot;/&gt;&lt;/object&gt;&lt;object type=&quot;3&quot; unique_id=&quot;10044&quot;&gt;&lt;property id=&quot;20148&quot; value=&quot;5&quot;/&gt;&lt;property id=&quot;20300&quot; value=&quot;Slide 34 - &amp;quot;What is a Medigap Policy?&amp;quot;&quot;/&gt;&lt;property id=&quot;20307&quot; value=&quot;299&quot;/&gt;&lt;/object&gt;&lt;object type=&quot;3&quot; unique_id=&quot;10045&quot;&gt;&lt;property id=&quot;20148&quot; value=&quot;5&quot;/&gt;&lt;property id=&quot;20300&quot; value=&quot;Slide 35 - &amp;quot;Medigap for People with Disabilities&amp;quot;&quot;/&gt;&lt;property id=&quot;20307&quot; value=&quot;300&quot;/&gt;&lt;/object&gt;&lt;object type=&quot;3&quot; unique_id=&quot;10046&quot;&gt;&lt;property id=&quot;20148&quot; value=&quot;5&quot;/&gt;&lt;property id=&quot;20300&quot; value=&quot;Slide 36 - &amp;quot;Part C – Medicare Advantage&amp;quot;&quot;/&gt;&lt;property id=&quot;20307&quot; value=&quot;301&quot;/&gt;&lt;/object&gt;&lt;object type=&quot;3&quot; unique_id=&quot;10052&quot;&gt;&lt;property id=&quot;20148&quot; value=&quot;5&quot;/&gt;&lt;property id=&quot;20300&quot; value=&quot;Slide 38 - &amp;quot;Who Can Join Part D?&amp;quot;&quot;/&gt;&lt;property id=&quot;20307&quot; value=&quot;307&quot;/&gt;&lt;/object&gt;&lt;object type=&quot;3&quot; unique_id=&quot;10054&quot;&gt;&lt;property id=&quot;20148&quot; value=&quot;5&quot;/&gt;&lt;property id=&quot;20300&quot; value=&quot;Slide 26 - &amp;quot;Plan Choices for People with a Disability&amp;quot;&quot;/&gt;&lt;property id=&quot;20307&quot; value=&quot;309&quot;/&gt;&lt;/object&gt;&lt;object type=&quot;3&quot; unique_id=&quot;10056&quot;&gt;&lt;property id=&quot;20148&quot; value=&quot;5&quot;/&gt;&lt;property id=&quot;20300&quot; value=&quot;Slide 44 - &amp;quot;Lesson 4 - Other Programs &amp;quot;&quot;/&gt;&lt;property id=&quot;20307&quot; value=&quot;311&quot;/&gt;&lt;/object&gt;&lt;object type=&quot;3&quot; unique_id=&quot;10065&quot;&gt;&lt;property id=&quot;20148&quot; value=&quot;5&quot;/&gt;&lt;property id=&quot;20300&quot; value=&quot;Slide 47 - &amp;quot;What are Medicare Savings Programs?&amp;quot;&quot;/&gt;&lt;property id=&quot;20307&quot; value=&quot;320&quot;/&gt;&lt;/object&gt;&lt;object type=&quot;3&quot; unique_id=&quot;10071&quot;&gt;&lt;property id=&quot;20148&quot; value=&quot;5&quot;/&gt;&lt;property id=&quot;20300&quot; value=&quot;Slide 40 - &amp;quot;What is Extra Help? &amp;quot;&quot;/&gt;&lt;property id=&quot;20307&quot; value=&quot;326&quot;/&gt;&lt;/object&gt;&lt;object type=&quot;3&quot; unique_id=&quot;10072&quot;&gt;&lt;property id=&quot;20148&quot; value=&quot;5&quot;/&gt;&lt;property id=&quot;20300&quot; value=&quot;Slide 41 - &amp;quot;To Apply for Extra Help&amp;quot;&quot;/&gt;&lt;property id=&quot;20307&quot; value=&quot;327&quot;/&gt;&lt;/object&gt;&lt;object type=&quot;3&quot; unique_id=&quot;10093&quot;&gt;&lt;property id=&quot;20148&quot; value=&quot;5&quot;/&gt;&lt;property id=&quot;20300&quot; value=&quot;Slide 27 - &amp;quot;What is Original Medicare?&amp;quot;&quot;/&gt;&lt;property id=&quot;20307&quot; value=&quot;348&quot;/&gt;&lt;/object&gt;&lt;object type=&quot;3&quot; unique_id=&quot;10098&quot;&gt;&lt;property id=&quot;20148&quot; value=&quot;5&quot;/&gt;&lt;property id=&quot;20300&quot; value=&quot;Slide 39 - &amp;quot;When Can You Join or Switch Medicare Advantage and Prescription Drug Plans?&amp;quot;&quot;/&gt;&lt;property id=&quot;20307&quot; value=&quot;353&quot;/&gt;&lt;/object&gt;&lt;object type=&quot;3&quot; unique_id=&quot;10100&quot;&gt;&lt;property id=&quot;20148&quot; value=&quot;5&quot;/&gt;&lt;property id=&quot;20300&quot; value=&quot;Slide 46 - &amp;quot;Medicaid Waivers &amp;quot;&quot;/&gt;&lt;property id=&quot;20307&quot; value=&quot;355&quot;/&gt;&lt;/object&gt;&lt;object type=&quot;3&quot; unique_id=&quot;10103&quot;&gt;&lt;property id=&quot;20148&quot; value=&quot;5&quot;/&gt;&lt;property id=&quot;20300&quot; value=&quot;Slide 49 - &amp;quot;Qualified Disabled Working  Individual (QDWI) Program&amp;quot;&quot;/&gt;&lt;property id=&quot;20307&quot; value=&quot;358&quot;/&gt;&lt;/object&gt;&lt;object type=&quot;3&quot; unique_id=&quot;10107&quot;&gt;&lt;property id=&quot;20148&quot; value=&quot;5&quot;/&gt;&lt;property id=&quot;20300&quot; value=&quot;Slide 20 - &amp;quot;Medical Supplies and Equipment&amp;quot;&quot;/&gt;&lt;property id=&quot;20307&quot; value=&quot;362&quot;/&gt;&lt;/object&gt;&lt;object type=&quot;3&quot; unique_id=&quot;10110&quot;&gt;&lt;property id=&quot;20148&quot; value=&quot;5&quot;/&gt;&lt;property id=&quot;20300&quot; value=&quot;Slide 2 - &amp;quot;Session Objectives&amp;quot;&quot;/&gt;&lt;property id=&quot;20307&quot; value=&quot;257&quot;/&gt;&lt;/object&gt;&lt;object type=&quot;3&quot; unique_id=&quot;10113&quot;&gt;&lt;property id=&quot;20148&quot; value=&quot;5&quot;/&gt;&lt;property id=&quot;20300&quot; value=&quot;Slide 7 - &amp;quot;What is Social Security Disability Insurance? &amp;quot;&quot;/&gt;&lt;property id=&quot;20307&quot; value=&quot;265&quot;/&gt;&lt;/object&gt;&lt;object type=&quot;3&quot; unique_id=&quot;10115&quot;&gt;&lt;property id=&quot;20148&quot; value=&quot;5&quot;/&gt;&lt;property id=&quot;20300&quot; value=&quot;Slide 9 - &amp;quot;Qualifying for Social Security Disability Insurance&amp;quot;&quot;/&gt;&lt;property id=&quot;20307&quot; value=&quot;267&quot;/&gt;&lt;/object&gt;&lt;object type=&quot;3&quot; unique_id=&quot;10118&quot;&gt;&lt;property id=&quot;20148&quot; value=&quot;5&quot;/&gt;&lt;property id=&quot;20300&quot; value=&quot;Slide 37 - &amp;quot;Part D – Medicare  Prescription Drug Coverage&amp;quot;&quot;/&gt;&lt;property id=&quot;20307&quot; value=&quot;306&quot;/&gt;&lt;/object&gt;&lt;object type=&quot;3&quot; unique_id=&quot;10119&quot;&gt;&lt;property id=&quot;20148&quot; value=&quot;5&quot;/&gt;&lt;property id=&quot;20300&quot; value=&quot;Slide 1 - &amp;quot;National Training Program&amp;quot;&quot;/&gt;&lt;property id=&quot;20307&quot; value=&quot;478&quot;/&gt;&lt;/object&gt;&lt;object type=&quot;3&quot; unique_id=&quot;10120&quot;&gt;&lt;property id=&quot;20148&quot; value=&quot;5&quot;/&gt;&lt;property id=&quot;20300&quot; value=&quot;Slide 4 - &amp;quot;Lesson 1 - Social Security for People with Disabilities &amp;quot;&quot;/&gt;&lt;property id=&quot;20307&quot; value=&quot;432&quot;/&gt;&lt;/object&gt;&lt;object type=&quot;3&quot; unique_id=&quot;10121&quot;&gt;&lt;property id=&quot;20148&quot; value=&quot;5&quot;/&gt;&lt;property id=&quot;20300&quot; value=&quot;Slide 5 - &amp;quot;How Social Security Defines Disability &amp;quot;&quot;/&gt;&lt;property id=&quot;20307&quot; value=&quot;439&quot;/&gt;&lt;/object&gt;&lt;object type=&quot;3&quot; unique_id=&quot;10122&quot;&gt;&lt;property id=&quot;20148&quot; value=&quot;5&quot;/&gt;&lt;property id=&quot;20300&quot; value=&quot;Slide 6 - &amp;quot;Social Security Programs for People with Disabilities &amp;quot;&quot;/&gt;&lt;property id=&quot;20307&quot; value=&quot;437&quot;/&gt;&lt;/object&gt;&lt;object type=&quot;3&quot; unique_id=&quot;10123&quot;&gt;&lt;property id=&quot;20148&quot; value=&quot;5&quot;/&gt;&lt;property id=&quot;20300&quot; value=&quot;Slide 8&quot;/&gt;&lt;property id=&quot;20307&quot; value=&quot;451&quot;/&gt;&lt;/object&gt;&lt;object type=&quot;3&quot; unique_id=&quot;10124&quot;&gt;&lt;property id=&quot;20148&quot; value=&quot;5&quot;/&gt;&lt;property id=&quot;20300&quot; value=&quot;Slide 10&quot;/&gt;&lt;property id=&quot;20307&quot; value=&quot;449&quot;/&gt;&lt;/object&gt;&lt;object type=&quot;3&quot; unique_id=&quot;10125&quot;&gt;&lt;property id=&quot;20148&quot; value=&quot;5&quot;/&gt;&lt;property id=&quot;20300&quot; value=&quot;Slide 15 - &amp;quot;Check Your Knowledge – Lesson 1 &amp;quot;&quot;/&gt;&lt;property id=&quot;20307&quot; value=&quot;472&quot;/&gt;&lt;/object&gt;&lt;object type=&quot;3&quot; unique_id=&quot;10126&quot;&gt;&lt;property id=&quot;20148&quot; value=&quot;5&quot;/&gt;&lt;property id=&quot;20300&quot; value=&quot;Slide 16 - &amp;quot;Check Your Knowledge – Lesson 1  Continued&amp;quot;&quot;/&gt;&lt;property id=&quot;20307&quot; value=&quot;473&quot;/&gt;&lt;/object&gt;&lt;object type=&quot;3&quot; unique_id=&quot;10127&quot;&gt;&lt;property id=&quot;20148&quot; value=&quot;5&quot;/&gt;&lt;property id=&quot;20300&quot; value=&quot;Slide 21 - &amp;quot;Eligibility for Medicare Based on Disability&amp;quot;&quot;/&gt;&lt;property id=&quot;20307&quot; value=&quot;433&quot;/&gt;&lt;/object&gt;&lt;object type=&quot;3&quot; unique_id=&quot;10128&quot;&gt;&lt;property id=&quot;20148&quot; value=&quot;5&quot;/&gt;&lt;property id=&quot;20300&quot; value=&quot;Slide 25 - &amp;quot;Lesson 3 - Medicare Health and Drug Plan Choices &amp;quot;&quot;/&gt;&lt;property id=&quot;20307&quot; value=&quot;435&quot;/&gt;&lt;/object&gt;&lt;object type=&quot;3&quot; unique_id=&quot;10129&quot;&gt;&lt;property id=&quot;20148&quot; value=&quot;5&quot;/&gt;&lt;property id=&quot;20300&quot; value=&quot;Slide 29 - &amp;quot;Paying for Part B (Medical Insurance)&amp;quot;&quot;/&gt;&lt;property id=&quot;20307&quot; value=&quot;441&quot;/&gt;&lt;/object&gt;&lt;object type=&quot;3&quot; unique_id=&quot;10130&quot;&gt;&lt;property id=&quot;20148&quot; value=&quot;5&quot;/&gt;&lt;property id=&quot;20300&quot; value=&quot;Slide 30&quot;/&gt;&lt;property id=&quot;20307&quot; value=&quot;447&quot;/&gt;&lt;/object&gt;&lt;object type=&quot;3&quot; unique_id=&quot;10131&quot;&gt;&lt;property id=&quot;20148&quot; value=&quot;5&quot;/&gt;&lt;property id=&quot;20300&quot; value=&quot;Slide 32 - &amp;quot;What is Current Employment Status?&amp;quot;&quot;/&gt;&lt;property id=&quot;20307&quot; value=&quot;376&quot;/&gt;&lt;/object&gt;&lt;object type=&quot;3&quot; unique_id=&quot;10132&quot;&gt;&lt;property id=&quot;20148&quot; value=&quot;5&quot;/&gt;&lt;property id=&quot;20300&quot; value=&quot;Slide 33 - &amp;quot;Coordination of Benefits  with Retiree Plans&amp;quot;&quot;/&gt;&lt;property id=&quot;20307&quot; value=&quot;392&quot;/&gt;&lt;/object&gt;&lt;object type=&quot;3&quot; unique_id=&quot;10133&quot;&gt;&lt;property id=&quot;20148&quot; value=&quot;5&quot;/&gt;&lt;property id=&quot;20300&quot; value=&quot;Slide 42 - &amp;quot;Check Your Knowledge – Lesson 3&amp;quot;&quot;/&gt;&lt;property id=&quot;20307&quot; value=&quot;474&quot;/&gt;&lt;/object&gt;&lt;object type=&quot;3&quot; unique_id=&quot;10134&quot;&gt;&lt;property id=&quot;20148&quot; value=&quot;5&quot;/&gt;&lt;property id=&quot;20300&quot; value=&quot;Slide 43 - &amp;quot;Check Your Knowledge – Lesson 3  Continued&amp;quot;&quot;/&gt;&lt;property id=&quot;20307&quot; value=&quot;475&quot;/&gt;&lt;/object&gt;&lt;object type=&quot;3&quot; unique_id=&quot;10135&quot;&gt;&lt;property id=&quot;20148&quot; value=&quot;5&quot;/&gt;&lt;property id=&quot;20300&quot; value=&quot;Slide 45&quot;/&gt;&lt;property id=&quot;20307&quot; value=&quot;453&quot;/&gt;&lt;/object&gt;&lt;object type=&quot;3&quot; unique_id=&quot;10136&quot;&gt;&lt;property id=&quot;20148&quot; value=&quot;5&quot;/&gt;&lt;property id=&quot;20300&quot; value=&quot;Slide 48&quot;/&gt;&lt;property id=&quot;20307&quot; value=&quot;455&quot;/&gt;&lt;/object&gt;&lt;object type=&quot;3&quot; unique_id=&quot;10137&quot;&gt;&lt;property id=&quot;20148&quot; value=&quot;5&quot;/&gt;&lt;property id=&quot;20300&quot; value=&quot;Slide 50 - &amp;quot;To Apply for Medicare Savings Programs&amp;quot;&quot;/&gt;&lt;property id=&quot;20307&quot; value=&quot;469&quot;/&gt;&lt;/object&gt;&lt;object type=&quot;3&quot; unique_id=&quot;10138&quot;&gt;&lt;property id=&quot;20148&quot; value=&quot;5&quot;/&gt;&lt;property id=&quot;20300&quot; value=&quot;Slide 51 - &amp;quot;Check Your Knowledge – Lesson 4&amp;quot;&quot;/&gt;&lt;property id=&quot;20307&quot; value=&quot;476&quot;/&gt;&lt;/object&gt;&lt;object type=&quot;3&quot; unique_id=&quot;10139&quot;&gt;&lt;property id=&quot;20148&quot; value=&quot;5&quot;/&gt;&lt;property id=&quot;20300&quot; value=&quot;Slide 52 - &amp;quot;Check Your Knowledge – Lesson 4  Continued&amp;quot;&quot;/&gt;&lt;property id=&quot;20307&quot; value=&quot;477&quot;/&gt;&lt;/object&gt;&lt;object type=&quot;3&quot; unique_id=&quot;10140&quot;&gt;&lt;property id=&quot;20148&quot; value=&quot;5&quot;/&gt;&lt;property id=&quot;20300&quot; value=&quot;Slide 53&quot;/&gt;&lt;property id=&quot;20307&quot; value=&quot;457&quot;/&gt;&lt;/object&gt;&lt;object type=&quot;3&quot; unique_id=&quot;10141&quot;&gt;&lt;property id=&quot;20148&quot; value=&quot;5&quot;/&gt;&lt;property id=&quot;20300&quot; value=&quot;Slide 54 - &amp;quot;Appendix A: Medicare Drug Plan Costs if You Automatically Qualify for Extra Help&amp;quot;&quot;/&gt;&lt;property id=&quot;20307&quot; value=&quot;443&quot;/&gt;&lt;/object&gt;&lt;object type=&quot;3&quot; unique_id=&quot;10142&quot;&gt;&lt;property id=&quot;20148&quot; value=&quot;5&quot;/&gt;&lt;property id=&quot;20300&quot; value=&quot;Slide 55 - &amp;quot;Appendix B: Medicare Drug Plan Costs if You Apply and Qualify for Extra Help&amp;quot;&quot;/&gt;&lt;property id=&quot;20307&quot; value=&quot;445&quot;/&gt;&lt;/object&gt;&lt;object type=&quot;3&quot; unique_id=&quot;10143&quot;&gt;&lt;property id=&quot;20148&quot; value=&quot;5&quot;/&gt;&lt;property id=&quot;20300&quot; value=&quot;Slide 56&quot;/&gt;&lt;property id=&quot;20307&quot; value=&quot;480&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_rels/theme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0">
          <a:blip xmlns:r="http://schemas.openxmlformats.org/officeDocument/2006/relationships" r:embed="rId1" cstate="print">
            <a:duotone>
              <a:prstClr val="black"/>
              <a:schemeClr val="accent1">
                <a:tint val="45000"/>
                <a:satMod val="400000"/>
              </a:schemeClr>
            </a:duotone>
            <a:extLst>
              <a:ext uri="{BEBA8EAE-BF5A-486C-A8C5-ECC9F3942E4B}">
                <a14:imgProps xmlns:a14="http://schemas.microsoft.com/office/drawing/2010/main">
                  <a14:imgLayer r:embed="rId2">
                    <a14:imgEffect>
                      <a14:sharpenSoften amount="-50000"/>
                    </a14:imgEffect>
                  </a14:imgLayer>
                </a14:imgProps>
              </a:ext>
            </a:extLst>
          </a:blip>
          <a:stretch>
            <a:fillRect/>
          </a:stretch>
        </a:blipFill>
      </a:spPr>
      <a:bodyPr/>
      <a:lstStyle/>
      <a: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a:style>
    </a:spDef>
  </a:objectDefaults>
  <a:extraClrSchemeLst/>
</a:theme>
</file>

<file path=ppt/theme/theme2.xml><?xml version="1.0" encoding="utf-8"?>
<a:theme xmlns:a="http://schemas.openxmlformats.org/drawingml/2006/main" name="2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2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16804</TotalTime>
  <Words>11915</Words>
  <Application>Microsoft Office PowerPoint</Application>
  <PresentationFormat>On-screen Show (4:3)</PresentationFormat>
  <Paragraphs>1175</Paragraphs>
  <Slides>56</Slides>
  <Notes>56</Notes>
  <HiddenSlides>0</HiddenSlides>
  <MMClips>0</MMClips>
  <ScaleCrop>false</ScaleCrop>
  <HeadingPairs>
    <vt:vector size="4" baseType="variant">
      <vt:variant>
        <vt:lpstr>Theme</vt:lpstr>
      </vt:variant>
      <vt:variant>
        <vt:i4>4</vt:i4>
      </vt:variant>
      <vt:variant>
        <vt:lpstr>Slide Titles</vt:lpstr>
      </vt:variant>
      <vt:variant>
        <vt:i4>56</vt:i4>
      </vt:variant>
    </vt:vector>
  </HeadingPairs>
  <TitlesOfParts>
    <vt:vector size="60" baseType="lpstr">
      <vt:lpstr>Office Theme</vt:lpstr>
      <vt:lpstr>2_Office Theme</vt:lpstr>
      <vt:lpstr>3_Office Theme</vt:lpstr>
      <vt:lpstr>12_Office Theme</vt:lpstr>
      <vt:lpstr>National Training Program</vt:lpstr>
      <vt:lpstr>Session Objectives</vt:lpstr>
      <vt:lpstr>Background</vt:lpstr>
      <vt:lpstr>Lesson 1 - Social Security for People with Disabilities </vt:lpstr>
      <vt:lpstr>How Social Security Defines Disability </vt:lpstr>
      <vt:lpstr>Social Security Programs for People with Disabilities </vt:lpstr>
      <vt:lpstr>What is Social Security Disability Insurance? </vt:lpstr>
      <vt:lpstr>PowerPoint Presentation</vt:lpstr>
      <vt:lpstr>Qualifying for Social Security Disability Insurance</vt:lpstr>
      <vt:lpstr>PowerPoint Presentation</vt:lpstr>
      <vt:lpstr>Waiting Period for Disability Insurance</vt:lpstr>
      <vt:lpstr>What is Supplemental Security Income? </vt:lpstr>
      <vt:lpstr>Applying for Disability Benefits</vt:lpstr>
      <vt:lpstr>To Apply for Disability Benefits</vt:lpstr>
      <vt:lpstr>Check Your Knowledge – Lesson 1 </vt:lpstr>
      <vt:lpstr>Check Your Knowledge – Lesson 1  Continued</vt:lpstr>
      <vt:lpstr>Lesson 2 - Medicare for People with Disabilities</vt:lpstr>
      <vt:lpstr>What is Medicare?</vt:lpstr>
      <vt:lpstr>The Four Parts of Medicare</vt:lpstr>
      <vt:lpstr>Medical Supplies and Equipment</vt:lpstr>
      <vt:lpstr>Eligibility for Medicare Based on Disability</vt:lpstr>
      <vt:lpstr>Automatic Enrollment</vt:lpstr>
      <vt:lpstr>Retroactive Entitlement to Medicare</vt:lpstr>
      <vt:lpstr>How long are you entitled to Medicare? </vt:lpstr>
      <vt:lpstr>Lesson 3 - Medicare Health and Drug Plan Choices </vt:lpstr>
      <vt:lpstr>Plan Choices for People with a Disability</vt:lpstr>
      <vt:lpstr>What is Original Medicare?</vt:lpstr>
      <vt:lpstr>Paying for Medicare Part A (Hospital Insurance)</vt:lpstr>
      <vt:lpstr>Paying for Part B (Medical Insurance)</vt:lpstr>
      <vt:lpstr>PowerPoint Presentation</vt:lpstr>
      <vt:lpstr>When is Medicare the Secondary Payer? </vt:lpstr>
      <vt:lpstr>What is Current Employment Status?</vt:lpstr>
      <vt:lpstr>Coordination of Benefits  with Retiree Plans</vt:lpstr>
      <vt:lpstr>What is a Medigap Policy?</vt:lpstr>
      <vt:lpstr>Medigap for People with Disabilities</vt:lpstr>
      <vt:lpstr>Part C – Medicare Advantage</vt:lpstr>
      <vt:lpstr>Part D – Medicare  Prescription Drug Coverage</vt:lpstr>
      <vt:lpstr>Who Can Join Part D?</vt:lpstr>
      <vt:lpstr>When Can You Join or Switch Medicare Advantage and Prescription Drug Plans?</vt:lpstr>
      <vt:lpstr>What is Extra Help? </vt:lpstr>
      <vt:lpstr>To Apply for Extra Help</vt:lpstr>
      <vt:lpstr>Check Your Knowledge – Lesson 3</vt:lpstr>
      <vt:lpstr>Check Your Knowledge – Lesson 3  Continued</vt:lpstr>
      <vt:lpstr>Lesson 4 - Other Programs </vt:lpstr>
      <vt:lpstr>PowerPoint Presentation</vt:lpstr>
      <vt:lpstr>Medicaid Waivers </vt:lpstr>
      <vt:lpstr>What are Medicare Savings Programs?</vt:lpstr>
      <vt:lpstr>PowerPoint Presentation</vt:lpstr>
      <vt:lpstr>Qualified Disabled Working  Individual (QDWI) Program</vt:lpstr>
      <vt:lpstr>To Apply for Medicare Savings Programs</vt:lpstr>
      <vt:lpstr>Check Your Knowledge – Lesson 4</vt:lpstr>
      <vt:lpstr>Check Your Knowledge – Lesson 4  Continued</vt:lpstr>
      <vt:lpstr>PowerPoint Presentation</vt:lpstr>
      <vt:lpstr>Appendix A: Medicare Drug Plan Costs if You Automatically Qualify for Extra Help</vt:lpstr>
      <vt:lpstr>Appendix B: Medicare Drug Plan Costs if You Apply and Qualify for Extra Help</vt:lpstr>
      <vt:lpstr>PowerPoint Presentation</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995</cp:revision>
  <cp:lastPrinted>2013-06-25T14:21:16Z</cp:lastPrinted>
  <dcterms:created xsi:type="dcterms:W3CDTF">2012-01-13T14:37:25Z</dcterms:created>
  <dcterms:modified xsi:type="dcterms:W3CDTF">2013-12-24T15:29:31Z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891292062</vt:i4>
  </property>
  <property fmtid="{D5CDD505-2E9C-101B-9397-08002B2CF9AE}" pid="3" name="_NewReviewCycle">
    <vt:lpwstr/>
  </property>
  <property fmtid="{D5CDD505-2E9C-101B-9397-08002B2CF9AE}" pid="4" name="_EmailSubject">
    <vt:lpwstr>Reminder</vt:lpwstr>
  </property>
  <property fmtid="{D5CDD505-2E9C-101B-9397-08002B2CF9AE}" pid="5" name="_AuthorEmail">
    <vt:lpwstr>Stacey.Platte@cms.hhs.gov</vt:lpwstr>
  </property>
  <property fmtid="{D5CDD505-2E9C-101B-9397-08002B2CF9AE}" pid="6" name="_AuthorEmailDisplayName">
    <vt:lpwstr>Platte, Stacey L. (CMS/OC)</vt:lpwstr>
  </property>
  <property fmtid="{D5CDD505-2E9C-101B-9397-08002B2CF9AE}" pid="7" name="_PreviousAdHocReviewCycleID">
    <vt:i4>1232822048</vt:i4>
  </property>
</Properties>
</file>