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tags/tag1.xml" ContentType="application/vnd.openxmlformats-officedocument.presentationml.tags+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73" r:id="rId2"/>
    <p:sldMasterId id="2147483660" r:id="rId3"/>
  </p:sldMasterIdLst>
  <p:notesMasterIdLst>
    <p:notesMasterId r:id="rId49"/>
  </p:notesMasterIdLst>
  <p:handoutMasterIdLst>
    <p:handoutMasterId r:id="rId50"/>
  </p:handoutMasterIdLst>
  <p:sldIdLst>
    <p:sldId id="311" r:id="rId4"/>
    <p:sldId id="260" r:id="rId5"/>
    <p:sldId id="261" r:id="rId6"/>
    <p:sldId id="262" r:id="rId7"/>
    <p:sldId id="263" r:id="rId8"/>
    <p:sldId id="264" r:id="rId9"/>
    <p:sldId id="265" r:id="rId10"/>
    <p:sldId id="303" r:id="rId11"/>
    <p:sldId id="267" r:id="rId12"/>
    <p:sldId id="268" r:id="rId13"/>
    <p:sldId id="269" r:id="rId14"/>
    <p:sldId id="270" r:id="rId15"/>
    <p:sldId id="271" r:id="rId16"/>
    <p:sldId id="272" r:id="rId17"/>
    <p:sldId id="273" r:id="rId18"/>
    <p:sldId id="274" r:id="rId19"/>
    <p:sldId id="275" r:id="rId20"/>
    <p:sldId id="278" r:id="rId21"/>
    <p:sldId id="276" r:id="rId22"/>
    <p:sldId id="277" r:id="rId23"/>
    <p:sldId id="279" r:id="rId24"/>
    <p:sldId id="304" r:id="rId25"/>
    <p:sldId id="281" r:id="rId26"/>
    <p:sldId id="282" r:id="rId27"/>
    <p:sldId id="283" r:id="rId28"/>
    <p:sldId id="309" r:id="rId29"/>
    <p:sldId id="284" r:id="rId30"/>
    <p:sldId id="285" r:id="rId31"/>
    <p:sldId id="286" r:id="rId32"/>
    <p:sldId id="287" r:id="rId33"/>
    <p:sldId id="305" r:id="rId34"/>
    <p:sldId id="289" r:id="rId35"/>
    <p:sldId id="290" r:id="rId36"/>
    <p:sldId id="291" r:id="rId37"/>
    <p:sldId id="292" r:id="rId38"/>
    <p:sldId id="293" r:id="rId39"/>
    <p:sldId id="294" r:id="rId40"/>
    <p:sldId id="295" r:id="rId41"/>
    <p:sldId id="306" r:id="rId42"/>
    <p:sldId id="297" r:id="rId43"/>
    <p:sldId id="298" r:id="rId44"/>
    <p:sldId id="299" r:id="rId45"/>
    <p:sldId id="300" r:id="rId46"/>
    <p:sldId id="301" r:id="rId47"/>
    <p:sldId id="313" r:id="rId4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4A9C"/>
    <a:srgbClr val="FFD00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82599" autoAdjust="0"/>
  </p:normalViewPr>
  <p:slideViewPr>
    <p:cSldViewPr snapToGrid="0">
      <p:cViewPr varScale="1">
        <p:scale>
          <a:sx n="97" d="100"/>
          <a:sy n="97" d="100"/>
        </p:scale>
        <p:origin x="1962" y="78"/>
      </p:cViewPr>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88" d="100"/>
          <a:sy n="88" d="100"/>
        </p:scale>
        <p:origin x="3042" y="10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handoutMaster" Target="handoutMasters/handout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8" Type="http://schemas.openxmlformats.org/officeDocument/2006/relationships/slide" Target="slides/slide5.xml"/><Relationship Id="rId5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6434"/>
          </a:xfrm>
          <a:prstGeom prst="rect">
            <a:avLst/>
          </a:prstGeom>
        </p:spPr>
        <p:txBody>
          <a:bodyPr vert="horz" lIns="93172" tIns="46586" rIns="93172" bIns="46586" rtlCol="0"/>
          <a:lstStyle>
            <a:lvl1pPr algn="l">
              <a:defRPr sz="1300"/>
            </a:lvl1pPr>
          </a:lstStyle>
          <a:p>
            <a:endParaRPr lang="en-US" dirty="0"/>
          </a:p>
        </p:txBody>
      </p:sp>
      <p:sp>
        <p:nvSpPr>
          <p:cNvPr id="3" name="Date Placeholder 2"/>
          <p:cNvSpPr>
            <a:spLocks noGrp="1"/>
          </p:cNvSpPr>
          <p:nvPr>
            <p:ph type="dt" sz="quarter" idx="1"/>
          </p:nvPr>
        </p:nvSpPr>
        <p:spPr>
          <a:xfrm>
            <a:off x="3970938" y="1"/>
            <a:ext cx="3037840" cy="466434"/>
          </a:xfrm>
          <a:prstGeom prst="rect">
            <a:avLst/>
          </a:prstGeom>
        </p:spPr>
        <p:txBody>
          <a:bodyPr vert="horz" lIns="93172" tIns="46586" rIns="93172" bIns="46586" rtlCol="0"/>
          <a:lstStyle>
            <a:lvl1pPr algn="r">
              <a:defRPr sz="1300"/>
            </a:lvl1pPr>
          </a:lstStyle>
          <a:p>
            <a:fld id="{0D3C60B7-14CB-4364-A970-14200904EDB3}" type="datetimeFigureOut">
              <a:rPr lang="en-US" smtClean="0"/>
              <a:t>05/12/2016</a:t>
            </a:fld>
            <a:endParaRPr lang="en-US" dirty="0"/>
          </a:p>
        </p:txBody>
      </p:sp>
      <p:sp>
        <p:nvSpPr>
          <p:cNvPr id="4" name="Footer Placeholder 3"/>
          <p:cNvSpPr>
            <a:spLocks noGrp="1"/>
          </p:cNvSpPr>
          <p:nvPr>
            <p:ph type="ftr" sz="quarter" idx="2"/>
          </p:nvPr>
        </p:nvSpPr>
        <p:spPr>
          <a:xfrm>
            <a:off x="0" y="8829967"/>
            <a:ext cx="3037840" cy="466433"/>
          </a:xfrm>
          <a:prstGeom prst="rect">
            <a:avLst/>
          </a:prstGeom>
        </p:spPr>
        <p:txBody>
          <a:bodyPr vert="horz" lIns="93172" tIns="46586" rIns="93172" bIns="46586" rtlCol="0" anchor="b"/>
          <a:lstStyle>
            <a:lvl1pPr algn="l">
              <a:defRPr sz="1300"/>
            </a:lvl1pPr>
          </a:lstStyle>
          <a:p>
            <a:endParaRPr lang="en-US" dirty="0"/>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2" tIns="46586" rIns="93172" bIns="46586" rtlCol="0" anchor="b"/>
          <a:lstStyle>
            <a:lvl1pPr algn="r">
              <a:defRPr sz="1300"/>
            </a:lvl1pPr>
          </a:lstStyle>
          <a:p>
            <a:fld id="{2370191E-0B51-46FF-8266-E7CB92F4CCD5}" type="slidenum">
              <a:rPr lang="en-US" smtClean="0"/>
              <a:t>‹#›</a:t>
            </a:fld>
            <a:endParaRPr lang="en-US" dirty="0"/>
          </a:p>
        </p:txBody>
      </p:sp>
    </p:spTree>
    <p:extLst>
      <p:ext uri="{BB962C8B-B14F-4D97-AF65-F5344CB8AC3E}">
        <p14:creationId xmlns:p14="http://schemas.microsoft.com/office/powerpoint/2010/main" val="35428569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12875" y="814388"/>
            <a:ext cx="4184650" cy="3138487"/>
          </a:xfrm>
          <a:prstGeom prst="rect">
            <a:avLst/>
          </a:prstGeom>
          <a:noFill/>
          <a:ln w="12700">
            <a:solidFill>
              <a:prstClr val="black"/>
            </a:solidFill>
          </a:ln>
        </p:spPr>
        <p:txBody>
          <a:bodyPr vert="horz" lIns="93172" tIns="46586" rIns="93172" bIns="46586" rtlCol="0" anchor="ctr"/>
          <a:lstStyle/>
          <a:p>
            <a:endParaRPr lang="en-US" dirty="0"/>
          </a:p>
        </p:txBody>
      </p:sp>
      <p:sp>
        <p:nvSpPr>
          <p:cNvPr id="5" name="Notes Placeholder 4"/>
          <p:cNvSpPr>
            <a:spLocks noGrp="1"/>
          </p:cNvSpPr>
          <p:nvPr>
            <p:ph type="body" sz="quarter" idx="3"/>
          </p:nvPr>
        </p:nvSpPr>
        <p:spPr>
          <a:xfrm>
            <a:off x="701040" y="4134818"/>
            <a:ext cx="5608320" cy="4551073"/>
          </a:xfrm>
          <a:prstGeom prst="rect">
            <a:avLst/>
          </a:prstGeom>
        </p:spPr>
        <p:txBody>
          <a:bodyPr vert="horz" lIns="93172" tIns="46586" rIns="93172" bIns="46586" rtlCol="0"/>
          <a:lstStyle/>
          <a:p>
            <a:pPr lvl="0"/>
            <a:r>
              <a:rPr lang="en-US" dirty="0" smtClean="0"/>
              <a:t>Click to edit Master text styles</a:t>
            </a:r>
          </a:p>
          <a:p>
            <a:pPr lvl="1"/>
            <a:r>
              <a:rPr lang="en-US" dirty="0" smtClean="0"/>
              <a:t>Second level</a:t>
            </a:r>
          </a:p>
          <a:p>
            <a:pPr lvl="2"/>
            <a:r>
              <a:rPr lang="en-US" dirty="0" smtClean="0"/>
              <a:t>Third level</a:t>
            </a:r>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2" tIns="46586" rIns="93172" bIns="46586" rtlCol="0" anchor="b"/>
          <a:lstStyle>
            <a:lvl1pPr algn="r">
              <a:defRPr sz="1300"/>
            </a:lvl1pPr>
          </a:lstStyle>
          <a:p>
            <a:fld id="{0B77B103-16DD-4E5B-B7FE-8CB91BD629A9}" type="slidenum">
              <a:rPr lang="en-US" smtClean="0"/>
              <a:t>‹#›</a:t>
            </a:fld>
            <a:endParaRPr lang="en-US" dirty="0"/>
          </a:p>
        </p:txBody>
      </p:sp>
    </p:spTree>
    <p:extLst>
      <p:ext uri="{BB962C8B-B14F-4D97-AF65-F5344CB8AC3E}">
        <p14:creationId xmlns:p14="http://schemas.microsoft.com/office/powerpoint/2010/main" val="192808556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spcBef>
        <a:spcPts val="600"/>
      </a:spcBef>
      <a:defRPr sz="1200" kern="1200">
        <a:solidFill>
          <a:schemeClr val="tx1"/>
        </a:solidFill>
        <a:latin typeface="+mn-lt"/>
        <a:ea typeface="+mn-ea"/>
        <a:cs typeface="+mn-cs"/>
      </a:defRPr>
    </a:lvl1pPr>
    <a:lvl2pPr marL="177800" indent="-123825" algn="l" defTabSz="914400" rtl="0" eaLnBrk="1" latinLnBrk="0" hangingPunct="1">
      <a:spcBef>
        <a:spcPts val="600"/>
      </a:spcBef>
      <a:buFont typeface="Wingdings" panose="05000000000000000000" pitchFamily="2" charset="2"/>
      <a:buChar char="§"/>
      <a:defRPr sz="1200" kern="1200">
        <a:solidFill>
          <a:schemeClr val="tx1"/>
        </a:solidFill>
        <a:latin typeface="+mn-lt"/>
        <a:ea typeface="+mn-ea"/>
        <a:cs typeface="+mn-cs"/>
      </a:defRPr>
    </a:lvl2pPr>
    <a:lvl3pPr marL="287338" indent="-109538" algn="l" defTabSz="914400" rtl="0" eaLnBrk="1" latinLnBrk="0" hangingPunct="1">
      <a:spcBef>
        <a:spcPts val="600"/>
      </a:spcBef>
      <a:buFont typeface="Arial" panose="020B0604020202020204" pitchFamily="34" charset="0"/>
      <a:buChar char="•"/>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cms.gov/outreach-and-education/training/cmsnationaltrainingprogram/index.html" TargetMode="External"/><Relationship Id="rId2" Type="http://schemas.openxmlformats.org/officeDocument/2006/relationships/slide" Target="../slides/slide1.xml"/><Relationship Id="rId1" Type="http://schemas.openxmlformats.org/officeDocument/2006/relationships/notesMaster" Target="../notesMasters/notesMaster1.xml"/><Relationship Id="rId4" Type="http://schemas.openxmlformats.org/officeDocument/2006/relationships/hyperlink" Target="mailto:press@cms.hhs.gov"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medicaid.gov/affordablecareact/affordable-care-act.html"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healthcare.gov/medicaid-chip/medicaid-expansion-and-you/"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www.insurekidsnow.gov/"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www.gpo.gov/fdsys/pkg/FR-2013-07-15/pdf/2013-16271.pdf"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www.medicaid.gov/Medicaid-CHIP-Program-Information/By-Topics/Benefits/Medicaid-Benefits.html"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medicaid.gov/medicaid-chip-program-information/by-topics/waivers/waivers.html"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s://www.cms.gov/Outreach-and-Education/Medicare-Learning-Network-MLN/MLNProducts/downloads/Medicare_Beneficiaries_Dual_Eligibles_At_a_Glance.pdf"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www.medicaid.gov/chip/state-program-information/chip-state-program-information.html"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3" Type="http://schemas.openxmlformats.org/officeDocument/2006/relationships/hyperlink" Target="http://www.medicaid.gov/medicaid-chip-program-information/by-topics/outreach-and-enrollment/lawfully-residing.html" TargetMode="External"/><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8" Type="http://schemas.openxmlformats.org/officeDocument/2006/relationships/hyperlink" Target="https://medicaid.gov/Medicaid-chip-program-information/by-state/by-state.html" TargetMode="External"/><Relationship Id="rId13" Type="http://schemas.openxmlformats.org/officeDocument/2006/relationships/hyperlink" Target="https://www.cms.gov/Regulations-and-Guidance/Guidance/Manuals/Internet-Only-Manuals-IOMs-Items/CMS1238527.html?DLPage=2&amp;DLEntries=10&amp;DLSort=0&amp;DLSortDir=ascending" TargetMode="External"/><Relationship Id="rId18" Type="http://schemas.openxmlformats.org/officeDocument/2006/relationships/hyperlink" Target="https://www.medicare.gov/Publications/Search/results.asp?PubID=11306&amp;PubLanguage=1&amp;Type=PubID" TargetMode="External"/><Relationship Id="rId3" Type="http://schemas.openxmlformats.org/officeDocument/2006/relationships/hyperlink" Target="https://medicaid.gov/" TargetMode="External"/><Relationship Id="rId21" Type="http://schemas.openxmlformats.org/officeDocument/2006/relationships/hyperlink" Target="https://www.cms.gov/Outreach-and-Education/Outreach/Partnerships/Downloads/11249-P.pdf" TargetMode="External"/><Relationship Id="rId7" Type="http://schemas.openxmlformats.org/officeDocument/2006/relationships/hyperlink" Target="https://insurekidsnow.gov/" TargetMode="External"/><Relationship Id="rId12" Type="http://schemas.openxmlformats.org/officeDocument/2006/relationships/hyperlink" Target="https://www.cms.gov/Regulations-and-Guidance/guidance/Manuals/Paper-Based-Manuals-Items/CMS021927.html" TargetMode="External"/><Relationship Id="rId17" Type="http://schemas.openxmlformats.org/officeDocument/2006/relationships/hyperlink" Target="https://www.medicare.gov/Publications/Search/results.asp?PubID=11409&amp;PubLanguage=1&amp;Type=PubID" TargetMode="External"/><Relationship Id="rId2" Type="http://schemas.openxmlformats.org/officeDocument/2006/relationships/slide" Target="../slides/slide40.xml"/><Relationship Id="rId16" Type="http://schemas.openxmlformats.org/officeDocument/2006/relationships/hyperlink" Target="https://www.medicare.gov/Publications/Search/results.asp?PubID=11445&amp;PubLanguage=1&amp;Type=PubID" TargetMode="External"/><Relationship Id="rId20" Type="http://schemas.openxmlformats.org/officeDocument/2006/relationships/hyperlink" Target="http://www.cms.gov/outreach-and-education/outreach/partnerships/publications-for-partners.html" TargetMode="External"/><Relationship Id="rId1" Type="http://schemas.openxmlformats.org/officeDocument/2006/relationships/notesMaster" Target="../notesMasters/notesMaster1.xml"/><Relationship Id="rId6" Type="http://schemas.openxmlformats.org/officeDocument/2006/relationships/hyperlink" Target="https://www.healthcare.gov/medicaid-chip/medicaid-expansion-and-you/" TargetMode="External"/><Relationship Id="rId11" Type="http://schemas.openxmlformats.org/officeDocument/2006/relationships/hyperlink" Target="http://www.socialsecurity.gov/" TargetMode="External"/><Relationship Id="rId5" Type="http://schemas.openxmlformats.org/officeDocument/2006/relationships/hyperlink" Target="http://aspe.hhs.gov/health/fmap.cfm" TargetMode="External"/><Relationship Id="rId15" Type="http://schemas.openxmlformats.org/officeDocument/2006/relationships/hyperlink" Target="https://www.cms.gov/Outreach-and-Education/Medicare-Learning-Network-MLN/MLNProducts/downloads/Medicare_Beneficiaries_Dual_Eligibles_At_a_Glance.pdf" TargetMode="External"/><Relationship Id="rId10" Type="http://schemas.openxmlformats.org/officeDocument/2006/relationships/hyperlink" Target="https://www.medicaid.gov/about-us/contact-us/contact-us.html" TargetMode="External"/><Relationship Id="rId19" Type="http://schemas.openxmlformats.org/officeDocument/2006/relationships/hyperlink" Target="http://www.medicare.gov/Publications/Search/SearchCriteria.asp?version=default&amp;browser=IE|9|Windows+7&amp;Language=English&amp;pagelist=Home&amp;comingFrom=13" TargetMode="External"/><Relationship Id="rId4" Type="http://schemas.openxmlformats.org/officeDocument/2006/relationships/hyperlink" Target="https://cms.gov/" TargetMode="External"/><Relationship Id="rId9" Type="http://schemas.openxmlformats.org/officeDocument/2006/relationships/hyperlink" Target="https://www.ssa.gov/disabilityresearch/wi/medicaid.htm?__utma=176294311.297604459.1445483867.1445986615.1445991560.6&amp;__utmb=176294311.3.9.1445991619010&amp;__utmc=176294311&amp;__utmx=-&amp;__utmz=176294311.1445991560.6.5.utmcsr=google|utmccn=(organic)|utmcmd=organic|utmctr=(not%20provided)&amp;__utmv=-&amp;__utmk=15868991" TargetMode="External"/><Relationship Id="rId14" Type="http://schemas.openxmlformats.org/officeDocument/2006/relationships/hyperlink" Target="https://www.cms.gov/Regulations-and-Guidance/Guidance/Manuals/Internet-Only-Manuals-IOMs-Items/CMS1249728.html?DLPage=2&amp;DLEntries=10&amp;DLSort=0&amp;DLSortDir=ascending" TargetMode="External"/><Relationship Id="rId22" Type="http://schemas.openxmlformats.org/officeDocument/2006/relationships/hyperlink" Target="https://www.cms.gov/Outreach-and-Education/Outreach/Partnerships/Downloads/11401-P.pdf" TargetMode="Externa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3" Type="http://schemas.openxmlformats.org/officeDocument/2006/relationships/hyperlink" Target="mailto:training@cms.hhs.gov" TargetMode="External"/><Relationship Id="rId2" Type="http://schemas.openxmlformats.org/officeDocument/2006/relationships/slide" Target="../slides/slide45.xml"/><Relationship Id="rId1" Type="http://schemas.openxmlformats.org/officeDocument/2006/relationships/notesMaster" Target="../notesMasters/notesMaster1.xml"/><Relationship Id="rId4" Type="http://schemas.openxmlformats.org/officeDocument/2006/relationships/hyperlink" Target="http://cms.gov/Outreach-and-Education/Training/CMSNationalTrainingProgram/" TargetMode="Externa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aspe.hhs.gov/federal-medical-assistancepercentages-or-federal-financial-participation-state-assistance-expenditures"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medicaid.gov/medicaid-chip-program-information/by-state/by-state.html"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medicaid.gov/Medicaid-chip-program-information/by-topics/eligibility/eligibility.html"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descr="Centers for Medicare and Medicaid Services National Training Program Module 7 Medicare Preventive Services" title="Cover Page"/>
          <p:cNvSpPr>
            <a:spLocks noGrp="1" noRot="1" noChangeAspect="1"/>
          </p:cNvSpPr>
          <p:nvPr>
            <p:ph type="sldImg"/>
          </p:nvPr>
        </p:nvSpPr>
        <p:spPr>
          <a:xfrm>
            <a:off x="1414463" y="814388"/>
            <a:ext cx="4181475" cy="3136900"/>
          </a:xfrm>
        </p:spPr>
      </p:sp>
      <p:sp>
        <p:nvSpPr>
          <p:cNvPr id="3" name="Notes Placeholder 2"/>
          <p:cNvSpPr>
            <a:spLocks noGrp="1"/>
          </p:cNvSpPr>
          <p:nvPr>
            <p:ph type="body" idx="1"/>
          </p:nvPr>
        </p:nvSpPr>
        <p:spPr/>
        <p:txBody>
          <a:bodyPr/>
          <a:lstStyle/>
          <a:p>
            <a:pPr>
              <a:spcBef>
                <a:spcPts val="611"/>
              </a:spcBef>
            </a:pPr>
            <a:r>
              <a:rPr lang="en-US" dirty="0" smtClean="0"/>
              <a:t>Module 12 explains Medicaid and the Children’s Health Insurance Program (CHIP). This training module was developed and approved by the Centers for Medicare &amp; Medicaid Services (CMS), the federal agency that administers Medicare, Medicaid, CHIP, and the Federally-facilitated Health Insurance Marketplace. </a:t>
            </a:r>
          </a:p>
          <a:p>
            <a:pPr>
              <a:spcBef>
                <a:spcPts val="611"/>
              </a:spcBef>
            </a:pPr>
            <a:r>
              <a:rPr lang="en-US" dirty="0" smtClean="0"/>
              <a:t>The information in this module was correct as of May 2016. To check for an updated version, visit </a:t>
            </a:r>
            <a:r>
              <a:rPr lang="en-US" dirty="0" smtClean="0">
                <a:hlinkClick r:id="rId3"/>
              </a:rPr>
              <a:t>CMS.gov/outreach-and-education/training/ cmsnationaltrainingprogram/index.html</a:t>
            </a:r>
            <a:r>
              <a:rPr lang="en-US" dirty="0" smtClean="0"/>
              <a:t>. </a:t>
            </a:r>
          </a:p>
          <a:p>
            <a:pPr>
              <a:spcBef>
                <a:spcPts val="611"/>
              </a:spcBef>
            </a:pPr>
            <a:r>
              <a:rPr lang="en-US" dirty="0" smtClean="0"/>
              <a:t>The CMS National Training Program provides this as an informational resource for our partners. It’s not a legal document or intended for press purposes. The press can contact the CMS Press Office at </a:t>
            </a:r>
            <a:r>
              <a:rPr lang="en-US" dirty="0" smtClean="0">
                <a:hlinkClick r:id="rId4"/>
              </a:rPr>
              <a:t>press@cms.hhs.gov</a:t>
            </a:r>
            <a:r>
              <a:rPr lang="en-US" dirty="0" smtClean="0"/>
              <a:t>. Official Medicare program legal guidance is contained in the relevant statutes, regulations, and rulings.</a:t>
            </a:r>
          </a:p>
        </p:txBody>
      </p:sp>
      <p:sp>
        <p:nvSpPr>
          <p:cNvPr id="4" name="Slide Number Placeholder 3"/>
          <p:cNvSpPr>
            <a:spLocks noGrp="1"/>
          </p:cNvSpPr>
          <p:nvPr>
            <p:ph type="sldNum" sz="quarter" idx="10"/>
          </p:nvPr>
        </p:nvSpPr>
        <p:spPr/>
        <p:txBody>
          <a:bodyPr/>
          <a:lstStyle/>
          <a:p>
            <a:pPr>
              <a:defRPr/>
            </a:pPr>
            <a:fld id="{A35EDB75-A320-4BDD-BF36-287FFD451107}" type="slidenum">
              <a:rPr lang="en-US" smtClean="0"/>
              <a:pPr>
                <a:defRPr/>
              </a:pPr>
              <a:t>1</a:t>
            </a:fld>
            <a:endParaRPr lang="en-US" dirty="0"/>
          </a:p>
        </p:txBody>
      </p:sp>
    </p:spTree>
    <p:extLst>
      <p:ext uri="{BB962C8B-B14F-4D97-AF65-F5344CB8AC3E}">
        <p14:creationId xmlns:p14="http://schemas.microsoft.com/office/powerpoint/2010/main" val="505314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251119" y="4134817"/>
            <a:ext cx="6584893" cy="4870203"/>
          </a:xfrm>
        </p:spPr>
        <p:txBody>
          <a:bodyPr/>
          <a:lstStyle/>
          <a:p>
            <a:r>
              <a:rPr lang="en-US" dirty="0" smtClean="0"/>
              <a:t>Starting January 1, 2014, the Affordable Care Act (ACA) established 3 new Medicaid eligibility groups that made health insurance available to millions of people who weren’t previously eligible: </a:t>
            </a:r>
          </a:p>
          <a:p>
            <a:pPr marL="232929" indent="-232929">
              <a:buFont typeface="+mj-lt"/>
              <a:buAutoNum type="arabicPeriod"/>
            </a:pPr>
            <a:r>
              <a:rPr lang="en-US" dirty="0" smtClean="0"/>
              <a:t>The </a:t>
            </a:r>
            <a:r>
              <a:rPr lang="en-US" dirty="0"/>
              <a:t>a</a:t>
            </a:r>
            <a:r>
              <a:rPr lang="en-US" dirty="0" smtClean="0"/>
              <a:t>dult group covers individuals 19–64 with income below 133% of the Federal Poverty Level (FPL), including 19- and 20-year-olds. Children under 19 aren’t included in this group because they’re covered under other mandatory eligibility groups. To be eligible, individuals may not be entitled to or enrolled in Medicare, they can’t be eligible for any other mandatory Medicaid eligibility group, and they may not be pregnant at the time of enrollment. This group is a mandatory eligibility group that states can elect to cover.</a:t>
            </a:r>
          </a:p>
          <a:p>
            <a:pPr marL="232929" indent="-232929">
              <a:buFont typeface="+mj-lt"/>
              <a:buAutoNum type="arabicPeriod"/>
            </a:pPr>
            <a:r>
              <a:rPr lang="en-US" dirty="0" smtClean="0"/>
              <a:t>A second eligibility group created under the ACA</a:t>
            </a:r>
            <a:r>
              <a:rPr lang="en-US" baseline="0" dirty="0" smtClean="0"/>
              <a:t> </a:t>
            </a:r>
            <a:r>
              <a:rPr lang="en-US" dirty="0" smtClean="0"/>
              <a:t>established Medicaid coverage for individuals under 26 who were enrolled in Medicaid while they were either in foster care at 18 or when they “aged out” of foster care. There’s no income or resource test for this eligibility group. </a:t>
            </a:r>
          </a:p>
          <a:p>
            <a:pPr marL="232929" indent="-232929">
              <a:buFont typeface="+mj-lt"/>
              <a:buAutoNum type="arabicPeriod"/>
            </a:pPr>
            <a:r>
              <a:rPr lang="en-US" dirty="0" smtClean="0"/>
              <a:t>The third group is similar to the aforementioned adult group. Individuals in this group must be under 65, with income above 133% of the FPL, and can’t otherwise be eligible for another Medicaid group. Unlike the eligibility requirements for the first adult group, individuals in this optional group may be pregnant or may be eligible for Medicare. In addition, this group covers both children and adults who aren’t otherwise eligible.</a:t>
            </a:r>
          </a:p>
          <a:p>
            <a:r>
              <a:rPr lang="en-US" dirty="0" smtClean="0"/>
              <a:t>If a state is expanding Medicaid, individuals will probably qualify if they make up to about $16,100 a year for 1 person ($32,900 for a family of 4). Coverage started as early as January 1, 2014.</a:t>
            </a:r>
          </a:p>
          <a:p>
            <a:r>
              <a:rPr lang="en-US" b="1" dirty="0" smtClean="0"/>
              <a:t>NOTE:</a:t>
            </a:r>
            <a:r>
              <a:rPr lang="en-US" dirty="0" smtClean="0"/>
              <a:t> The Medicaid expansion up to 133% of the FPL resulted in a number of states needing to transition children 6–18 between 100-133% of the FPL that were previously covered in separate Children’s Health Insurance Programs to Medicaid.</a:t>
            </a:r>
            <a:endParaRPr lang="en-US" dirty="0"/>
          </a:p>
        </p:txBody>
      </p:sp>
      <p:sp>
        <p:nvSpPr>
          <p:cNvPr id="4" name="Slide Image Placeholder 3"/>
          <p:cNvSpPr>
            <a:spLocks noGrp="1" noRot="1" noChangeAspect="1"/>
          </p:cNvSpPr>
          <p:nvPr>
            <p:ph type="sldImg"/>
          </p:nvPr>
        </p:nvSpPr>
        <p:spPr>
          <a:xfrm>
            <a:off x="1414463" y="814388"/>
            <a:ext cx="4181475" cy="3136900"/>
          </a:xfrm>
        </p:spPr>
      </p:sp>
      <p:sp>
        <p:nvSpPr>
          <p:cNvPr id="5" name="Slide Number Placeholder 4"/>
          <p:cNvSpPr>
            <a:spLocks noGrp="1"/>
          </p:cNvSpPr>
          <p:nvPr>
            <p:ph type="sldNum" sz="quarter" idx="10"/>
          </p:nvPr>
        </p:nvSpPr>
        <p:spPr/>
        <p:txBody>
          <a:bodyPr/>
          <a:lstStyle/>
          <a:p>
            <a:fld id="{0B77B103-16DD-4E5B-B7FE-8CB91BD629A9}" type="slidenum">
              <a:rPr lang="en-US" smtClean="0"/>
              <a:t>10</a:t>
            </a:fld>
            <a:endParaRPr lang="en-US" dirty="0"/>
          </a:p>
        </p:txBody>
      </p:sp>
    </p:spTree>
    <p:extLst>
      <p:ext uri="{BB962C8B-B14F-4D97-AF65-F5344CB8AC3E}">
        <p14:creationId xmlns:p14="http://schemas.microsoft.com/office/powerpoint/2010/main" val="21630684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As of May 2016, 32 states (including the District of Columbia) elected to expand Medicaid coverage for the adult</a:t>
            </a:r>
            <a:r>
              <a:rPr lang="en-US" baseline="0" dirty="0" smtClean="0"/>
              <a:t> group with income below 133% FPL </a:t>
            </a:r>
            <a:r>
              <a:rPr lang="en-US" dirty="0" smtClean="0"/>
              <a:t>created</a:t>
            </a:r>
            <a:r>
              <a:rPr lang="en-US" baseline="0" dirty="0" smtClean="0"/>
              <a:t> under the ACA</a:t>
            </a:r>
            <a:r>
              <a:rPr lang="en-US" dirty="0" smtClean="0"/>
              <a:t>, including Alaska, Arizona, Arkansas, California, Colorado, Connecticut, Delaware, Hawaii, Illinois, Indiana, Iowa, Kentucky, Louisiana,</a:t>
            </a:r>
            <a:r>
              <a:rPr lang="en-US" baseline="0" dirty="0" smtClean="0"/>
              <a:t> </a:t>
            </a:r>
            <a:r>
              <a:rPr lang="en-US" dirty="0" smtClean="0"/>
              <a:t>Maryland, Massachusetts, Michigan, Minnesota, Montana, Nevada, New Hampshire, New Jersey, New Mexico, New York, North Dakota, Ohio, Oregon, Pennsylvania, Rhode Island, Vermont, Washington, and West Virginia. </a:t>
            </a:r>
          </a:p>
          <a:p>
            <a:r>
              <a:rPr lang="en-US" dirty="0" smtClean="0"/>
              <a:t>The remaining states haven’t expanded their Medicaid programs to date, but could expand Medicaid in the future. </a:t>
            </a:r>
          </a:p>
          <a:p>
            <a:r>
              <a:rPr lang="en-US" dirty="0" smtClean="0"/>
              <a:t>Under the law, the federal government will pay states all of the costs for newly eligible people for the first 3 years. It will pay no less than 90% of the costs in the future.</a:t>
            </a:r>
          </a:p>
          <a:p>
            <a:r>
              <a:rPr lang="en-US" dirty="0" smtClean="0"/>
              <a:t>States are continuing to make coverage decisions. States may also drop their Medicaid expansion coverage at a later time without a federal penalty.</a:t>
            </a:r>
          </a:p>
          <a:p>
            <a:r>
              <a:rPr lang="en-US" dirty="0" smtClean="0"/>
              <a:t>Source: “Status of State</a:t>
            </a:r>
            <a:r>
              <a:rPr lang="en-US" baseline="0" dirty="0" smtClean="0"/>
              <a:t> Action on the </a:t>
            </a:r>
            <a:r>
              <a:rPr lang="en-US" dirty="0" smtClean="0"/>
              <a:t>Medicaid Expansion Decision,” KFF State Health</a:t>
            </a:r>
            <a:r>
              <a:rPr lang="en-US" baseline="0" dirty="0" smtClean="0"/>
              <a:t> Facts, updated March 14, 2016.</a:t>
            </a:r>
            <a:endParaRPr lang="en-US" dirty="0" smtClean="0"/>
          </a:p>
          <a:p>
            <a:endParaRPr lang="en-US" dirty="0"/>
          </a:p>
        </p:txBody>
      </p:sp>
      <p:sp>
        <p:nvSpPr>
          <p:cNvPr id="2" name="Slide Number Placeholder 1"/>
          <p:cNvSpPr>
            <a:spLocks noGrp="1"/>
          </p:cNvSpPr>
          <p:nvPr>
            <p:ph type="sldNum" sz="quarter" idx="10"/>
          </p:nvPr>
        </p:nvSpPr>
        <p:spPr/>
        <p:txBody>
          <a:bodyPr/>
          <a:lstStyle/>
          <a:p>
            <a:fld id="{0B77B103-16DD-4E5B-B7FE-8CB91BD629A9}" type="slidenum">
              <a:rPr lang="en-US" smtClean="0"/>
              <a:pPr/>
              <a:t>11</a:t>
            </a:fld>
            <a:endParaRPr lang="en-US" dirty="0"/>
          </a:p>
        </p:txBody>
      </p:sp>
      <p:sp>
        <p:nvSpPr>
          <p:cNvPr id="6" name="Slide Image Placeholder 5"/>
          <p:cNvSpPr>
            <a:spLocks noGrp="1" noRot="1" noChangeAspect="1"/>
          </p:cNvSpPr>
          <p:nvPr>
            <p:ph type="sldImg"/>
          </p:nvPr>
        </p:nvSpPr>
        <p:spPr>
          <a:xfrm>
            <a:off x="1414463" y="814388"/>
            <a:ext cx="4181475" cy="3136900"/>
          </a:xfrm>
        </p:spPr>
      </p:sp>
    </p:spTree>
    <p:extLst>
      <p:ext uri="{BB962C8B-B14F-4D97-AF65-F5344CB8AC3E}">
        <p14:creationId xmlns:p14="http://schemas.microsoft.com/office/powerpoint/2010/main" val="33860285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This chart shows Medicaid coverage gaps in states that don’t expand coverage. While the adult group is a mandatory group, the Supreme Court ruled that there can be no penalty for states that don’t adopt the new group. </a:t>
            </a:r>
          </a:p>
          <a:p>
            <a:r>
              <a:rPr lang="en-US" dirty="0" smtClean="0"/>
              <a:t>Medicaid and Children’s Health Insurance Programs (CHIP) vary by state, with eligibility ranging from 0% to 400% of the federal poverty level (FPL). Under the Affordable Care Act’s (ACA’s) Maintenance of Effort provision, states aren’t permitted to use standards, procedures, or methodologies that reduce eligibility for children in either CHIP or Medicaid until after September 30, 2019. </a:t>
            </a:r>
          </a:p>
          <a:p>
            <a:r>
              <a:rPr lang="en-US" dirty="0" smtClean="0"/>
              <a:t>In states that don't expand, the groups potentially continuing without Medicaid coverage or eligibility for Marketplace subsidies include childless adults from 0% to 100% of the FPL, jobless parents from 37% to 100% of the FPL, and working parents from 63% to 100% of the FPL. </a:t>
            </a:r>
          </a:p>
          <a:p>
            <a:r>
              <a:rPr lang="en-US" dirty="0" smtClean="0"/>
              <a:t>States have the option under the ACA to create a Basic Health Program (BHP), a health benefits coverage program for low-income residents who’d otherwise be eligible to purchase coverage through the Health Insurance Marketplace.</a:t>
            </a:r>
          </a:p>
          <a:p>
            <a:r>
              <a:rPr lang="en-US" b="1" dirty="0" smtClean="0"/>
              <a:t>NOTE</a:t>
            </a:r>
            <a:r>
              <a:rPr lang="en-US" dirty="0" smtClean="0"/>
              <a:t>: This doesn’t display the state option for the Basic Health Plan (BHP) for uninsured individuals with incomes between 133% and 200% of the FPL who’d otherwise be eligible to receive premium subsidies in the Health Insurance Marketplace. Individuals with incomes between 133% and 200% of the FPL in states creating Basic Health Program aren’t eligible for subsidies in the Marketplace.</a:t>
            </a:r>
          </a:p>
          <a:p>
            <a:r>
              <a:rPr lang="en-US" dirty="0" smtClean="0"/>
              <a:t>Both Minnesota and New York implemented BHP</a:t>
            </a:r>
            <a:r>
              <a:rPr lang="en-US" dirty="0"/>
              <a:t>s</a:t>
            </a:r>
            <a:r>
              <a:rPr lang="en-US" dirty="0" smtClean="0"/>
              <a:t> in 2015.</a:t>
            </a:r>
          </a:p>
          <a:p>
            <a:endParaRPr lang="en-US" dirty="0"/>
          </a:p>
        </p:txBody>
      </p:sp>
      <p:sp>
        <p:nvSpPr>
          <p:cNvPr id="4" name="Slide Number Placeholder 3"/>
          <p:cNvSpPr>
            <a:spLocks noGrp="1"/>
          </p:cNvSpPr>
          <p:nvPr>
            <p:ph type="sldNum" sz="quarter" idx="10"/>
          </p:nvPr>
        </p:nvSpPr>
        <p:spPr/>
        <p:txBody>
          <a:bodyPr/>
          <a:lstStyle/>
          <a:p>
            <a:fld id="{0B77B103-16DD-4E5B-B7FE-8CB91BD629A9}" type="slidenum">
              <a:rPr lang="en-US" smtClean="0"/>
              <a:pPr/>
              <a:t>12</a:t>
            </a:fld>
            <a:endParaRPr lang="en-US" dirty="0"/>
          </a:p>
        </p:txBody>
      </p:sp>
      <p:sp>
        <p:nvSpPr>
          <p:cNvPr id="7" name="Slide Image Placeholder 6"/>
          <p:cNvSpPr>
            <a:spLocks noGrp="1" noRot="1" noChangeAspect="1"/>
          </p:cNvSpPr>
          <p:nvPr>
            <p:ph type="sldImg"/>
          </p:nvPr>
        </p:nvSpPr>
        <p:spPr>
          <a:xfrm>
            <a:off x="1414463" y="814388"/>
            <a:ext cx="4181475" cy="3136900"/>
          </a:xfrm>
        </p:spPr>
      </p:sp>
    </p:spTree>
    <p:extLst>
      <p:ext uri="{BB962C8B-B14F-4D97-AF65-F5344CB8AC3E}">
        <p14:creationId xmlns:p14="http://schemas.microsoft.com/office/powerpoint/2010/main" val="36319069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This chart is a visual display for coverage in states that expand coverage.</a:t>
            </a:r>
          </a:p>
          <a:p>
            <a:r>
              <a:rPr lang="en-US" dirty="0" smtClean="0"/>
              <a:t>Currently, 32 states including the District of Columbia have adopted the adult group with income below 133% of the FPL. Six states are participating through an alternative expansion model:</a:t>
            </a:r>
          </a:p>
          <a:p>
            <a:pPr marL="174697" indent="-174697">
              <a:buFont typeface="Wingdings" panose="05000000000000000000" pitchFamily="2" charset="2"/>
              <a:buChar char="§"/>
            </a:pPr>
            <a:r>
              <a:rPr lang="en-US" dirty="0" smtClean="0"/>
              <a:t>Marketplace subsidies for individuals from 138% to 400% of the federal poverty level (FPL).</a:t>
            </a:r>
          </a:p>
          <a:p>
            <a:pPr marL="174697" indent="-174697">
              <a:buFont typeface="Wingdings" panose="05000000000000000000" pitchFamily="2" charset="2"/>
              <a:buChar char="§"/>
            </a:pPr>
            <a:r>
              <a:rPr lang="en-US" dirty="0" smtClean="0"/>
              <a:t>The adult group with income below 133% of the FPL (displayed with the red rectangle above)— Medicaid for adults from 0% to 138% of the FPL (allows for 5% disregard).</a:t>
            </a:r>
          </a:p>
          <a:p>
            <a:pPr marL="174697" indent="-174697">
              <a:buFont typeface="Wingdings" panose="05000000000000000000" pitchFamily="2" charset="2"/>
              <a:buChar char="§"/>
            </a:pPr>
            <a:r>
              <a:rPr lang="en-US" dirty="0" smtClean="0"/>
              <a:t>For children, Medicaid and the Children’s Health Insurance Program (CHIP) vary by state, up to 241% of the FPL. Marketplace subsidies are available above the applicable state limit up to 400%.</a:t>
            </a:r>
          </a:p>
          <a:p>
            <a:r>
              <a:rPr lang="en-US" dirty="0" smtClean="0"/>
              <a:t>For more information on Medicaid and the Affordable Care Act, visit </a:t>
            </a:r>
            <a:r>
              <a:rPr lang="en-US" dirty="0" smtClean="0">
                <a:hlinkClick r:id="rId3"/>
              </a:rPr>
              <a:t>Medicaid.gov/affordablecareact/affordable-care-act.html</a:t>
            </a:r>
            <a:r>
              <a:rPr lang="en-US" dirty="0" smtClean="0"/>
              <a:t>.</a:t>
            </a:r>
          </a:p>
          <a:p>
            <a:endParaRPr lang="en-US" dirty="0" smtClean="0"/>
          </a:p>
        </p:txBody>
      </p:sp>
      <p:sp>
        <p:nvSpPr>
          <p:cNvPr id="4" name="Slide Number Placeholder 3"/>
          <p:cNvSpPr>
            <a:spLocks noGrp="1"/>
          </p:cNvSpPr>
          <p:nvPr>
            <p:ph type="sldNum" sz="quarter" idx="10"/>
          </p:nvPr>
        </p:nvSpPr>
        <p:spPr/>
        <p:txBody>
          <a:bodyPr/>
          <a:lstStyle/>
          <a:p>
            <a:fld id="{0B77B103-16DD-4E5B-B7FE-8CB91BD629A9}" type="slidenum">
              <a:rPr lang="en-US" smtClean="0"/>
              <a:pPr/>
              <a:t>13</a:t>
            </a:fld>
            <a:endParaRPr lang="en-US" dirty="0"/>
          </a:p>
        </p:txBody>
      </p:sp>
      <p:sp>
        <p:nvSpPr>
          <p:cNvPr id="7" name="Slide Image Placeholder 6"/>
          <p:cNvSpPr>
            <a:spLocks noGrp="1" noRot="1" noChangeAspect="1"/>
          </p:cNvSpPr>
          <p:nvPr>
            <p:ph type="sldImg"/>
          </p:nvPr>
        </p:nvSpPr>
        <p:spPr>
          <a:xfrm>
            <a:off x="1414463" y="814388"/>
            <a:ext cx="4181475" cy="3136900"/>
          </a:xfrm>
        </p:spPr>
      </p:sp>
    </p:spTree>
    <p:extLst>
      <p:ext uri="{BB962C8B-B14F-4D97-AF65-F5344CB8AC3E}">
        <p14:creationId xmlns:p14="http://schemas.microsoft.com/office/powerpoint/2010/main" val="17124097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517358" y="4134817"/>
            <a:ext cx="5943600" cy="4870203"/>
          </a:xfrm>
        </p:spPr>
        <p:txBody>
          <a:bodyPr/>
          <a:lstStyle/>
          <a:p>
            <a:r>
              <a:rPr lang="en-US" dirty="0" smtClean="0"/>
              <a:t>Some states haven’t expanded their Medicaid programs. In these states, some people with limited incomes may have fewer coverage options.</a:t>
            </a:r>
          </a:p>
          <a:p>
            <a:r>
              <a:rPr lang="en-US" dirty="0" smtClean="0"/>
              <a:t>If you live in a state that hasn’t expanded Medicaid to adults with income below 133% the Federal Poverty Level (FPL), you may not qualify for either Medicaid or reduced costs on a private insurance plan in the Marketplace; it depends on where your income falls.</a:t>
            </a:r>
          </a:p>
          <a:p>
            <a:pPr marL="174697" indent="-174697">
              <a:buFont typeface="Wingdings" panose="05000000000000000000" pitchFamily="2" charset="2"/>
              <a:buChar char="§"/>
            </a:pPr>
            <a:r>
              <a:rPr lang="en-US" dirty="0" smtClean="0"/>
              <a:t>If your income is more than 100% of FPL—about $11,670 a year as a single person, or about $23,850 for a family of 4, you can buy a private health insurance plan in the Marketplace and may get lower costs based on your household size and income.</a:t>
            </a:r>
          </a:p>
          <a:p>
            <a:pPr marL="174697" indent="-174697">
              <a:buFont typeface="Wingdings" panose="05000000000000000000" pitchFamily="2" charset="2"/>
              <a:buChar char="§"/>
            </a:pPr>
            <a:r>
              <a:rPr lang="en-US" dirty="0" smtClean="0"/>
              <a:t>If you make less than about $11,670 a year as a single person or about $23,850 for a family of 4, you may not qualify for lower costs for private insurance based on your income. However, you may be eligible for Medicaid, even without the expansion, based on your state’s existing rules.</a:t>
            </a:r>
          </a:p>
          <a:p>
            <a:r>
              <a:rPr lang="en-US" dirty="0" smtClean="0"/>
              <a:t>Many adults in those states (that aren’t expanding Medicaid) with incomes below 100% FPL, fall into a coverage gap. Their incomes may be too high to get Medicaid under their state’s current rules, but their incomes are too low to qualify for help buying coverage in the Marketplace. However, these individuals can apply for a hardship exemption so they don’t have to pay a fee (the shared responsibility payment required by the Affordable Care Act) if they don’t get health coverage.</a:t>
            </a:r>
          </a:p>
          <a:p>
            <a:r>
              <a:rPr lang="en-US" dirty="0" smtClean="0"/>
              <a:t>These individuals may also have the option to purchase a catastrophic plan in the Marketplace. </a:t>
            </a:r>
          </a:p>
          <a:p>
            <a:r>
              <a:rPr lang="en-US" dirty="0" smtClean="0"/>
              <a:t>For more information on Medicaid expansion, visit </a:t>
            </a:r>
            <a:r>
              <a:rPr lang="en-US" dirty="0" smtClean="0">
                <a:hlinkClick r:id="rId3"/>
              </a:rPr>
              <a:t>HealthCare.gov/medicaid-chip/medicaid-expansion-and-you/</a:t>
            </a:r>
            <a:r>
              <a:rPr lang="en-US" dirty="0" smtClean="0"/>
              <a:t>.</a:t>
            </a:r>
          </a:p>
          <a:p>
            <a:endParaRPr lang="en-US" dirty="0"/>
          </a:p>
        </p:txBody>
      </p:sp>
      <p:sp>
        <p:nvSpPr>
          <p:cNvPr id="2" name="Slide Number Placeholder 1"/>
          <p:cNvSpPr>
            <a:spLocks noGrp="1"/>
          </p:cNvSpPr>
          <p:nvPr>
            <p:ph type="sldNum" sz="quarter" idx="10"/>
          </p:nvPr>
        </p:nvSpPr>
        <p:spPr/>
        <p:txBody>
          <a:bodyPr/>
          <a:lstStyle/>
          <a:p>
            <a:fld id="{0B77B103-16DD-4E5B-B7FE-8CB91BD629A9}" type="slidenum">
              <a:rPr lang="en-US" smtClean="0"/>
              <a:pPr/>
              <a:t>14</a:t>
            </a:fld>
            <a:endParaRPr lang="en-US" dirty="0"/>
          </a:p>
        </p:txBody>
      </p:sp>
      <p:sp>
        <p:nvSpPr>
          <p:cNvPr id="6" name="Slide Image Placeholder 5"/>
          <p:cNvSpPr>
            <a:spLocks noGrp="1" noRot="1" noChangeAspect="1"/>
          </p:cNvSpPr>
          <p:nvPr>
            <p:ph type="sldImg"/>
          </p:nvPr>
        </p:nvSpPr>
        <p:spPr>
          <a:xfrm>
            <a:off x="1414463" y="814388"/>
            <a:ext cx="4181475" cy="3136900"/>
          </a:xfrm>
        </p:spPr>
      </p:sp>
    </p:spTree>
    <p:extLst>
      <p:ext uri="{BB962C8B-B14F-4D97-AF65-F5344CB8AC3E}">
        <p14:creationId xmlns:p14="http://schemas.microsoft.com/office/powerpoint/2010/main" val="12807247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701040" y="4134818"/>
            <a:ext cx="5608320" cy="4987411"/>
          </a:xfrm>
        </p:spPr>
        <p:txBody>
          <a:bodyPr/>
          <a:lstStyle/>
          <a:p>
            <a:r>
              <a:rPr lang="en-US" dirty="0" smtClean="0"/>
              <a:t>States use a streamlined application for coverage through the Marketplace, Medicaid, and the Children’s Health Insurance Program (CHIP). The application may lead seamlessly from eligibility, to plan selection, and enrollment. Individuals can submit one application for all programs. Online applications are available in nearly every state, along with traditional paper applications that may be sent by mail. People continue to have the option to apply in person or over the phone.</a:t>
            </a:r>
          </a:p>
          <a:p>
            <a:r>
              <a:rPr lang="en-US" dirty="0" smtClean="0"/>
              <a:t>Through the single streamlined application, individuals and families receive eligibility determinations for the following:</a:t>
            </a:r>
          </a:p>
          <a:p>
            <a:pPr marL="172142" indent="-172142">
              <a:buFont typeface="Wingdings" panose="05000000000000000000" pitchFamily="2" charset="2"/>
              <a:buChar char="§"/>
            </a:pPr>
            <a:r>
              <a:rPr lang="en-US" dirty="0" smtClean="0"/>
              <a:t>Medicaid and CHIP</a:t>
            </a:r>
          </a:p>
          <a:p>
            <a:pPr marL="172142" indent="-172142">
              <a:buFont typeface="Wingdings" panose="05000000000000000000" pitchFamily="2" charset="2"/>
              <a:buChar char="§"/>
            </a:pPr>
            <a:r>
              <a:rPr lang="en-US" dirty="0" smtClean="0"/>
              <a:t>Enrollment in Qualified Health Plans in the Marketplace</a:t>
            </a:r>
          </a:p>
          <a:p>
            <a:pPr marL="344284" marR="0" lvl="1" indent="-172142"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dirty="0" smtClean="0"/>
              <a:t>Advance premium tax credits-</a:t>
            </a:r>
            <a:r>
              <a:rPr lang="en-US" sz="1200" b="0" i="0" kern="1200" dirty="0" smtClean="0">
                <a:solidFill>
                  <a:schemeClr val="tx1"/>
                </a:solidFill>
                <a:effectLst/>
                <a:latin typeface="+mn-lt"/>
                <a:ea typeface="+mn-ea"/>
                <a:cs typeface="+mn-cs"/>
              </a:rPr>
              <a:t> tax credits that can reduce what you pay for insurance</a:t>
            </a:r>
            <a:endParaRPr lang="en-US" dirty="0" smtClean="0"/>
          </a:p>
          <a:p>
            <a:pPr marL="344284" marR="0" lvl="1" indent="-172142"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dirty="0" smtClean="0"/>
              <a:t>Cost-sharing reductions- </a:t>
            </a:r>
            <a:r>
              <a:rPr lang="en-US" sz="1200" b="0" i="0" kern="1200" dirty="0" smtClean="0">
                <a:solidFill>
                  <a:schemeClr val="tx1"/>
                </a:solidFill>
                <a:effectLst/>
                <a:latin typeface="+mn-lt"/>
                <a:ea typeface="+mn-ea"/>
                <a:cs typeface="+mn-cs"/>
              </a:rPr>
              <a:t>discounts that lower the amount you have to pay out-of-pocket for deductibles, coinsurance, and copayments</a:t>
            </a:r>
            <a:endParaRPr lang="en-US" dirty="0" smtClean="0"/>
          </a:p>
          <a:p>
            <a:r>
              <a:rPr lang="en-US" dirty="0" smtClean="0"/>
              <a:t>Once the eligibility determination is complete, applicants may be able to enroll in affordable coverage immediately, depending on the programs for which they’re eligible and the model established in their state.</a:t>
            </a:r>
          </a:p>
          <a:p>
            <a:r>
              <a:rPr lang="en-US" dirty="0" smtClean="0"/>
              <a:t>You can apply for Medicaid and CHIP any time of year. If you qualify, you can enroll immediately.</a:t>
            </a:r>
          </a:p>
          <a:p>
            <a:r>
              <a:rPr lang="en-US" b="1" dirty="0" smtClean="0"/>
              <a:t>To find out if your children qualify for CHIP coverage</a:t>
            </a:r>
            <a:r>
              <a:rPr lang="en-US" b="0" dirty="0" smtClean="0"/>
              <a:t>,</a:t>
            </a:r>
            <a:r>
              <a:rPr lang="en-US" b="1" dirty="0" smtClean="0"/>
              <a:t> </a:t>
            </a:r>
            <a:r>
              <a:rPr lang="en-US" dirty="0" smtClean="0"/>
              <a:t>visit </a:t>
            </a:r>
            <a:r>
              <a:rPr lang="en-US" dirty="0" smtClean="0">
                <a:hlinkClick r:id="rId3"/>
              </a:rPr>
              <a:t>insurekidsnow.gov</a:t>
            </a:r>
            <a:r>
              <a:rPr lang="en-US" dirty="0" smtClean="0"/>
              <a:t> or call</a:t>
            </a:r>
            <a:r>
              <a:rPr lang="en-US" baseline="0" dirty="0" smtClean="0"/>
              <a:t>   </a:t>
            </a:r>
            <a:r>
              <a:rPr lang="en-US" dirty="0" smtClean="0"/>
              <a:t>1-877-543-7669. If you apply for Medicaid coverage to your state agency, you’ll also find out if your children qualify for CHIP. If you qualify, coverage can begin immediately.</a:t>
            </a:r>
          </a:p>
        </p:txBody>
      </p:sp>
      <p:sp>
        <p:nvSpPr>
          <p:cNvPr id="2" name="Slide Number Placeholder 1"/>
          <p:cNvSpPr>
            <a:spLocks noGrp="1"/>
          </p:cNvSpPr>
          <p:nvPr>
            <p:ph type="sldNum" sz="quarter" idx="10"/>
          </p:nvPr>
        </p:nvSpPr>
        <p:spPr/>
        <p:txBody>
          <a:bodyPr/>
          <a:lstStyle/>
          <a:p>
            <a:fld id="{0B77B103-16DD-4E5B-B7FE-8CB91BD629A9}" type="slidenum">
              <a:rPr lang="en-US" smtClean="0"/>
              <a:pPr/>
              <a:t>15</a:t>
            </a:fld>
            <a:endParaRPr lang="en-US" dirty="0"/>
          </a:p>
        </p:txBody>
      </p:sp>
      <p:sp>
        <p:nvSpPr>
          <p:cNvPr id="6" name="Slide Image Placeholder 5"/>
          <p:cNvSpPr>
            <a:spLocks noGrp="1" noRot="1" noChangeAspect="1"/>
          </p:cNvSpPr>
          <p:nvPr>
            <p:ph type="sldImg"/>
          </p:nvPr>
        </p:nvSpPr>
        <p:spPr>
          <a:xfrm>
            <a:off x="1414463" y="814388"/>
            <a:ext cx="4181475" cy="3136900"/>
          </a:xfrm>
        </p:spPr>
      </p:sp>
    </p:spTree>
    <p:extLst>
      <p:ext uri="{BB962C8B-B14F-4D97-AF65-F5344CB8AC3E}">
        <p14:creationId xmlns:p14="http://schemas.microsoft.com/office/powerpoint/2010/main" val="16930235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Medicaid and Children’s Health Insurance Program (CHIP) application, enrollment, and renewal processes have been simplified in the following ways:</a:t>
            </a:r>
          </a:p>
          <a:p>
            <a:pPr marL="174697" indent="-174697">
              <a:buFont typeface="Wingdings" panose="05000000000000000000" pitchFamily="2" charset="2"/>
              <a:buChar char="§"/>
            </a:pPr>
            <a:r>
              <a:rPr lang="en-US" dirty="0" smtClean="0"/>
              <a:t>Eligibility verification procedures rely primarily on electronic data sources. States have flexibility to determine the usefulness of available data before requesting additional information from applicants. </a:t>
            </a:r>
          </a:p>
          <a:p>
            <a:pPr marL="174697" indent="-174697">
              <a:buFont typeface="Wingdings" panose="05000000000000000000" pitchFamily="2" charset="2"/>
              <a:buChar char="§"/>
            </a:pPr>
            <a:r>
              <a:rPr lang="en-US" dirty="0" smtClean="0"/>
              <a:t>Renewals are limited (for people enrolled through the simplified, income-based rules) to once every 12 months, unless you report a change or the agency has information to prompt a reassessment.</a:t>
            </a:r>
          </a:p>
          <a:p>
            <a:pPr marL="174697" indent="-174697">
              <a:buFont typeface="Wingdings" panose="05000000000000000000" pitchFamily="2" charset="2"/>
              <a:buChar char="§"/>
            </a:pPr>
            <a:r>
              <a:rPr lang="en-US" dirty="0" smtClean="0"/>
              <a:t>Movement toward real-time eligibility determinations. </a:t>
            </a:r>
          </a:p>
          <a:p>
            <a:r>
              <a:rPr lang="en-US" dirty="0" smtClean="0"/>
              <a:t>For Medicaid only, you may be able to qualify for up to 3 months prior to application if you’d have qualified had you applied.</a:t>
            </a:r>
          </a:p>
          <a:p>
            <a:endParaRPr lang="en-US" dirty="0"/>
          </a:p>
        </p:txBody>
      </p:sp>
      <p:sp>
        <p:nvSpPr>
          <p:cNvPr id="4" name="Slide Number Placeholder 3"/>
          <p:cNvSpPr>
            <a:spLocks noGrp="1"/>
          </p:cNvSpPr>
          <p:nvPr>
            <p:ph type="sldNum" sz="quarter" idx="10"/>
          </p:nvPr>
        </p:nvSpPr>
        <p:spPr/>
        <p:txBody>
          <a:bodyPr/>
          <a:lstStyle/>
          <a:p>
            <a:fld id="{0B77B103-16DD-4E5B-B7FE-8CB91BD629A9}" type="slidenum">
              <a:rPr lang="en-US" smtClean="0"/>
              <a:pPr/>
              <a:t>16</a:t>
            </a:fld>
            <a:endParaRPr lang="en-US" dirty="0"/>
          </a:p>
        </p:txBody>
      </p:sp>
      <p:sp>
        <p:nvSpPr>
          <p:cNvPr id="7" name="Slide Image Placeholder 6"/>
          <p:cNvSpPr>
            <a:spLocks noGrp="1" noRot="1" noChangeAspect="1"/>
          </p:cNvSpPr>
          <p:nvPr>
            <p:ph type="sldImg"/>
          </p:nvPr>
        </p:nvSpPr>
        <p:spPr>
          <a:xfrm>
            <a:off x="1414463" y="814388"/>
            <a:ext cx="4181475" cy="3136900"/>
          </a:xfrm>
        </p:spPr>
      </p:sp>
    </p:spTree>
    <p:extLst>
      <p:ext uri="{BB962C8B-B14F-4D97-AF65-F5344CB8AC3E}">
        <p14:creationId xmlns:p14="http://schemas.microsoft.com/office/powerpoint/2010/main" val="15852328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Modified Adjusted Gross Income (MAGI) is a methodology for how income’s counted and how household composition and family size are determined. MAGI isn’t a number on a tax return. MAGI-based rules are used to determine Medicaid and Children’s Health Insurance Program (CHIP) eligibility for most individuals.</a:t>
            </a:r>
          </a:p>
          <a:p>
            <a:r>
              <a:rPr lang="en-US" dirty="0" smtClean="0"/>
              <a:t>A state’s decision whether or not to extend Medicaid coverage for low-income adults isn’t related to the use of MAGI. MAGI rules create consistency and promote coordination between Medicaid and CHIP and coverage available through Qualified Health Plans. </a:t>
            </a:r>
            <a:endParaRPr lang="en-US" dirty="0"/>
          </a:p>
        </p:txBody>
      </p:sp>
      <p:sp>
        <p:nvSpPr>
          <p:cNvPr id="2" name="Slide Number Placeholder 1"/>
          <p:cNvSpPr>
            <a:spLocks noGrp="1"/>
          </p:cNvSpPr>
          <p:nvPr>
            <p:ph type="sldNum" sz="quarter" idx="10"/>
          </p:nvPr>
        </p:nvSpPr>
        <p:spPr/>
        <p:txBody>
          <a:bodyPr/>
          <a:lstStyle/>
          <a:p>
            <a:fld id="{0B77B103-16DD-4E5B-B7FE-8CB91BD629A9}" type="slidenum">
              <a:rPr lang="en-US" smtClean="0"/>
              <a:pPr/>
              <a:t>17</a:t>
            </a:fld>
            <a:endParaRPr lang="en-US" dirty="0"/>
          </a:p>
        </p:txBody>
      </p:sp>
      <p:sp>
        <p:nvSpPr>
          <p:cNvPr id="6" name="Slide Image Placeholder 5"/>
          <p:cNvSpPr>
            <a:spLocks noGrp="1" noRot="1" noChangeAspect="1"/>
          </p:cNvSpPr>
          <p:nvPr>
            <p:ph type="sldImg"/>
          </p:nvPr>
        </p:nvSpPr>
        <p:spPr>
          <a:xfrm>
            <a:off x="1414463" y="814388"/>
            <a:ext cx="4181475" cy="3136900"/>
          </a:xfrm>
        </p:spPr>
      </p:sp>
    </p:spTree>
    <p:extLst>
      <p:ext uri="{BB962C8B-B14F-4D97-AF65-F5344CB8AC3E}">
        <p14:creationId xmlns:p14="http://schemas.microsoft.com/office/powerpoint/2010/main" val="18186011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282591" y="4134816"/>
            <a:ext cx="6423482" cy="4837290"/>
          </a:xfrm>
        </p:spPr>
        <p:txBody>
          <a:bodyPr/>
          <a:lstStyle/>
          <a:p>
            <a:pPr marL="174697" indent="-174697">
              <a:buFont typeface="Wingdings" panose="05000000000000000000" pitchFamily="2" charset="2"/>
              <a:buChar char="§"/>
            </a:pPr>
            <a:r>
              <a:rPr lang="en-US" dirty="0" smtClean="0"/>
              <a:t>Modified Adjusted Gross Income (MAGI) and household income are defined in section 36B(d)(2)(A) and (B) of the Internal Revenue Code (IRC). The MAGI-based methodology under the Medicaid statute includes certain unique income counting and household composition rules reflected in CMS regulations at 42 CFR 435.603. MAGI-based methodology includes taxable income. Supplemental Security Income (SSI), Temporary Assistance to Needy Families (TANF), Veterans’ disability, workers’ compensation, child support, federal tax credits, and cash assistance are common types of income that aren’t taxable and therefore, not counted under MAGI. </a:t>
            </a:r>
          </a:p>
          <a:p>
            <a:pPr marL="174697" indent="-174697">
              <a:buFont typeface="Wingdings" panose="05000000000000000000" pitchFamily="2" charset="2"/>
              <a:buChar char="§"/>
            </a:pPr>
            <a:r>
              <a:rPr lang="en-US" dirty="0" smtClean="0"/>
              <a:t>The Affordable Care Act established an income disregard equal to 5 percentage points of the Federal Poverty Level (FPL) “for the purposes of determining income eligibility” for individuals whose eligibility is based on MAGI. In our final rule, issued July 15, 2013, we provided that the disregard is applied to the income calculation of individuals only to the extent that the disregard matters for the purposes of determining eligibility for Medicaid or CHIP under MAGI-based rules. That is, those for whom the application of the disregard means the difference between being eligible for Medicaid or Children’s Health Insurance Program (CHIP) and being ineligible. The final rule is available at </a:t>
            </a:r>
            <a:r>
              <a:rPr lang="en-US" dirty="0" smtClean="0">
                <a:hlinkClick r:id="rId3"/>
              </a:rPr>
              <a:t>gpo.gov/fdsys/pkg/FR-2013-07-15/pdf/2013-16271.pdf</a:t>
            </a:r>
            <a:r>
              <a:rPr lang="en-US" dirty="0" smtClean="0"/>
              <a:t>.</a:t>
            </a:r>
          </a:p>
          <a:p>
            <a:pPr marL="174697" indent="-174697">
              <a:buFont typeface="Wingdings" panose="05000000000000000000" pitchFamily="2" charset="2"/>
              <a:buChar char="§"/>
            </a:pPr>
            <a:r>
              <a:rPr lang="en-US" dirty="0" smtClean="0"/>
              <a:t>An individual’s Marketplace household size may differ from the Medicaid household size because of differences in the rules. For example, for purposes of calculating the Marketplace household size, a pregnant woman is counted as 1 person. However, Medicaid has special rules for counting pregnant women that include the number of babies expected to be delivered. Thus, a pregnant woman expecting twins could be counted as 1 person under Marketplace rules and as 3 people under Medicaid rules.</a:t>
            </a:r>
          </a:p>
        </p:txBody>
      </p:sp>
      <p:sp>
        <p:nvSpPr>
          <p:cNvPr id="4" name="Slide Number Placeholder 3"/>
          <p:cNvSpPr>
            <a:spLocks noGrp="1"/>
          </p:cNvSpPr>
          <p:nvPr>
            <p:ph type="sldNum" sz="quarter" idx="10"/>
          </p:nvPr>
        </p:nvSpPr>
        <p:spPr/>
        <p:txBody>
          <a:bodyPr/>
          <a:lstStyle/>
          <a:p>
            <a:fld id="{0B77B103-16DD-4E5B-B7FE-8CB91BD629A9}" type="slidenum">
              <a:rPr lang="en-US" smtClean="0"/>
              <a:pPr/>
              <a:t>18</a:t>
            </a:fld>
            <a:endParaRPr lang="en-US" dirty="0"/>
          </a:p>
        </p:txBody>
      </p:sp>
      <p:sp>
        <p:nvSpPr>
          <p:cNvPr id="7" name="Slide Image Placeholder 6"/>
          <p:cNvSpPr>
            <a:spLocks noGrp="1" noRot="1" noChangeAspect="1"/>
          </p:cNvSpPr>
          <p:nvPr>
            <p:ph type="sldImg"/>
          </p:nvPr>
        </p:nvSpPr>
        <p:spPr>
          <a:xfrm>
            <a:off x="1414463" y="814388"/>
            <a:ext cx="4181475" cy="3136900"/>
          </a:xfrm>
        </p:spPr>
      </p:sp>
    </p:spTree>
    <p:extLst>
      <p:ext uri="{BB962C8B-B14F-4D97-AF65-F5344CB8AC3E}">
        <p14:creationId xmlns:p14="http://schemas.microsoft.com/office/powerpoint/2010/main" val="25425452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States have options for coordinating eligibility determinations with the Marketplace. For example, the state can delegate authority to make eligibility determination to the Marketplace, as long as the Marketplace is a government entity that maintains personnel standards on a merit basis, and subject to safeguards.  </a:t>
            </a:r>
          </a:p>
          <a:p>
            <a:r>
              <a:rPr lang="en-US" dirty="0" smtClean="0"/>
              <a:t>Under this option, called the “Determination Model,” the Marketplace makes final eligibility determinations for Medicaid/Children’s Health Insurance Program (CHIP) in accordance with the state’s eligibility policies and rules using a standard set of verification procedures accepted by the state. To ensure a seamless, accurate, and timely eligibility determination, the state Medicaid/CHIP agency accepts the electronic account through a secure electronic interface and enrolls the individual in coverage as if the determination had been made by the Medicaid/CHIP agency.</a:t>
            </a:r>
          </a:p>
          <a:p>
            <a:r>
              <a:rPr lang="en-US" dirty="0" smtClean="0"/>
              <a:t>Under the “Assessment Model,” the Marketplace makes an initial assessment of Medicaid/CHIP eligibility. State Medicaid and CHIP agencies make the final eligibility determination. Assessments are made using the applicable Medicaid/CHIP income standards, and other non-financial criteria such as citizenship and immigration status, using verification rules and procedures consistent with Medicaid and CHIP regulations. The Marketplace and Medicaid/CHIP agencies enter into agreements outlining the responsibilities of each entity to ensure a seamless and coordinated process. </a:t>
            </a:r>
            <a:endParaRPr lang="en-US" dirty="0"/>
          </a:p>
        </p:txBody>
      </p:sp>
      <p:sp>
        <p:nvSpPr>
          <p:cNvPr id="4" name="Slide Number Placeholder 3"/>
          <p:cNvSpPr>
            <a:spLocks noGrp="1"/>
          </p:cNvSpPr>
          <p:nvPr>
            <p:ph type="sldNum" sz="quarter" idx="10"/>
          </p:nvPr>
        </p:nvSpPr>
        <p:spPr/>
        <p:txBody>
          <a:bodyPr/>
          <a:lstStyle/>
          <a:p>
            <a:fld id="{0B77B103-16DD-4E5B-B7FE-8CB91BD629A9}" type="slidenum">
              <a:rPr lang="en-US" smtClean="0"/>
              <a:pPr/>
              <a:t>19</a:t>
            </a:fld>
            <a:endParaRPr lang="en-US" dirty="0"/>
          </a:p>
        </p:txBody>
      </p:sp>
      <p:sp>
        <p:nvSpPr>
          <p:cNvPr id="7" name="Slide Image Placeholder 6"/>
          <p:cNvSpPr>
            <a:spLocks noGrp="1" noRot="1" noChangeAspect="1"/>
          </p:cNvSpPr>
          <p:nvPr>
            <p:ph type="sldImg"/>
          </p:nvPr>
        </p:nvSpPr>
        <p:spPr>
          <a:xfrm>
            <a:off x="1414463" y="814388"/>
            <a:ext cx="4181475" cy="3136900"/>
          </a:xfrm>
        </p:spPr>
      </p:sp>
    </p:spTree>
    <p:extLst>
      <p:ext uri="{BB962C8B-B14F-4D97-AF65-F5344CB8AC3E}">
        <p14:creationId xmlns:p14="http://schemas.microsoft.com/office/powerpoint/2010/main" val="25064331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This session should help you</a:t>
            </a:r>
          </a:p>
          <a:p>
            <a:pPr marL="174697" indent="-174697">
              <a:buFont typeface="Wingdings" panose="05000000000000000000" pitchFamily="2" charset="2"/>
              <a:buChar char="§"/>
            </a:pPr>
            <a:r>
              <a:rPr lang="en-US" dirty="0" smtClean="0"/>
              <a:t>Describe eligibility, benefits, and administration of Medicaid including state assistance for Medicare-Medicaid enrollees</a:t>
            </a:r>
          </a:p>
          <a:p>
            <a:pPr marL="174697" indent="-174697">
              <a:buFont typeface="Wingdings" panose="05000000000000000000" pitchFamily="2" charset="2"/>
              <a:buChar char="§"/>
            </a:pPr>
            <a:r>
              <a:rPr lang="en-US" dirty="0" smtClean="0"/>
              <a:t>Define eligibility, benefits, and administration of the Children’s Health Insurance Program (CHIP)</a:t>
            </a:r>
          </a:p>
          <a:p>
            <a:endParaRPr lang="en-US" dirty="0" smtClean="0"/>
          </a:p>
          <a:p>
            <a:endParaRPr lang="en-US" dirty="0"/>
          </a:p>
        </p:txBody>
      </p:sp>
      <p:sp>
        <p:nvSpPr>
          <p:cNvPr id="5" name="Slide Image Placeholder 4"/>
          <p:cNvSpPr>
            <a:spLocks noGrp="1" noRot="1" noChangeAspect="1"/>
          </p:cNvSpPr>
          <p:nvPr>
            <p:ph type="sldImg"/>
          </p:nvPr>
        </p:nvSpPr>
        <p:spPr>
          <a:xfrm>
            <a:off x="1414463" y="814388"/>
            <a:ext cx="4181475" cy="3136900"/>
          </a:xfrm>
        </p:spPr>
      </p:sp>
      <p:sp>
        <p:nvSpPr>
          <p:cNvPr id="6" name="Slide Number Placeholder 5"/>
          <p:cNvSpPr>
            <a:spLocks noGrp="1"/>
          </p:cNvSpPr>
          <p:nvPr>
            <p:ph type="sldNum" sz="quarter" idx="10"/>
          </p:nvPr>
        </p:nvSpPr>
        <p:spPr/>
        <p:txBody>
          <a:bodyPr/>
          <a:lstStyle/>
          <a:p>
            <a:fld id="{0B77B103-16DD-4E5B-B7FE-8CB91BD629A9}" type="slidenum">
              <a:rPr lang="en-US" smtClean="0"/>
              <a:t>2</a:t>
            </a:fld>
            <a:endParaRPr lang="en-US" dirty="0"/>
          </a:p>
        </p:txBody>
      </p:sp>
    </p:spTree>
    <p:extLst>
      <p:ext uri="{BB962C8B-B14F-4D97-AF65-F5344CB8AC3E}">
        <p14:creationId xmlns:p14="http://schemas.microsoft.com/office/powerpoint/2010/main" val="22460904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The modified adjusted gross income (MAGI) methodology for determining income applies to both Medicaid and Children’s Health Insurance Program eligibility for most enrollees, including children, pregnant women, parents and other caretaker relatives, and adults age 19-64 (as applicable in a state). Under the statute, MAGI-based income methodologies don’t apply to determinations of Medicaid eligibility for elderly and disabled populations. </a:t>
            </a:r>
          </a:p>
          <a:p>
            <a:endParaRPr lang="en-US" dirty="0"/>
          </a:p>
        </p:txBody>
      </p:sp>
      <p:sp>
        <p:nvSpPr>
          <p:cNvPr id="4" name="Slide Number Placeholder 3"/>
          <p:cNvSpPr>
            <a:spLocks noGrp="1"/>
          </p:cNvSpPr>
          <p:nvPr>
            <p:ph type="sldNum" sz="quarter" idx="10"/>
          </p:nvPr>
        </p:nvSpPr>
        <p:spPr/>
        <p:txBody>
          <a:bodyPr/>
          <a:lstStyle/>
          <a:p>
            <a:fld id="{0B77B103-16DD-4E5B-B7FE-8CB91BD629A9}" type="slidenum">
              <a:rPr lang="en-US" smtClean="0"/>
              <a:pPr/>
              <a:t>20</a:t>
            </a:fld>
            <a:endParaRPr lang="en-US" dirty="0"/>
          </a:p>
        </p:txBody>
      </p:sp>
      <p:sp>
        <p:nvSpPr>
          <p:cNvPr id="7" name="Slide Image Placeholder 6"/>
          <p:cNvSpPr>
            <a:spLocks noGrp="1" noRot="1" noChangeAspect="1"/>
          </p:cNvSpPr>
          <p:nvPr>
            <p:ph type="sldImg"/>
          </p:nvPr>
        </p:nvSpPr>
        <p:spPr>
          <a:xfrm>
            <a:off x="1414463" y="814388"/>
            <a:ext cx="4181475" cy="3136900"/>
          </a:xfrm>
        </p:spPr>
      </p:sp>
    </p:spTree>
    <p:extLst>
      <p:ext uri="{BB962C8B-B14F-4D97-AF65-F5344CB8AC3E}">
        <p14:creationId xmlns:p14="http://schemas.microsoft.com/office/powerpoint/2010/main" val="40414682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For those who apply online, verifications for eligibility may occur in real or near real time. Verifications are supported, in part, by the federally managed Data Services Hub and real-time verification of information through Social Security, the Internal Revenue Service, and the U.S. Department of Homeland Security. </a:t>
            </a:r>
          </a:p>
          <a:p>
            <a:r>
              <a:rPr lang="en-US" dirty="0" smtClean="0"/>
              <a:t>With increased use of electronic data sources, paper documentation isn’t necessary for most applicants.  States may also rely on self-attestation for many factors of eligibility.</a:t>
            </a:r>
            <a:endParaRPr lang="en-US" dirty="0"/>
          </a:p>
        </p:txBody>
      </p:sp>
      <p:sp>
        <p:nvSpPr>
          <p:cNvPr id="2" name="Slide Number Placeholder 1"/>
          <p:cNvSpPr>
            <a:spLocks noGrp="1"/>
          </p:cNvSpPr>
          <p:nvPr>
            <p:ph type="sldNum" sz="quarter" idx="10"/>
          </p:nvPr>
        </p:nvSpPr>
        <p:spPr/>
        <p:txBody>
          <a:bodyPr/>
          <a:lstStyle/>
          <a:p>
            <a:fld id="{0B77B103-16DD-4E5B-B7FE-8CB91BD629A9}" type="slidenum">
              <a:rPr lang="en-US" smtClean="0"/>
              <a:pPr/>
              <a:t>21</a:t>
            </a:fld>
            <a:endParaRPr lang="en-US" dirty="0"/>
          </a:p>
        </p:txBody>
      </p:sp>
      <p:sp>
        <p:nvSpPr>
          <p:cNvPr id="6" name="Slide Image Placeholder 5"/>
          <p:cNvSpPr>
            <a:spLocks noGrp="1" noRot="1" noChangeAspect="1"/>
          </p:cNvSpPr>
          <p:nvPr>
            <p:ph type="sldImg"/>
          </p:nvPr>
        </p:nvSpPr>
        <p:spPr>
          <a:xfrm>
            <a:off x="1414463" y="814388"/>
            <a:ext cx="4181475" cy="3136900"/>
          </a:xfrm>
        </p:spPr>
      </p:sp>
    </p:spTree>
    <p:extLst>
      <p:ext uri="{BB962C8B-B14F-4D97-AF65-F5344CB8AC3E}">
        <p14:creationId xmlns:p14="http://schemas.microsoft.com/office/powerpoint/2010/main" val="6865298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125883" y="3951288"/>
            <a:ext cx="6810049" cy="5345112"/>
          </a:xfrm>
        </p:spPr>
        <p:txBody>
          <a:bodyPr/>
          <a:lstStyle/>
          <a:p>
            <a:r>
              <a:rPr lang="en-US" sz="1150" dirty="0"/>
              <a:t>Check Your Knowledge―Question 2</a:t>
            </a:r>
          </a:p>
          <a:p>
            <a:r>
              <a:rPr lang="en-US" sz="1150" dirty="0"/>
              <a:t>Which of the following is NOT one of the expanded Medicaid eligibility groups established by the Affordable Care Act?</a:t>
            </a:r>
          </a:p>
          <a:p>
            <a:pPr marL="232929" indent="-232929">
              <a:buFont typeface="+mj-lt"/>
              <a:buAutoNum type="alphaLcPeriod"/>
            </a:pPr>
            <a:r>
              <a:rPr lang="en-US" sz="1150" dirty="0"/>
              <a:t>Under 26 and enrolled in Medicaid while in foster care</a:t>
            </a:r>
          </a:p>
          <a:p>
            <a:pPr marL="232929" indent="-232929">
              <a:buFont typeface="+mj-lt"/>
              <a:buAutoNum type="alphaLcPeriod"/>
            </a:pPr>
            <a:r>
              <a:rPr lang="en-US" sz="1150" dirty="0" smtClean="0"/>
              <a:t>U.S. </a:t>
            </a:r>
            <a:r>
              <a:rPr lang="en-US" sz="1150" dirty="0"/>
              <a:t>military Veterans</a:t>
            </a:r>
          </a:p>
          <a:p>
            <a:pPr marL="232929" indent="-232929">
              <a:buFont typeface="+mj-lt"/>
              <a:buAutoNum type="alphaLcPeriod"/>
            </a:pPr>
            <a:r>
              <a:rPr lang="en-US" sz="1150" dirty="0"/>
              <a:t>Under 65 with income above 133% of the FPL</a:t>
            </a:r>
          </a:p>
          <a:p>
            <a:pPr marL="232929" indent="-232929">
              <a:buFont typeface="+mj-lt"/>
              <a:buAutoNum type="alphaLcPeriod"/>
            </a:pPr>
            <a:r>
              <a:rPr lang="en-US" sz="1150" dirty="0"/>
              <a:t>Ages 19–64 with income below 133% of Federal Poverty Level (FPL)</a:t>
            </a:r>
          </a:p>
          <a:p>
            <a:r>
              <a:rPr lang="en-US" sz="1150" b="1" dirty="0"/>
              <a:t>Answer: b. </a:t>
            </a:r>
            <a:r>
              <a:rPr lang="en-US" sz="1150" b="1" dirty="0" smtClean="0"/>
              <a:t>U.S. </a:t>
            </a:r>
            <a:r>
              <a:rPr lang="en-US" sz="1150" b="1" dirty="0"/>
              <a:t>military </a:t>
            </a:r>
            <a:r>
              <a:rPr lang="en-US" sz="1150" b="1" dirty="0" smtClean="0"/>
              <a:t>Veterans</a:t>
            </a:r>
          </a:p>
          <a:p>
            <a:r>
              <a:rPr lang="en-US" sz="1150" dirty="0" smtClean="0"/>
              <a:t>Starting </a:t>
            </a:r>
            <a:r>
              <a:rPr lang="en-US" sz="1150" dirty="0"/>
              <a:t>January 1, 2014, the Affordable Care Act established 3 new Medicaid eligibility groups that made health insurance available to millions of people who weren’t previously eligible: </a:t>
            </a:r>
          </a:p>
          <a:p>
            <a:pPr marL="232929" indent="-232929">
              <a:buFont typeface="+mj-lt"/>
              <a:buAutoNum type="arabicPeriod"/>
            </a:pPr>
            <a:r>
              <a:rPr lang="en-US" sz="1150" dirty="0"/>
              <a:t>The </a:t>
            </a:r>
            <a:r>
              <a:rPr lang="en-US" sz="1150" dirty="0" smtClean="0"/>
              <a:t>adult</a:t>
            </a:r>
            <a:r>
              <a:rPr lang="en-US" sz="1150" baseline="0" dirty="0" smtClean="0"/>
              <a:t> group </a:t>
            </a:r>
            <a:r>
              <a:rPr lang="en-US" sz="1150" dirty="0" smtClean="0"/>
              <a:t>covers </a:t>
            </a:r>
            <a:r>
              <a:rPr lang="en-US" sz="1150" dirty="0"/>
              <a:t>individuals 19–64 with income below 133% of the Federal Poverty Level (FPL), including 19- and 20-year-old children. Children under 19 aren’t included in this group because they’re covered under other mandatory eligibility groups. To be </a:t>
            </a:r>
            <a:r>
              <a:rPr lang="en-US" sz="1150" dirty="0" smtClean="0"/>
              <a:t>eligible, </a:t>
            </a:r>
            <a:r>
              <a:rPr lang="en-US" sz="1150" dirty="0"/>
              <a:t>individuals may not be entitled to or enrolled in Medicare, they can’t be eligible for any other mandatory Medicaid eligibility group, and they may not be pregnant at the time of enrollment. This group is a mandatory eligibility group that states can elect to cover.</a:t>
            </a:r>
          </a:p>
          <a:p>
            <a:pPr marL="232929" indent="-232929">
              <a:buFont typeface="+mj-lt"/>
              <a:buAutoNum type="arabicPeriod"/>
            </a:pPr>
            <a:r>
              <a:rPr lang="en-US" sz="1150" dirty="0"/>
              <a:t>A second eligibility group created under the Affordable Care Act established Medicaid coverage for individuals under 26 who were enrolled in Medicaid while they were either in foster care at 18 or when they “aged out” of foster care. There is no income or resource test for this eligibility group. States have the option to cover individuals who were in foster care and in Medicaid in another state.</a:t>
            </a:r>
          </a:p>
          <a:p>
            <a:pPr marL="232929" indent="-232929">
              <a:buFont typeface="+mj-lt"/>
              <a:buAutoNum type="arabicPeriod"/>
            </a:pPr>
            <a:r>
              <a:rPr lang="en-US" sz="1150" dirty="0"/>
              <a:t>The third group is similar to the </a:t>
            </a:r>
            <a:r>
              <a:rPr lang="en-US" sz="1150" dirty="0" smtClean="0"/>
              <a:t>aforementioned adult group</a:t>
            </a:r>
            <a:r>
              <a:rPr lang="en-US" sz="1150" dirty="0"/>
              <a:t>. Individuals in this group must be under 65, with income above 133% of the FPL, and can’t otherwise be eligible for another Medicaid group. Unlike the eligibility requirements for the </a:t>
            </a:r>
            <a:r>
              <a:rPr lang="en-US" sz="1150" dirty="0" smtClean="0"/>
              <a:t>first adult group, </a:t>
            </a:r>
            <a:r>
              <a:rPr lang="en-US" sz="1150" dirty="0"/>
              <a:t>individuals in this optional group may be pregnant or may be eligible for Medicare. In addition, this group covers both children and adults who aren’t otherwise eligible.</a:t>
            </a:r>
          </a:p>
        </p:txBody>
      </p:sp>
      <p:sp>
        <p:nvSpPr>
          <p:cNvPr id="7" name="Slide Image Placeholder 6"/>
          <p:cNvSpPr>
            <a:spLocks noGrp="1" noRot="1" noChangeAspect="1"/>
          </p:cNvSpPr>
          <p:nvPr>
            <p:ph type="sldImg"/>
          </p:nvPr>
        </p:nvSpPr>
        <p:spPr>
          <a:xfrm>
            <a:off x="1414463" y="814388"/>
            <a:ext cx="4181475" cy="3136900"/>
          </a:xfrm>
        </p:spPr>
      </p:sp>
      <p:sp>
        <p:nvSpPr>
          <p:cNvPr id="2" name="Slide Number Placeholder 1"/>
          <p:cNvSpPr>
            <a:spLocks noGrp="1"/>
          </p:cNvSpPr>
          <p:nvPr>
            <p:ph type="sldNum" sz="quarter" idx="10"/>
          </p:nvPr>
        </p:nvSpPr>
        <p:spPr/>
        <p:txBody>
          <a:bodyPr/>
          <a:lstStyle/>
          <a:p>
            <a:fld id="{0B77B103-16DD-4E5B-B7FE-8CB91BD629A9}" type="slidenum">
              <a:rPr lang="en-US" smtClean="0"/>
              <a:t>22</a:t>
            </a:fld>
            <a:endParaRPr lang="en-US" dirty="0"/>
          </a:p>
        </p:txBody>
      </p:sp>
    </p:spTree>
    <p:extLst>
      <p:ext uri="{BB962C8B-B14F-4D97-AF65-F5344CB8AC3E}">
        <p14:creationId xmlns:p14="http://schemas.microsoft.com/office/powerpoint/2010/main" val="39351896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Mandatory Medicaid State Plan benefits include the following services: </a:t>
            </a:r>
          </a:p>
          <a:p>
            <a:pPr marL="174697" indent="-174697">
              <a:buFont typeface="Wingdings" panose="05000000000000000000" pitchFamily="2" charset="2"/>
              <a:buChar char="§"/>
            </a:pPr>
            <a:r>
              <a:rPr lang="en-US" dirty="0" smtClean="0"/>
              <a:t>Inpatient hospital services </a:t>
            </a:r>
          </a:p>
          <a:p>
            <a:pPr marL="174697" indent="-174697">
              <a:buFont typeface="Wingdings" panose="05000000000000000000" pitchFamily="2" charset="2"/>
              <a:buChar char="§"/>
            </a:pPr>
            <a:r>
              <a:rPr lang="en-US" dirty="0" smtClean="0"/>
              <a:t>Outpatient hospital services </a:t>
            </a:r>
          </a:p>
          <a:p>
            <a:pPr marL="174697" indent="-174697">
              <a:buFont typeface="Wingdings" panose="05000000000000000000" pitchFamily="2" charset="2"/>
              <a:buChar char="§"/>
            </a:pPr>
            <a:r>
              <a:rPr lang="en-US" dirty="0" smtClean="0"/>
              <a:t>Early and Periodic Screening, Diagnostic, and Treatment services (for children under 21 years of age)</a:t>
            </a:r>
          </a:p>
          <a:p>
            <a:pPr marL="174697" indent="-174697">
              <a:buFont typeface="Wingdings" panose="05000000000000000000" pitchFamily="2" charset="2"/>
              <a:buChar char="§"/>
            </a:pPr>
            <a:r>
              <a:rPr lang="en-US" dirty="0" smtClean="0"/>
              <a:t>Nursing facility services </a:t>
            </a:r>
          </a:p>
          <a:p>
            <a:pPr marL="174697" indent="-174697">
              <a:buFont typeface="Wingdings" panose="05000000000000000000" pitchFamily="2" charset="2"/>
              <a:buChar char="§"/>
            </a:pPr>
            <a:r>
              <a:rPr lang="en-US" dirty="0" smtClean="0"/>
              <a:t>Home health services </a:t>
            </a:r>
          </a:p>
          <a:p>
            <a:pPr marL="174697" indent="-174697">
              <a:buFont typeface="Wingdings" panose="05000000000000000000" pitchFamily="2" charset="2"/>
              <a:buChar char="§"/>
            </a:pPr>
            <a:r>
              <a:rPr lang="en-US" dirty="0" smtClean="0"/>
              <a:t>Physician services </a:t>
            </a:r>
          </a:p>
          <a:p>
            <a:pPr marL="174697" indent="-174697">
              <a:buFont typeface="Wingdings" panose="05000000000000000000" pitchFamily="2" charset="2"/>
              <a:buChar char="§"/>
            </a:pPr>
            <a:r>
              <a:rPr lang="en-US" dirty="0" smtClean="0"/>
              <a:t>Rural Health Clinic services </a:t>
            </a:r>
          </a:p>
          <a:p>
            <a:pPr marL="174697" indent="-174697">
              <a:buFont typeface="Wingdings" panose="05000000000000000000" pitchFamily="2" charset="2"/>
              <a:buChar char="§"/>
            </a:pPr>
            <a:r>
              <a:rPr lang="en-US" dirty="0" smtClean="0"/>
              <a:t>Federally Qualified Health Center services </a:t>
            </a:r>
          </a:p>
          <a:p>
            <a:pPr marL="174697" indent="-174697">
              <a:buFont typeface="Wingdings" panose="05000000000000000000" pitchFamily="2" charset="2"/>
              <a:buChar char="§"/>
            </a:pPr>
            <a:r>
              <a:rPr lang="en-US" dirty="0" smtClean="0"/>
              <a:t>Laboratory and X-ray services </a:t>
            </a:r>
          </a:p>
          <a:p>
            <a:pPr marL="0" marR="0" indent="0" algn="l" defTabSz="914400" rtl="0" eaLnBrk="1" fontAlgn="auto" latinLnBrk="0" hangingPunct="1">
              <a:lnSpc>
                <a:spcPct val="100000"/>
              </a:lnSpc>
              <a:spcBef>
                <a:spcPts val="600"/>
              </a:spcBef>
              <a:spcAft>
                <a:spcPts val="0"/>
              </a:spcAft>
              <a:buClrTx/>
              <a:buSzTx/>
              <a:buFontTx/>
              <a:buNone/>
              <a:tabLst/>
              <a:defRPr/>
            </a:pPr>
            <a:r>
              <a:rPr lang="en-US" dirty="0" smtClean="0"/>
              <a:t>Nursing facility services aren’t a mandatory service for individuals who become eligible for Medicaid as Medically Needy </a:t>
            </a:r>
            <a:r>
              <a:rPr lang="en-US" baseline="0" dirty="0" smtClean="0"/>
              <a:t>(</a:t>
            </a:r>
            <a:r>
              <a:rPr lang="en-US" sz="1200" b="0" i="0" kern="1200" dirty="0" smtClean="0">
                <a:solidFill>
                  <a:schemeClr val="tx1"/>
                </a:solidFill>
                <a:effectLst/>
                <a:latin typeface="+mn-lt"/>
                <a:ea typeface="+mn-ea"/>
                <a:cs typeface="+mn-cs"/>
              </a:rPr>
              <a:t>which gives states the option to extend Medicaid eligibility to those with high medical expenses whose income exceeds the maximum threshold, but who would otherwise qualify)</a:t>
            </a:r>
            <a:r>
              <a:rPr lang="en-US" dirty="0" smtClean="0"/>
              <a:t>.</a:t>
            </a:r>
          </a:p>
          <a:p>
            <a:endParaRPr lang="en-US" dirty="0"/>
          </a:p>
        </p:txBody>
      </p:sp>
      <p:sp>
        <p:nvSpPr>
          <p:cNvPr id="2" name="Slide Number Placeholder 1"/>
          <p:cNvSpPr>
            <a:spLocks noGrp="1"/>
          </p:cNvSpPr>
          <p:nvPr>
            <p:ph type="sldNum" sz="quarter" idx="10"/>
          </p:nvPr>
        </p:nvSpPr>
        <p:spPr/>
        <p:txBody>
          <a:bodyPr/>
          <a:lstStyle/>
          <a:p>
            <a:fld id="{0B77B103-16DD-4E5B-B7FE-8CB91BD629A9}" type="slidenum">
              <a:rPr lang="en-US" smtClean="0"/>
              <a:pPr/>
              <a:t>23</a:t>
            </a:fld>
            <a:endParaRPr lang="en-US" dirty="0"/>
          </a:p>
        </p:txBody>
      </p:sp>
      <p:sp>
        <p:nvSpPr>
          <p:cNvPr id="6" name="Slide Image Placeholder 5"/>
          <p:cNvSpPr>
            <a:spLocks noGrp="1" noRot="1" noChangeAspect="1"/>
          </p:cNvSpPr>
          <p:nvPr>
            <p:ph type="sldImg"/>
          </p:nvPr>
        </p:nvSpPr>
        <p:spPr>
          <a:xfrm>
            <a:off x="1414463" y="814388"/>
            <a:ext cx="4181475" cy="3136900"/>
          </a:xfrm>
        </p:spPr>
      </p:sp>
    </p:spTree>
    <p:extLst>
      <p:ext uri="{BB962C8B-B14F-4D97-AF65-F5344CB8AC3E}">
        <p14:creationId xmlns:p14="http://schemas.microsoft.com/office/powerpoint/2010/main" val="23738134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174697" indent="-174697">
              <a:buFont typeface="Wingdings" panose="05000000000000000000" pitchFamily="2" charset="2"/>
              <a:buChar char="§"/>
            </a:pPr>
            <a:r>
              <a:rPr lang="en-US" dirty="0" smtClean="0"/>
              <a:t>Family planning services </a:t>
            </a:r>
          </a:p>
          <a:p>
            <a:pPr marL="174697" indent="-174697">
              <a:buFont typeface="Wingdings" panose="05000000000000000000" pitchFamily="2" charset="2"/>
              <a:buChar char="§"/>
            </a:pPr>
            <a:r>
              <a:rPr lang="en-US" dirty="0" smtClean="0"/>
              <a:t>Nurse Midwife services </a:t>
            </a:r>
          </a:p>
          <a:p>
            <a:pPr marL="174697" indent="-174697">
              <a:buFont typeface="Wingdings" panose="05000000000000000000" pitchFamily="2" charset="2"/>
              <a:buChar char="§"/>
            </a:pPr>
            <a:r>
              <a:rPr lang="en-US" dirty="0" smtClean="0"/>
              <a:t>Certified Pediatric and Family Nurse Practitioner services </a:t>
            </a:r>
          </a:p>
          <a:p>
            <a:pPr marL="174697" indent="-174697">
              <a:buFont typeface="Wingdings" panose="05000000000000000000" pitchFamily="2" charset="2"/>
              <a:buChar char="§"/>
            </a:pPr>
            <a:r>
              <a:rPr lang="en-US" dirty="0" smtClean="0"/>
              <a:t>Freestanding Birth Center services (when licensed or otherwise recognized by the state) </a:t>
            </a:r>
          </a:p>
          <a:p>
            <a:pPr marL="174697" indent="-174697">
              <a:buFont typeface="Wingdings" panose="05000000000000000000" pitchFamily="2" charset="2"/>
              <a:buChar char="§"/>
            </a:pPr>
            <a:r>
              <a:rPr lang="en-US" dirty="0" smtClean="0"/>
              <a:t>Transportation to medical care </a:t>
            </a:r>
          </a:p>
          <a:p>
            <a:pPr marL="174697" indent="-174697">
              <a:buFont typeface="Wingdings" panose="05000000000000000000" pitchFamily="2" charset="2"/>
              <a:buChar char="§"/>
            </a:pPr>
            <a:r>
              <a:rPr lang="en-US" dirty="0" smtClean="0"/>
              <a:t>Tobacco cessation counseling for pregnant women </a:t>
            </a:r>
          </a:p>
          <a:p>
            <a:pPr marL="174697" indent="-174697">
              <a:buFont typeface="Wingdings" panose="05000000000000000000" pitchFamily="2" charset="2"/>
              <a:buChar char="§"/>
            </a:pPr>
            <a:r>
              <a:rPr lang="en-US" dirty="0" smtClean="0"/>
              <a:t>Tobacco cessation</a:t>
            </a:r>
          </a:p>
          <a:p>
            <a:r>
              <a:rPr lang="en-US" dirty="0" smtClean="0"/>
              <a:t>For more information, visit </a:t>
            </a:r>
            <a:r>
              <a:rPr lang="en-US" dirty="0" smtClean="0">
                <a:hlinkClick r:id="rId3"/>
              </a:rPr>
              <a:t>Medicaid.gov/medicaid-chip-program-information/by-topics/benefits/medicaid-benefits.html</a:t>
            </a:r>
            <a:r>
              <a:rPr lang="en-US" dirty="0" smtClean="0"/>
              <a:t>.</a:t>
            </a:r>
          </a:p>
          <a:p>
            <a:endParaRPr lang="en-US" dirty="0"/>
          </a:p>
        </p:txBody>
      </p:sp>
      <p:sp>
        <p:nvSpPr>
          <p:cNvPr id="2" name="Slide Number Placeholder 1"/>
          <p:cNvSpPr>
            <a:spLocks noGrp="1"/>
          </p:cNvSpPr>
          <p:nvPr>
            <p:ph type="sldNum" sz="quarter" idx="10"/>
          </p:nvPr>
        </p:nvSpPr>
        <p:spPr/>
        <p:txBody>
          <a:bodyPr/>
          <a:lstStyle/>
          <a:p>
            <a:fld id="{0B77B103-16DD-4E5B-B7FE-8CB91BD629A9}" type="slidenum">
              <a:rPr lang="en-US" smtClean="0"/>
              <a:pPr/>
              <a:t>24</a:t>
            </a:fld>
            <a:endParaRPr lang="en-US" dirty="0"/>
          </a:p>
        </p:txBody>
      </p:sp>
      <p:sp>
        <p:nvSpPr>
          <p:cNvPr id="6" name="Slide Image Placeholder 5"/>
          <p:cNvSpPr>
            <a:spLocks noGrp="1" noRot="1" noChangeAspect="1"/>
          </p:cNvSpPr>
          <p:nvPr>
            <p:ph type="sldImg"/>
          </p:nvPr>
        </p:nvSpPr>
        <p:spPr>
          <a:xfrm>
            <a:off x="1414463" y="814388"/>
            <a:ext cx="4181475" cy="3136900"/>
          </a:xfrm>
        </p:spPr>
      </p:sp>
    </p:spTree>
    <p:extLst>
      <p:ext uri="{BB962C8B-B14F-4D97-AF65-F5344CB8AC3E}">
        <p14:creationId xmlns:p14="http://schemas.microsoft.com/office/powerpoint/2010/main" val="23058862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Waivers are vehicles states can use to test new or existing ways to deliver and pay for health care services in Medicaid and the Children’s Health Insurance Program (CHIP). There are 4 primary types of waivers and demonstration projects:</a:t>
            </a:r>
          </a:p>
          <a:p>
            <a:pPr marL="287927" lvl="1" indent="-232929">
              <a:buFont typeface="+mj-lt"/>
              <a:buAutoNum type="arabicPeriod"/>
            </a:pPr>
            <a:r>
              <a:rPr lang="en-US" dirty="0" smtClean="0"/>
              <a:t>Section 1915(b) Managed Care Waivers:  States can apply for waivers to provide services through managed care delivery systems or otherwise limit people’s choice of providers. </a:t>
            </a:r>
          </a:p>
          <a:p>
            <a:pPr marL="287927" lvl="1" indent="-232929">
              <a:buFont typeface="+mj-lt"/>
              <a:buAutoNum type="arabicPeriod"/>
            </a:pPr>
            <a:r>
              <a:rPr lang="en-US" dirty="0" smtClean="0"/>
              <a:t>Section 1915(c) Home and Community-based Services Waivers: States can apply for waivers to provide long-term care services in home and community settings rather than institutional settings. </a:t>
            </a:r>
          </a:p>
          <a:p>
            <a:pPr marL="287927" lvl="1" indent="-232929">
              <a:buFont typeface="+mj-lt"/>
              <a:buAutoNum type="arabicPeriod"/>
            </a:pPr>
            <a:r>
              <a:rPr lang="en-US" dirty="0" smtClean="0"/>
              <a:t>Section 1115 Research and Demonstration Projects: States can apply for program flexibility to test new or existing approaches to financing and delivering Medicaid and CHIP. </a:t>
            </a:r>
          </a:p>
          <a:p>
            <a:pPr marL="287927" lvl="1" indent="-232929">
              <a:buFont typeface="+mj-lt"/>
              <a:buAutoNum type="arabicPeriod"/>
            </a:pPr>
            <a:r>
              <a:rPr lang="en-US" dirty="0" smtClean="0"/>
              <a:t>Concurrent Section 1915(b) and 1915(c) Waivers: States can apply to simultaneously implement 2 types of waivers to provide a continuum of services.</a:t>
            </a:r>
          </a:p>
          <a:p>
            <a:pPr marL="54997" lvl="1" indent="0">
              <a:buNone/>
            </a:pPr>
            <a:r>
              <a:rPr lang="en-US" dirty="0" smtClean="0"/>
              <a:t>For more information, visit </a:t>
            </a:r>
            <a:r>
              <a:rPr lang="en-US" dirty="0" smtClean="0">
                <a:hlinkClick r:id="rId3"/>
              </a:rPr>
              <a:t>Medicaid.gov/medicaid-chip-program-information/by-topics/waivers/waivers.html</a:t>
            </a:r>
            <a:r>
              <a:rPr lang="en-US" dirty="0" smtClean="0"/>
              <a:t>.</a:t>
            </a:r>
            <a:endParaRPr lang="en-US" dirty="0"/>
          </a:p>
          <a:p>
            <a:pPr marL="54997" lvl="1" indent="0">
              <a:buNone/>
            </a:pPr>
            <a:endParaRPr lang="en-US" dirty="0" smtClean="0"/>
          </a:p>
          <a:p>
            <a:pPr lvl="1"/>
            <a:endParaRPr lang="en-US" dirty="0" smtClean="0"/>
          </a:p>
          <a:p>
            <a:endParaRPr lang="en-US" dirty="0"/>
          </a:p>
        </p:txBody>
      </p:sp>
      <p:sp>
        <p:nvSpPr>
          <p:cNvPr id="2" name="Slide Number Placeholder 1"/>
          <p:cNvSpPr>
            <a:spLocks noGrp="1"/>
          </p:cNvSpPr>
          <p:nvPr>
            <p:ph type="sldNum" sz="quarter" idx="10"/>
          </p:nvPr>
        </p:nvSpPr>
        <p:spPr/>
        <p:txBody>
          <a:bodyPr/>
          <a:lstStyle/>
          <a:p>
            <a:fld id="{0B77B103-16DD-4E5B-B7FE-8CB91BD629A9}" type="slidenum">
              <a:rPr lang="en-US" smtClean="0"/>
              <a:pPr/>
              <a:t>25</a:t>
            </a:fld>
            <a:endParaRPr lang="en-US" dirty="0"/>
          </a:p>
        </p:txBody>
      </p:sp>
      <p:sp>
        <p:nvSpPr>
          <p:cNvPr id="6" name="Slide Image Placeholder 5"/>
          <p:cNvSpPr>
            <a:spLocks noGrp="1" noRot="1" noChangeAspect="1"/>
          </p:cNvSpPr>
          <p:nvPr>
            <p:ph type="sldImg"/>
          </p:nvPr>
        </p:nvSpPr>
        <p:spPr>
          <a:xfrm>
            <a:off x="1414463" y="814388"/>
            <a:ext cx="4181475" cy="3136900"/>
          </a:xfrm>
        </p:spPr>
      </p:sp>
    </p:spTree>
    <p:extLst>
      <p:ext uri="{BB962C8B-B14F-4D97-AF65-F5344CB8AC3E}">
        <p14:creationId xmlns:p14="http://schemas.microsoft.com/office/powerpoint/2010/main" val="41764483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814388"/>
            <a:ext cx="4181475" cy="3136900"/>
          </a:xfrm>
        </p:spPr>
      </p:sp>
      <p:sp>
        <p:nvSpPr>
          <p:cNvPr id="3" name="Notes Placeholder 2"/>
          <p:cNvSpPr>
            <a:spLocks noGrp="1"/>
          </p:cNvSpPr>
          <p:nvPr>
            <p:ph type="body" idx="1"/>
          </p:nvPr>
        </p:nvSpPr>
        <p:spPr>
          <a:xfrm>
            <a:off x="0" y="3951288"/>
            <a:ext cx="7008778" cy="5345112"/>
          </a:xfrm>
        </p:spPr>
        <p:txBody>
          <a:bodyPr/>
          <a:lstStyle/>
          <a:p>
            <a:pPr defTabSz="931717" fontAlgn="base">
              <a:spcBef>
                <a:spcPts val="611"/>
              </a:spcBef>
            </a:pPr>
            <a:r>
              <a:rPr lang="en-US" sz="1050" dirty="0"/>
              <a:t>The Affordable Care Act </a:t>
            </a:r>
            <a:r>
              <a:rPr lang="en-US" sz="1050" dirty="0" smtClean="0"/>
              <a:t>(ACA) includes </a:t>
            </a:r>
            <a:r>
              <a:rPr lang="en-US" sz="1050" dirty="0"/>
              <a:t>a number of program and funding improvements to help ensure that people can receive long-term care services and supports in their home or the community. The law improves existing tools and creates new options and financial incentives for states to provide home and community-based services and supports. These expansions and improvements are expected to result in an anticipated increase in the percentage of Long Term Services and Supports Spending (LTSS) for Home and Community Based Services (HCBS) and a decrease in Institutional LTSS</a:t>
            </a:r>
            <a:r>
              <a:rPr lang="en-US" sz="1050" dirty="0" smtClean="0"/>
              <a:t>. Areas of interest for LTSS and HCBS:</a:t>
            </a:r>
            <a:endParaRPr lang="en-US" sz="1050" dirty="0"/>
          </a:p>
          <a:p>
            <a:pPr marL="174697" indent="-174697">
              <a:buFont typeface="Arial" panose="020B0604020202020204" pitchFamily="34" charset="0"/>
              <a:buChar char="•"/>
            </a:pPr>
            <a:r>
              <a:rPr lang="en-US" sz="1050" b="1" dirty="0" smtClean="0"/>
              <a:t>Health Homes</a:t>
            </a:r>
            <a:r>
              <a:rPr lang="en-US" sz="1050" dirty="0" smtClean="0"/>
              <a:t>: An </a:t>
            </a:r>
            <a:r>
              <a:rPr lang="en-US" sz="1050" dirty="0"/>
              <a:t>optional Medicaid State Plan benefit for states to establish Health Homes to coordinate care for people with Medicaid who have chronic conditions by adding Section 1945 of the Social Security Act. CMS expects states health home providers to operate under a "whole-person" philosophy. Health Homes providers will integrate and coordinate all primary, acute, behavioral health, and long-term services and supports to treat the whole person</a:t>
            </a:r>
            <a:r>
              <a:rPr lang="en-US" sz="1050" dirty="0" smtClean="0"/>
              <a:t>.</a:t>
            </a:r>
            <a:endParaRPr lang="en-US" sz="1050" dirty="0"/>
          </a:p>
          <a:p>
            <a:pPr marL="174697" indent="-174697">
              <a:buFont typeface="Arial" panose="020B0604020202020204" pitchFamily="34" charset="0"/>
              <a:buChar char="•"/>
            </a:pPr>
            <a:r>
              <a:rPr lang="en-US" sz="1050" b="1" dirty="0"/>
              <a:t>Community First Choice</a:t>
            </a:r>
            <a:r>
              <a:rPr lang="en-US" sz="1050" dirty="0"/>
              <a:t>: </a:t>
            </a:r>
            <a:r>
              <a:rPr lang="en-US" sz="1050" dirty="0" smtClean="0"/>
              <a:t>Provides </a:t>
            </a:r>
            <a:r>
              <a:rPr lang="en-US" sz="1050" dirty="0"/>
              <a:t>enhanced federal funding to states that elect to provide person-centered home and community-based attendant services and supports to help increase individuals with disabilities' ability to </a:t>
            </a:r>
            <a:r>
              <a:rPr lang="en-US" sz="1050" dirty="0" smtClean="0"/>
              <a:t>live in </a:t>
            </a:r>
            <a:r>
              <a:rPr lang="en-US" sz="1050" dirty="0"/>
              <a:t>the community.</a:t>
            </a:r>
          </a:p>
          <a:p>
            <a:pPr marL="174697" indent="-174697">
              <a:buFont typeface="Arial" panose="020B0604020202020204" pitchFamily="34" charset="0"/>
              <a:buChar char="•"/>
            </a:pPr>
            <a:r>
              <a:rPr lang="en-US" sz="1050" b="1" dirty="0"/>
              <a:t>State Balancing Incentive Payments Program: </a:t>
            </a:r>
            <a:r>
              <a:rPr lang="en-US" sz="1050" dirty="0"/>
              <a:t> </a:t>
            </a:r>
            <a:r>
              <a:rPr lang="en-US" sz="1050" dirty="0" smtClean="0"/>
              <a:t>Authorizes </a:t>
            </a:r>
            <a:r>
              <a:rPr lang="en-US" sz="1050" dirty="0"/>
              <a:t>grants to states to increase access to non-institutional long-term services and supports (LTSS), as of October 1, 2011. The program offers states that undertake structural reforms to increase access to non-institutional LTSS a targeted increase in the Federal Medical Assistance Percentage (FMAP) tied to the percentage of a state's non-institutional LTSS spending, with lower FMAP increases going to states with a less-significant need for reforms</a:t>
            </a:r>
            <a:r>
              <a:rPr lang="en-US" sz="1050" dirty="0" smtClean="0"/>
              <a:t>.</a:t>
            </a:r>
          </a:p>
          <a:p>
            <a:pPr marL="174697" indent="-174697">
              <a:buFont typeface="Arial" panose="020B0604020202020204" pitchFamily="34" charset="0"/>
              <a:buChar char="•"/>
            </a:pPr>
            <a:r>
              <a:rPr lang="en-US" sz="1050" b="1" dirty="0"/>
              <a:t>Demonstration Grant for Testing Experience and Functional Assessment Tools (TEFT): </a:t>
            </a:r>
            <a:r>
              <a:rPr lang="en-US" sz="1050" dirty="0"/>
              <a:t>TEFT program (Demonstration Grant for Testing Experience and Functional Assessment Tools in Community-Based Long Term Services and Supports) designed to test quality measurement tools and demonstrate e-health in Medicaid long term services and supports</a:t>
            </a:r>
            <a:r>
              <a:rPr lang="en-US" sz="1050" dirty="0" smtClean="0"/>
              <a:t>.</a:t>
            </a:r>
            <a:endParaRPr lang="en-US" sz="1050" dirty="0"/>
          </a:p>
          <a:p>
            <a:pPr marL="174697" indent="-174697">
              <a:buFont typeface="Arial" panose="020B0604020202020204" pitchFamily="34" charset="0"/>
              <a:buChar char="•"/>
            </a:pPr>
            <a:r>
              <a:rPr lang="en-US" sz="1050" b="1" dirty="0"/>
              <a:t>Money Follows the </a:t>
            </a:r>
            <a:r>
              <a:rPr lang="en-US" sz="1050" b="1" dirty="0" smtClean="0"/>
              <a:t>Person (MFP): </a:t>
            </a:r>
            <a:r>
              <a:rPr lang="en-US" sz="1050" dirty="0" smtClean="0"/>
              <a:t>A demonstration grant program that provides </a:t>
            </a:r>
            <a:r>
              <a:rPr lang="en-US" sz="1050" dirty="0"/>
              <a:t>individuals with long-term services and </a:t>
            </a:r>
            <a:r>
              <a:rPr lang="en-US" sz="1050" dirty="0" smtClean="0"/>
              <a:t>supports, enabling </a:t>
            </a:r>
            <a:r>
              <a:rPr lang="en-US" sz="1050" dirty="0"/>
              <a:t>them to move out of institutions and into their own homes or other community-based settings. The MFP program was set to expire in Fiscal Year 2011, but was extended by the </a:t>
            </a:r>
            <a:r>
              <a:rPr lang="en-US" sz="1050" dirty="0" smtClean="0"/>
              <a:t>ACA for </a:t>
            </a:r>
            <a:r>
              <a:rPr lang="en-US" sz="1050" dirty="0"/>
              <a:t>an additional </a:t>
            </a:r>
            <a:r>
              <a:rPr lang="en-US" sz="1050" dirty="0" smtClean="0"/>
              <a:t>5 years (through September 30, 2016) </a:t>
            </a:r>
            <a:r>
              <a:rPr lang="en-US" sz="1050" dirty="0"/>
              <a:t>and offers states an approximate 50 percent increase in federal matching for one year</a:t>
            </a:r>
            <a:r>
              <a:rPr lang="en-US" sz="1050" dirty="0" smtClean="0"/>
              <a:t>.</a:t>
            </a:r>
          </a:p>
          <a:p>
            <a:pPr marL="174697" indent="-174697">
              <a:buFont typeface="Arial" panose="020B0604020202020204" pitchFamily="34" charset="0"/>
              <a:buChar char="•"/>
            </a:pPr>
            <a:r>
              <a:rPr lang="en-US" sz="1050" b="1" dirty="0" smtClean="0"/>
              <a:t>1915(i) State Plan Option</a:t>
            </a:r>
            <a:r>
              <a:rPr lang="en-US" sz="1050" b="1" baseline="0" dirty="0" smtClean="0"/>
              <a:t> </a:t>
            </a:r>
            <a:r>
              <a:rPr lang="en-US" sz="1050" b="1" dirty="0" smtClean="0"/>
              <a:t>Change: </a:t>
            </a:r>
            <a:r>
              <a:rPr lang="en-US" sz="1050" dirty="0" smtClean="0"/>
              <a:t>Enables</a:t>
            </a:r>
            <a:r>
              <a:rPr lang="en-US" sz="1050" baseline="0" dirty="0" smtClean="0"/>
              <a:t> states to target home and community-based services to particular groups of people, to services accessible to more individuals, and to ensure the quality of the services provided (Home and Community-Based Services State Plan Option).</a:t>
            </a:r>
            <a:endParaRPr lang="en-US" sz="1050" dirty="0"/>
          </a:p>
        </p:txBody>
      </p:sp>
      <p:sp>
        <p:nvSpPr>
          <p:cNvPr id="4" name="Slide Number Placeholder 3"/>
          <p:cNvSpPr>
            <a:spLocks noGrp="1"/>
          </p:cNvSpPr>
          <p:nvPr>
            <p:ph type="sldNum" sz="quarter" idx="10"/>
          </p:nvPr>
        </p:nvSpPr>
        <p:spPr/>
        <p:txBody>
          <a:bodyPr/>
          <a:lstStyle/>
          <a:p>
            <a:fld id="{0B77B103-16DD-4E5B-B7FE-8CB91BD629A9}" type="slidenum">
              <a:rPr lang="en-US" smtClean="0"/>
              <a:t>26</a:t>
            </a:fld>
            <a:endParaRPr lang="en-US" dirty="0"/>
          </a:p>
        </p:txBody>
      </p:sp>
    </p:spTree>
    <p:extLst>
      <p:ext uri="{BB962C8B-B14F-4D97-AF65-F5344CB8AC3E}">
        <p14:creationId xmlns:p14="http://schemas.microsoft.com/office/powerpoint/2010/main" val="224655660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Medicare and Medicaid are different in the following ways: </a:t>
            </a:r>
          </a:p>
          <a:p>
            <a:pPr marL="174697" indent="-174697">
              <a:buFont typeface="Wingdings" panose="05000000000000000000" pitchFamily="2" charset="2"/>
              <a:buChar char="§"/>
            </a:pPr>
            <a:r>
              <a:rPr lang="en-US" dirty="0" smtClean="0"/>
              <a:t>Medicare is a national program that is consistent across the country; Medicaid consists of statewide programs that vary among states. </a:t>
            </a:r>
          </a:p>
          <a:p>
            <a:pPr marL="174697" indent="-174697">
              <a:buFont typeface="Wingdings" panose="05000000000000000000" pitchFamily="2" charset="2"/>
              <a:buChar char="§"/>
            </a:pPr>
            <a:r>
              <a:rPr lang="en-US" dirty="0" smtClean="0"/>
              <a:t>Medicare is administered by the federal government; Medicaid is administered by state governments within federal rules (federal/state partnership). </a:t>
            </a:r>
          </a:p>
          <a:p>
            <a:pPr marL="174697" indent="-174697">
              <a:buFont typeface="Wingdings" panose="05000000000000000000" pitchFamily="2" charset="2"/>
              <a:buChar char="§"/>
            </a:pPr>
            <a:r>
              <a:rPr lang="en-US" dirty="0" smtClean="0"/>
              <a:t>Medicare eligibility is based on age, disability, or End-Stage Renal Disease (ESRD); Medicaid eligibility is based on limited income and resources, as well as other non-financial requirements. </a:t>
            </a:r>
          </a:p>
          <a:p>
            <a:pPr marL="174697" indent="-174697">
              <a:buFont typeface="Wingdings" panose="05000000000000000000" pitchFamily="2" charset="2"/>
              <a:buChar char="§"/>
            </a:pPr>
            <a:r>
              <a:rPr lang="en-US" dirty="0" smtClean="0"/>
              <a:t>Medicare is the nation’s primary payer of inpatient hospital services for the elderly and people with ESRD; Medicaid is the nation’s primary public payer of mental health and long-term care services (nursing home care) and finances</a:t>
            </a:r>
            <a:r>
              <a:rPr lang="en-US" baseline="0" dirty="0" smtClean="0"/>
              <a:t> 40% of all births (including prenatal care, labor, delivery and 60 days of postpartum and other pregnancy-related care)</a:t>
            </a:r>
            <a:r>
              <a:rPr lang="en-US" dirty="0" smtClean="0"/>
              <a:t>. </a:t>
            </a:r>
          </a:p>
          <a:p>
            <a:endParaRPr lang="en-US" dirty="0" smtClean="0"/>
          </a:p>
          <a:p>
            <a:endParaRPr lang="en-US" dirty="0"/>
          </a:p>
        </p:txBody>
      </p:sp>
      <p:sp>
        <p:nvSpPr>
          <p:cNvPr id="2" name="Slide Number Placeholder 1"/>
          <p:cNvSpPr>
            <a:spLocks noGrp="1"/>
          </p:cNvSpPr>
          <p:nvPr>
            <p:ph type="sldNum" sz="quarter" idx="10"/>
          </p:nvPr>
        </p:nvSpPr>
        <p:spPr/>
        <p:txBody>
          <a:bodyPr/>
          <a:lstStyle/>
          <a:p>
            <a:fld id="{0B77B103-16DD-4E5B-B7FE-8CB91BD629A9}" type="slidenum">
              <a:rPr lang="en-US" smtClean="0"/>
              <a:pPr/>
              <a:t>27</a:t>
            </a:fld>
            <a:endParaRPr lang="en-US" dirty="0"/>
          </a:p>
        </p:txBody>
      </p:sp>
      <p:sp>
        <p:nvSpPr>
          <p:cNvPr id="6" name="Slide Image Placeholder 5"/>
          <p:cNvSpPr>
            <a:spLocks noGrp="1" noRot="1" noChangeAspect="1"/>
          </p:cNvSpPr>
          <p:nvPr>
            <p:ph type="sldImg"/>
          </p:nvPr>
        </p:nvSpPr>
        <p:spPr>
          <a:xfrm>
            <a:off x="1414463" y="814388"/>
            <a:ext cx="4181475" cy="3136900"/>
          </a:xfrm>
        </p:spPr>
      </p:sp>
    </p:spTree>
    <p:extLst>
      <p:ext uri="{BB962C8B-B14F-4D97-AF65-F5344CB8AC3E}">
        <p14:creationId xmlns:p14="http://schemas.microsoft.com/office/powerpoint/2010/main" val="38567846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Over 10 million people covered by Medicaid are “dual-eligible” beneficiaries—low-income seniors and younger people with disabilities who are also covered by Medicare. Dual-eligible beneficiaries include individuals who receive full Medicaid benefits as well as those who only receive assistance with Medicare premiums or cost sharing. </a:t>
            </a:r>
          </a:p>
          <a:p>
            <a:r>
              <a:rPr lang="en-US" dirty="0" smtClean="0"/>
              <a:t>The Medicare Savings Programs are partial Medicaid benefits that</a:t>
            </a:r>
            <a:r>
              <a:rPr lang="en-US" baseline="0" dirty="0" smtClean="0"/>
              <a:t> h</a:t>
            </a:r>
            <a:r>
              <a:rPr lang="en-US" dirty="0" smtClean="0"/>
              <a:t>elp pay Medicare premiums, and in some cases, deductibles, coinsurance, and copayments. Persons may have full Medicaid only, full Medicaid and a Medicare Savings Program, or just a Medicare Savings Program.</a:t>
            </a:r>
          </a:p>
          <a:p>
            <a:r>
              <a:rPr lang="en-US" dirty="0" smtClean="0"/>
              <a:t>For people</a:t>
            </a:r>
            <a:r>
              <a:rPr lang="en-US" baseline="0" dirty="0" smtClean="0"/>
              <a:t> with Medicare that also have full Medicaid coverage, Medicare pays first and Medicaid pays second for care that Medicare and Medicaid both cover. Medicaid may cover additional services that Medicare may not or only partially covers—such as long-term care services and supports.</a:t>
            </a:r>
          </a:p>
          <a:p>
            <a:r>
              <a:rPr lang="en-US" b="1" dirty="0"/>
              <a:t>NOTE</a:t>
            </a:r>
            <a:r>
              <a:rPr lang="en-US" dirty="0"/>
              <a:t>: The “Dual Eligible Beneficiaries Under the Medicare and Medicaid Programs” factsheet (ICN 006977 February 2016) is available at </a:t>
            </a:r>
            <a:r>
              <a:rPr lang="en-US" u="sng" dirty="0" smtClean="0">
                <a:hlinkClick r:id="rId3"/>
              </a:rPr>
              <a:t>cms.gov/Outreach-and-Education/Medicare-Learning-Network-MLN/MLNProducts/downloads/Medicare_Beneficiaries_Dual_Eligibles_At_a_Glance.pdf</a:t>
            </a:r>
            <a:endParaRPr lang="en-US" u="sng" dirty="0" smtClean="0"/>
          </a:p>
          <a:p>
            <a:endParaRPr lang="en-US" dirty="0"/>
          </a:p>
          <a:p>
            <a:endParaRPr lang="en-US" dirty="0" smtClean="0"/>
          </a:p>
          <a:p>
            <a:endParaRPr lang="en-US" dirty="0" smtClean="0"/>
          </a:p>
          <a:p>
            <a:endParaRPr lang="en-US" dirty="0" smtClean="0"/>
          </a:p>
          <a:p>
            <a:endParaRPr lang="en-US" dirty="0" smtClean="0"/>
          </a:p>
          <a:p>
            <a:endParaRPr lang="en-US" dirty="0"/>
          </a:p>
        </p:txBody>
      </p:sp>
      <p:sp>
        <p:nvSpPr>
          <p:cNvPr id="2" name="Slide Number Placeholder 1"/>
          <p:cNvSpPr>
            <a:spLocks noGrp="1"/>
          </p:cNvSpPr>
          <p:nvPr>
            <p:ph type="sldNum" sz="quarter" idx="10"/>
          </p:nvPr>
        </p:nvSpPr>
        <p:spPr/>
        <p:txBody>
          <a:bodyPr/>
          <a:lstStyle/>
          <a:p>
            <a:fld id="{0B77B103-16DD-4E5B-B7FE-8CB91BD629A9}" type="slidenum">
              <a:rPr lang="en-US" smtClean="0"/>
              <a:pPr/>
              <a:t>28</a:t>
            </a:fld>
            <a:endParaRPr lang="en-US" dirty="0"/>
          </a:p>
        </p:txBody>
      </p:sp>
      <p:sp>
        <p:nvSpPr>
          <p:cNvPr id="6" name="Slide Image Placeholder 5"/>
          <p:cNvSpPr>
            <a:spLocks noGrp="1" noRot="1" noChangeAspect="1"/>
          </p:cNvSpPr>
          <p:nvPr>
            <p:ph type="sldImg"/>
          </p:nvPr>
        </p:nvSpPr>
        <p:spPr>
          <a:xfrm>
            <a:off x="1414463" y="814388"/>
            <a:ext cx="4181475" cy="3136900"/>
          </a:xfrm>
        </p:spPr>
      </p:sp>
    </p:spTree>
    <p:extLst>
      <p:ext uri="{BB962C8B-B14F-4D97-AF65-F5344CB8AC3E}">
        <p14:creationId xmlns:p14="http://schemas.microsoft.com/office/powerpoint/2010/main" val="30067833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Assistance is based on income. Medicare Savings Programs (MSPs) are categorized into the following groups: </a:t>
            </a:r>
          </a:p>
          <a:p>
            <a:pPr marL="174697" indent="-174697">
              <a:buFont typeface="Wingdings" panose="05000000000000000000" pitchFamily="2" charset="2"/>
              <a:buChar char="§"/>
            </a:pPr>
            <a:r>
              <a:rPr lang="en-US" dirty="0" smtClean="0"/>
              <a:t>Qualified Medicare Beneficiaries (QMB) are partial-benefit enrollees who receive assistance from Medicaid to pay their Medicare premiums up</a:t>
            </a:r>
            <a:r>
              <a:rPr lang="en-US" baseline="0" dirty="0" smtClean="0"/>
              <a:t> to the amount specified in the State Plan</a:t>
            </a:r>
            <a:r>
              <a:rPr lang="en-US" dirty="0" smtClean="0"/>
              <a:t>. QMB individuals can’t be billed for Medicare deductibles, coinsurance, and copayments,</a:t>
            </a:r>
            <a:r>
              <a:rPr lang="en-US" baseline="0" dirty="0" smtClean="0"/>
              <a:t> or any remaining balance after the Medicaid payment.</a:t>
            </a:r>
            <a:endParaRPr lang="en-US" dirty="0" smtClean="0"/>
          </a:p>
          <a:p>
            <a:pPr marL="174697" indent="-174697">
              <a:buFont typeface="Wingdings" panose="05000000000000000000" pitchFamily="2" charset="2"/>
              <a:buChar char="§"/>
            </a:pPr>
            <a:r>
              <a:rPr lang="en-US" dirty="0" smtClean="0"/>
              <a:t>Specified Low-Income Medicare Beneficiaries (SLMB), Qualified Individuals (QI), and Qualified Disabled and Working Individuals (QDWI) are partial-benefit enrollees who receive assistance from Medicaid to pay Medicare premiums only. </a:t>
            </a:r>
          </a:p>
          <a:p>
            <a:r>
              <a:rPr lang="en-US" dirty="0" smtClean="0"/>
              <a:t>If you qualify for QMB, SLMB, or QI you automatically get Extra Help paying for Medicare prescription drug coverage. </a:t>
            </a:r>
          </a:p>
          <a:p>
            <a:endParaRPr lang="en-US" dirty="0"/>
          </a:p>
        </p:txBody>
      </p:sp>
      <p:sp>
        <p:nvSpPr>
          <p:cNvPr id="2" name="Slide Number Placeholder 1"/>
          <p:cNvSpPr>
            <a:spLocks noGrp="1"/>
          </p:cNvSpPr>
          <p:nvPr>
            <p:ph type="sldNum" sz="quarter" idx="10"/>
          </p:nvPr>
        </p:nvSpPr>
        <p:spPr/>
        <p:txBody>
          <a:bodyPr/>
          <a:lstStyle/>
          <a:p>
            <a:fld id="{0B77B103-16DD-4E5B-B7FE-8CB91BD629A9}" type="slidenum">
              <a:rPr lang="en-US" smtClean="0"/>
              <a:pPr/>
              <a:t>29</a:t>
            </a:fld>
            <a:endParaRPr lang="en-US" dirty="0"/>
          </a:p>
        </p:txBody>
      </p:sp>
      <p:sp>
        <p:nvSpPr>
          <p:cNvPr id="6" name="Slide Image Placeholder 5"/>
          <p:cNvSpPr>
            <a:spLocks noGrp="1" noRot="1" noChangeAspect="1"/>
          </p:cNvSpPr>
          <p:nvPr>
            <p:ph type="sldImg"/>
          </p:nvPr>
        </p:nvSpPr>
        <p:spPr>
          <a:xfrm>
            <a:off x="1414463" y="814388"/>
            <a:ext cx="4181475" cy="3136900"/>
          </a:xfrm>
        </p:spPr>
      </p:sp>
    </p:spTree>
    <p:extLst>
      <p:ext uri="{BB962C8B-B14F-4D97-AF65-F5344CB8AC3E}">
        <p14:creationId xmlns:p14="http://schemas.microsoft.com/office/powerpoint/2010/main" val="29466065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Lesson 1, “Medicaid Overview” explains the following:</a:t>
            </a:r>
          </a:p>
          <a:p>
            <a:pPr marL="174697" indent="-174697">
              <a:buFont typeface="Wingdings" panose="05000000000000000000" pitchFamily="2" charset="2"/>
              <a:buChar char="§"/>
            </a:pPr>
            <a:r>
              <a:rPr lang="en-US" dirty="0" smtClean="0"/>
              <a:t>What is Medicaid?</a:t>
            </a:r>
          </a:p>
          <a:p>
            <a:pPr marL="174697" indent="-174697">
              <a:buFont typeface="Wingdings" panose="05000000000000000000" pitchFamily="2" charset="2"/>
              <a:buChar char="§"/>
            </a:pPr>
            <a:r>
              <a:rPr lang="en-US" dirty="0" smtClean="0"/>
              <a:t>Medicaid Administration</a:t>
            </a:r>
          </a:p>
          <a:p>
            <a:pPr marL="174697" indent="-174697">
              <a:buFont typeface="Wingdings" panose="05000000000000000000" pitchFamily="2" charset="2"/>
              <a:buChar char="§"/>
            </a:pPr>
            <a:r>
              <a:rPr lang="en-US" dirty="0" smtClean="0"/>
              <a:t>Eligibility</a:t>
            </a:r>
          </a:p>
          <a:p>
            <a:pPr marL="174697" indent="-174697">
              <a:buFont typeface="Wingdings" panose="05000000000000000000" pitchFamily="2" charset="2"/>
              <a:buChar char="§"/>
            </a:pPr>
            <a:r>
              <a:rPr lang="en-US" dirty="0" smtClean="0"/>
              <a:t>Medicaid Expansion</a:t>
            </a:r>
          </a:p>
          <a:p>
            <a:pPr marL="174697" indent="-174697">
              <a:buFont typeface="Wingdings" panose="05000000000000000000" pitchFamily="2" charset="2"/>
              <a:buChar char="§"/>
            </a:pPr>
            <a:r>
              <a:rPr lang="en-US" dirty="0" smtClean="0"/>
              <a:t>Enrollment</a:t>
            </a:r>
          </a:p>
          <a:p>
            <a:pPr marL="174697" indent="-174697">
              <a:buFont typeface="Wingdings" panose="05000000000000000000" pitchFamily="2" charset="2"/>
              <a:buChar char="§"/>
            </a:pPr>
            <a:r>
              <a:rPr lang="en-US" dirty="0" smtClean="0"/>
              <a:t>Modified Adjusted Gross Income (MAGI)</a:t>
            </a:r>
          </a:p>
          <a:p>
            <a:pPr marL="174697" indent="-174697">
              <a:buFont typeface="Wingdings" panose="05000000000000000000" pitchFamily="2" charset="2"/>
              <a:buChar char="§"/>
            </a:pPr>
            <a:r>
              <a:rPr lang="en-US" dirty="0" smtClean="0"/>
              <a:t>Coverage</a:t>
            </a:r>
          </a:p>
          <a:p>
            <a:pPr marL="174697" indent="-174697">
              <a:buFont typeface="Wingdings" panose="05000000000000000000" pitchFamily="2" charset="2"/>
              <a:buChar char="§"/>
            </a:pPr>
            <a:r>
              <a:rPr lang="en-US" dirty="0" smtClean="0"/>
              <a:t>Waivers</a:t>
            </a:r>
          </a:p>
          <a:p>
            <a:pPr marL="174697" indent="-174697">
              <a:buFont typeface="Wingdings" panose="05000000000000000000" pitchFamily="2" charset="2"/>
              <a:buChar char="§"/>
            </a:pPr>
            <a:r>
              <a:rPr lang="en-US" dirty="0" smtClean="0"/>
              <a:t>Medicare Savings Programs (MSPs)</a:t>
            </a:r>
          </a:p>
          <a:p>
            <a:endParaRPr lang="en-US" dirty="0"/>
          </a:p>
        </p:txBody>
      </p:sp>
      <p:sp>
        <p:nvSpPr>
          <p:cNvPr id="5" name="Slide Image Placeholder 4"/>
          <p:cNvSpPr>
            <a:spLocks noGrp="1" noRot="1" noChangeAspect="1"/>
          </p:cNvSpPr>
          <p:nvPr>
            <p:ph type="sldImg"/>
          </p:nvPr>
        </p:nvSpPr>
        <p:spPr>
          <a:xfrm>
            <a:off x="1414463" y="814388"/>
            <a:ext cx="4181475" cy="3136900"/>
          </a:xfrm>
        </p:spPr>
      </p:sp>
      <p:sp>
        <p:nvSpPr>
          <p:cNvPr id="6" name="Slide Number Placeholder 5"/>
          <p:cNvSpPr>
            <a:spLocks noGrp="1"/>
          </p:cNvSpPr>
          <p:nvPr>
            <p:ph type="sldNum" sz="quarter" idx="10"/>
          </p:nvPr>
        </p:nvSpPr>
        <p:spPr/>
        <p:txBody>
          <a:bodyPr/>
          <a:lstStyle/>
          <a:p>
            <a:fld id="{0B77B103-16DD-4E5B-B7FE-8CB91BD629A9}" type="slidenum">
              <a:rPr lang="en-US" smtClean="0"/>
              <a:t>3</a:t>
            </a:fld>
            <a:endParaRPr lang="en-US" dirty="0"/>
          </a:p>
        </p:txBody>
      </p:sp>
    </p:spTree>
    <p:extLst>
      <p:ext uri="{BB962C8B-B14F-4D97-AF65-F5344CB8AC3E}">
        <p14:creationId xmlns:p14="http://schemas.microsoft.com/office/powerpoint/2010/main" val="224609040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67359" y="4134817"/>
            <a:ext cx="6021336" cy="4988627"/>
          </a:xfrm>
        </p:spPr>
        <p:txBody>
          <a:bodyPr/>
          <a:lstStyle/>
          <a:p>
            <a:pPr marL="54997" lvl="1" indent="0">
              <a:buNone/>
            </a:pPr>
            <a:r>
              <a:rPr lang="en-US" dirty="0" smtClean="0"/>
              <a:t>These amounts are federal minimum eligibility</a:t>
            </a:r>
            <a:r>
              <a:rPr lang="en-US" baseline="0" dirty="0" smtClean="0"/>
              <a:t> </a:t>
            </a:r>
            <a:r>
              <a:rPr lang="en-US" dirty="0" smtClean="0"/>
              <a:t>requirements and states may have higher amounts. </a:t>
            </a:r>
          </a:p>
          <a:p>
            <a:pPr marL="54997" lvl="1" indent="0">
              <a:buNone/>
            </a:pPr>
            <a:r>
              <a:rPr lang="en-US" dirty="0" smtClean="0"/>
              <a:t>If you qualify for the Qualified Medicare Beneficiary (QMB) program, you get help paying your Part A and Part B premiums, deductibles, coinsurance, and copayments. To qualify for QMB under federal rules you must be enrolled in or enrolling in Medicare Part A, and have an income not exceeding 100% of the federal poverty level (FPL). This will be effective the first month following the month QMB eligibility is approved. Eligibility can’t be retroactive. </a:t>
            </a:r>
          </a:p>
          <a:p>
            <a:pPr marL="54997" lvl="1" indent="0">
              <a:buNone/>
            </a:pPr>
            <a:r>
              <a:rPr lang="en-US" dirty="0" smtClean="0"/>
              <a:t>To qualify for the Specified Low-Income Medicare Beneficiary (SLMB) program under federal rules, you must be enrolled in Medicare Part A and have an income that’s at least 100%, but doesn’t exceed 120% of the FPL. If you qualify for SLMB, you get help paying for your Part B premium.</a:t>
            </a:r>
          </a:p>
          <a:p>
            <a:pPr marL="54997" lvl="1" indent="0">
              <a:buNone/>
            </a:pPr>
            <a:r>
              <a:rPr lang="en-US" dirty="0" smtClean="0"/>
              <a:t>To qualify for the Qualified Individual (QI) program under federal rules, you must be enrolled in Medicare Part A, and have an income not exceeding 135% of the FPL. </a:t>
            </a:r>
          </a:p>
          <a:p>
            <a:pPr marL="54997" lvl="1" indent="0">
              <a:buNone/>
            </a:pPr>
            <a:r>
              <a:rPr lang="en-US" dirty="0" smtClean="0"/>
              <a:t>To qualify for the Qualified Disabled and Working Individual program, you’ve lost Medicare premium-free Part A because you’ve returned to work (with earnings exceeding Substantial Gainful Activity); have an income not higher than 200% of the FPL, and resources not exceeding twice the maximum for Supplemental Security Income ($4,000 for an individual, and $6,000 for married couple in 2016); and not be otherwise eligible for Medicaid. If you qualify, you get help paying your Part A premium. If your income is between 150% and 200% of the FPL, the state can ask you to pay a part of your Medicare Part A premium. </a:t>
            </a:r>
          </a:p>
          <a:p>
            <a:pPr marL="54997" lvl="1" indent="0">
              <a:buNone/>
            </a:pPr>
            <a:r>
              <a:rPr lang="en-US" dirty="0" smtClean="0"/>
              <a:t>In 2016, the resource limits for the QMB, SLMB, and QI programs are $7,280 for a single person, and $10,930 for a married person living with a spouse and no other dependents. These resource limits are adjusted on January 1 of each year, based on the change in the annual consumer price index since September of the previous year.</a:t>
            </a:r>
            <a:endParaRPr lang="en-US" dirty="0"/>
          </a:p>
        </p:txBody>
      </p:sp>
      <p:sp>
        <p:nvSpPr>
          <p:cNvPr id="4" name="Slide Number Placeholder 3"/>
          <p:cNvSpPr>
            <a:spLocks noGrp="1"/>
          </p:cNvSpPr>
          <p:nvPr>
            <p:ph type="sldNum" sz="quarter" idx="10"/>
          </p:nvPr>
        </p:nvSpPr>
        <p:spPr/>
        <p:txBody>
          <a:bodyPr/>
          <a:lstStyle/>
          <a:p>
            <a:fld id="{0B77B103-16DD-4E5B-B7FE-8CB91BD629A9}" type="slidenum">
              <a:rPr lang="en-US" smtClean="0"/>
              <a:pPr/>
              <a:t>30</a:t>
            </a:fld>
            <a:endParaRPr lang="en-US" dirty="0"/>
          </a:p>
        </p:txBody>
      </p:sp>
      <p:sp>
        <p:nvSpPr>
          <p:cNvPr id="7" name="Slide Image Placeholder 6"/>
          <p:cNvSpPr>
            <a:spLocks noGrp="1" noRot="1" noChangeAspect="1"/>
          </p:cNvSpPr>
          <p:nvPr>
            <p:ph type="sldImg"/>
          </p:nvPr>
        </p:nvSpPr>
        <p:spPr>
          <a:xfrm>
            <a:off x="1414463" y="814388"/>
            <a:ext cx="4181475" cy="3136900"/>
          </a:xfrm>
        </p:spPr>
      </p:sp>
    </p:spTree>
    <p:extLst>
      <p:ext uri="{BB962C8B-B14F-4D97-AF65-F5344CB8AC3E}">
        <p14:creationId xmlns:p14="http://schemas.microsoft.com/office/powerpoint/2010/main" val="411056767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Check Your Knowledge―Question 3</a:t>
            </a:r>
          </a:p>
          <a:p>
            <a:r>
              <a:rPr lang="en-US" dirty="0" smtClean="0"/>
              <a:t>If you qualify for a Medicare Savings Program, you automatically qualify for Extra Help.</a:t>
            </a:r>
          </a:p>
          <a:p>
            <a:pPr marL="237355" indent="-237355">
              <a:buFont typeface="+mj-lt"/>
              <a:buAutoNum type="alphaLcPeriod"/>
            </a:pPr>
            <a:r>
              <a:rPr lang="en-US" dirty="0" smtClean="0"/>
              <a:t>True</a:t>
            </a:r>
          </a:p>
          <a:p>
            <a:pPr marL="237355" indent="-237355">
              <a:buFont typeface="+mj-lt"/>
              <a:buAutoNum type="alphaLcPeriod"/>
            </a:pPr>
            <a:r>
              <a:rPr lang="en-US" dirty="0" smtClean="0"/>
              <a:t>False</a:t>
            </a:r>
          </a:p>
          <a:p>
            <a:pPr marL="237355" indent="-237355">
              <a:buFont typeface="+mj-lt"/>
              <a:buAutoNum type="alphaLcPeriod"/>
            </a:pPr>
            <a:r>
              <a:rPr lang="en-US" dirty="0" smtClean="0"/>
              <a:t>True for QMB, SLMB, and QDWI only</a:t>
            </a:r>
          </a:p>
          <a:p>
            <a:pPr marL="237355" indent="-237355">
              <a:buFont typeface="+mj-lt"/>
              <a:buAutoNum type="alphaLcPeriod"/>
            </a:pPr>
            <a:r>
              <a:rPr lang="en-US" dirty="0" smtClean="0"/>
              <a:t>True</a:t>
            </a:r>
            <a:r>
              <a:rPr lang="en-US" baseline="0" dirty="0" smtClean="0"/>
              <a:t> for QMB, SLMB, and QI only</a:t>
            </a:r>
            <a:endParaRPr lang="en-US" dirty="0" smtClean="0"/>
          </a:p>
          <a:p>
            <a:pPr>
              <a:defRPr/>
            </a:pPr>
            <a:r>
              <a:rPr lang="en-US" b="1" dirty="0" smtClean="0"/>
              <a:t>Answer: d. True</a:t>
            </a:r>
            <a:r>
              <a:rPr lang="en-US" b="1" baseline="0" dirty="0" smtClean="0"/>
              <a:t> for QMB, SLMB and QI only</a:t>
            </a:r>
            <a:r>
              <a:rPr lang="en-US" dirty="0" smtClean="0"/>
              <a:t>. </a:t>
            </a:r>
          </a:p>
          <a:p>
            <a:pPr>
              <a:defRPr/>
            </a:pPr>
            <a:r>
              <a:rPr lang="en-US" dirty="0" smtClean="0"/>
              <a:t>If you qualify in the Qualified Medicare Beneficiary, Specified Low-Income Medicare Beneficiary, or Qualified Individuals categories, you automatically qualify to get Extra Help paying for Medicare prescription drug coverage. However, if you qualify for the Qualified Disabled Working Individual program, you don’t automatically qualify for Extra Help.</a:t>
            </a:r>
            <a:endParaRPr lang="en-US" dirty="0"/>
          </a:p>
        </p:txBody>
      </p:sp>
      <p:sp>
        <p:nvSpPr>
          <p:cNvPr id="7" name="Slide Image Placeholder 6"/>
          <p:cNvSpPr>
            <a:spLocks noGrp="1" noRot="1" noChangeAspect="1"/>
          </p:cNvSpPr>
          <p:nvPr>
            <p:ph type="sldImg"/>
          </p:nvPr>
        </p:nvSpPr>
        <p:spPr>
          <a:xfrm>
            <a:off x="1414463" y="814388"/>
            <a:ext cx="4181475" cy="3136900"/>
          </a:xfrm>
        </p:spPr>
      </p:sp>
      <p:sp>
        <p:nvSpPr>
          <p:cNvPr id="2" name="Slide Number Placeholder 1"/>
          <p:cNvSpPr>
            <a:spLocks noGrp="1"/>
          </p:cNvSpPr>
          <p:nvPr>
            <p:ph type="sldNum" sz="quarter" idx="10"/>
          </p:nvPr>
        </p:nvSpPr>
        <p:spPr/>
        <p:txBody>
          <a:bodyPr/>
          <a:lstStyle/>
          <a:p>
            <a:fld id="{0B77B103-16DD-4E5B-B7FE-8CB91BD629A9}" type="slidenum">
              <a:rPr lang="en-US" smtClean="0"/>
              <a:t>31</a:t>
            </a:fld>
            <a:endParaRPr lang="en-US" dirty="0"/>
          </a:p>
        </p:txBody>
      </p:sp>
    </p:spTree>
    <p:extLst>
      <p:ext uri="{BB962C8B-B14F-4D97-AF65-F5344CB8AC3E}">
        <p14:creationId xmlns:p14="http://schemas.microsoft.com/office/powerpoint/2010/main" val="55373745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Lesson 2, “Children’s Health Insurance Program (CHIP) Overview” explains the following:</a:t>
            </a:r>
          </a:p>
          <a:p>
            <a:pPr marL="174697" indent="-174697">
              <a:buFont typeface="Wingdings" panose="05000000000000000000" pitchFamily="2" charset="2"/>
              <a:buChar char="§"/>
            </a:pPr>
            <a:r>
              <a:rPr lang="en-US" dirty="0" smtClean="0"/>
              <a:t>What is CHIP?</a:t>
            </a:r>
          </a:p>
          <a:p>
            <a:pPr marL="174697" indent="-174697">
              <a:buFont typeface="Wingdings" panose="05000000000000000000" pitchFamily="2" charset="2"/>
              <a:buChar char="§"/>
            </a:pPr>
            <a:r>
              <a:rPr lang="en-US" dirty="0" smtClean="0"/>
              <a:t>State Options for CHIP</a:t>
            </a:r>
          </a:p>
          <a:p>
            <a:pPr marL="174697" indent="-174697">
              <a:buFont typeface="Wingdings" panose="05000000000000000000" pitchFamily="2" charset="2"/>
              <a:buChar char="§"/>
            </a:pPr>
            <a:r>
              <a:rPr lang="en-US" dirty="0" smtClean="0"/>
              <a:t>CHIP Eligibility</a:t>
            </a:r>
          </a:p>
          <a:p>
            <a:pPr marL="174697" indent="-174697">
              <a:buFont typeface="Wingdings" panose="05000000000000000000" pitchFamily="2" charset="2"/>
              <a:buChar char="§"/>
            </a:pPr>
            <a:r>
              <a:rPr lang="en-US" dirty="0" smtClean="0"/>
              <a:t>Documents and Requirements</a:t>
            </a:r>
          </a:p>
          <a:p>
            <a:pPr marL="174697" indent="-174697">
              <a:buFont typeface="Wingdings" panose="05000000000000000000" pitchFamily="2" charset="2"/>
              <a:buChar char="§"/>
            </a:pPr>
            <a:r>
              <a:rPr lang="en-US" dirty="0" smtClean="0"/>
              <a:t>Authorization and Funding</a:t>
            </a:r>
          </a:p>
          <a:p>
            <a:endParaRPr lang="en-US" dirty="0" smtClean="0"/>
          </a:p>
        </p:txBody>
      </p:sp>
      <p:sp>
        <p:nvSpPr>
          <p:cNvPr id="4" name="Slide Number Placeholder 3"/>
          <p:cNvSpPr>
            <a:spLocks noGrp="1"/>
          </p:cNvSpPr>
          <p:nvPr>
            <p:ph type="sldNum" sz="quarter" idx="10"/>
          </p:nvPr>
        </p:nvSpPr>
        <p:spPr/>
        <p:txBody>
          <a:bodyPr/>
          <a:lstStyle/>
          <a:p>
            <a:fld id="{0B77B103-16DD-4E5B-B7FE-8CB91BD629A9}" type="slidenum">
              <a:rPr lang="en-US" smtClean="0"/>
              <a:pPr/>
              <a:t>32</a:t>
            </a:fld>
            <a:endParaRPr lang="en-US" dirty="0"/>
          </a:p>
        </p:txBody>
      </p:sp>
      <p:sp>
        <p:nvSpPr>
          <p:cNvPr id="7" name="Slide Image Placeholder 6"/>
          <p:cNvSpPr>
            <a:spLocks noGrp="1" noRot="1" noChangeAspect="1"/>
          </p:cNvSpPr>
          <p:nvPr>
            <p:ph type="sldImg"/>
          </p:nvPr>
        </p:nvSpPr>
        <p:spPr>
          <a:xfrm>
            <a:off x="1414463" y="814388"/>
            <a:ext cx="4181475" cy="3136900"/>
          </a:xfrm>
        </p:spPr>
      </p:sp>
    </p:spTree>
    <p:extLst>
      <p:ext uri="{BB962C8B-B14F-4D97-AF65-F5344CB8AC3E}">
        <p14:creationId xmlns:p14="http://schemas.microsoft.com/office/powerpoint/2010/main" val="224609040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Like Medicaid, the Children’s Health Insurance Program (CHIP) is a partnership between the states and the federal government. States administer CHIP within broad guidelines established by the Centers for Medicare &amp; Medicaid Services, and the federal government provides matching funds to states to provide the coverage. </a:t>
            </a:r>
          </a:p>
          <a:p>
            <a:r>
              <a:rPr lang="en-US" dirty="0" smtClean="0"/>
              <a:t>The federal matching rate for CHIP was typically about 15 percentage points higher than the Medicaid Federal Medical Assistance Percentage (FMAP) Rate for that state. For example, a state with a 50% FMAP would typically have an “enhanced” CHIP matching rate of 65%. The ACA authorized a 23 percentage point increase</a:t>
            </a:r>
            <a:r>
              <a:rPr lang="en-US" baseline="0" dirty="0" smtClean="0"/>
              <a:t> to the FMAP. MACRA reauthorized CHIP and maintained this 23 percentage point increase. For fiscal years 2016 through 2019, the CHIP matching rate ranges from 88 to 100 percent. </a:t>
            </a:r>
            <a:r>
              <a:rPr lang="en-US" dirty="0" smtClean="0"/>
              <a:t>Unlike Medicaid, states receive a specific annual allotment for CHIP, determined by the statute. </a:t>
            </a:r>
          </a:p>
        </p:txBody>
      </p:sp>
      <p:sp>
        <p:nvSpPr>
          <p:cNvPr id="2" name="Slide Number Placeholder 1"/>
          <p:cNvSpPr>
            <a:spLocks noGrp="1"/>
          </p:cNvSpPr>
          <p:nvPr>
            <p:ph type="sldNum" sz="quarter" idx="10"/>
          </p:nvPr>
        </p:nvSpPr>
        <p:spPr/>
        <p:txBody>
          <a:bodyPr/>
          <a:lstStyle/>
          <a:p>
            <a:fld id="{0B77B103-16DD-4E5B-B7FE-8CB91BD629A9}" type="slidenum">
              <a:rPr lang="en-US" smtClean="0"/>
              <a:pPr/>
              <a:t>33</a:t>
            </a:fld>
            <a:endParaRPr lang="en-US" dirty="0"/>
          </a:p>
        </p:txBody>
      </p:sp>
      <p:sp>
        <p:nvSpPr>
          <p:cNvPr id="6" name="Slide Image Placeholder 5"/>
          <p:cNvSpPr>
            <a:spLocks noGrp="1" noRot="1" noChangeAspect="1"/>
          </p:cNvSpPr>
          <p:nvPr>
            <p:ph type="sldImg"/>
          </p:nvPr>
        </p:nvSpPr>
        <p:spPr>
          <a:xfrm>
            <a:off x="1414463" y="814388"/>
            <a:ext cx="4181475" cy="3136900"/>
          </a:xfrm>
        </p:spPr>
      </p:sp>
    </p:spTree>
    <p:extLst>
      <p:ext uri="{BB962C8B-B14F-4D97-AF65-F5344CB8AC3E}">
        <p14:creationId xmlns:p14="http://schemas.microsoft.com/office/powerpoint/2010/main" val="229445058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57201" y="3951288"/>
            <a:ext cx="6100010" cy="5144586"/>
          </a:xfrm>
        </p:spPr>
        <p:txBody>
          <a:bodyPr/>
          <a:lstStyle/>
          <a:p>
            <a:r>
              <a:rPr lang="en-US" dirty="0" smtClean="0"/>
              <a:t>All 50 states, the District of Columbia, and U.S. territories have approved Children’s Health Insurance Program (CHIP) programs.</a:t>
            </a:r>
          </a:p>
          <a:p>
            <a:r>
              <a:rPr lang="en-US" dirty="0" smtClean="0"/>
              <a:t>States can design their CHIP in 1 of 3 ways:</a:t>
            </a:r>
          </a:p>
          <a:p>
            <a:pPr marL="232929" indent="-232929">
              <a:buFont typeface="+mj-lt"/>
              <a:buAutoNum type="arabicPeriod"/>
            </a:pPr>
            <a:r>
              <a:rPr lang="en-US" dirty="0" smtClean="0"/>
              <a:t>Medicaid expansion (8 states, the District of Columbia, and 5 territories</a:t>
            </a:r>
            <a:r>
              <a:rPr lang="en-US" dirty="0"/>
              <a:t>)—</a:t>
            </a:r>
            <a:r>
              <a:rPr lang="en-US" dirty="0" smtClean="0"/>
              <a:t>Alaska, Hawaii, Maryland, </a:t>
            </a:r>
            <a:r>
              <a:rPr lang="en-US" dirty="0"/>
              <a:t>New Hampshire</a:t>
            </a:r>
            <a:r>
              <a:rPr lang="en-US" dirty="0" smtClean="0"/>
              <a:t>,</a:t>
            </a:r>
            <a:r>
              <a:rPr lang="en-US" dirty="0"/>
              <a:t> New </a:t>
            </a:r>
            <a:r>
              <a:rPr lang="en-US" dirty="0" smtClean="0"/>
              <a:t>Mexico, Ohio, South Carolina, Vermont, DC, </a:t>
            </a:r>
            <a:r>
              <a:rPr lang="en-US" dirty="0"/>
              <a:t>American </a:t>
            </a:r>
            <a:r>
              <a:rPr lang="en-US" dirty="0" smtClean="0"/>
              <a:t>Samoa, Commonwealth </a:t>
            </a:r>
            <a:r>
              <a:rPr lang="en-US" dirty="0"/>
              <a:t>of Northern Mariana </a:t>
            </a:r>
            <a:r>
              <a:rPr lang="en-US" dirty="0" smtClean="0"/>
              <a:t>Islands, Guam, Puerto Rico, U.S. Virgin Islands. </a:t>
            </a:r>
          </a:p>
          <a:p>
            <a:pPr marL="232929" indent="-232929">
              <a:buFont typeface="+mj-lt"/>
              <a:buAutoNum type="arabicPeriod"/>
            </a:pPr>
            <a:r>
              <a:rPr lang="en-US" dirty="0" smtClean="0"/>
              <a:t>Separate Child Health Insurance Program (2 states</a:t>
            </a:r>
            <a:r>
              <a:rPr lang="en-US" dirty="0"/>
              <a:t>)—Connecticut and Washington </a:t>
            </a:r>
            <a:r>
              <a:rPr lang="en-US" dirty="0" smtClean="0"/>
              <a:t>. </a:t>
            </a:r>
          </a:p>
          <a:p>
            <a:pPr marL="232929" indent="-232929">
              <a:buFont typeface="+mj-lt"/>
              <a:buAutoNum type="arabicPeriod"/>
            </a:pPr>
            <a:r>
              <a:rPr lang="en-US" dirty="0" smtClean="0"/>
              <a:t>Combination of the 2 approaches (40 states total; 29 considered combination programs by the state</a:t>
            </a:r>
            <a:r>
              <a:rPr lang="en-US" dirty="0"/>
              <a:t>) </a:t>
            </a:r>
            <a:r>
              <a:rPr lang="en-US" dirty="0" smtClean="0"/>
              <a:t>Arkansas, California, Colorado, Delaware, Florida, Idaho, Illinois, Indiana, Iowa, Kentucky, Louisiana, Maine, Massachusetts, Michigan, </a:t>
            </a:r>
            <a:r>
              <a:rPr lang="en-US" dirty="0"/>
              <a:t>Minnesota, </a:t>
            </a:r>
            <a:r>
              <a:rPr lang="en-US" dirty="0" smtClean="0"/>
              <a:t>Missouri, Montana, Nebraska, </a:t>
            </a:r>
            <a:r>
              <a:rPr lang="en-US" dirty="0"/>
              <a:t>Nevada</a:t>
            </a:r>
            <a:r>
              <a:rPr lang="en-US" dirty="0" smtClean="0"/>
              <a:t>, </a:t>
            </a:r>
            <a:r>
              <a:rPr lang="en-US" dirty="0"/>
              <a:t>New Jersey</a:t>
            </a:r>
            <a:r>
              <a:rPr lang="en-US" dirty="0" smtClean="0"/>
              <a:t>, </a:t>
            </a:r>
            <a:r>
              <a:rPr lang="en-US" dirty="0"/>
              <a:t>New </a:t>
            </a:r>
            <a:r>
              <a:rPr lang="en-US" dirty="0" smtClean="0"/>
              <a:t>York, </a:t>
            </a:r>
            <a:r>
              <a:rPr lang="en-US" dirty="0"/>
              <a:t>North Carolina, North </a:t>
            </a:r>
            <a:r>
              <a:rPr lang="en-US" dirty="0" smtClean="0"/>
              <a:t>Dakota, Oklahoma, </a:t>
            </a:r>
            <a:r>
              <a:rPr lang="en-US" dirty="0"/>
              <a:t>Rhode Island</a:t>
            </a:r>
            <a:r>
              <a:rPr lang="en-US" dirty="0" smtClean="0"/>
              <a:t>,</a:t>
            </a:r>
            <a:r>
              <a:rPr lang="en-US" dirty="0"/>
              <a:t> South </a:t>
            </a:r>
            <a:r>
              <a:rPr lang="en-US" dirty="0" smtClean="0"/>
              <a:t>Dakota, Tennessee, </a:t>
            </a:r>
            <a:r>
              <a:rPr lang="en-US" dirty="0"/>
              <a:t>Virginia</a:t>
            </a:r>
            <a:r>
              <a:rPr lang="en-US" dirty="0" smtClean="0"/>
              <a:t>,</a:t>
            </a:r>
            <a:r>
              <a:rPr lang="en-US" dirty="0"/>
              <a:t> </a:t>
            </a:r>
            <a:r>
              <a:rPr lang="en-US" dirty="0" smtClean="0"/>
              <a:t>and Wisconsin.</a:t>
            </a:r>
            <a:r>
              <a:rPr lang="en-US" baseline="0" dirty="0" smtClean="0"/>
              <a:t> </a:t>
            </a:r>
          </a:p>
          <a:p>
            <a:pPr marL="228600"/>
            <a:r>
              <a:rPr lang="en-US" baseline="0" dirty="0" smtClean="0"/>
              <a:t>Of the 40 combination states, </a:t>
            </a:r>
            <a:r>
              <a:rPr lang="en-US" dirty="0"/>
              <a:t>11 </a:t>
            </a:r>
            <a:r>
              <a:rPr lang="en-US" dirty="0" smtClean="0"/>
              <a:t>(Alabama, Arizona, Georgia, Kansas, Mississippi, Oregon</a:t>
            </a:r>
            <a:r>
              <a:rPr lang="en-US" baseline="0" dirty="0" smtClean="0"/>
              <a:t>,</a:t>
            </a:r>
            <a:r>
              <a:rPr lang="en-US" dirty="0"/>
              <a:t> </a:t>
            </a:r>
            <a:r>
              <a:rPr lang="en-US" dirty="0" smtClean="0"/>
              <a:t>Pennsylvania</a:t>
            </a:r>
            <a:r>
              <a:rPr lang="en-US" baseline="0" dirty="0" smtClean="0"/>
              <a:t>, </a:t>
            </a:r>
            <a:r>
              <a:rPr lang="en-US" dirty="0" smtClean="0"/>
              <a:t>Texas</a:t>
            </a:r>
            <a:r>
              <a:rPr lang="en-US" dirty="0"/>
              <a:t>, </a:t>
            </a:r>
            <a:r>
              <a:rPr lang="en-US" dirty="0" smtClean="0"/>
              <a:t>Utah,</a:t>
            </a:r>
            <a:r>
              <a:rPr lang="en-US" baseline="0" dirty="0" smtClean="0"/>
              <a:t> West Virginia</a:t>
            </a:r>
            <a:r>
              <a:rPr lang="en-US" dirty="0" smtClean="0"/>
              <a:t>, and Wyoming</a:t>
            </a:r>
            <a:r>
              <a:rPr lang="en-US" baseline="0" dirty="0" smtClean="0"/>
              <a:t>) were historically separate programs, but are technically combination programs due to the ACA requirement of transitioning children ages 6-18 in families earning 133% of the FPL. </a:t>
            </a:r>
            <a:endParaRPr lang="en-US" dirty="0" smtClean="0"/>
          </a:p>
          <a:p>
            <a:r>
              <a:rPr lang="en-US" dirty="0" smtClean="0"/>
              <a:t>If a state integrates CHIP into its Medicaid Program, the services provided to CHIP-eligible children must be the same as those provided to Medicaid-eligible children, and the eligibility and enrollment processes must be consistent. Under a separate CHIP, the state may establish different standards and processes within the federal guidelines. Like Medicaid, CHIP has income and resource standards, and eligibility varies by state.</a:t>
            </a:r>
          </a:p>
          <a:p>
            <a:r>
              <a:rPr lang="en-US" dirty="0" smtClean="0"/>
              <a:t>To see CHIP information by state, visit </a:t>
            </a:r>
            <a:r>
              <a:rPr lang="en-US" dirty="0" smtClean="0">
                <a:hlinkClick r:id="rId3"/>
              </a:rPr>
              <a:t>Medicaid.gov/chip/state-program-information/chip-state-program-information.html</a:t>
            </a:r>
            <a:r>
              <a:rPr lang="en-US" dirty="0" smtClean="0"/>
              <a:t>.</a:t>
            </a:r>
            <a:endParaRPr lang="en-US" dirty="0"/>
          </a:p>
        </p:txBody>
      </p:sp>
      <p:sp>
        <p:nvSpPr>
          <p:cNvPr id="2" name="Slide Number Placeholder 1"/>
          <p:cNvSpPr>
            <a:spLocks noGrp="1"/>
          </p:cNvSpPr>
          <p:nvPr>
            <p:ph type="sldNum" sz="quarter" idx="10"/>
          </p:nvPr>
        </p:nvSpPr>
        <p:spPr/>
        <p:txBody>
          <a:bodyPr/>
          <a:lstStyle/>
          <a:p>
            <a:fld id="{0B77B103-16DD-4E5B-B7FE-8CB91BD629A9}" type="slidenum">
              <a:rPr lang="en-US" smtClean="0"/>
              <a:pPr/>
              <a:t>34</a:t>
            </a:fld>
            <a:endParaRPr lang="en-US" dirty="0"/>
          </a:p>
        </p:txBody>
      </p:sp>
      <p:sp>
        <p:nvSpPr>
          <p:cNvPr id="6" name="Slide Image Placeholder 5"/>
          <p:cNvSpPr>
            <a:spLocks noGrp="1" noRot="1" noChangeAspect="1"/>
          </p:cNvSpPr>
          <p:nvPr>
            <p:ph type="sldImg"/>
          </p:nvPr>
        </p:nvSpPr>
        <p:spPr>
          <a:xfrm>
            <a:off x="1414463" y="814388"/>
            <a:ext cx="4181475" cy="3136900"/>
          </a:xfrm>
        </p:spPr>
      </p:sp>
    </p:spTree>
    <p:extLst>
      <p:ext uri="{BB962C8B-B14F-4D97-AF65-F5344CB8AC3E}">
        <p14:creationId xmlns:p14="http://schemas.microsoft.com/office/powerpoint/2010/main" val="181957551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There are 2 minimum-income eligibility standards for the Children’s Health Insurance Program (CHIP), depending on the state of residence. States may cover children with incomes up to 200% of the federal poverty level (FPL), or 50 percentage points higher than Medicaid level on June 1, 1997, for the age of the child. Many states have higher income limits. There are 46 states and the District of Columbia covering children up to and above 200% of the FPL. Of these, 24 states cover children at 250% FPL or higher. Some states go as high as 400% of the FPL. In addition to the federal requirements, states can add eligibility criteria such as residency requirements or income levels.</a:t>
            </a:r>
          </a:p>
          <a:p>
            <a:r>
              <a:rPr lang="en-US" b="1" dirty="0" smtClean="0"/>
              <a:t>NOTE</a:t>
            </a:r>
            <a:r>
              <a:rPr lang="en-US" dirty="0" smtClean="0"/>
              <a:t>: A state can add its own eligibility criteria to CHIP, but must comply with federal eligibility standards, including the prohibition that the state can’t cover children in higher-income families over lower-income families.</a:t>
            </a:r>
            <a:endParaRPr lang="en-US" dirty="0"/>
          </a:p>
        </p:txBody>
      </p:sp>
      <p:sp>
        <p:nvSpPr>
          <p:cNvPr id="2" name="Slide Number Placeholder 1"/>
          <p:cNvSpPr>
            <a:spLocks noGrp="1"/>
          </p:cNvSpPr>
          <p:nvPr>
            <p:ph type="sldNum" sz="quarter" idx="10"/>
          </p:nvPr>
        </p:nvSpPr>
        <p:spPr/>
        <p:txBody>
          <a:bodyPr/>
          <a:lstStyle/>
          <a:p>
            <a:fld id="{0B77B103-16DD-4E5B-B7FE-8CB91BD629A9}" type="slidenum">
              <a:rPr lang="en-US" smtClean="0"/>
              <a:pPr/>
              <a:t>35</a:t>
            </a:fld>
            <a:endParaRPr lang="en-US" dirty="0"/>
          </a:p>
        </p:txBody>
      </p:sp>
      <p:sp>
        <p:nvSpPr>
          <p:cNvPr id="6" name="Slide Image Placeholder 5"/>
          <p:cNvSpPr>
            <a:spLocks noGrp="1" noRot="1" noChangeAspect="1"/>
          </p:cNvSpPr>
          <p:nvPr>
            <p:ph type="sldImg"/>
          </p:nvPr>
        </p:nvSpPr>
        <p:spPr>
          <a:xfrm>
            <a:off x="1414463" y="814388"/>
            <a:ext cx="4181475" cy="3136900"/>
          </a:xfrm>
        </p:spPr>
      </p:sp>
    </p:spTree>
    <p:extLst>
      <p:ext uri="{BB962C8B-B14F-4D97-AF65-F5344CB8AC3E}">
        <p14:creationId xmlns:p14="http://schemas.microsoft.com/office/powerpoint/2010/main" val="221336902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Historically, children who had access to public employee coverage haven’t been eligible for Children’s Health Insurance Program (CHIP) coverage. The Affordable Care Act (ACA) changed that by allowing states the option to cover those children. Under the ACA, states also</a:t>
            </a:r>
            <a:r>
              <a:rPr lang="en-US" baseline="0" dirty="0" smtClean="0"/>
              <a:t> have the option to allow CHIP coverage for an unborn child of an undocumented woman.</a:t>
            </a:r>
            <a:endParaRPr lang="en-US" dirty="0" smtClean="0"/>
          </a:p>
          <a:p>
            <a:r>
              <a:rPr lang="en-US" dirty="0" smtClean="0"/>
              <a:t>Inmates of public institutions and non-citizens who aren’t lawfully present remain ineligible for CHIP.</a:t>
            </a:r>
            <a:endParaRPr lang="en-US" dirty="0"/>
          </a:p>
        </p:txBody>
      </p:sp>
      <p:sp>
        <p:nvSpPr>
          <p:cNvPr id="2" name="Slide Number Placeholder 1"/>
          <p:cNvSpPr>
            <a:spLocks noGrp="1"/>
          </p:cNvSpPr>
          <p:nvPr>
            <p:ph type="sldNum" sz="quarter" idx="10"/>
          </p:nvPr>
        </p:nvSpPr>
        <p:spPr/>
        <p:txBody>
          <a:bodyPr/>
          <a:lstStyle/>
          <a:p>
            <a:fld id="{0B77B103-16DD-4E5B-B7FE-8CB91BD629A9}" type="slidenum">
              <a:rPr lang="en-US" smtClean="0"/>
              <a:pPr/>
              <a:t>36</a:t>
            </a:fld>
            <a:endParaRPr lang="en-US" dirty="0"/>
          </a:p>
        </p:txBody>
      </p:sp>
      <p:sp>
        <p:nvSpPr>
          <p:cNvPr id="6" name="Slide Image Placeholder 5"/>
          <p:cNvSpPr>
            <a:spLocks noGrp="1" noRot="1" noChangeAspect="1"/>
          </p:cNvSpPr>
          <p:nvPr>
            <p:ph type="sldImg"/>
          </p:nvPr>
        </p:nvSpPr>
        <p:spPr>
          <a:xfrm>
            <a:off x="1414463" y="814388"/>
            <a:ext cx="4181475" cy="3136900"/>
          </a:xfrm>
        </p:spPr>
      </p:sp>
    </p:spTree>
    <p:extLst>
      <p:ext uri="{BB962C8B-B14F-4D97-AF65-F5344CB8AC3E}">
        <p14:creationId xmlns:p14="http://schemas.microsoft.com/office/powerpoint/2010/main" val="364315363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304328" y="4134818"/>
            <a:ext cx="6380006" cy="4912958"/>
          </a:xfrm>
        </p:spPr>
        <p:txBody>
          <a:bodyPr/>
          <a:lstStyle/>
          <a:p>
            <a:r>
              <a:rPr lang="en-US" dirty="0" smtClean="0"/>
              <a:t>Section 1903(x) of the Deficit Reduction Act requires states to obtain satisfactory documentary evidence of citizenship or nationality when enrolling individuals in Medicaid, or at the first point of eligibility re-determination. Eligible individuals who declare to be U.S. citizens or nationals must be provided a reasonable opportunity to present satisfactory documentation of citizenship or nationality, and must be enrolled in coverage pending the reasonable opportunity to document that claim.</a:t>
            </a:r>
          </a:p>
          <a:p>
            <a:r>
              <a:rPr lang="en-US" dirty="0" smtClean="0"/>
              <a:t>Tribal enrollment or membership documents issued from a federally recognized Tribe must be accepted as verification of citizenship; no additional identity documents are required. </a:t>
            </a:r>
          </a:p>
          <a:p>
            <a:r>
              <a:rPr lang="en-US" dirty="0" smtClean="0"/>
              <a:t>Section 214 of the Children’s Health Insurance Program Reauthorization Act grants states the option to provide Medicaid and Children’s Health Insurance Program (CHIP) coverage to all children and pregnant women (including women covered during the 60-day postpartum period) “who are lawfully residing in the United States…” and who are otherwise eligible for such assistance. States may elect to cover these groups under Medicaid only, or under both Medicaid and CHIP. The law doesn’t permit states to cover these new groups only in CHIP without also extending the option to Medicaid. As of 2014, 29 states, the District of Columbia, and the Mariana Islands now offer coverage to lawfully residing immigrant children and/or pregnant women without a 5-year waiting period under Medicaid only or in both Medicaid and CHIP (visit </a:t>
            </a:r>
            <a:r>
              <a:rPr lang="en-US" dirty="0" smtClean="0">
                <a:hlinkClick r:id="rId3"/>
              </a:rPr>
              <a:t>Medicaid.gov/medicaid-chip-program-information/by-topics/outreach-and-enrollment/lawfully-residing.html</a:t>
            </a:r>
            <a:r>
              <a:rPr lang="en-US" dirty="0" smtClean="0"/>
              <a:t> for the list of states). </a:t>
            </a:r>
          </a:p>
          <a:p>
            <a:r>
              <a:rPr lang="en-US" dirty="0" smtClean="0"/>
              <a:t>Another state option allows verification of a declaration of citizenship for individuals newly enrolled in CHIP or Medicaid using a data match with Social Security (SSA) to confirm the consistency of a declaration of citizenship with SSA records, in lieu of the presentation of citizenship documentation.</a:t>
            </a:r>
          </a:p>
          <a:p>
            <a:endParaRPr lang="en-US" dirty="0"/>
          </a:p>
        </p:txBody>
      </p:sp>
      <p:sp>
        <p:nvSpPr>
          <p:cNvPr id="2" name="Slide Number Placeholder 1"/>
          <p:cNvSpPr>
            <a:spLocks noGrp="1"/>
          </p:cNvSpPr>
          <p:nvPr>
            <p:ph type="sldNum" sz="quarter" idx="10"/>
          </p:nvPr>
        </p:nvSpPr>
        <p:spPr/>
        <p:txBody>
          <a:bodyPr/>
          <a:lstStyle/>
          <a:p>
            <a:fld id="{0B77B103-16DD-4E5B-B7FE-8CB91BD629A9}" type="slidenum">
              <a:rPr lang="en-US" smtClean="0"/>
              <a:pPr/>
              <a:t>37</a:t>
            </a:fld>
            <a:endParaRPr lang="en-US" dirty="0"/>
          </a:p>
        </p:txBody>
      </p:sp>
      <p:sp>
        <p:nvSpPr>
          <p:cNvPr id="6" name="Slide Image Placeholder 5"/>
          <p:cNvSpPr>
            <a:spLocks noGrp="1" noRot="1" noChangeAspect="1"/>
          </p:cNvSpPr>
          <p:nvPr>
            <p:ph type="sldImg"/>
          </p:nvPr>
        </p:nvSpPr>
        <p:spPr>
          <a:xfrm>
            <a:off x="1414463" y="814388"/>
            <a:ext cx="4181475" cy="3136900"/>
          </a:xfrm>
        </p:spPr>
      </p:sp>
    </p:spTree>
    <p:extLst>
      <p:ext uri="{BB962C8B-B14F-4D97-AF65-F5344CB8AC3E}">
        <p14:creationId xmlns:p14="http://schemas.microsoft.com/office/powerpoint/2010/main" val="125353563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The Affordable Care Act (ACA) Maintenance of Effort authorizes the Children’s Health Insurance Program (CHIP) through 2019, and extended CHIP funding through September 30, 2015, when the already enhanced CHIP federal matching rate was increased by 23 percentage points. The Medicare Access and CHIP Reauthorization Act (MACRA) of 2015 extended CHIP funding through September 30, 2017.</a:t>
            </a:r>
          </a:p>
          <a:p>
            <a:r>
              <a:rPr lang="en-US" dirty="0" smtClean="0"/>
              <a:t>Because CHIP matching rates vary from state to state, the additional 23 percentage points lead to different totals in different states. The ACA also provides an additional $40 million in federal funding to continue efforts to promote enrollment of children in CHIP and Medicaid.</a:t>
            </a:r>
          </a:p>
        </p:txBody>
      </p:sp>
      <p:sp>
        <p:nvSpPr>
          <p:cNvPr id="2" name="Slide Number Placeholder 1"/>
          <p:cNvSpPr>
            <a:spLocks noGrp="1"/>
          </p:cNvSpPr>
          <p:nvPr>
            <p:ph type="sldNum" sz="quarter" idx="10"/>
          </p:nvPr>
        </p:nvSpPr>
        <p:spPr/>
        <p:txBody>
          <a:bodyPr/>
          <a:lstStyle/>
          <a:p>
            <a:fld id="{0B77B103-16DD-4E5B-B7FE-8CB91BD629A9}" type="slidenum">
              <a:rPr lang="en-US" smtClean="0"/>
              <a:pPr/>
              <a:t>38</a:t>
            </a:fld>
            <a:endParaRPr lang="en-US" dirty="0"/>
          </a:p>
        </p:txBody>
      </p:sp>
      <p:sp>
        <p:nvSpPr>
          <p:cNvPr id="6" name="Slide Image Placeholder 5"/>
          <p:cNvSpPr>
            <a:spLocks noGrp="1" noRot="1" noChangeAspect="1"/>
          </p:cNvSpPr>
          <p:nvPr>
            <p:ph type="sldImg"/>
          </p:nvPr>
        </p:nvSpPr>
        <p:spPr>
          <a:xfrm>
            <a:off x="1414463" y="814388"/>
            <a:ext cx="4181475" cy="3136900"/>
          </a:xfrm>
        </p:spPr>
      </p:sp>
    </p:spTree>
    <p:extLst>
      <p:ext uri="{BB962C8B-B14F-4D97-AF65-F5344CB8AC3E}">
        <p14:creationId xmlns:p14="http://schemas.microsoft.com/office/powerpoint/2010/main" val="143488160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Check Your Knowledge—Question 3</a:t>
            </a:r>
          </a:p>
          <a:p>
            <a:pPr>
              <a:defRPr/>
            </a:pPr>
            <a:r>
              <a:rPr lang="en-US" dirty="0" smtClean="0">
                <a:solidFill>
                  <a:prstClr val="black"/>
                </a:solidFill>
                <a:cs typeface="Arial" charset="0"/>
              </a:rPr>
              <a:t>States have complete flexibility in determining their CHIP programs.</a:t>
            </a:r>
          </a:p>
          <a:p>
            <a:pPr marL="188410" lvl="1" indent="-188410">
              <a:buAutoNum type="alphaLcPeriod"/>
            </a:pPr>
            <a:r>
              <a:rPr lang="en-US" dirty="0" smtClean="0"/>
              <a:t>True</a:t>
            </a:r>
          </a:p>
          <a:p>
            <a:pPr marL="188410" lvl="1" indent="-188410">
              <a:buAutoNum type="alphaLcPeriod"/>
            </a:pPr>
            <a:r>
              <a:rPr lang="en-US" dirty="0" smtClean="0"/>
              <a:t>False</a:t>
            </a:r>
          </a:p>
          <a:p>
            <a:r>
              <a:rPr lang="en-US" b="1" dirty="0" smtClean="0"/>
              <a:t>Answer: b. False</a:t>
            </a:r>
          </a:p>
          <a:p>
            <a:r>
              <a:rPr lang="en-US" dirty="0" smtClean="0"/>
              <a:t>A state can add its own eligibility criteria to CHIP, but must comply with federal eligibility standards, including the prohibition that the state can’t cover children in higher-income families over lower-income families.</a:t>
            </a:r>
          </a:p>
          <a:p>
            <a:endParaRPr lang="en-US" dirty="0" smtClean="0"/>
          </a:p>
          <a:p>
            <a:endParaRPr lang="en-US" dirty="0" smtClean="0"/>
          </a:p>
          <a:p>
            <a:endParaRPr lang="en-US" dirty="0"/>
          </a:p>
        </p:txBody>
      </p:sp>
      <p:sp>
        <p:nvSpPr>
          <p:cNvPr id="7" name="Slide Image Placeholder 6"/>
          <p:cNvSpPr>
            <a:spLocks noGrp="1" noRot="1" noChangeAspect="1"/>
          </p:cNvSpPr>
          <p:nvPr>
            <p:ph type="sldImg"/>
          </p:nvPr>
        </p:nvSpPr>
        <p:spPr>
          <a:xfrm>
            <a:off x="1414463" y="814388"/>
            <a:ext cx="4181475" cy="3136900"/>
          </a:xfrm>
        </p:spPr>
      </p:sp>
      <p:sp>
        <p:nvSpPr>
          <p:cNvPr id="2" name="Slide Number Placeholder 1"/>
          <p:cNvSpPr>
            <a:spLocks noGrp="1"/>
          </p:cNvSpPr>
          <p:nvPr>
            <p:ph type="sldNum" sz="quarter" idx="10"/>
          </p:nvPr>
        </p:nvSpPr>
        <p:spPr/>
        <p:txBody>
          <a:bodyPr/>
          <a:lstStyle/>
          <a:p>
            <a:fld id="{0B77B103-16DD-4E5B-B7FE-8CB91BD629A9}" type="slidenum">
              <a:rPr lang="en-US" smtClean="0"/>
              <a:t>39</a:t>
            </a:fld>
            <a:endParaRPr lang="en-US" dirty="0"/>
          </a:p>
        </p:txBody>
      </p:sp>
    </p:spTree>
    <p:extLst>
      <p:ext uri="{BB962C8B-B14F-4D97-AF65-F5344CB8AC3E}">
        <p14:creationId xmlns:p14="http://schemas.microsoft.com/office/powerpoint/2010/main" val="24968262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54997" lvl="1" indent="0">
              <a:buNone/>
            </a:pPr>
            <a:r>
              <a:rPr lang="en-US" dirty="0" smtClean="0"/>
              <a:t>Medicaid is a federal and state entitlement program* that pays for medical assistance for certain individuals and families with limited income and resources. Medicaid isn’t a cash support program; it pays medical providers directly for care.</a:t>
            </a:r>
          </a:p>
          <a:p>
            <a:pPr marL="54997" lvl="1" indent="0">
              <a:buNone/>
            </a:pPr>
            <a:r>
              <a:rPr lang="en-US" dirty="0" smtClean="0"/>
              <a:t>Medicaid is the largest source of funding for medical and health-related services for those with limited</a:t>
            </a:r>
            <a:r>
              <a:rPr lang="en-US" baseline="0" dirty="0" smtClean="0"/>
              <a:t> income and resources</a:t>
            </a:r>
            <a:r>
              <a:rPr lang="en-US" dirty="0" smtClean="0"/>
              <a:t>. Medicaid and the Children’s Health Insurance Program provide health coverage to an estimated 71 million people, including children, pregnant women, parents, seniors, and individuals with disabilities.</a:t>
            </a:r>
          </a:p>
          <a:p>
            <a:pPr marL="54997" lvl="1" indent="0">
              <a:buNone/>
            </a:pPr>
            <a:r>
              <a:rPr lang="en-US" dirty="0" smtClean="0"/>
              <a:t>The program became law in 1965 (Title XIX [19] of the Social Security Act) as a cooperative venture jointly funded by the federal and state governments (including the District of Columbia and the Territories) to help states provide medical assistance to eligible needy persons. </a:t>
            </a:r>
          </a:p>
          <a:p>
            <a:pPr marL="54997" lvl="1" indent="0">
              <a:buNone/>
            </a:pPr>
            <a:r>
              <a:rPr lang="en-US" dirty="0" smtClean="0"/>
              <a:t>*Entitlement program—a government program that guarantees certain benefits to a particular group or segment of the population.</a:t>
            </a:r>
          </a:p>
          <a:p>
            <a:endParaRPr lang="en-US" dirty="0" smtClean="0"/>
          </a:p>
          <a:p>
            <a:endParaRPr lang="en-US" dirty="0"/>
          </a:p>
        </p:txBody>
      </p:sp>
      <p:sp>
        <p:nvSpPr>
          <p:cNvPr id="5" name="Slide Image Placeholder 4"/>
          <p:cNvSpPr>
            <a:spLocks noGrp="1" noRot="1" noChangeAspect="1"/>
          </p:cNvSpPr>
          <p:nvPr>
            <p:ph type="sldImg"/>
          </p:nvPr>
        </p:nvSpPr>
        <p:spPr>
          <a:xfrm>
            <a:off x="1414463" y="814388"/>
            <a:ext cx="4181475" cy="3136900"/>
          </a:xfrm>
        </p:spPr>
      </p:sp>
      <p:sp>
        <p:nvSpPr>
          <p:cNvPr id="6" name="Slide Number Placeholder 5"/>
          <p:cNvSpPr>
            <a:spLocks noGrp="1"/>
          </p:cNvSpPr>
          <p:nvPr>
            <p:ph type="sldNum" sz="quarter" idx="10"/>
          </p:nvPr>
        </p:nvSpPr>
        <p:spPr/>
        <p:txBody>
          <a:bodyPr/>
          <a:lstStyle/>
          <a:p>
            <a:fld id="{0B77B103-16DD-4E5B-B7FE-8CB91BD629A9}" type="slidenum">
              <a:rPr lang="en-US" smtClean="0"/>
              <a:t>4</a:t>
            </a:fld>
            <a:endParaRPr lang="en-US" dirty="0"/>
          </a:p>
        </p:txBody>
      </p:sp>
    </p:spTree>
    <p:extLst>
      <p:ext uri="{BB962C8B-B14F-4D97-AF65-F5344CB8AC3E}">
        <p14:creationId xmlns:p14="http://schemas.microsoft.com/office/powerpoint/2010/main" val="224609040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9" name="Slide Number Placeholder 3"/>
          <p:cNvSpPr>
            <a:spLocks noGrp="1"/>
          </p:cNvSpPr>
          <p:nvPr>
            <p:ph type="sldNum" sz="quarter" idx="5"/>
          </p:nvPr>
        </p:nvSpPr>
        <p:spPr bwMode="auto">
          <a:xfrm>
            <a:off x="3927586" y="8791879"/>
            <a:ext cx="3101832" cy="469501"/>
          </a:xfrm>
          <a:prstGeom prst="rect">
            <a:avLst/>
          </a:prstGeom>
          <a:noFill/>
          <a:ln>
            <a:miter lim="800000"/>
            <a:headEnd/>
            <a:tailEnd/>
          </a:ln>
        </p:spPr>
        <p:txBody>
          <a:bodyPr wrap="square" lIns="94541" tIns="47271" rIns="94541" bIns="47271" numCol="1" anchorCtr="0" compatLnSpc="1">
            <a:prstTxWarp prst="textNoShape">
              <a:avLst/>
            </a:prstTxWarp>
          </a:bodyPr>
          <a:lstStyle/>
          <a:p>
            <a:fld id="{7CEFD4F1-0B2A-4E59-A39B-E9253EB0178C}" type="slidenum">
              <a:rPr lang="en-US" smtClean="0"/>
              <a:pPr/>
              <a:t>40</a:t>
            </a:fld>
            <a:endParaRPr lang="en-US" dirty="0" smtClean="0"/>
          </a:p>
        </p:txBody>
      </p:sp>
      <p:sp>
        <p:nvSpPr>
          <p:cNvPr id="2" name="TextBox 1"/>
          <p:cNvSpPr txBox="1"/>
          <p:nvPr/>
        </p:nvSpPr>
        <p:spPr>
          <a:xfrm>
            <a:off x="307517" y="356685"/>
            <a:ext cx="6616875" cy="371069"/>
          </a:xfrm>
          <a:prstGeom prst="rect">
            <a:avLst/>
          </a:prstGeom>
          <a:noFill/>
        </p:spPr>
        <p:txBody>
          <a:bodyPr wrap="square" lIns="93162" tIns="46580" rIns="93162" bIns="46580" rtlCol="0">
            <a:spAutoFit/>
          </a:bodyPr>
          <a:lstStyle/>
          <a:p>
            <a:pPr algn="ctr"/>
            <a:r>
              <a:rPr lang="en-US" dirty="0" smtClean="0"/>
              <a:t>Medicaid and CHIP Resource Guide</a:t>
            </a:r>
            <a:endParaRPr lang="en-US" dirty="0"/>
          </a:p>
        </p:txBody>
      </p:sp>
      <p:graphicFrame>
        <p:nvGraphicFramePr>
          <p:cNvPr id="4" name="Content Placeholder 5" descr="Resources&#10;Medicare Products&#10;www.medicare.gov&#10;1-800-MEDICARE (1-800-633-4227)&#10;(TTY users should call 1-877-466-2048)&#10;Prescription Drug Benefit Manual&#10;http://www.cms.gov/Medicare/Prescription-Drug-Coverage/PrescriptionDrugCovContra/&#10;PartDManuals.html&#10;PDP Enrollment and Disenrollment Guidance&#10;http://www.cms.gov/Medicare/Eligibility-and-Enrollment/MedicarePresDrugEligEnrol/index.html&#10;Local State Health Insurance Programs&#10;www.medicare.gov/contacts&#10;Centers for Medicare &amp; Medicaid Services&#10;www.cms.gov&#10;Social Security &#10;1-800-772-1213&#10;www.socialsecurity.gov&#10;Medicare’s Limited Income NET Program&#10;1-800-783-1307 or 1-877-801-0369 (TTY)&#10;e-mail : MedicareLINET@cms.hhs.gov &#10;Affordable Care Act &#10;www.healthcare.gov/law/full/index.html&#10;RxAssist&#10;A directory of Patient Assistance Programs (PAPs) &#10;www.rxassist.org&#10;Medicare Part D Appeals www.medicarepartdappeals.com&#10;Determining the Part B income- related  premium &#10;SSA publication 10161 available at http://www.socialsecurity.gov/pubs/10536.pdf&#10;Medicare &amp; You Handbook&#10;CMS (Product No. 10050)&#10;Your Guide to Medicare Prescription Drug Coverage&#10;(CMS Product No. 11109)&#10;Your Medicare Benefits&#10;(CMS Product No. 10116) &#10;To get these products:&#10;View and order single copies: &#10;www.medicare.gov&#10;        &#10;Order multiple copies &#10;(partners only):&#10;productordering.cms.hhs.gov&#10;(You must register your organization)&#10;"/>
          <p:cNvGraphicFramePr>
            <a:graphicFrameLocks/>
          </p:cNvGraphicFramePr>
          <p:nvPr>
            <p:extLst>
              <p:ext uri="{D42A27DB-BD31-4B8C-83A1-F6EECF244321}">
                <p14:modId xmlns:p14="http://schemas.microsoft.com/office/powerpoint/2010/main" val="2501510765"/>
              </p:ext>
            </p:extLst>
          </p:nvPr>
        </p:nvGraphicFramePr>
        <p:xfrm>
          <a:off x="307516" y="744035"/>
          <a:ext cx="6382042" cy="7104548"/>
        </p:xfrm>
        <a:graphic>
          <a:graphicData uri="http://schemas.openxmlformats.org/drawingml/2006/table">
            <a:tbl>
              <a:tblPr firstRow="1" bandRow="1">
                <a:tableStyleId>{5C22544A-7EE6-4342-B048-85BDC9FD1C3A}</a:tableStyleId>
              </a:tblPr>
              <a:tblGrid>
                <a:gridCol w="3349781"/>
                <a:gridCol w="3032261"/>
              </a:tblGrid>
              <a:tr h="260457">
                <a:tc>
                  <a:txBody>
                    <a:bodyPr/>
                    <a:lstStyle/>
                    <a:p>
                      <a:pPr marL="0" marR="0" algn="r">
                        <a:lnSpc>
                          <a:spcPct val="115000"/>
                        </a:lnSpc>
                        <a:spcBef>
                          <a:spcPts val="0"/>
                        </a:spcBef>
                        <a:spcAft>
                          <a:spcPts val="1000"/>
                        </a:spcAft>
                      </a:pPr>
                      <a:r>
                        <a:rPr lang="en-US" sz="1500" b="1" dirty="0" smtClean="0">
                          <a:solidFill>
                            <a:schemeClr val="bg1"/>
                          </a:solidFill>
                          <a:effectLst/>
                          <a:latin typeface="Calibri"/>
                          <a:ea typeface="Calibri"/>
                          <a:cs typeface="Times New Roman"/>
                        </a:rPr>
                        <a:t>Resources</a:t>
                      </a:r>
                      <a:endParaRPr lang="en-US" sz="1500" dirty="0">
                        <a:solidFill>
                          <a:schemeClr val="bg1"/>
                        </a:solidFill>
                        <a:effectLst/>
                        <a:latin typeface="Calibri"/>
                        <a:ea typeface="Calibri"/>
                        <a:cs typeface="Times New Roman"/>
                      </a:endParaRPr>
                    </a:p>
                  </a:txBody>
                  <a:tcPr marL="47818" marR="47818" marT="8493" marB="0">
                    <a:lnR w="12700" cap="flat" cmpd="sng" algn="ctr">
                      <a:solidFill>
                        <a:schemeClr val="bg1"/>
                      </a:solidFill>
                      <a:prstDash val="solid"/>
                      <a:round/>
                      <a:headEnd type="none" w="med" len="med"/>
                      <a:tailEnd type="none" w="med" len="med"/>
                    </a:lnR>
                  </a:tcPr>
                </a:tc>
                <a:tc>
                  <a:txBody>
                    <a:bodyPr/>
                    <a:lstStyle/>
                    <a:p>
                      <a:pPr marL="0" marR="0">
                        <a:lnSpc>
                          <a:spcPct val="115000"/>
                        </a:lnSpc>
                        <a:spcBef>
                          <a:spcPts val="0"/>
                        </a:spcBef>
                        <a:spcAft>
                          <a:spcPts val="1000"/>
                        </a:spcAft>
                      </a:pPr>
                      <a:r>
                        <a:rPr lang="en-US" sz="1500" b="0" dirty="0" smtClean="0">
                          <a:solidFill>
                            <a:schemeClr val="accent1"/>
                          </a:solidFill>
                          <a:effectLst/>
                          <a:latin typeface="Calibri"/>
                          <a:ea typeface="Calibri"/>
                          <a:cs typeface="Times New Roman"/>
                        </a:rPr>
                        <a:t>Resources</a:t>
                      </a:r>
                      <a:endParaRPr lang="en-US" sz="1500" b="0" dirty="0">
                        <a:solidFill>
                          <a:schemeClr val="accent1"/>
                        </a:solidFill>
                        <a:effectLst/>
                        <a:latin typeface="Calibri"/>
                        <a:ea typeface="Calibri"/>
                        <a:cs typeface="Times New Roman"/>
                      </a:endParaRPr>
                    </a:p>
                  </a:txBody>
                  <a:tcPr marL="47818" marR="47818" marT="8493"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accent1"/>
                    </a:solidFill>
                  </a:tcPr>
                </a:tc>
              </a:tr>
              <a:tr h="6833165">
                <a:tc>
                  <a:txBody>
                    <a:bodyPr/>
                    <a:lstStyle/>
                    <a:p>
                      <a:pPr lvl="0">
                        <a:lnSpc>
                          <a:spcPct val="100000"/>
                        </a:lnSpc>
                        <a:spcBef>
                          <a:spcPts val="0"/>
                        </a:spcBef>
                        <a:spcAft>
                          <a:spcPts val="0"/>
                        </a:spcAft>
                        <a:buFont typeface="Arial" charset="0"/>
                        <a:buNone/>
                        <a:defRPr/>
                      </a:pPr>
                      <a:r>
                        <a:rPr lang="en-US" sz="900" b="1" u="sng" kern="1200" spc="-80" baseline="0" dirty="0" smtClean="0"/>
                        <a:t>Websites</a:t>
                      </a:r>
                    </a:p>
                    <a:p>
                      <a:pPr lvl="0">
                        <a:lnSpc>
                          <a:spcPct val="100000"/>
                        </a:lnSpc>
                        <a:spcBef>
                          <a:spcPts val="0"/>
                        </a:spcBef>
                        <a:spcAft>
                          <a:spcPts val="0"/>
                        </a:spcAft>
                        <a:buFont typeface="Arial" charset="0"/>
                        <a:buNone/>
                        <a:defRPr/>
                      </a:pPr>
                      <a:r>
                        <a:rPr lang="en-US" sz="900" kern="1200" spc="-80" baseline="0" dirty="0" smtClean="0"/>
                        <a:t>Centers for Medicare &amp; Medicaid Services (CMS)  </a:t>
                      </a:r>
                      <a:r>
                        <a:rPr lang="en-US" sz="900" kern="1200" spc="-80" baseline="0" dirty="0" smtClean="0">
                          <a:hlinkClick r:id="rId3"/>
                        </a:rPr>
                        <a:t>Medicaid.</a:t>
                      </a:r>
                      <a:r>
                        <a:rPr lang="en-US" sz="900" u="sng" kern="1200" dirty="0" smtClean="0">
                          <a:solidFill>
                            <a:schemeClr val="tx1"/>
                          </a:solidFill>
                          <a:hlinkClick r:id="rId3"/>
                        </a:rPr>
                        <a:t>gov</a:t>
                      </a:r>
                      <a:endParaRPr lang="en-US" sz="900" u="sng" kern="1200" dirty="0" smtClean="0">
                        <a:solidFill>
                          <a:schemeClr val="tx1"/>
                        </a:solidFill>
                      </a:endParaRPr>
                    </a:p>
                    <a:p>
                      <a:pPr lvl="0">
                        <a:lnSpc>
                          <a:spcPct val="100000"/>
                        </a:lnSpc>
                        <a:spcBef>
                          <a:spcPts val="0"/>
                        </a:spcBef>
                        <a:spcAft>
                          <a:spcPts val="0"/>
                        </a:spcAft>
                        <a:buFont typeface="Arial" charset="0"/>
                        <a:buNone/>
                        <a:defRPr/>
                      </a:pPr>
                      <a:r>
                        <a:rPr lang="en-US" sz="900" u="sng" kern="1200" dirty="0" smtClean="0">
                          <a:solidFill>
                            <a:schemeClr val="tx1"/>
                          </a:solidFill>
                          <a:hlinkClick r:id="rId4"/>
                        </a:rPr>
                        <a:t>CMS.gov</a:t>
                      </a:r>
                      <a:endParaRPr lang="en-US" sz="900" u="sng" kern="120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 typeface="Arial" charset="0"/>
                        <a:buNone/>
                        <a:tabLst/>
                        <a:defRPr/>
                      </a:pPr>
                      <a:endParaRPr lang="en-US" sz="900" u="none" kern="1200" dirty="0" smtClean="0"/>
                    </a:p>
                    <a:p>
                      <a:pPr marL="0" marR="0" lvl="0" indent="0" algn="l" defTabSz="914400" rtl="0" eaLnBrk="1" fontAlgn="auto" latinLnBrk="0" hangingPunct="1">
                        <a:lnSpc>
                          <a:spcPct val="100000"/>
                        </a:lnSpc>
                        <a:spcBef>
                          <a:spcPts val="0"/>
                        </a:spcBef>
                        <a:spcAft>
                          <a:spcPts val="0"/>
                        </a:spcAft>
                        <a:buClrTx/>
                        <a:buSzTx/>
                        <a:buFont typeface="Arial" charset="0"/>
                        <a:buNone/>
                        <a:tabLst/>
                        <a:defRPr/>
                      </a:pPr>
                      <a:r>
                        <a:rPr lang="en-US" sz="900" u="none" kern="1200" dirty="0" smtClean="0"/>
                        <a:t>Federal Medical Assistance</a:t>
                      </a:r>
                      <a:r>
                        <a:rPr lang="en-US" sz="900" u="none" kern="1200" baseline="0" dirty="0" smtClean="0"/>
                        <a:t> </a:t>
                      </a:r>
                      <a:r>
                        <a:rPr lang="en-US" sz="900" u="none" kern="1200" dirty="0" smtClean="0"/>
                        <a:t>Percentages</a:t>
                      </a:r>
                    </a:p>
                    <a:p>
                      <a:pPr marL="0" marR="0" lvl="0" indent="0" algn="l" defTabSz="914400" rtl="0" eaLnBrk="1" fontAlgn="auto" latinLnBrk="0" hangingPunct="1">
                        <a:lnSpc>
                          <a:spcPct val="100000"/>
                        </a:lnSpc>
                        <a:spcBef>
                          <a:spcPts val="0"/>
                        </a:spcBef>
                        <a:spcAft>
                          <a:spcPts val="0"/>
                        </a:spcAft>
                        <a:buClrTx/>
                        <a:buSzTx/>
                        <a:buFont typeface="Arial" charset="0"/>
                        <a:buNone/>
                        <a:tabLst/>
                        <a:defRPr/>
                      </a:pPr>
                      <a:r>
                        <a:rPr lang="en-US" sz="900" dirty="0" smtClean="0">
                          <a:hlinkClick r:id="rId5"/>
                        </a:rPr>
                        <a:t>ASPE.hhs.gov/health/fmap.cfm</a:t>
                      </a:r>
                      <a:endParaRPr lang="en-US" sz="900" dirty="0" smtClean="0"/>
                    </a:p>
                    <a:p>
                      <a:pPr lvl="0">
                        <a:lnSpc>
                          <a:spcPct val="100000"/>
                        </a:lnSpc>
                        <a:spcBef>
                          <a:spcPts val="0"/>
                        </a:spcBef>
                        <a:spcAft>
                          <a:spcPts val="0"/>
                        </a:spcAft>
                        <a:buFont typeface="Arial" charset="0"/>
                        <a:buNone/>
                        <a:defRPr/>
                      </a:pPr>
                      <a:endParaRPr lang="en-US" sz="900" u="sng" kern="1200" dirty="0" smtClean="0">
                        <a:solidFill>
                          <a:schemeClr val="tx1"/>
                        </a:solidFill>
                      </a:endParaRPr>
                    </a:p>
                    <a:p>
                      <a:pPr>
                        <a:lnSpc>
                          <a:spcPct val="100000"/>
                        </a:lnSpc>
                      </a:pPr>
                      <a:r>
                        <a:rPr lang="en-US" sz="900" kern="1200" dirty="0" smtClean="0"/>
                        <a:t>Health Care Expansion and Medicaid</a:t>
                      </a:r>
                    </a:p>
                    <a:p>
                      <a:pPr>
                        <a:lnSpc>
                          <a:spcPct val="100000"/>
                        </a:lnSpc>
                      </a:pPr>
                      <a:r>
                        <a:rPr lang="en-US" sz="900" dirty="0" smtClean="0">
                          <a:hlinkClick r:id="rId6"/>
                        </a:rPr>
                        <a:t>HealthCare.gov/medicaid-chip/medicaid-expansion-and-you/</a:t>
                      </a:r>
                      <a:endParaRPr lang="en-US" sz="900" dirty="0" smtClean="0"/>
                    </a:p>
                    <a:p>
                      <a:pPr>
                        <a:lnSpc>
                          <a:spcPct val="100000"/>
                        </a:lnSpc>
                      </a:pPr>
                      <a:endParaRPr lang="en-US" sz="900" kern="1200" dirty="0" smtClean="0"/>
                    </a:p>
                    <a:p>
                      <a:pPr>
                        <a:lnSpc>
                          <a:spcPct val="100000"/>
                        </a:lnSpc>
                      </a:pPr>
                      <a:r>
                        <a:rPr lang="en-US" sz="900" kern="1200" dirty="0" smtClean="0"/>
                        <a:t>InsureKidsNow – Information for children’s health and dental coverage options</a:t>
                      </a:r>
                      <a:r>
                        <a:rPr lang="en-US" sz="900" kern="1200" baseline="0" dirty="0" smtClean="0"/>
                        <a:t> </a:t>
                      </a:r>
                      <a:r>
                        <a:rPr lang="en-US" sz="900" kern="1200" baseline="0" dirty="0" smtClean="0">
                          <a:hlinkClick r:id="rId7"/>
                        </a:rPr>
                        <a:t>InsureKidsNow.gov</a:t>
                      </a:r>
                      <a:endParaRPr lang="en-US" sz="900" kern="1200" baseline="0" dirty="0" smtClean="0"/>
                    </a:p>
                    <a:p>
                      <a:pPr lvl="0">
                        <a:lnSpc>
                          <a:spcPct val="100000"/>
                        </a:lnSpc>
                        <a:spcBef>
                          <a:spcPts val="0"/>
                        </a:spcBef>
                        <a:spcAft>
                          <a:spcPts val="0"/>
                        </a:spcAft>
                        <a:buFont typeface="Arial" charset="0"/>
                        <a:buNone/>
                        <a:defRPr/>
                      </a:pPr>
                      <a:endParaRPr lang="en-US" sz="900" u="none" kern="1200" dirty="0" smtClean="0"/>
                    </a:p>
                    <a:p>
                      <a:pPr marL="0" marR="0" lvl="0" indent="0" algn="l" defTabSz="914400" rtl="0" eaLnBrk="1" fontAlgn="auto" latinLnBrk="0" hangingPunct="1">
                        <a:lnSpc>
                          <a:spcPct val="100000"/>
                        </a:lnSpc>
                        <a:spcBef>
                          <a:spcPts val="0"/>
                        </a:spcBef>
                        <a:spcAft>
                          <a:spcPts val="0"/>
                        </a:spcAft>
                        <a:buClrTx/>
                        <a:buSzTx/>
                        <a:buFont typeface="Arial" charset="0"/>
                        <a:buNone/>
                        <a:tabLst/>
                        <a:defRPr/>
                      </a:pPr>
                      <a:r>
                        <a:rPr lang="en-US" sz="900" kern="1200" dirty="0" smtClean="0">
                          <a:solidFill>
                            <a:schemeClr val="dk1"/>
                          </a:solidFill>
                          <a:effectLst/>
                          <a:latin typeface="+mn-lt"/>
                          <a:ea typeface="+mn-ea"/>
                          <a:cs typeface="+mn-cs"/>
                        </a:rPr>
                        <a:t>Local State Offices can be found using:</a:t>
                      </a:r>
                    </a:p>
                    <a:p>
                      <a:pPr marL="0" marR="0" lvl="0" indent="0" algn="l" defTabSz="914400" rtl="0" eaLnBrk="1" fontAlgn="auto" latinLnBrk="0" hangingPunct="1">
                        <a:lnSpc>
                          <a:spcPct val="100000"/>
                        </a:lnSpc>
                        <a:spcBef>
                          <a:spcPts val="0"/>
                        </a:spcBef>
                        <a:spcAft>
                          <a:spcPts val="0"/>
                        </a:spcAft>
                        <a:buClrTx/>
                        <a:buSzTx/>
                        <a:buFont typeface="Arial" charset="0"/>
                        <a:buNone/>
                        <a:tabLst/>
                        <a:defRPr/>
                      </a:pPr>
                      <a:r>
                        <a:rPr lang="en-US" sz="900" kern="1200" dirty="0" smtClean="0">
                          <a:solidFill>
                            <a:schemeClr val="dk1"/>
                          </a:solidFill>
                          <a:effectLst/>
                          <a:latin typeface="+mn-lt"/>
                          <a:ea typeface="+mn-ea"/>
                          <a:cs typeface="+mn-cs"/>
                          <a:hlinkClick r:id="rId8"/>
                        </a:rPr>
                        <a:t>Medicaid.gov/Medicaid-chip-program-information/by-state/by-state.html</a:t>
                      </a:r>
                      <a:endParaRPr lang="en-US" sz="900" kern="1200" dirty="0" smtClean="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charset="0"/>
                        <a:buNone/>
                        <a:tabLst/>
                        <a:defRPr/>
                      </a:pPr>
                      <a:endParaRPr lang="en-US" sz="900" kern="1200" dirty="0" smtClean="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charset="0"/>
                        <a:buNone/>
                        <a:tabLst/>
                        <a:defRPr/>
                      </a:pPr>
                      <a:r>
                        <a:rPr lang="en-US" sz="900" u="none" kern="1200" dirty="0" smtClean="0"/>
                        <a:t>Social Security Administration’s</a:t>
                      </a:r>
                    </a:p>
                    <a:p>
                      <a:pPr marL="0" marR="0" lvl="0" indent="0" algn="l" defTabSz="914400" rtl="0" eaLnBrk="1" fontAlgn="auto" latinLnBrk="0" hangingPunct="1">
                        <a:lnSpc>
                          <a:spcPct val="100000"/>
                        </a:lnSpc>
                        <a:spcBef>
                          <a:spcPts val="0"/>
                        </a:spcBef>
                        <a:spcAft>
                          <a:spcPts val="0"/>
                        </a:spcAft>
                        <a:buClrTx/>
                        <a:buSzTx/>
                        <a:buFont typeface="Arial" charset="0"/>
                        <a:buNone/>
                        <a:tabLst/>
                        <a:defRPr/>
                      </a:pPr>
                      <a:r>
                        <a:rPr lang="en-US" sz="900" u="none" kern="1200" dirty="0" smtClean="0">
                          <a:hlinkClick r:id="rId9"/>
                        </a:rPr>
                        <a:t>Medicaid information</a:t>
                      </a:r>
                      <a:endParaRPr lang="en-US" sz="900" u="none" kern="1200" dirty="0" smtClean="0"/>
                    </a:p>
                    <a:p>
                      <a:pPr marL="0" marR="0" lvl="0" indent="0" algn="l" defTabSz="914400" rtl="0" eaLnBrk="1" fontAlgn="auto" latinLnBrk="0" hangingPunct="1">
                        <a:lnSpc>
                          <a:spcPct val="100000"/>
                        </a:lnSpc>
                        <a:spcBef>
                          <a:spcPts val="0"/>
                        </a:spcBef>
                        <a:spcAft>
                          <a:spcPts val="0"/>
                        </a:spcAft>
                        <a:buClrTx/>
                        <a:buSzTx/>
                        <a:buFont typeface="Arial" charset="0"/>
                        <a:buNone/>
                        <a:tabLst/>
                        <a:defRPr/>
                      </a:pPr>
                      <a:endParaRPr lang="en-US" sz="900" u="none" kern="1200" dirty="0" smtClean="0"/>
                    </a:p>
                    <a:p>
                      <a:pPr lvl="0">
                        <a:lnSpc>
                          <a:spcPct val="100000"/>
                        </a:lnSpc>
                        <a:spcBef>
                          <a:spcPts val="0"/>
                        </a:spcBef>
                        <a:spcAft>
                          <a:spcPts val="0"/>
                        </a:spcAft>
                        <a:buFont typeface="Arial" charset="0"/>
                        <a:buNone/>
                        <a:defRPr/>
                      </a:pPr>
                      <a:r>
                        <a:rPr lang="en-US" sz="900" b="1" u="sng" kern="1200" dirty="0" smtClean="0"/>
                        <a:t>Contacts:</a:t>
                      </a:r>
                    </a:p>
                    <a:p>
                      <a:pPr>
                        <a:lnSpc>
                          <a:spcPct val="100000"/>
                        </a:lnSpc>
                        <a:spcBef>
                          <a:spcPts val="0"/>
                        </a:spcBef>
                        <a:spcAft>
                          <a:spcPts val="0"/>
                        </a:spcAft>
                        <a:defRPr/>
                      </a:pPr>
                      <a:r>
                        <a:rPr lang="en-US" sz="900" kern="1200" dirty="0" smtClean="0"/>
                        <a:t>CMS</a:t>
                      </a:r>
                    </a:p>
                    <a:p>
                      <a:pPr marL="0" marR="0" indent="0" algn="l" defTabSz="914400" rtl="0" eaLnBrk="1" fontAlgn="auto" latinLnBrk="0" hangingPunct="1">
                        <a:lnSpc>
                          <a:spcPct val="100000"/>
                        </a:lnSpc>
                        <a:spcBef>
                          <a:spcPts val="0"/>
                        </a:spcBef>
                        <a:spcAft>
                          <a:spcPts val="0"/>
                        </a:spcAft>
                        <a:buClrTx/>
                        <a:buSzTx/>
                        <a:buFontTx/>
                        <a:buNone/>
                        <a:tabLst/>
                        <a:defRPr/>
                      </a:pPr>
                      <a:r>
                        <a:rPr lang="en-US" sz="900" u="sng" kern="1200" dirty="0" smtClean="0">
                          <a:solidFill>
                            <a:schemeClr val="dk1"/>
                          </a:solidFill>
                          <a:effectLst/>
                          <a:latin typeface="+mn-lt"/>
                          <a:ea typeface="+mn-ea"/>
                          <a:cs typeface="+mn-cs"/>
                          <a:hlinkClick r:id="rId10"/>
                        </a:rPr>
                        <a:t>Medicaid.gov/about-us/contact-us/contact-us.html</a:t>
                      </a:r>
                      <a:endParaRPr lang="en-US" sz="900" kern="1200" dirty="0" smtClean="0">
                        <a:solidFill>
                          <a:schemeClr val="dk1"/>
                        </a:solidFill>
                        <a:effectLst/>
                        <a:latin typeface="+mn-lt"/>
                        <a:ea typeface="+mn-ea"/>
                        <a:cs typeface="+mn-cs"/>
                      </a:endParaRPr>
                    </a:p>
                    <a:p>
                      <a:pPr>
                        <a:lnSpc>
                          <a:spcPct val="100000"/>
                        </a:lnSpc>
                        <a:spcBef>
                          <a:spcPts val="0"/>
                        </a:spcBef>
                        <a:spcAft>
                          <a:spcPts val="0"/>
                        </a:spcAft>
                        <a:defRPr/>
                      </a:pPr>
                      <a:endParaRPr lang="en-US" sz="900" kern="1200" dirty="0" smtClean="0"/>
                    </a:p>
                    <a:p>
                      <a:pPr>
                        <a:lnSpc>
                          <a:spcPct val="100000"/>
                        </a:lnSpc>
                        <a:spcBef>
                          <a:spcPts val="0"/>
                        </a:spcBef>
                        <a:spcAft>
                          <a:spcPts val="0"/>
                        </a:spcAft>
                        <a:defRPr/>
                      </a:pPr>
                      <a:r>
                        <a:rPr lang="en-US" sz="900" kern="1200" dirty="0" smtClean="0"/>
                        <a:t>Social Security </a:t>
                      </a:r>
                    </a:p>
                    <a:p>
                      <a:pPr>
                        <a:lnSpc>
                          <a:spcPct val="100000"/>
                        </a:lnSpc>
                        <a:spcBef>
                          <a:spcPts val="0"/>
                        </a:spcBef>
                        <a:spcAft>
                          <a:spcPts val="0"/>
                        </a:spcAft>
                        <a:defRPr/>
                      </a:pPr>
                      <a:r>
                        <a:rPr lang="en-US" sz="900" kern="1200" dirty="0" smtClean="0"/>
                        <a:t>1-800-772-1213 </a:t>
                      </a:r>
                    </a:p>
                    <a:p>
                      <a:pPr>
                        <a:lnSpc>
                          <a:spcPct val="100000"/>
                        </a:lnSpc>
                        <a:spcBef>
                          <a:spcPts val="0"/>
                        </a:spcBef>
                        <a:spcAft>
                          <a:spcPts val="0"/>
                        </a:spcAft>
                        <a:defRPr/>
                      </a:pPr>
                      <a:r>
                        <a:rPr lang="en-US" sz="900" kern="1200" dirty="0" smtClean="0">
                          <a:hlinkClick r:id="rId11"/>
                        </a:rPr>
                        <a:t>socialsecurity.gov</a:t>
                      </a:r>
                      <a:r>
                        <a:rPr lang="en-US" sz="900" kern="1200" dirty="0" smtClean="0"/>
                        <a:t> </a:t>
                      </a:r>
                    </a:p>
                    <a:p>
                      <a:pPr marL="0" indent="0" eaLnBrk="1" fontAlgn="auto" hangingPunct="1">
                        <a:lnSpc>
                          <a:spcPct val="100000"/>
                        </a:lnSpc>
                        <a:spcBef>
                          <a:spcPts val="0"/>
                        </a:spcBef>
                        <a:spcAft>
                          <a:spcPts val="0"/>
                        </a:spcAft>
                        <a:buClr>
                          <a:schemeClr val="accent3"/>
                        </a:buClr>
                        <a:buFont typeface="Wingdings 2"/>
                        <a:buNone/>
                        <a:defRPr/>
                      </a:pPr>
                      <a:endParaRPr lang="en-US" sz="900" kern="1200" spc="-80" baseline="0" dirty="0" smtClean="0"/>
                    </a:p>
                    <a:p>
                      <a:r>
                        <a:rPr lang="en-US" sz="900" b="1" u="sng" dirty="0" smtClean="0"/>
                        <a:t>Manuals/Guidance</a:t>
                      </a:r>
                    </a:p>
                    <a:p>
                      <a:pPr lvl="0">
                        <a:lnSpc>
                          <a:spcPts val="1500"/>
                        </a:lnSpc>
                        <a:spcBef>
                          <a:spcPts val="0"/>
                        </a:spcBef>
                        <a:spcAft>
                          <a:spcPts val="0"/>
                        </a:spcAft>
                        <a:buFont typeface="Arial" charset="0"/>
                        <a:buNone/>
                        <a:defRPr/>
                      </a:pPr>
                      <a:r>
                        <a:rPr lang="en-US" sz="900" i="0" u="none" kern="1200" dirty="0" smtClean="0"/>
                        <a:t>“The State Medicaid Manual”</a:t>
                      </a:r>
                    </a:p>
                    <a:p>
                      <a:pPr marL="0" marR="0" lvl="0" indent="0" algn="l" defTabSz="914400" rtl="0" eaLnBrk="1" fontAlgn="auto" latinLnBrk="0" hangingPunct="1">
                        <a:lnSpc>
                          <a:spcPct val="100000"/>
                        </a:lnSpc>
                        <a:spcBef>
                          <a:spcPts val="0"/>
                        </a:spcBef>
                        <a:spcAft>
                          <a:spcPts val="0"/>
                        </a:spcAft>
                        <a:buClr>
                          <a:schemeClr val="accent3"/>
                        </a:buClr>
                        <a:buSzTx/>
                        <a:buFont typeface="Wingdings 2"/>
                        <a:buNone/>
                        <a:tabLst/>
                        <a:defRPr/>
                      </a:pPr>
                      <a:r>
                        <a:rPr lang="en-US" sz="900" u="sng" kern="1200" dirty="0" smtClean="0">
                          <a:solidFill>
                            <a:schemeClr val="dk1"/>
                          </a:solidFill>
                          <a:effectLst/>
                          <a:latin typeface="+mn-lt"/>
                          <a:ea typeface="+mn-ea"/>
                          <a:cs typeface="+mn-cs"/>
                          <a:hlinkClick r:id="rId12"/>
                        </a:rPr>
                        <a:t>CMS.gov/Regulations-and-Guidance/guidance/Manuals/Paper-Based-Manuals-Items/CMS021927.html</a:t>
                      </a:r>
                      <a:endParaRPr lang="en-US" sz="900" u="sng" kern="1200" dirty="0" smtClean="0">
                        <a:solidFill>
                          <a:schemeClr val="dk1"/>
                        </a:solidFill>
                        <a:effectLst/>
                        <a:latin typeface="+mn-lt"/>
                        <a:ea typeface="+mn-ea"/>
                        <a:cs typeface="+mn-cs"/>
                      </a:endParaRPr>
                    </a:p>
                    <a:p>
                      <a:pPr marL="0" marR="0" lvl="0" indent="0" algn="l" defTabSz="914400" rtl="0" eaLnBrk="1" fontAlgn="auto" latinLnBrk="0" hangingPunct="1">
                        <a:lnSpc>
                          <a:spcPts val="1500"/>
                        </a:lnSpc>
                        <a:spcBef>
                          <a:spcPts val="0"/>
                        </a:spcBef>
                        <a:spcAft>
                          <a:spcPts val="0"/>
                        </a:spcAft>
                        <a:buClr>
                          <a:schemeClr val="accent3"/>
                        </a:buClr>
                        <a:buSzTx/>
                        <a:buFont typeface="Wingdings 2"/>
                        <a:buNone/>
                        <a:tabLst/>
                        <a:defRPr/>
                      </a:pPr>
                      <a:endParaRPr lang="en-US" sz="900" i="0" u="none" kern="1200" dirty="0" smtClean="0"/>
                    </a:p>
                    <a:p>
                      <a:pPr marL="0" marR="0" lvl="0" indent="0" algn="l" defTabSz="914400" rtl="0" eaLnBrk="1" fontAlgn="auto" latinLnBrk="0" hangingPunct="1">
                        <a:lnSpc>
                          <a:spcPts val="1500"/>
                        </a:lnSpc>
                        <a:spcBef>
                          <a:spcPts val="0"/>
                        </a:spcBef>
                        <a:spcAft>
                          <a:spcPts val="0"/>
                        </a:spcAft>
                        <a:buClr>
                          <a:schemeClr val="accent3"/>
                        </a:buClr>
                        <a:buSzTx/>
                        <a:buFont typeface="Wingdings 2"/>
                        <a:buNone/>
                        <a:tabLst/>
                        <a:defRPr/>
                      </a:pPr>
                      <a:r>
                        <a:rPr lang="en-US" sz="900" i="0" u="none" kern="1200" dirty="0" smtClean="0"/>
                        <a:t>“Medicaid Integrity Program (MIP)” </a:t>
                      </a:r>
                      <a:r>
                        <a:rPr lang="en-US" sz="900" u="sng" kern="1200" dirty="0" smtClean="0">
                          <a:solidFill>
                            <a:schemeClr val="dk1"/>
                          </a:solidFill>
                          <a:effectLst/>
                          <a:latin typeface="+mn-lt"/>
                          <a:ea typeface="+mn-ea"/>
                          <a:cs typeface="+mn-cs"/>
                          <a:hlinkClick r:id="rId13"/>
                        </a:rPr>
                        <a:t>CMS.gov/Regulations-and-Guidance/Guidance/Manuals/Internet-Only-Manuals-IOMs-Items/CMS1238527.html?DLPage=2&amp;DLEntries=10&amp;DLSort=0&amp;DLSortDir=ascending</a:t>
                      </a:r>
                      <a:endParaRPr lang="en-US" sz="900" kern="1200" dirty="0" smtClean="0">
                        <a:solidFill>
                          <a:schemeClr val="dk1"/>
                        </a:solidFill>
                        <a:effectLst/>
                        <a:latin typeface="+mn-lt"/>
                        <a:ea typeface="+mn-ea"/>
                        <a:cs typeface="+mn-cs"/>
                      </a:endParaRPr>
                    </a:p>
                    <a:p>
                      <a:pPr marL="0" marR="0" lvl="0" indent="0" algn="l" defTabSz="914400" rtl="0" eaLnBrk="1" fontAlgn="auto" latinLnBrk="0" hangingPunct="1">
                        <a:lnSpc>
                          <a:spcPts val="1500"/>
                        </a:lnSpc>
                        <a:spcBef>
                          <a:spcPts val="0"/>
                        </a:spcBef>
                        <a:spcAft>
                          <a:spcPts val="0"/>
                        </a:spcAft>
                        <a:buClr>
                          <a:schemeClr val="accent3"/>
                        </a:buClr>
                        <a:buSzTx/>
                        <a:buFont typeface="Wingdings 2"/>
                        <a:buNone/>
                        <a:tabLst/>
                        <a:defRPr/>
                      </a:pPr>
                      <a:endParaRPr lang="en-US" sz="900" kern="1200" spc="-80" baseline="0" dirty="0" smtClean="0"/>
                    </a:p>
                    <a:p>
                      <a:pPr marL="0" marR="0" lvl="0" indent="0" algn="l" defTabSz="914400" rtl="0" eaLnBrk="1" fontAlgn="auto" latinLnBrk="0" hangingPunct="1">
                        <a:lnSpc>
                          <a:spcPts val="1500"/>
                        </a:lnSpc>
                        <a:spcBef>
                          <a:spcPts val="0"/>
                        </a:spcBef>
                        <a:spcAft>
                          <a:spcPts val="0"/>
                        </a:spcAft>
                        <a:buClr>
                          <a:schemeClr val="accent3"/>
                        </a:buClr>
                        <a:buSzTx/>
                        <a:buFont typeface="Wingdings 2"/>
                        <a:buNone/>
                        <a:tabLst/>
                        <a:defRPr/>
                      </a:pPr>
                      <a:r>
                        <a:rPr lang="en-US" sz="900" i="0" u="none" kern="1200" dirty="0" smtClean="0"/>
                        <a:t>“Medicaid State Children’s Health Insurance Program”</a:t>
                      </a:r>
                      <a:endParaRPr lang="en-US" sz="900" kern="1200" spc="-80" baseline="0" dirty="0" smtClean="0">
                        <a:latin typeface="+mn-lt"/>
                      </a:endParaRPr>
                    </a:p>
                    <a:p>
                      <a:pPr marL="0" marR="0" lvl="0" indent="0" algn="l" defTabSz="914400" rtl="0" eaLnBrk="1" fontAlgn="auto" latinLnBrk="0" hangingPunct="1">
                        <a:lnSpc>
                          <a:spcPct val="100000"/>
                        </a:lnSpc>
                        <a:spcBef>
                          <a:spcPts val="0"/>
                        </a:spcBef>
                        <a:spcAft>
                          <a:spcPts val="0"/>
                        </a:spcAft>
                        <a:buClr>
                          <a:schemeClr val="accent3"/>
                        </a:buClr>
                        <a:buSzTx/>
                        <a:buFont typeface="Wingdings 2"/>
                        <a:buNone/>
                        <a:tabLst/>
                        <a:defRPr/>
                      </a:pPr>
                      <a:r>
                        <a:rPr lang="en-US" sz="900" kern="1200" spc="-80" baseline="0" dirty="0" smtClean="0"/>
                        <a:t> </a:t>
                      </a:r>
                      <a:r>
                        <a:rPr lang="en-US" sz="900" u="sng" kern="1200" dirty="0" smtClean="0">
                          <a:solidFill>
                            <a:schemeClr val="dk1"/>
                          </a:solidFill>
                          <a:effectLst/>
                          <a:latin typeface="+mn-lt"/>
                          <a:ea typeface="+mn-ea"/>
                          <a:cs typeface="+mn-cs"/>
                          <a:hlinkClick r:id="rId14"/>
                        </a:rPr>
                        <a:t>CMS.gov/Regulations-and-Guidance/Guidance/Manuals/Internet-Only-Manuals-IOMs-Items/CMS1249728.html?DLPage=2&amp;DLEntries=10&amp;DLSort=0&amp;DLSortDir=ascending</a:t>
                      </a:r>
                      <a:endParaRPr lang="en-US" sz="900" kern="1200" dirty="0" smtClean="0">
                        <a:solidFill>
                          <a:schemeClr val="dk1"/>
                        </a:solidFill>
                        <a:effectLst/>
                        <a:latin typeface="+mn-lt"/>
                        <a:ea typeface="+mn-ea"/>
                        <a:cs typeface="+mn-cs"/>
                      </a:endParaRPr>
                    </a:p>
                    <a:p>
                      <a:pPr marL="0" marR="0" lvl="0" indent="0" algn="l" defTabSz="914400" rtl="0" eaLnBrk="1" fontAlgn="auto" latinLnBrk="0" hangingPunct="1">
                        <a:lnSpc>
                          <a:spcPts val="1500"/>
                        </a:lnSpc>
                        <a:spcBef>
                          <a:spcPts val="0"/>
                        </a:spcBef>
                        <a:spcAft>
                          <a:spcPts val="0"/>
                        </a:spcAft>
                        <a:buClr>
                          <a:schemeClr val="accent3"/>
                        </a:buClr>
                        <a:buSzTx/>
                        <a:buFont typeface="Wingdings 2"/>
                        <a:buNone/>
                        <a:tabLst/>
                        <a:defRPr/>
                      </a:pPr>
                      <a:endParaRPr lang="en-US" sz="900" kern="1200" spc="-80" baseline="0" dirty="0" smtClean="0"/>
                    </a:p>
                  </a:txBody>
                  <a:tcPr marL="68140" marR="68140" marT="46482" marB="46482">
                    <a:lnR w="12700" cap="flat" cmpd="sng" algn="ctr">
                      <a:solidFill>
                        <a:schemeClr val="bg1"/>
                      </a:solidFill>
                      <a:prstDash val="solid"/>
                      <a:round/>
                      <a:headEnd type="none" w="med" len="med"/>
                      <a:tailEnd type="none" w="med" len="med"/>
                    </a:lnR>
                  </a:tcPr>
                </a:tc>
                <a:tc>
                  <a:txBody>
                    <a:bodyPr/>
                    <a:lstStyle/>
                    <a:p>
                      <a:pPr>
                        <a:lnSpc>
                          <a:spcPct val="100000"/>
                        </a:lnSpc>
                      </a:pPr>
                      <a:r>
                        <a:rPr lang="en-US" sz="900" b="1" u="sng" dirty="0" smtClean="0"/>
                        <a:t>National Training Program – Partner</a:t>
                      </a:r>
                      <a:r>
                        <a:rPr lang="en-US" sz="900" b="1" u="sng" baseline="0" dirty="0" smtClean="0"/>
                        <a:t> Job Aids</a:t>
                      </a:r>
                    </a:p>
                    <a:p>
                      <a:pPr marL="0" marR="0">
                        <a:lnSpc>
                          <a:spcPct val="115000"/>
                        </a:lnSpc>
                        <a:spcBef>
                          <a:spcPts val="0"/>
                        </a:spcBef>
                        <a:spcAft>
                          <a:spcPts val="1000"/>
                        </a:spcAft>
                      </a:pPr>
                      <a:r>
                        <a:rPr lang="en-US" sz="900" b="0" u="none" baseline="0" dirty="0" smtClean="0"/>
                        <a:t>Visit the Training Library at </a:t>
                      </a:r>
                      <a:r>
                        <a:rPr lang="en-US" sz="900" u="sng" dirty="0" smtClean="0">
                          <a:solidFill>
                            <a:srgbClr val="0000FF"/>
                          </a:solidFill>
                          <a:effectLst/>
                          <a:latin typeface="+mn-lt"/>
                          <a:ea typeface="Calibri"/>
                          <a:cs typeface="Times New Roman"/>
                        </a:rPr>
                        <a:t>CMS.gov/outreach-and-education/training/cmsnationaltrainingprogram</a:t>
                      </a:r>
                      <a:endParaRPr lang="en-US" sz="900" dirty="0" smtClean="0">
                        <a:effectLst/>
                        <a:latin typeface="+mn-lt"/>
                        <a:ea typeface="Calibri"/>
                        <a:cs typeface="Times New Roman"/>
                      </a:endParaRPr>
                    </a:p>
                    <a:p>
                      <a:pPr>
                        <a:lnSpc>
                          <a:spcPct val="100000"/>
                        </a:lnSpc>
                      </a:pPr>
                      <a:r>
                        <a:rPr lang="en-US" sz="900" b="1" u="sng" dirty="0" smtClean="0"/>
                        <a:t>CMS Publications</a:t>
                      </a:r>
                    </a:p>
                    <a:p>
                      <a:pPr marL="0" indent="0">
                        <a:lnSpc>
                          <a:spcPct val="100000"/>
                        </a:lnSpc>
                        <a:buFont typeface="Arial" panose="020B0604020202020204" pitchFamily="34" charset="0"/>
                        <a:buNone/>
                      </a:pPr>
                      <a:r>
                        <a:rPr lang="en-US" sz="900" b="0" u="none" dirty="0" smtClean="0"/>
                        <a:t>“Dual Eligible</a:t>
                      </a:r>
                      <a:r>
                        <a:rPr lang="en-US" sz="900" b="0" u="none" baseline="0" dirty="0" smtClean="0"/>
                        <a:t> Beneficiaries Under the Medicare and Medicaid Programs”</a:t>
                      </a:r>
                      <a:endParaRPr lang="en-US" sz="900" b="0" u="none" dirty="0" smtClean="0"/>
                    </a:p>
                    <a:p>
                      <a:pPr marL="0" indent="0">
                        <a:lnSpc>
                          <a:spcPct val="100000"/>
                        </a:lnSpc>
                        <a:buFont typeface="Arial" panose="020B0604020202020204" pitchFamily="34" charset="0"/>
                        <a:buNone/>
                      </a:pPr>
                      <a:r>
                        <a:rPr lang="en-US" sz="900" b="0" u="none" dirty="0" smtClean="0"/>
                        <a:t>(CMS</a:t>
                      </a:r>
                      <a:r>
                        <a:rPr lang="en-US" sz="900" b="0" u="none" baseline="0" dirty="0" smtClean="0"/>
                        <a:t> Product No. 006977)</a:t>
                      </a:r>
                      <a:r>
                        <a:rPr lang="en-US" sz="900" b="0" i="0" u="none" baseline="0" dirty="0" smtClean="0"/>
                        <a:t> </a:t>
                      </a:r>
                      <a:r>
                        <a:rPr lang="en-US" sz="900" i="0" u="sng" kern="1200" dirty="0" smtClean="0">
                          <a:solidFill>
                            <a:schemeClr val="dk1"/>
                          </a:solidFill>
                          <a:effectLst/>
                          <a:latin typeface="+mn-lt"/>
                          <a:ea typeface="+mn-ea"/>
                          <a:cs typeface="+mn-cs"/>
                          <a:hlinkClick r:id="rId15"/>
                        </a:rPr>
                        <a:t>CMS.gov/Outreach-and-Education/Medicare-Learning-Network-MLN/MLNProducts/downloads/Medicare_Beneficiaries_Dual_Eligibles_At_a_Glance.pdf</a:t>
                      </a:r>
                      <a:endParaRPr lang="en-US" sz="900" b="0" i="0" u="none" baseline="0" dirty="0" smtClean="0"/>
                    </a:p>
                    <a:p>
                      <a:pPr marL="171450" indent="-171450">
                        <a:lnSpc>
                          <a:spcPct val="100000"/>
                        </a:lnSpc>
                        <a:buFont typeface="Arial" panose="020B0604020202020204" pitchFamily="34" charset="0"/>
                        <a:buChar char="•"/>
                      </a:pPr>
                      <a:endParaRPr lang="en-US" sz="900" b="0" u="none" baseline="0" dirty="0" smtClean="0"/>
                    </a:p>
                    <a:p>
                      <a:pPr marL="0" indent="0">
                        <a:lnSpc>
                          <a:spcPct val="100000"/>
                        </a:lnSpc>
                        <a:buFont typeface="Arial" panose="020B0604020202020204" pitchFamily="34" charset="0"/>
                        <a:buNone/>
                      </a:pPr>
                      <a:r>
                        <a:rPr lang="en-US" sz="900" b="0" u="none" baseline="0" dirty="0" smtClean="0"/>
                        <a:t>“4 Programs that Can Help Pay Your Medical Expenses” </a:t>
                      </a:r>
                    </a:p>
                    <a:p>
                      <a:pPr marL="0" indent="0">
                        <a:lnSpc>
                          <a:spcPct val="100000"/>
                        </a:lnSpc>
                        <a:buFont typeface="Arial" panose="020B0604020202020204" pitchFamily="34" charset="0"/>
                        <a:buNone/>
                      </a:pPr>
                      <a:r>
                        <a:rPr lang="en-US" sz="900" b="0" u="none" baseline="0" dirty="0" smtClean="0"/>
                        <a:t>(CMS Product No. 11445)</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u="sng" kern="1200" dirty="0" smtClean="0">
                          <a:solidFill>
                            <a:schemeClr val="dk1"/>
                          </a:solidFill>
                          <a:effectLst/>
                          <a:latin typeface="+mn-lt"/>
                          <a:ea typeface="+mn-ea"/>
                          <a:cs typeface="+mn-cs"/>
                          <a:hlinkClick r:id="rId16"/>
                        </a:rPr>
                        <a:t>Medicare.gov/Publications/Search/results.asp?PubID=11445&amp;PubLanguage=1&amp;Type=PubID</a:t>
                      </a:r>
                      <a:endParaRPr lang="en-US" sz="900" kern="1200" dirty="0" smtClean="0">
                        <a:solidFill>
                          <a:schemeClr val="dk1"/>
                        </a:solidFill>
                        <a:effectLst/>
                        <a:latin typeface="+mn-lt"/>
                        <a:ea typeface="+mn-ea"/>
                        <a:cs typeface="+mn-cs"/>
                      </a:endParaRPr>
                    </a:p>
                    <a:p>
                      <a:pPr marL="0" indent="0">
                        <a:lnSpc>
                          <a:spcPct val="100000"/>
                        </a:lnSpc>
                        <a:buFont typeface="Arial" panose="020B0604020202020204" pitchFamily="34" charset="0"/>
                        <a:buNone/>
                      </a:pPr>
                      <a:endParaRPr lang="en-US" sz="900" b="0" u="none" baseline="0" dirty="0" smtClean="0"/>
                    </a:p>
                    <a:p>
                      <a:pPr marL="0" indent="0">
                        <a:lnSpc>
                          <a:spcPct val="100000"/>
                        </a:lnSpc>
                        <a:buFont typeface="Arial" panose="020B0604020202020204" pitchFamily="34" charset="0"/>
                        <a:buNone/>
                      </a:pPr>
                      <a:r>
                        <a:rPr lang="en-US" sz="900" b="0" dirty="0" smtClean="0">
                          <a:effectLst/>
                        </a:rPr>
                        <a:t>“Medicaid: Getting Started”</a:t>
                      </a:r>
                      <a:endParaRPr lang="en-US" sz="900" b="0" u="none" baseline="0" dirty="0" smtClean="0"/>
                    </a:p>
                    <a:p>
                      <a:pPr marL="0" marR="0">
                        <a:lnSpc>
                          <a:spcPct val="100000"/>
                        </a:lnSpc>
                        <a:spcBef>
                          <a:spcPts val="0"/>
                        </a:spcBef>
                        <a:spcAft>
                          <a:spcPts val="1000"/>
                        </a:spcAft>
                      </a:pPr>
                      <a:r>
                        <a:rPr lang="en-US" sz="900" dirty="0" smtClean="0"/>
                        <a:t>(CMS Product No. 11409) </a:t>
                      </a:r>
                      <a:r>
                        <a:rPr lang="en-US" sz="900" u="sng" kern="1200" dirty="0" smtClean="0">
                          <a:solidFill>
                            <a:schemeClr val="dk1"/>
                          </a:solidFill>
                          <a:effectLst/>
                          <a:latin typeface="+mn-lt"/>
                          <a:ea typeface="+mn-ea"/>
                          <a:cs typeface="+mn-cs"/>
                          <a:hlinkClick r:id="rId17"/>
                        </a:rPr>
                        <a:t>Medicare.gov/Publications/Search/results.asp?PubID=11409&amp;PubLanguage=1&amp;Type=PubID</a:t>
                      </a:r>
                      <a:endParaRPr lang="en-US" sz="900" kern="1200" dirty="0" smtClean="0">
                        <a:solidFill>
                          <a:schemeClr val="dk1"/>
                        </a:solidFill>
                        <a:effectLst/>
                        <a:latin typeface="+mn-lt"/>
                        <a:ea typeface="+mn-ea"/>
                        <a:cs typeface="+mn-cs"/>
                      </a:endParaRPr>
                    </a:p>
                    <a:p>
                      <a:pPr marL="0" marR="0">
                        <a:lnSpc>
                          <a:spcPct val="100000"/>
                        </a:lnSpc>
                        <a:spcBef>
                          <a:spcPts val="0"/>
                        </a:spcBef>
                        <a:spcAft>
                          <a:spcPts val="0"/>
                        </a:spcAft>
                      </a:pPr>
                      <a:r>
                        <a:rPr lang="en-US" sz="900" dirty="0" smtClean="0"/>
                        <a:t>“What is Medicare? What is Medicaid?”</a:t>
                      </a:r>
                    </a:p>
                    <a:p>
                      <a:pPr marL="0" marR="0">
                        <a:lnSpc>
                          <a:spcPct val="100000"/>
                        </a:lnSpc>
                        <a:spcBef>
                          <a:spcPts val="0"/>
                        </a:spcBef>
                        <a:spcAft>
                          <a:spcPts val="0"/>
                        </a:spcAft>
                      </a:pPr>
                      <a:r>
                        <a:rPr lang="en-US" sz="900" dirty="0" smtClean="0"/>
                        <a:t>(CMS Product</a:t>
                      </a:r>
                      <a:r>
                        <a:rPr lang="en-US" sz="900" baseline="0" dirty="0" smtClean="0"/>
                        <a:t> No. 11306)</a:t>
                      </a:r>
                      <a:endParaRPr lang="en-US" sz="900" dirty="0" smtClean="0"/>
                    </a:p>
                    <a:p>
                      <a:pPr marL="0" marR="0" indent="0" algn="l" defTabSz="914400" rtl="0" eaLnBrk="1" fontAlgn="auto" latinLnBrk="0" hangingPunct="1">
                        <a:lnSpc>
                          <a:spcPct val="115000"/>
                        </a:lnSpc>
                        <a:spcBef>
                          <a:spcPts val="0"/>
                        </a:spcBef>
                        <a:spcAft>
                          <a:spcPts val="1000"/>
                        </a:spcAft>
                        <a:buClrTx/>
                        <a:buSzTx/>
                        <a:buFontTx/>
                        <a:buNone/>
                        <a:tabLst/>
                        <a:defRPr/>
                      </a:pPr>
                      <a:r>
                        <a:rPr lang="en-US" sz="900" u="sng" kern="1200" dirty="0" smtClean="0">
                          <a:solidFill>
                            <a:schemeClr val="dk1"/>
                          </a:solidFill>
                          <a:effectLst/>
                          <a:latin typeface="+mn-lt"/>
                          <a:ea typeface="+mn-ea"/>
                          <a:cs typeface="+mn-cs"/>
                          <a:hlinkClick r:id="rId18"/>
                        </a:rPr>
                        <a:t>Medicare.gov/Publications/Search/results.asp?PubID=11306&amp;PubLanguage=1&amp;Type=PubID</a:t>
                      </a:r>
                      <a:endParaRPr lang="en-US" sz="900" kern="1200" dirty="0" smtClean="0">
                        <a:solidFill>
                          <a:schemeClr val="dk1"/>
                        </a:solidFill>
                        <a:effectLst/>
                        <a:latin typeface="+mn-lt"/>
                        <a:ea typeface="+mn-ea"/>
                        <a:cs typeface="+mn-cs"/>
                      </a:endParaRPr>
                    </a:p>
                    <a:p>
                      <a:pPr marL="0" marR="0">
                        <a:lnSpc>
                          <a:spcPct val="115000"/>
                        </a:lnSpc>
                        <a:spcBef>
                          <a:spcPts val="0"/>
                        </a:spcBef>
                        <a:spcAft>
                          <a:spcPts val="1000"/>
                        </a:spcAft>
                      </a:pPr>
                      <a:r>
                        <a:rPr lang="en-US" sz="900" dirty="0" smtClean="0"/>
                        <a:t>To view or order these products:</a:t>
                      </a:r>
                      <a:r>
                        <a:rPr lang="en-US" sz="900" baseline="0" dirty="0" smtClean="0"/>
                        <a:t> Single copies-</a:t>
                      </a:r>
                      <a:r>
                        <a:rPr lang="en-US" sz="900" dirty="0" smtClean="0"/>
                        <a:t> </a:t>
                      </a:r>
                      <a:r>
                        <a:rPr lang="en-US" sz="900" u="sng" dirty="0" smtClean="0">
                          <a:solidFill>
                            <a:srgbClr val="0000FF"/>
                          </a:solidFill>
                          <a:effectLst/>
                          <a:latin typeface="+mn-lt"/>
                          <a:ea typeface="Calibri"/>
                          <a:cs typeface="Times New Roman"/>
                          <a:hlinkClick r:id="rId19"/>
                        </a:rPr>
                        <a:t>Medicare.gov/Publications</a:t>
                      </a:r>
                      <a:r>
                        <a:rPr lang="en-US" sz="900" u="sng" dirty="0" smtClean="0">
                          <a:solidFill>
                            <a:srgbClr val="0000FF"/>
                          </a:solidFill>
                          <a:effectLst/>
                          <a:latin typeface="+mn-lt"/>
                          <a:ea typeface="Calibri"/>
                          <a:cs typeface="Times New Roman"/>
                        </a:rPr>
                        <a:t>; </a:t>
                      </a:r>
                      <a:r>
                        <a:rPr lang="en-US" sz="900" dirty="0" smtClean="0"/>
                        <a:t>Multiple copies (partners only) </a:t>
                      </a:r>
                      <a:r>
                        <a:rPr lang="en-US" sz="900" u="sng" dirty="0" smtClean="0">
                          <a:solidFill>
                            <a:srgbClr val="0000FF"/>
                          </a:solidFill>
                          <a:effectLst/>
                          <a:latin typeface="+mn-lt"/>
                          <a:ea typeface="Calibri"/>
                          <a:cs typeface="Times New Roman"/>
                        </a:rPr>
                        <a:t>productordering.cms.hhs.gov</a:t>
                      </a:r>
                      <a:endParaRPr lang="en-US" sz="900" dirty="0" smtClean="0">
                        <a:effectLst/>
                        <a:latin typeface="+mn-lt"/>
                        <a:ea typeface="Calibri"/>
                        <a:cs typeface="Times New Roman"/>
                      </a:endParaRPr>
                    </a:p>
                    <a:p>
                      <a:pPr marL="0" marR="0">
                        <a:lnSpc>
                          <a:spcPct val="115000"/>
                        </a:lnSpc>
                        <a:spcBef>
                          <a:spcPts val="0"/>
                        </a:spcBef>
                        <a:spcAft>
                          <a:spcPts val="1000"/>
                        </a:spcAft>
                      </a:pPr>
                      <a:r>
                        <a:rPr kumimoji="0" lang="en-US" sz="900" b="1" i="0" u="sng" strike="noStrike" kern="1200" cap="none" spc="0" normalizeH="0" baseline="0" noProof="0" dirty="0" smtClean="0">
                          <a:ln>
                            <a:noFill/>
                          </a:ln>
                          <a:solidFill>
                            <a:prstClr val="black"/>
                          </a:solidFill>
                          <a:effectLst/>
                          <a:uLnTx/>
                          <a:uFillTx/>
                          <a:latin typeface="+mn-lt"/>
                        </a:rPr>
                        <a:t>CMS Partner Tip Sheets</a:t>
                      </a:r>
                      <a:r>
                        <a:rPr kumimoji="0" lang="en-US" sz="900" b="1" i="0" u="none" strike="noStrike" kern="1200" cap="none" spc="0" normalizeH="0" baseline="0" noProof="0" dirty="0" smtClean="0">
                          <a:ln>
                            <a:noFill/>
                          </a:ln>
                          <a:solidFill>
                            <a:prstClr val="black"/>
                          </a:solidFill>
                          <a:effectLst/>
                          <a:uLnTx/>
                          <a:uFillTx/>
                          <a:latin typeface="+mn-lt"/>
                        </a:rPr>
                        <a:t> —</a:t>
                      </a:r>
                      <a:r>
                        <a:rPr lang="en-US" sz="900" u="sng" dirty="0" smtClean="0">
                          <a:solidFill>
                            <a:srgbClr val="0000FF"/>
                          </a:solidFill>
                          <a:effectLst/>
                          <a:latin typeface="+mn-lt"/>
                          <a:ea typeface="Calibri"/>
                          <a:cs typeface="Times New Roman"/>
                          <a:hlinkClick r:id="rId20"/>
                        </a:rPr>
                        <a:t>CMS.gov/publications-for-partners.html</a:t>
                      </a:r>
                      <a:endParaRPr lang="en-US" sz="900" u="sng" dirty="0" smtClean="0">
                        <a:solidFill>
                          <a:srgbClr val="0000FF"/>
                        </a:solidFill>
                        <a:effectLst/>
                        <a:latin typeface="+mn-lt"/>
                        <a:ea typeface="Calibri"/>
                        <a:cs typeface="Times New Roman"/>
                      </a:endParaRPr>
                    </a:p>
                    <a:p>
                      <a:r>
                        <a:rPr lang="en-US" sz="900" kern="1200" dirty="0" smtClean="0">
                          <a:solidFill>
                            <a:schemeClr val="dk1"/>
                          </a:solidFill>
                          <a:effectLst/>
                          <a:latin typeface="+mn-lt"/>
                          <a:ea typeface="+mn-ea"/>
                          <a:cs typeface="+mn-cs"/>
                        </a:rPr>
                        <a:t>“Medicaid Spend Down”</a:t>
                      </a:r>
                    </a:p>
                    <a:p>
                      <a:r>
                        <a:rPr lang="en-US" sz="900" kern="1200" dirty="0" smtClean="0">
                          <a:solidFill>
                            <a:schemeClr val="dk1"/>
                          </a:solidFill>
                          <a:effectLst/>
                          <a:latin typeface="+mn-lt"/>
                          <a:ea typeface="+mn-ea"/>
                          <a:cs typeface="+mn-cs"/>
                        </a:rPr>
                        <a:t>(CMS Publication ID 11249-P)</a:t>
                      </a:r>
                    </a:p>
                    <a:p>
                      <a:r>
                        <a:rPr lang="en-US" sz="900" u="sng" kern="1200" dirty="0" smtClean="0">
                          <a:solidFill>
                            <a:schemeClr val="dk1"/>
                          </a:solidFill>
                          <a:effectLst/>
                          <a:latin typeface="+mn-lt"/>
                          <a:ea typeface="+mn-ea"/>
                          <a:cs typeface="+mn-cs"/>
                          <a:hlinkClick r:id="rId21"/>
                        </a:rPr>
                        <a:t>CMS.gov/Outreach-and-Education/Outreach/Partnerships/Downloads/11249-P.pdf</a:t>
                      </a:r>
                      <a:endParaRPr lang="en-US" sz="900" kern="1200" dirty="0" smtClean="0">
                        <a:solidFill>
                          <a:schemeClr val="dk1"/>
                        </a:solidFill>
                        <a:effectLst/>
                        <a:latin typeface="+mn-lt"/>
                        <a:ea typeface="+mn-ea"/>
                        <a:cs typeface="+mn-cs"/>
                      </a:endParaRPr>
                    </a:p>
                    <a:p>
                      <a:r>
                        <a:rPr lang="en-US" sz="900" kern="1200" dirty="0" smtClean="0">
                          <a:solidFill>
                            <a:schemeClr val="dk1"/>
                          </a:solidFill>
                          <a:effectLst/>
                          <a:latin typeface="+mn-lt"/>
                          <a:ea typeface="+mn-ea"/>
                          <a:cs typeface="+mn-cs"/>
                        </a:rPr>
                        <a:t> </a:t>
                      </a:r>
                    </a:p>
                    <a:p>
                      <a:r>
                        <a:rPr lang="en-US" sz="900" kern="1200" dirty="0" smtClean="0">
                          <a:solidFill>
                            <a:schemeClr val="dk1"/>
                          </a:solidFill>
                          <a:effectLst/>
                          <a:latin typeface="+mn-lt"/>
                          <a:ea typeface="+mn-ea"/>
                          <a:cs typeface="+mn-cs"/>
                        </a:rPr>
                        <a:t> </a:t>
                      </a:r>
                    </a:p>
                    <a:p>
                      <a:r>
                        <a:rPr lang="en-US" sz="900" kern="1200" dirty="0" smtClean="0">
                          <a:solidFill>
                            <a:schemeClr val="dk1"/>
                          </a:solidFill>
                          <a:effectLst/>
                          <a:latin typeface="+mn-lt"/>
                          <a:ea typeface="+mn-ea"/>
                          <a:cs typeface="+mn-cs"/>
                        </a:rPr>
                        <a:t>“The Limited Income NET Program for People With Retroactive Medicaid &amp; SSI Eligibility”</a:t>
                      </a:r>
                    </a:p>
                    <a:p>
                      <a:r>
                        <a:rPr lang="en-US" sz="900" kern="1200" dirty="0" smtClean="0">
                          <a:solidFill>
                            <a:schemeClr val="dk1"/>
                          </a:solidFill>
                          <a:effectLst/>
                          <a:latin typeface="+mn-lt"/>
                          <a:ea typeface="+mn-ea"/>
                          <a:cs typeface="+mn-cs"/>
                        </a:rPr>
                        <a:t>(CMS Publication ID 11401-P)</a:t>
                      </a:r>
                    </a:p>
                    <a:p>
                      <a:r>
                        <a:rPr lang="en-US" sz="900" u="sng" kern="1200" dirty="0" smtClean="0">
                          <a:solidFill>
                            <a:schemeClr val="dk1"/>
                          </a:solidFill>
                          <a:effectLst/>
                          <a:latin typeface="+mn-lt"/>
                          <a:ea typeface="+mn-ea"/>
                          <a:cs typeface="+mn-cs"/>
                          <a:hlinkClick r:id="rId22"/>
                        </a:rPr>
                        <a:t>CMS.gov/Outreach-and-Education/Outreach/Partnerships/Downloads/11401-P.pdf</a:t>
                      </a:r>
                      <a:endParaRPr lang="en-US" sz="900" kern="1200" dirty="0" smtClean="0">
                        <a:solidFill>
                          <a:schemeClr val="dk1"/>
                        </a:solidFill>
                        <a:effectLst/>
                        <a:latin typeface="+mn-lt"/>
                        <a:ea typeface="+mn-ea"/>
                        <a:cs typeface="+mn-cs"/>
                      </a:endParaRPr>
                    </a:p>
                    <a:p>
                      <a:pPr marL="0" marR="0">
                        <a:lnSpc>
                          <a:spcPct val="115000"/>
                        </a:lnSpc>
                        <a:spcBef>
                          <a:spcPts val="0"/>
                        </a:spcBef>
                        <a:spcAft>
                          <a:spcPts val="1000"/>
                        </a:spcAft>
                      </a:pPr>
                      <a:endParaRPr lang="en-US" sz="900" b="0" u="none" baseline="0" dirty="0" smtClean="0"/>
                    </a:p>
                  </a:txBody>
                  <a:tcPr marL="68140" marR="68140" marT="46482" marB="46482">
                    <a:lnL w="12700" cap="flat" cmpd="sng" algn="ctr">
                      <a:solidFill>
                        <a:schemeClr val="bg1"/>
                      </a:solidFill>
                      <a:prstDash val="solid"/>
                      <a:round/>
                      <a:headEnd type="none" w="med" len="med"/>
                      <a:tailEnd type="none" w="med" len="med"/>
                    </a:lnL>
                  </a:tcPr>
                </a:tc>
              </a:tr>
            </a:tbl>
          </a:graphicData>
        </a:graphic>
      </p:graphicFrame>
    </p:spTree>
    <p:extLst>
      <p:ext uri="{BB962C8B-B14F-4D97-AF65-F5344CB8AC3E}">
        <p14:creationId xmlns:p14="http://schemas.microsoft.com/office/powerpoint/2010/main" val="9851846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This slide can act as a template to report Medicaid agency details by state, depending on the audience. It can be hidden when not applicable. </a:t>
            </a:r>
            <a:endParaRPr lang="en-US" dirty="0"/>
          </a:p>
        </p:txBody>
      </p:sp>
      <p:sp>
        <p:nvSpPr>
          <p:cNvPr id="4" name="Slide Number Placeholder 3"/>
          <p:cNvSpPr>
            <a:spLocks noGrp="1"/>
          </p:cNvSpPr>
          <p:nvPr>
            <p:ph type="sldNum" sz="quarter" idx="10"/>
          </p:nvPr>
        </p:nvSpPr>
        <p:spPr/>
        <p:txBody>
          <a:bodyPr/>
          <a:lstStyle/>
          <a:p>
            <a:fld id="{0B77B103-16DD-4E5B-B7FE-8CB91BD629A9}" type="slidenum">
              <a:rPr lang="en-US" smtClean="0"/>
              <a:pPr/>
              <a:t>41</a:t>
            </a:fld>
            <a:endParaRPr lang="en-US" dirty="0"/>
          </a:p>
        </p:txBody>
      </p:sp>
      <p:sp>
        <p:nvSpPr>
          <p:cNvPr id="7" name="Slide Image Placeholder 6"/>
          <p:cNvSpPr>
            <a:spLocks noGrp="1" noRot="1" noChangeAspect="1"/>
          </p:cNvSpPr>
          <p:nvPr>
            <p:ph type="sldImg"/>
          </p:nvPr>
        </p:nvSpPr>
        <p:spPr>
          <a:xfrm>
            <a:off x="1414463" y="814388"/>
            <a:ext cx="4181475" cy="3136900"/>
          </a:xfrm>
        </p:spPr>
      </p:sp>
    </p:spTree>
    <p:extLst>
      <p:ext uri="{BB962C8B-B14F-4D97-AF65-F5344CB8AC3E}">
        <p14:creationId xmlns:p14="http://schemas.microsoft.com/office/powerpoint/2010/main" val="378092524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This slide can act as a template to report Medicaid enrollment numbers by state, depending on the audience. It can be hidden when not applicable. </a:t>
            </a:r>
            <a:endParaRPr lang="en-US" dirty="0"/>
          </a:p>
        </p:txBody>
      </p:sp>
      <p:sp>
        <p:nvSpPr>
          <p:cNvPr id="4" name="Slide Number Placeholder 3"/>
          <p:cNvSpPr>
            <a:spLocks noGrp="1"/>
          </p:cNvSpPr>
          <p:nvPr>
            <p:ph type="sldNum" sz="quarter" idx="10"/>
          </p:nvPr>
        </p:nvSpPr>
        <p:spPr/>
        <p:txBody>
          <a:bodyPr/>
          <a:lstStyle/>
          <a:p>
            <a:fld id="{0B77B103-16DD-4E5B-B7FE-8CB91BD629A9}" type="slidenum">
              <a:rPr lang="en-US" smtClean="0"/>
              <a:pPr/>
              <a:t>42</a:t>
            </a:fld>
            <a:endParaRPr lang="en-US" dirty="0"/>
          </a:p>
        </p:txBody>
      </p:sp>
      <p:sp>
        <p:nvSpPr>
          <p:cNvPr id="7" name="Slide Image Placeholder 6"/>
          <p:cNvSpPr>
            <a:spLocks noGrp="1" noRot="1" noChangeAspect="1"/>
          </p:cNvSpPr>
          <p:nvPr>
            <p:ph type="sldImg"/>
          </p:nvPr>
        </p:nvSpPr>
        <p:spPr>
          <a:xfrm>
            <a:off x="1414463" y="814388"/>
            <a:ext cx="4181475" cy="3136900"/>
          </a:xfrm>
        </p:spPr>
      </p:sp>
    </p:spTree>
    <p:extLst>
      <p:ext uri="{BB962C8B-B14F-4D97-AF65-F5344CB8AC3E}">
        <p14:creationId xmlns:p14="http://schemas.microsoft.com/office/powerpoint/2010/main" val="348672517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This slide can act as a template to report Medicaid eligibility by state, depending on the audience. It can be hidden when not applicable. </a:t>
            </a: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B77B103-16DD-4E5B-B7FE-8CB91BD629A9}" type="slidenum">
              <a:rPr lang="en-US" smtClean="0"/>
              <a:pPr/>
              <a:t>43</a:t>
            </a:fld>
            <a:endParaRPr lang="en-US" dirty="0"/>
          </a:p>
        </p:txBody>
      </p:sp>
      <p:sp>
        <p:nvSpPr>
          <p:cNvPr id="7" name="Slide Image Placeholder 6"/>
          <p:cNvSpPr>
            <a:spLocks noGrp="1" noRot="1" noChangeAspect="1"/>
          </p:cNvSpPr>
          <p:nvPr>
            <p:ph type="sldImg"/>
          </p:nvPr>
        </p:nvSpPr>
        <p:spPr>
          <a:xfrm>
            <a:off x="1414463" y="814388"/>
            <a:ext cx="4181475" cy="3136900"/>
          </a:xfrm>
        </p:spPr>
      </p:sp>
    </p:spTree>
    <p:extLst>
      <p:ext uri="{BB962C8B-B14F-4D97-AF65-F5344CB8AC3E}">
        <p14:creationId xmlns:p14="http://schemas.microsoft.com/office/powerpoint/2010/main" val="256339938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This slide can act as a template to report Federal Medical Assistance Percentages (FMAPs) by state, depending on the audience. It can be hidden when not applicable.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B77B103-16DD-4E5B-B7FE-8CB91BD629A9}" type="slidenum">
              <a:rPr lang="en-US" smtClean="0"/>
              <a:pPr/>
              <a:t>44</a:t>
            </a:fld>
            <a:endParaRPr lang="en-US" dirty="0"/>
          </a:p>
        </p:txBody>
      </p:sp>
      <p:sp>
        <p:nvSpPr>
          <p:cNvPr id="7" name="Slide Image Placeholder 6"/>
          <p:cNvSpPr>
            <a:spLocks noGrp="1" noRot="1" noChangeAspect="1"/>
          </p:cNvSpPr>
          <p:nvPr>
            <p:ph type="sldImg"/>
          </p:nvPr>
        </p:nvSpPr>
        <p:spPr>
          <a:xfrm>
            <a:off x="1414463" y="814388"/>
            <a:ext cx="4181475" cy="3136900"/>
          </a:xfrm>
        </p:spPr>
      </p:sp>
    </p:spTree>
    <p:extLst>
      <p:ext uri="{BB962C8B-B14F-4D97-AF65-F5344CB8AC3E}">
        <p14:creationId xmlns:p14="http://schemas.microsoft.com/office/powerpoint/2010/main" val="78236673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814388"/>
            <a:ext cx="4181475" cy="3136900"/>
          </a:xfrm>
        </p:spPr>
      </p:sp>
      <p:sp>
        <p:nvSpPr>
          <p:cNvPr id="5" name="Slide Number Placeholder 4"/>
          <p:cNvSpPr>
            <a:spLocks noGrp="1"/>
          </p:cNvSpPr>
          <p:nvPr>
            <p:ph type="sldNum" sz="quarter" idx="11"/>
          </p:nvPr>
        </p:nvSpPr>
        <p:spPr/>
        <p:txBody>
          <a:bodyPr/>
          <a:lstStyle/>
          <a:p>
            <a:fld id="{4B4BEF8D-AEDC-4925-86C9-8CE122F2983D}" type="slidenum">
              <a:rPr lang="en-US" smtClean="0"/>
              <a:t>45</a:t>
            </a:fld>
            <a:endParaRPr lang="en-US" dirty="0"/>
          </a:p>
        </p:txBody>
      </p:sp>
      <p:sp>
        <p:nvSpPr>
          <p:cNvPr id="3" name="Notes Placeholder 2"/>
          <p:cNvSpPr>
            <a:spLocks noGrp="1"/>
          </p:cNvSpPr>
          <p:nvPr>
            <p:ph type="body" idx="1"/>
          </p:nvPr>
        </p:nvSpPr>
        <p:spPr/>
        <p:txBody>
          <a:bodyPr/>
          <a:lstStyle/>
          <a:p>
            <a:pPr>
              <a:spcBef>
                <a:spcPts val="615"/>
              </a:spcBef>
            </a:pPr>
            <a:r>
              <a:rPr lang="en-US" dirty="0" smtClean="0"/>
              <a:t>This training is provided by the CMS National Training Program (NTP)</a:t>
            </a:r>
          </a:p>
          <a:p>
            <a:pPr>
              <a:spcBef>
                <a:spcPts val="615"/>
              </a:spcBef>
            </a:pPr>
            <a:r>
              <a:rPr lang="en-US" dirty="0" smtClean="0"/>
              <a:t>For questions about training products, email </a:t>
            </a:r>
            <a:r>
              <a:rPr lang="en-US" dirty="0" smtClean="0">
                <a:hlinkClick r:id="rId3"/>
              </a:rPr>
              <a:t>training@cms.hhs.gov</a:t>
            </a:r>
            <a:r>
              <a:rPr lang="en-US" dirty="0" smtClean="0"/>
              <a:t>. </a:t>
            </a:r>
          </a:p>
          <a:p>
            <a:pPr>
              <a:spcBef>
                <a:spcPts val="615"/>
              </a:spcBef>
            </a:pPr>
            <a:r>
              <a:rPr lang="en-US" dirty="0" smtClean="0"/>
              <a:t>To view all available NTP materials, or to subscribe to our email list, visit </a:t>
            </a:r>
            <a:r>
              <a:rPr lang="en-US" dirty="0" smtClean="0">
                <a:hlinkClick r:id="rId4"/>
              </a:rPr>
              <a:t>CMS.gov/outreach-and-education/training/cmsnationaltrainingprogram/</a:t>
            </a:r>
            <a:r>
              <a:rPr lang="en-US" dirty="0" smtClean="0"/>
              <a:t>. </a:t>
            </a:r>
          </a:p>
          <a:p>
            <a:endParaRPr lang="en-US" dirty="0"/>
          </a:p>
        </p:txBody>
      </p:sp>
    </p:spTree>
    <p:extLst>
      <p:ext uri="{BB962C8B-B14F-4D97-AF65-F5344CB8AC3E}">
        <p14:creationId xmlns:p14="http://schemas.microsoft.com/office/powerpoint/2010/main" val="35322554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Medicaid is a joint federal/state partnership program with federally established national guidelines.</a:t>
            </a:r>
          </a:p>
          <a:p>
            <a:r>
              <a:rPr lang="en-US" dirty="0" smtClean="0"/>
              <a:t>States receive federal matching funds for covered services.</a:t>
            </a:r>
          </a:p>
          <a:p>
            <a:pPr marL="174697" indent="-174697">
              <a:buFont typeface="Wingdings" panose="05000000000000000000" pitchFamily="2" charset="2"/>
              <a:buChar char="§"/>
            </a:pPr>
            <a:r>
              <a:rPr lang="en-US" dirty="0" smtClean="0"/>
              <a:t>The federal matching rate, also known as the Federal Medical Assistance Percentage (FMAP), is used to calculate the amount of the federal share of state expenditures for services </a:t>
            </a:r>
          </a:p>
          <a:p>
            <a:pPr marL="174697" indent="-174697">
              <a:buFont typeface="Wingdings" panose="05000000000000000000" pitchFamily="2" charset="2"/>
              <a:buChar char="§"/>
            </a:pPr>
            <a:r>
              <a:rPr lang="en-US" dirty="0" smtClean="0"/>
              <a:t>The FMAP varies from state-to-state based on state per capita income </a:t>
            </a:r>
          </a:p>
          <a:p>
            <a:pPr marL="174697" indent="-174697">
              <a:buFont typeface="Wingdings" panose="05000000000000000000" pitchFamily="2" charset="2"/>
              <a:buChar char="§"/>
            </a:pPr>
            <a:r>
              <a:rPr lang="en-US" dirty="0" smtClean="0"/>
              <a:t>FMAPs are updated every fiscal year and can be found at </a:t>
            </a:r>
            <a:r>
              <a:rPr lang="en-US" dirty="0" smtClean="0">
                <a:hlinkClick r:id="rId3"/>
              </a:rPr>
              <a:t>aspe.hhs.gov/federal-medical-assistancepercentages-or-federal-financial-participation-state-assistance-expenditures</a:t>
            </a:r>
            <a:endParaRPr lang="en-US" dirty="0" smtClean="0"/>
          </a:p>
          <a:p>
            <a:pPr marL="174697" indent="-174697">
              <a:buFont typeface="Wingdings" panose="05000000000000000000" pitchFamily="2" charset="2"/>
              <a:buChar char="§"/>
            </a:pPr>
            <a:endParaRPr lang="en-US" dirty="0" smtClean="0"/>
          </a:p>
          <a:p>
            <a:endParaRPr lang="en-US" dirty="0"/>
          </a:p>
        </p:txBody>
      </p:sp>
      <p:sp>
        <p:nvSpPr>
          <p:cNvPr id="4" name="Slide Image Placeholder 3"/>
          <p:cNvSpPr>
            <a:spLocks noGrp="1" noRot="1" noChangeAspect="1"/>
          </p:cNvSpPr>
          <p:nvPr>
            <p:ph type="sldImg"/>
          </p:nvPr>
        </p:nvSpPr>
        <p:spPr>
          <a:xfrm>
            <a:off x="1414463" y="814388"/>
            <a:ext cx="4181475" cy="3136900"/>
          </a:xfrm>
        </p:spPr>
      </p:sp>
      <p:sp>
        <p:nvSpPr>
          <p:cNvPr id="5" name="Slide Number Placeholder 4"/>
          <p:cNvSpPr>
            <a:spLocks noGrp="1"/>
          </p:cNvSpPr>
          <p:nvPr>
            <p:ph type="sldNum" sz="quarter" idx="10"/>
          </p:nvPr>
        </p:nvSpPr>
        <p:spPr/>
        <p:txBody>
          <a:bodyPr/>
          <a:lstStyle/>
          <a:p>
            <a:fld id="{0B77B103-16DD-4E5B-B7FE-8CB91BD629A9}" type="slidenum">
              <a:rPr lang="en-US" smtClean="0"/>
              <a:t>5</a:t>
            </a:fld>
            <a:endParaRPr lang="en-US" dirty="0"/>
          </a:p>
        </p:txBody>
      </p:sp>
    </p:spTree>
    <p:extLst>
      <p:ext uri="{BB962C8B-B14F-4D97-AF65-F5344CB8AC3E}">
        <p14:creationId xmlns:p14="http://schemas.microsoft.com/office/powerpoint/2010/main" val="12693607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Within broad federal guidelines, each state</a:t>
            </a:r>
          </a:p>
          <a:p>
            <a:pPr marL="174697" indent="-174697">
              <a:buFont typeface="Wingdings" panose="05000000000000000000" pitchFamily="2" charset="2"/>
              <a:buChar char="§"/>
            </a:pPr>
            <a:r>
              <a:rPr lang="en-US" dirty="0" smtClean="0"/>
              <a:t>Develops its own programs.</a:t>
            </a:r>
          </a:p>
          <a:p>
            <a:pPr marL="174697" indent="-174697">
              <a:buFont typeface="Wingdings" panose="05000000000000000000" pitchFamily="2" charset="2"/>
              <a:buChar char="§"/>
            </a:pPr>
            <a:r>
              <a:rPr lang="en-US" dirty="0" smtClean="0"/>
              <a:t>Develops and operates a Medicaid State Plan outlining the nature and scope of services. The state plan is a contract between the Centers for Medicare &amp; Medicaid Services (CMS) and the state, and any amendments must be approved by CMS.</a:t>
            </a:r>
          </a:p>
          <a:p>
            <a:pPr marL="174697" indent="-174697">
              <a:buFont typeface="Wingdings" panose="05000000000000000000" pitchFamily="2" charset="2"/>
              <a:buChar char="§"/>
            </a:pPr>
            <a:r>
              <a:rPr lang="en-US" dirty="0" smtClean="0"/>
              <a:t>Establishes its own eligibility standards. Medicaid policies for eligibility, services, and payment are complex and vary considerably, even among states of similar size or geographic proximity. A person who’s eligible for Medicaid in one state may not be eligible in another state. </a:t>
            </a:r>
          </a:p>
          <a:p>
            <a:pPr marL="174697" indent="-174697">
              <a:buFont typeface="Wingdings" panose="05000000000000000000" pitchFamily="2" charset="2"/>
              <a:buChar char="§"/>
            </a:pPr>
            <a:r>
              <a:rPr lang="en-US" dirty="0" smtClean="0"/>
              <a:t>Determines the type, amount, duration, and scope of services covered within federal guidelines. Also, the services provided by one state may differ considerably in amount, duration, or scope from services provided in a similar or neighboring state.</a:t>
            </a:r>
          </a:p>
          <a:p>
            <a:pPr marL="174697" indent="-174697">
              <a:buFont typeface="Wingdings" panose="05000000000000000000" pitchFamily="2" charset="2"/>
              <a:buChar char="§"/>
            </a:pPr>
            <a:r>
              <a:rPr lang="en-US" dirty="0" smtClean="0"/>
              <a:t>Sets the rate of payment for services with CMS approval.</a:t>
            </a:r>
          </a:p>
          <a:p>
            <a:pPr marL="174697" indent="-174697">
              <a:buFont typeface="Wingdings" panose="05000000000000000000" pitchFamily="2" charset="2"/>
              <a:buChar char="§"/>
            </a:pPr>
            <a:r>
              <a:rPr lang="en-US" dirty="0" smtClean="0"/>
              <a:t>Partners with CMS to administer its program.</a:t>
            </a:r>
          </a:p>
          <a:p>
            <a:pPr marL="174697" indent="-174697">
              <a:buFont typeface="Wingdings" panose="05000000000000000000" pitchFamily="2" charset="2"/>
              <a:buChar char="§"/>
            </a:pPr>
            <a:r>
              <a:rPr lang="en-US" dirty="0" smtClean="0"/>
              <a:t>Administers its own program once approved by the federal government.</a:t>
            </a:r>
          </a:p>
          <a:p>
            <a:r>
              <a:rPr lang="en-US" dirty="0" smtClean="0"/>
              <a:t>State legislatures may change Medicaid eligibility, services, and reimbursement during the year, subject to federal approval.</a:t>
            </a:r>
            <a:endParaRPr lang="en-US" dirty="0"/>
          </a:p>
        </p:txBody>
      </p:sp>
      <p:sp>
        <p:nvSpPr>
          <p:cNvPr id="4" name="Slide Image Placeholder 3"/>
          <p:cNvSpPr>
            <a:spLocks noGrp="1" noRot="1" noChangeAspect="1"/>
          </p:cNvSpPr>
          <p:nvPr>
            <p:ph type="sldImg"/>
          </p:nvPr>
        </p:nvSpPr>
        <p:spPr>
          <a:xfrm>
            <a:off x="1414463" y="814388"/>
            <a:ext cx="4181475" cy="3136900"/>
          </a:xfrm>
        </p:spPr>
      </p:sp>
      <p:sp>
        <p:nvSpPr>
          <p:cNvPr id="5" name="Slide Number Placeholder 4"/>
          <p:cNvSpPr>
            <a:spLocks noGrp="1"/>
          </p:cNvSpPr>
          <p:nvPr>
            <p:ph type="sldNum" sz="quarter" idx="10"/>
          </p:nvPr>
        </p:nvSpPr>
        <p:spPr/>
        <p:txBody>
          <a:bodyPr/>
          <a:lstStyle/>
          <a:p>
            <a:fld id="{0B77B103-16DD-4E5B-B7FE-8CB91BD629A9}" type="slidenum">
              <a:rPr lang="en-US" smtClean="0"/>
              <a:t>6</a:t>
            </a:fld>
            <a:endParaRPr lang="en-US" dirty="0"/>
          </a:p>
        </p:txBody>
      </p:sp>
    </p:spTree>
    <p:extLst>
      <p:ext uri="{BB962C8B-B14F-4D97-AF65-F5344CB8AC3E}">
        <p14:creationId xmlns:p14="http://schemas.microsoft.com/office/powerpoint/2010/main" val="1046243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The “single state agency” is strictly a statutory (legal) concept that defines responsibility for administration of the Medicaid State Plan. The single state agency isn’t required to administer the entire Medicaid program. It may delegate some administrative functions to other state (or local) agencies or private contractors (or both). However, all final eligibility determinations must be made by state (or local) agency personnel. </a:t>
            </a:r>
          </a:p>
          <a:p>
            <a:r>
              <a:rPr lang="en-US" dirty="0" smtClean="0"/>
              <a:t>Local office names may vary. These offices are sometimes called Social Services, Public Assistance, or Human Services.</a:t>
            </a:r>
          </a:p>
          <a:p>
            <a:r>
              <a:rPr lang="en-US" dirty="0" smtClean="0"/>
              <a:t>For more information about eligibility requirements, contact the Medicaid Director in your state. To apply for Medicaid, contact the local Medical Assistance office. </a:t>
            </a:r>
          </a:p>
          <a:p>
            <a:r>
              <a:rPr lang="en-US" dirty="0" smtClean="0"/>
              <a:t>For more information, visit </a:t>
            </a:r>
            <a:r>
              <a:rPr lang="en-US" dirty="0" smtClean="0">
                <a:hlinkClick r:id="rId3"/>
              </a:rPr>
              <a:t>Medicaid.gov/medicaid-chip-program-information/by-state/by-state.html</a:t>
            </a:r>
            <a:r>
              <a:rPr lang="en-US" dirty="0" smtClean="0"/>
              <a:t>.</a:t>
            </a:r>
          </a:p>
          <a:p>
            <a:endParaRPr lang="en-US" dirty="0" smtClean="0"/>
          </a:p>
          <a:p>
            <a:endParaRPr lang="en-US" dirty="0" smtClean="0"/>
          </a:p>
          <a:p>
            <a:endParaRPr lang="en-US" dirty="0"/>
          </a:p>
        </p:txBody>
      </p:sp>
      <p:sp>
        <p:nvSpPr>
          <p:cNvPr id="4" name="Slide Image Placeholder 3"/>
          <p:cNvSpPr>
            <a:spLocks noGrp="1" noRot="1" noChangeAspect="1"/>
          </p:cNvSpPr>
          <p:nvPr>
            <p:ph type="sldImg"/>
          </p:nvPr>
        </p:nvSpPr>
        <p:spPr>
          <a:xfrm>
            <a:off x="1414463" y="814388"/>
            <a:ext cx="4181475" cy="3136900"/>
          </a:xfrm>
        </p:spPr>
      </p:sp>
      <p:sp>
        <p:nvSpPr>
          <p:cNvPr id="5" name="Slide Number Placeholder 4"/>
          <p:cNvSpPr>
            <a:spLocks noGrp="1"/>
          </p:cNvSpPr>
          <p:nvPr>
            <p:ph type="sldNum" sz="quarter" idx="10"/>
          </p:nvPr>
        </p:nvSpPr>
        <p:spPr/>
        <p:txBody>
          <a:bodyPr/>
          <a:lstStyle/>
          <a:p>
            <a:fld id="{0B77B103-16DD-4E5B-B7FE-8CB91BD629A9}" type="slidenum">
              <a:rPr lang="en-US" smtClean="0"/>
              <a:t>7</a:t>
            </a:fld>
            <a:endParaRPr lang="en-US" dirty="0"/>
          </a:p>
        </p:txBody>
      </p:sp>
    </p:spTree>
    <p:extLst>
      <p:ext uri="{BB962C8B-B14F-4D97-AF65-F5344CB8AC3E}">
        <p14:creationId xmlns:p14="http://schemas.microsoft.com/office/powerpoint/2010/main" val="31083143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925286" y="4223657"/>
            <a:ext cx="5802524" cy="4430486"/>
          </a:xfrm>
        </p:spPr>
        <p:txBody>
          <a:bodyPr/>
          <a:lstStyle/>
          <a:p>
            <a:r>
              <a:rPr lang="en-US" sz="1150" dirty="0">
                <a:solidFill>
                  <a:prstClr val="black"/>
                </a:solidFill>
              </a:rPr>
              <a:t>Check Your Knowledge</a:t>
            </a:r>
            <a:r>
              <a:rPr lang="en-US" sz="1150" dirty="0"/>
              <a:t>—</a:t>
            </a:r>
            <a:r>
              <a:rPr lang="en-US" sz="1150" dirty="0">
                <a:solidFill>
                  <a:prstClr val="black"/>
                </a:solidFill>
              </a:rPr>
              <a:t>Question 1</a:t>
            </a:r>
          </a:p>
          <a:p>
            <a:r>
              <a:rPr lang="en-US" sz="1150" dirty="0"/>
              <a:t>Medicaid is </a:t>
            </a:r>
            <a:r>
              <a:rPr lang="en-US" sz="1150" dirty="0" smtClean="0"/>
              <a:t>________.</a:t>
            </a:r>
            <a:endParaRPr lang="en-US" sz="1150" dirty="0">
              <a:solidFill>
                <a:prstClr val="black"/>
              </a:solidFill>
            </a:endParaRPr>
          </a:p>
          <a:p>
            <a:pPr marL="237340" indent="-237340">
              <a:buAutoNum type="alphaLcPeriod"/>
            </a:pPr>
            <a:r>
              <a:rPr lang="en-US" sz="1150" dirty="0" smtClean="0">
                <a:solidFill>
                  <a:prstClr val="black"/>
                </a:solidFill>
              </a:rPr>
              <a:t>For</a:t>
            </a:r>
            <a:r>
              <a:rPr lang="en-US" sz="1150" baseline="0" dirty="0" smtClean="0">
                <a:solidFill>
                  <a:prstClr val="black"/>
                </a:solidFill>
              </a:rPr>
              <a:t> people with high incomes</a:t>
            </a:r>
            <a:endParaRPr lang="en-US" sz="1150" dirty="0">
              <a:solidFill>
                <a:prstClr val="black"/>
              </a:solidFill>
            </a:endParaRPr>
          </a:p>
          <a:p>
            <a:pPr marL="237340" indent="-237340">
              <a:buAutoNum type="alphaLcPeriod"/>
            </a:pPr>
            <a:r>
              <a:rPr lang="en-US" sz="1150" dirty="0" smtClean="0">
                <a:solidFill>
                  <a:prstClr val="black"/>
                </a:solidFill>
              </a:rPr>
              <a:t>Funded solely by states</a:t>
            </a:r>
            <a:endParaRPr lang="en-US" sz="1150" dirty="0">
              <a:solidFill>
                <a:prstClr val="black"/>
              </a:solidFill>
            </a:endParaRPr>
          </a:p>
          <a:p>
            <a:pPr marL="237340" indent="-237340">
              <a:buAutoNum type="alphaLcPeriod"/>
            </a:pPr>
            <a:r>
              <a:rPr lang="en-US" sz="1150" dirty="0" smtClean="0">
                <a:solidFill>
                  <a:prstClr val="black"/>
                </a:solidFill>
              </a:rPr>
              <a:t>A Federal program </a:t>
            </a:r>
            <a:endParaRPr lang="en-US" sz="1150" dirty="0">
              <a:solidFill>
                <a:prstClr val="black"/>
              </a:solidFill>
            </a:endParaRPr>
          </a:p>
          <a:p>
            <a:pPr marL="237340" indent="-237340">
              <a:buAutoNum type="alphaLcPeriod"/>
            </a:pPr>
            <a:r>
              <a:rPr lang="en-US" sz="1150" dirty="0">
                <a:solidFill>
                  <a:prstClr val="black"/>
                </a:solidFill>
              </a:rPr>
              <a:t>A joint federal/state partnership</a:t>
            </a:r>
            <a:endParaRPr lang="en-US" sz="1150" dirty="0"/>
          </a:p>
          <a:p>
            <a:r>
              <a:rPr lang="en-US" sz="1150" b="1" dirty="0"/>
              <a:t>Answer: d. A joint federal/state partnership</a:t>
            </a:r>
            <a:br>
              <a:rPr lang="en-US" sz="1150" b="1" dirty="0"/>
            </a:br>
            <a:r>
              <a:rPr lang="en-US" sz="1150" dirty="0"/>
              <a:t>Medicaid is a joint federal/state partnership program with federally established national </a:t>
            </a:r>
            <a:r>
              <a:rPr lang="en-US" sz="1150" dirty="0" smtClean="0"/>
              <a:t>guidelines. States </a:t>
            </a:r>
            <a:r>
              <a:rPr lang="en-US" sz="1150" dirty="0"/>
              <a:t>receive federal matching funds for covered services. </a:t>
            </a:r>
          </a:p>
        </p:txBody>
      </p:sp>
      <p:sp>
        <p:nvSpPr>
          <p:cNvPr id="7" name="Slide Image Placeholder 6"/>
          <p:cNvSpPr>
            <a:spLocks noGrp="1" noRot="1" noChangeAspect="1"/>
          </p:cNvSpPr>
          <p:nvPr>
            <p:ph type="sldImg"/>
          </p:nvPr>
        </p:nvSpPr>
        <p:spPr>
          <a:xfrm>
            <a:off x="1414463" y="814388"/>
            <a:ext cx="4181475" cy="3136900"/>
          </a:xfrm>
        </p:spPr>
      </p:sp>
      <p:sp>
        <p:nvSpPr>
          <p:cNvPr id="2" name="Slide Number Placeholder 1"/>
          <p:cNvSpPr>
            <a:spLocks noGrp="1"/>
          </p:cNvSpPr>
          <p:nvPr>
            <p:ph type="sldNum" sz="quarter" idx="10"/>
          </p:nvPr>
        </p:nvSpPr>
        <p:spPr/>
        <p:txBody>
          <a:bodyPr/>
          <a:lstStyle/>
          <a:p>
            <a:fld id="{0B77B103-16DD-4E5B-B7FE-8CB91BD629A9}" type="slidenum">
              <a:rPr lang="en-US" smtClean="0"/>
              <a:t>8</a:t>
            </a:fld>
            <a:endParaRPr lang="en-US" dirty="0"/>
          </a:p>
        </p:txBody>
      </p:sp>
    </p:spTree>
    <p:extLst>
      <p:ext uri="{BB962C8B-B14F-4D97-AF65-F5344CB8AC3E}">
        <p14:creationId xmlns:p14="http://schemas.microsoft.com/office/powerpoint/2010/main" val="6714940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To qualify for Medicaid, you must belong to one of the eligibility groups specified under the federal Medicaid law and chosen to be covered in the state</a:t>
            </a:r>
            <a:r>
              <a:rPr lang="en-US" baseline="0" dirty="0" smtClean="0"/>
              <a:t> in which you live</a:t>
            </a:r>
            <a:r>
              <a:rPr lang="en-US" dirty="0" smtClean="0"/>
              <a:t>. To be eligible for federal funds, states must cover people in certain groups up to federally defined income thresholds. However, many states have expanded Medicaid beyond these thresholds and have extended coverage to other optional groups. There are financial and non-financial requirements that must be met. Non-financial requirements include residency, citizenship requirements, and certain program requirements such as spousal impoverishment, estate recovery, and third party liability and coordination of benefits. Detailed eligibility content is located at </a:t>
            </a:r>
            <a:r>
              <a:rPr lang="en-US" dirty="0" smtClean="0">
                <a:hlinkClick r:id="rId3"/>
              </a:rPr>
              <a:t>Medicaid.gov/Medicaid-chip-program-information/by-topics/eligibility/eligibility.html</a:t>
            </a:r>
            <a:r>
              <a:rPr lang="en-US" dirty="0" smtClean="0"/>
              <a:t>.</a:t>
            </a:r>
          </a:p>
          <a:p>
            <a:r>
              <a:rPr lang="en-US" dirty="0" smtClean="0"/>
              <a:t>Because of the Affordable Care Act (ACA), states now have options to cover additional groups, which we’ll discuss next. </a:t>
            </a:r>
          </a:p>
          <a:p>
            <a:endParaRPr lang="en-US" dirty="0"/>
          </a:p>
        </p:txBody>
      </p:sp>
      <p:sp>
        <p:nvSpPr>
          <p:cNvPr id="4" name="Slide Image Placeholder 3"/>
          <p:cNvSpPr>
            <a:spLocks noGrp="1" noRot="1" noChangeAspect="1"/>
          </p:cNvSpPr>
          <p:nvPr>
            <p:ph type="sldImg"/>
          </p:nvPr>
        </p:nvSpPr>
        <p:spPr>
          <a:xfrm>
            <a:off x="1414463" y="814388"/>
            <a:ext cx="4181475" cy="3136900"/>
          </a:xfrm>
        </p:spPr>
      </p:sp>
      <p:sp>
        <p:nvSpPr>
          <p:cNvPr id="5" name="Slide Number Placeholder 4"/>
          <p:cNvSpPr>
            <a:spLocks noGrp="1"/>
          </p:cNvSpPr>
          <p:nvPr>
            <p:ph type="sldNum" sz="quarter" idx="10"/>
          </p:nvPr>
        </p:nvSpPr>
        <p:spPr/>
        <p:txBody>
          <a:bodyPr/>
          <a:lstStyle/>
          <a:p>
            <a:fld id="{0B77B103-16DD-4E5B-B7FE-8CB91BD629A9}" type="slidenum">
              <a:rPr lang="en-US" smtClean="0"/>
              <a:t>9</a:t>
            </a:fld>
            <a:endParaRPr lang="en-US" dirty="0"/>
          </a:p>
        </p:txBody>
      </p:sp>
    </p:spTree>
    <p:extLst>
      <p:ext uri="{BB962C8B-B14F-4D97-AF65-F5344CB8AC3E}">
        <p14:creationId xmlns:p14="http://schemas.microsoft.com/office/powerpoint/2010/main" val="40494461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Tree>
    <p:extLst>
      <p:ext uri="{BB962C8B-B14F-4D97-AF65-F5344CB8AC3E}">
        <p14:creationId xmlns:p14="http://schemas.microsoft.com/office/powerpoint/2010/main" val="20486208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8ED83F-1296-4F05-B0C0-D96BB9917D4E}" type="datetimeFigureOut">
              <a:rPr lang="en-US" smtClean="0"/>
              <a:t>05/12/2016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19776978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8ED83F-1296-4F05-B0C0-D96BB9917D4E}" type="datetimeFigureOut">
              <a:rPr lang="en-US" smtClean="0"/>
              <a:t>05/12/2016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9456410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Click to edit Master title style</a:t>
            </a:r>
            <a:endParaRPr lang="en-US" dirty="0"/>
          </a:p>
        </p:txBody>
      </p:sp>
      <p:sp>
        <p:nvSpPr>
          <p:cNvPr id="3" name="Content Placeholder 2"/>
          <p:cNvSpPr>
            <a:spLocks noGrp="1"/>
          </p:cNvSpPr>
          <p:nvPr>
            <p:ph idx="1"/>
          </p:nvPr>
        </p:nvSpPr>
        <p:spPr>
          <a:xfrm>
            <a:off x="628650" y="1127342"/>
            <a:ext cx="7886700" cy="5049621"/>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3B75908-2BC4-4CCC-BE4B-63652A0FD379}" type="slidenum">
              <a:rPr lang="en-US" smtClean="0"/>
              <a:t>‹#›</a:t>
            </a:fld>
            <a:endParaRPr lang="en-US" dirty="0"/>
          </a:p>
        </p:txBody>
      </p:sp>
      <p:sp>
        <p:nvSpPr>
          <p:cNvPr id="7"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7F8ED83F-1296-4F05-B0C0-D96BB9917D4E}" type="datetimeFigureOut">
              <a:rPr lang="en-US" smtClean="0"/>
              <a:t>05/12/2016</a:t>
            </a:fld>
            <a:endParaRPr lang="en-US" dirty="0"/>
          </a:p>
        </p:txBody>
      </p:sp>
    </p:spTree>
    <p:extLst>
      <p:ext uri="{BB962C8B-B14F-4D97-AF65-F5344CB8AC3E}">
        <p14:creationId xmlns:p14="http://schemas.microsoft.com/office/powerpoint/2010/main" val="21491982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193996"/>
            <a:ext cx="3886200" cy="4982967"/>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193996"/>
            <a:ext cx="3886200" cy="4982967"/>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3B75908-2BC4-4CCC-BE4B-63652A0FD379}" type="slidenum">
              <a:rPr lang="en-US" smtClean="0"/>
              <a:t>‹#›</a:t>
            </a:fld>
            <a:endParaRPr lang="en-US" dirty="0"/>
          </a:p>
        </p:txBody>
      </p:sp>
      <p:sp>
        <p:nvSpPr>
          <p:cNvPr id="8" name="Date Placeholder 3"/>
          <p:cNvSpPr>
            <a:spLocks noGrp="1"/>
          </p:cNvSpPr>
          <p:nvPr>
            <p:ph type="dt" sz="half" idx="13"/>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7F8ED83F-1296-4F05-B0C0-D96BB9917D4E}" type="datetimeFigureOut">
              <a:rPr lang="en-US" smtClean="0"/>
              <a:t>05/12/2016</a:t>
            </a:fld>
            <a:endParaRPr lang="en-US" dirty="0"/>
          </a:p>
        </p:txBody>
      </p:sp>
    </p:spTree>
    <p:extLst>
      <p:ext uri="{BB962C8B-B14F-4D97-AF65-F5344CB8AC3E}">
        <p14:creationId xmlns:p14="http://schemas.microsoft.com/office/powerpoint/2010/main" val="32121625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3B75908-2BC4-4CCC-BE4B-63652A0FD379}" type="slidenum">
              <a:rPr lang="en-US" smtClean="0"/>
              <a:t>‹#›</a:t>
            </a:fld>
            <a:endParaRPr lang="en-US" dirty="0"/>
          </a:p>
        </p:txBody>
      </p:sp>
      <p:sp>
        <p:nvSpPr>
          <p:cNvPr id="10" name="Date Placeholder 3"/>
          <p:cNvSpPr>
            <a:spLocks noGrp="1"/>
          </p:cNvSpPr>
          <p:nvPr>
            <p:ph type="dt" sz="half" idx="13"/>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7F8ED83F-1296-4F05-B0C0-D96BB9917D4E}" type="datetimeFigureOut">
              <a:rPr lang="en-US" smtClean="0"/>
              <a:t>05/12/2016</a:t>
            </a:fld>
            <a:endParaRPr lang="en-US" dirty="0"/>
          </a:p>
        </p:txBody>
      </p:sp>
    </p:spTree>
    <p:extLst>
      <p:ext uri="{BB962C8B-B14F-4D97-AF65-F5344CB8AC3E}">
        <p14:creationId xmlns:p14="http://schemas.microsoft.com/office/powerpoint/2010/main" val="27383066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3B75908-2BC4-4CCC-BE4B-63652A0FD379}" type="slidenum">
              <a:rPr lang="en-US" smtClean="0"/>
              <a:t>‹#›</a:t>
            </a:fld>
            <a:endParaRPr lang="en-US" dirty="0"/>
          </a:p>
        </p:txBody>
      </p:sp>
      <p:sp>
        <p:nvSpPr>
          <p:cNvPr id="6"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7F8ED83F-1296-4F05-B0C0-D96BB9917D4E}" type="datetimeFigureOut">
              <a:rPr lang="en-US" smtClean="0"/>
              <a:t>05/12/2016</a:t>
            </a:fld>
            <a:endParaRPr lang="en-US" dirty="0"/>
          </a:p>
        </p:txBody>
      </p:sp>
    </p:spTree>
    <p:extLst>
      <p:ext uri="{BB962C8B-B14F-4D97-AF65-F5344CB8AC3E}">
        <p14:creationId xmlns:p14="http://schemas.microsoft.com/office/powerpoint/2010/main" val="16374212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3B75908-2BC4-4CCC-BE4B-63652A0FD379}" type="slidenum">
              <a:rPr lang="en-US" smtClean="0"/>
              <a:t>‹#›</a:t>
            </a:fld>
            <a:endParaRPr lang="en-US" dirty="0"/>
          </a:p>
        </p:txBody>
      </p:sp>
      <p:sp>
        <p:nvSpPr>
          <p:cNvPr id="5"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7F8ED83F-1296-4F05-B0C0-D96BB9917D4E}" type="datetimeFigureOut">
              <a:rPr lang="en-US" smtClean="0"/>
              <a:t>05/12/2016</a:t>
            </a:fld>
            <a:endParaRPr lang="en-US" dirty="0"/>
          </a:p>
        </p:txBody>
      </p:sp>
    </p:spTree>
    <p:extLst>
      <p:ext uri="{BB962C8B-B14F-4D97-AF65-F5344CB8AC3E}">
        <p14:creationId xmlns:p14="http://schemas.microsoft.com/office/powerpoint/2010/main" val="32267943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3B75908-2BC4-4CCC-BE4B-63652A0FD379}" type="slidenum">
              <a:rPr lang="en-US" smtClean="0"/>
              <a:t>‹#›</a:t>
            </a:fld>
            <a:endParaRPr lang="en-US" dirty="0"/>
          </a:p>
        </p:txBody>
      </p:sp>
      <p:sp>
        <p:nvSpPr>
          <p:cNvPr id="8" name="Date Placeholder 3"/>
          <p:cNvSpPr>
            <a:spLocks noGrp="1"/>
          </p:cNvSpPr>
          <p:nvPr>
            <p:ph type="dt" sz="half" idx="13"/>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7F8ED83F-1296-4F05-B0C0-D96BB9917D4E}" type="datetimeFigureOut">
              <a:rPr lang="en-US" smtClean="0"/>
              <a:t>05/12/2016</a:t>
            </a:fld>
            <a:endParaRPr lang="en-US" dirty="0"/>
          </a:p>
        </p:txBody>
      </p:sp>
    </p:spTree>
    <p:extLst>
      <p:ext uri="{BB962C8B-B14F-4D97-AF65-F5344CB8AC3E}">
        <p14:creationId xmlns:p14="http://schemas.microsoft.com/office/powerpoint/2010/main" val="11366944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3B75908-2BC4-4CCC-BE4B-63652A0FD379}" type="slidenum">
              <a:rPr lang="en-US" smtClean="0"/>
              <a:t>‹#›</a:t>
            </a:fld>
            <a:endParaRPr lang="en-US" dirty="0"/>
          </a:p>
        </p:txBody>
      </p:sp>
    </p:spTree>
    <p:extLst>
      <p:ext uri="{BB962C8B-B14F-4D97-AF65-F5344CB8AC3E}">
        <p14:creationId xmlns:p14="http://schemas.microsoft.com/office/powerpoint/2010/main" val="24433678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3_CMS title1">
    <p:bg>
      <p:bgPr>
        <a:solidFill>
          <a:schemeClr val="bg1"/>
        </a:solidFill>
        <a:effectLst/>
      </p:bgPr>
    </p:bg>
    <p:spTree>
      <p:nvGrpSpPr>
        <p:cNvPr id="1" name=""/>
        <p:cNvGrpSpPr/>
        <p:nvPr/>
      </p:nvGrpSpPr>
      <p:grpSpPr>
        <a:xfrm>
          <a:off x="0" y="0"/>
          <a:ext cx="0" cy="0"/>
          <a:chOff x="0" y="0"/>
          <a:chExt cx="0" cy="0"/>
        </a:xfrm>
      </p:grpSpPr>
      <p:sp>
        <p:nvSpPr>
          <p:cNvPr id="12" name="Title 7"/>
          <p:cNvSpPr>
            <a:spLocks noGrp="1"/>
          </p:cNvSpPr>
          <p:nvPr>
            <p:ph type="title" hasCustomPrompt="1"/>
          </p:nvPr>
        </p:nvSpPr>
        <p:spPr>
          <a:xfrm>
            <a:off x="0" y="1371600"/>
            <a:ext cx="9144000" cy="1066800"/>
          </a:xfrm>
          <a:prstGeom prst="rect">
            <a:avLst/>
          </a:prstGeom>
          <a:solidFill>
            <a:srgbClr val="084A9C"/>
          </a:solidFill>
        </p:spPr>
        <p:txBody>
          <a:bodyPr/>
          <a:lstStyle>
            <a:lvl1pPr>
              <a:defRPr baseline="0">
                <a:solidFill>
                  <a:schemeClr val="bg1"/>
                </a:solidFill>
              </a:defRPr>
            </a:lvl1pPr>
          </a:lstStyle>
          <a:p>
            <a:r>
              <a:rPr lang="en-US" dirty="0" smtClean="0"/>
              <a:t>National Training Program</a:t>
            </a:r>
            <a:endParaRPr lang="en-US" dirty="0"/>
          </a:p>
        </p:txBody>
      </p:sp>
      <p:sp>
        <p:nvSpPr>
          <p:cNvPr id="14" name="TextBox 13"/>
          <p:cNvSpPr txBox="1"/>
          <p:nvPr userDrawn="1"/>
        </p:nvSpPr>
        <p:spPr>
          <a:xfrm>
            <a:off x="-1668146" y="4928188"/>
            <a:ext cx="184666" cy="369332"/>
          </a:xfrm>
          <a:prstGeom prst="rect">
            <a:avLst/>
          </a:prstGeom>
          <a:noFill/>
        </p:spPr>
        <p:txBody>
          <a:bodyPr wrap="none" rtlCol="0">
            <a:spAutoFit/>
          </a:bodyPr>
          <a:lstStyle/>
          <a:p>
            <a:pPr fontAlgn="auto">
              <a:spcBef>
                <a:spcPts val="0"/>
              </a:spcBef>
              <a:spcAft>
                <a:spcPts val="0"/>
              </a:spcAft>
            </a:pPr>
            <a:endParaRPr lang="en-US" dirty="0">
              <a:solidFill>
                <a:prstClr val="black"/>
              </a:solidFill>
              <a:latin typeface="Calibri"/>
            </a:endParaRPr>
          </a:p>
        </p:txBody>
      </p:sp>
      <p:pic>
        <p:nvPicPr>
          <p:cNvPr id="15" name="Picture 1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8" name="Text Placeholder 2"/>
          <p:cNvSpPr>
            <a:spLocks noGrp="1"/>
          </p:cNvSpPr>
          <p:nvPr>
            <p:ph type="body" sz="quarter" idx="10" hasCustomPrompt="1"/>
          </p:nvPr>
        </p:nvSpPr>
        <p:spPr>
          <a:xfrm>
            <a:off x="5728709" y="2819400"/>
            <a:ext cx="3186691" cy="1143000"/>
          </a:xfrm>
        </p:spPr>
        <p:txBody>
          <a:bodyPr>
            <a:normAutofit/>
          </a:bodyPr>
          <a:lstStyle>
            <a:lvl1pPr marL="0" indent="0" algn="l">
              <a:buNone/>
              <a:defRPr lang="en-US" sz="2400" b="1" i="1" kern="1200" dirty="0" smtClean="0">
                <a:solidFill>
                  <a:srgbClr val="084A9C"/>
                </a:solidFill>
                <a:latin typeface="+mn-lt"/>
                <a:ea typeface="+mn-ea"/>
                <a:cs typeface="+mn-cs"/>
              </a:defRPr>
            </a:lvl1pPr>
          </a:lstStyle>
          <a:p>
            <a:pPr algn="l"/>
            <a:r>
              <a:rPr lang="en-US" sz="2400" b="1" i="1" dirty="0" smtClean="0">
                <a:solidFill>
                  <a:srgbClr val="084A9C"/>
                </a:solidFill>
              </a:rPr>
              <a:t>Module number</a:t>
            </a:r>
          </a:p>
          <a:p>
            <a:pPr algn="l"/>
            <a:endParaRPr lang="en-US" sz="2800" b="0" i="1" dirty="0" smtClean="0">
              <a:solidFill>
                <a:srgbClr val="084A9C"/>
              </a:solidFill>
            </a:endParaRPr>
          </a:p>
        </p:txBody>
      </p:sp>
      <p:pic>
        <p:nvPicPr>
          <p:cNvPr id="2" name="Picture 1"/>
          <p:cNvPicPr>
            <a:picLocks noChangeAspect="1"/>
          </p:cNvPicPr>
          <p:nvPr userDrawn="1"/>
        </p:nvPicPr>
        <p:blipFill rotWithShape="1">
          <a:blip r:embed="rId3">
            <a:extLst>
              <a:ext uri="{28A0092B-C50C-407E-A947-70E740481C1C}">
                <a14:useLocalDpi xmlns:a14="http://schemas.microsoft.com/office/drawing/2010/main" val="0"/>
              </a:ext>
            </a:extLst>
          </a:blip>
          <a:srcRect l="2909" t="3922" r="2763" b="4612"/>
          <a:stretch/>
        </p:blipFill>
        <p:spPr>
          <a:xfrm>
            <a:off x="197593" y="2895600"/>
            <a:ext cx="5224411" cy="3554569"/>
          </a:xfrm>
          <a:prstGeom prst="rect">
            <a:avLst/>
          </a:prstGeom>
        </p:spPr>
      </p:pic>
      <p:sp>
        <p:nvSpPr>
          <p:cNvPr id="9" name="Text Placeholder 2"/>
          <p:cNvSpPr>
            <a:spLocks noGrp="1"/>
          </p:cNvSpPr>
          <p:nvPr>
            <p:ph type="body" sz="quarter" idx="11" hasCustomPrompt="1"/>
          </p:nvPr>
        </p:nvSpPr>
        <p:spPr>
          <a:xfrm>
            <a:off x="5715000" y="4191000"/>
            <a:ext cx="3200400" cy="10668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Title</a:t>
            </a:r>
            <a:endParaRPr lang="en-US" sz="2800" b="0" i="1" dirty="0" smtClean="0">
              <a:solidFill>
                <a:srgbClr val="084A9C"/>
              </a:solidFill>
            </a:endParaRPr>
          </a:p>
        </p:txBody>
      </p:sp>
    </p:spTree>
    <p:extLst>
      <p:ext uri="{BB962C8B-B14F-4D97-AF65-F5344CB8AC3E}">
        <p14:creationId xmlns:p14="http://schemas.microsoft.com/office/powerpoint/2010/main" val="426265638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F8ED83F-1296-4F05-B0C0-D96BB9917D4E}" type="datetimeFigureOut">
              <a:rPr lang="en-US" smtClean="0"/>
              <a:t>05/12/2016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15362735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8ED83F-1296-4F05-B0C0-D96BB9917D4E}" type="datetimeFigureOut">
              <a:rPr lang="en-US" smtClean="0"/>
              <a:t>05/12/2016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37027534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F8ED83F-1296-4F05-B0C0-D96BB9917D4E}" type="datetimeFigureOut">
              <a:rPr lang="en-US" smtClean="0"/>
              <a:t>05/12/2016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19208532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F8ED83F-1296-4F05-B0C0-D96BB9917D4E}" type="datetimeFigureOut">
              <a:rPr lang="en-US" smtClean="0"/>
              <a:t>05/12/2016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19784824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F8ED83F-1296-4F05-B0C0-D96BB9917D4E}" type="datetimeFigureOut">
              <a:rPr lang="en-US" smtClean="0"/>
              <a:t>05/12/2016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25896646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F8ED83F-1296-4F05-B0C0-D96BB9917D4E}" type="datetimeFigureOut">
              <a:rPr lang="en-US" smtClean="0"/>
              <a:t>05/12/2016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16771991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8ED83F-1296-4F05-B0C0-D96BB9917D4E}" type="datetimeFigureOut">
              <a:rPr lang="en-US" smtClean="0"/>
              <a:t>05/12/2016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309424120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image" Target="../media/image4.PNG"/><Relationship Id="rId5" Type="http://schemas.openxmlformats.org/officeDocument/2006/relationships/slideLayout" Target="../slideLayouts/slideLayout7.xml"/><Relationship Id="rId10" Type="http://schemas.openxmlformats.org/officeDocument/2006/relationships/theme" Target="../theme/theme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9"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166986" y="2796403"/>
            <a:ext cx="3348364" cy="3380560"/>
          </a:xfrm>
          <a:prstGeom prst="rect">
            <a:avLst/>
          </a:prstGeom>
        </p:spPr>
        <p:txBody>
          <a:bodyPr vert="horz" lIns="91440" tIns="45720" rIns="91440" bIns="45720" rtlCol="0">
            <a:normAutofit/>
          </a:bodyPr>
          <a:lstStyle/>
          <a:p>
            <a:pPr lvl="0"/>
            <a:r>
              <a:rPr lang="en-US" dirty="0" smtClean="0"/>
              <a:t>Click to edit Master text styles</a:t>
            </a:r>
            <a:endParaRPr lang="en-US" dirty="0"/>
          </a:p>
        </p:txBody>
      </p:sp>
    </p:spTree>
    <p:extLst>
      <p:ext uri="{BB962C8B-B14F-4D97-AF65-F5344CB8AC3E}">
        <p14:creationId xmlns:p14="http://schemas.microsoft.com/office/powerpoint/2010/main" val="1929837577"/>
      </p:ext>
    </p:extLst>
  </p:cSld>
  <p:clrMap bg1="lt1" tx1="dk1" bg2="lt2" tx2="dk2" accent1="accent1" accent2="accent2" accent3="accent3" accent4="accent4" accent5="accent5" accent6="accent6" hlink="hlink" folHlink="folHlink"/>
  <p:sldLayoutIdLst>
    <p:sldLayoutId id="2147483685" r:id="rId1"/>
    <p:sldLayoutId id="2147483686" r:id="rId2"/>
  </p:sldLayoutIdLst>
  <p:txStyles>
    <p:titleStyle>
      <a:lvl1pPr algn="ctr" defTabSz="685800" rtl="0" eaLnBrk="1" latinLnBrk="0" hangingPunct="1">
        <a:lnSpc>
          <a:spcPct val="90000"/>
        </a:lnSpc>
        <a:spcBef>
          <a:spcPct val="0"/>
        </a:spcBef>
        <a:buNone/>
        <a:defRPr sz="3300" b="1" kern="1200">
          <a:solidFill>
            <a:schemeClr val="tx1"/>
          </a:solidFill>
          <a:latin typeface="+mn-lt"/>
          <a:ea typeface="+mj-ea"/>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2100" b="1" kern="1200">
          <a:solidFill>
            <a:srgbClr val="084A9C"/>
          </a:solidFill>
          <a:latin typeface="+mn-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a:lum/>
          </a:blip>
          <a:srcRect/>
          <a:stretch>
            <a:fillRect l="-17000" t="-6000" r="-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14399"/>
            <a:ext cx="7886700" cy="962631"/>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139868"/>
            <a:ext cx="7886700" cy="5037095"/>
          </a:xfrm>
          <a:prstGeom prst="rect">
            <a:avLst/>
          </a:prstGeom>
        </p:spPr>
        <p:txBody>
          <a:bodyPr vert="horz" lIns="91440" tIns="45720" rIns="91440" bIns="4572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7F8ED83F-1296-4F05-B0C0-D96BB9917D4E}" type="datetimeFigureOut">
              <a:rPr lang="en-US" smtClean="0"/>
              <a:t>05/12/2016</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60A6685-DBF6-4C41-A0CC-AA9EA7A85A20}" type="slidenum">
              <a:rPr lang="en-US" smtClean="0"/>
              <a:t>‹#›</a:t>
            </a:fld>
            <a:endParaRPr lang="en-US" dirty="0"/>
          </a:p>
        </p:txBody>
      </p:sp>
    </p:spTree>
    <p:extLst>
      <p:ext uri="{BB962C8B-B14F-4D97-AF65-F5344CB8AC3E}">
        <p14:creationId xmlns:p14="http://schemas.microsoft.com/office/powerpoint/2010/main" val="1981128479"/>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Lst>
  <p:txStyles>
    <p:titleStyle>
      <a:lvl1pPr algn="ctr" defTabSz="6858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288925" indent="-288925" algn="l" defTabSz="685800" rtl="0" eaLnBrk="1" latinLnBrk="0" hangingPunct="1">
        <a:lnSpc>
          <a:spcPct val="100000"/>
        </a:lnSpc>
        <a:spcBef>
          <a:spcPts val="600"/>
        </a:spcBef>
        <a:buFont typeface="Wingdings" panose="05000000000000000000" pitchFamily="2" charset="2"/>
        <a:buChar char="§"/>
        <a:defRPr sz="3200" kern="1200">
          <a:solidFill>
            <a:schemeClr val="tx1"/>
          </a:solidFill>
          <a:latin typeface="+mn-lt"/>
          <a:ea typeface="+mn-ea"/>
          <a:cs typeface="+mn-cs"/>
        </a:defRPr>
      </a:lvl1pPr>
      <a:lvl2pPr marL="576263" indent="-288925" algn="l" defTabSz="685800" rtl="0" eaLnBrk="1" latinLnBrk="0" hangingPunct="1">
        <a:lnSpc>
          <a:spcPct val="100000"/>
        </a:lnSpc>
        <a:spcBef>
          <a:spcPts val="600"/>
        </a:spcBef>
        <a:buFont typeface="Arial" panose="020B0604020202020204" pitchFamily="34" charset="0"/>
        <a:buChar char="•"/>
        <a:defRPr sz="2800" kern="1200">
          <a:solidFill>
            <a:schemeClr val="tx1"/>
          </a:solidFill>
          <a:latin typeface="+mn-lt"/>
          <a:ea typeface="+mn-ea"/>
          <a:cs typeface="+mn-cs"/>
        </a:defRPr>
      </a:lvl2pPr>
      <a:lvl3pPr marL="858838" indent="-282575" algn="l" defTabSz="685800" rtl="0" eaLnBrk="1" latinLnBrk="0" hangingPunct="1">
        <a:lnSpc>
          <a:spcPct val="100000"/>
        </a:lnSpc>
        <a:spcBef>
          <a:spcPts val="600"/>
        </a:spcBef>
        <a:buSzPct val="50000"/>
        <a:buFont typeface="Wingdings" panose="05000000000000000000" pitchFamily="2" charset="2"/>
        <a:buChar char="q"/>
        <a:defRPr sz="2800" i="0" kern="1200">
          <a:solidFill>
            <a:schemeClr val="tx1"/>
          </a:solidFill>
          <a:latin typeface="+mn-lt"/>
          <a:ea typeface="+mn-ea"/>
          <a:cs typeface="+mn-cs"/>
        </a:defRPr>
      </a:lvl3pPr>
      <a:lvl4pPr marL="852488" indent="263525" algn="l" defTabSz="685800" rtl="0" eaLnBrk="1" latinLnBrk="0" hangingPunct="1">
        <a:lnSpc>
          <a:spcPct val="100000"/>
        </a:lnSpc>
        <a:spcBef>
          <a:spcPts val="600"/>
        </a:spcBef>
        <a:buFont typeface="Calibri" panose="020F0502020204030204" pitchFamily="34" charset="0"/>
        <a:buChar char="–"/>
        <a:tabLst>
          <a:tab pos="852488" algn="l"/>
        </a:tabLst>
        <a:defRPr sz="2400" i="0" kern="1200">
          <a:solidFill>
            <a:schemeClr val="tx1"/>
          </a:solidFill>
          <a:latin typeface="+mn-lt"/>
          <a:ea typeface="+mn-ea"/>
          <a:cs typeface="+mn-cs"/>
        </a:defRPr>
      </a:lvl4pPr>
      <a:lvl5pPr marL="1314450" indent="-174625" algn="l" defTabSz="685800" rtl="0" eaLnBrk="1" latinLnBrk="0" hangingPunct="1">
        <a:lnSpc>
          <a:spcPct val="100000"/>
        </a:lnSpc>
        <a:spcBef>
          <a:spcPts val="600"/>
        </a:spcBef>
        <a:buFont typeface="Arial" panose="020B0604020202020204" pitchFamily="34" charset="0"/>
        <a:buChar char="•"/>
        <a:defRPr sz="2400" i="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9">
            <a:lum/>
          </a:blip>
          <a:srcRect/>
          <a:stretch>
            <a:fillRect l="-17000" t="-5000" r="-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1341"/>
            <a:ext cx="9144000" cy="1003267"/>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3B75908-2BC4-4CCC-BE4B-63652A0FD379}" type="slidenum">
              <a:rPr lang="en-US" smtClean="0"/>
              <a:t>‹#›</a:t>
            </a:fld>
            <a:endParaRPr lang="en-US" dirty="0"/>
          </a:p>
        </p:txBody>
      </p:sp>
      <p:sp>
        <p:nvSpPr>
          <p:cNvPr id="10" name="Text Placeholder 2"/>
          <p:cNvSpPr>
            <a:spLocks noGrp="1"/>
          </p:cNvSpPr>
          <p:nvPr>
            <p:ph type="body" idx="1"/>
          </p:nvPr>
        </p:nvSpPr>
        <p:spPr>
          <a:xfrm>
            <a:off x="628650" y="1114816"/>
            <a:ext cx="7886700" cy="5062147"/>
          </a:xfrm>
          <a:prstGeom prst="rect">
            <a:avLst/>
          </a:prstGeom>
        </p:spPr>
        <p:txBody>
          <a:bodyPr vert="horz" lIns="91440" tIns="45720" rIns="91440" bIns="4572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7F8ED83F-1296-4F05-B0C0-D96BB9917D4E}" type="datetimeFigureOut">
              <a:rPr lang="en-US" smtClean="0"/>
              <a:t>05/12/2016</a:t>
            </a:fld>
            <a:endParaRPr lang="en-US" dirty="0"/>
          </a:p>
        </p:txBody>
      </p:sp>
    </p:spTree>
    <p:extLst>
      <p:ext uri="{BB962C8B-B14F-4D97-AF65-F5344CB8AC3E}">
        <p14:creationId xmlns:p14="http://schemas.microsoft.com/office/powerpoint/2010/main" val="3882184778"/>
      </p:ext>
    </p:extLst>
  </p:cSld>
  <p:clrMap bg1="lt1" tx1="dk1" bg2="lt2" tx2="dk2" accent1="accent1" accent2="accent2" accent3="accent3" accent4="accent4" accent5="accent5" accent6="accent6" hlink="hlink" folHlink="folHlink"/>
  <p:sldLayoutIdLst>
    <p:sldLayoutId id="2147483662" r:id="rId1"/>
    <p:sldLayoutId id="2147483664" r:id="rId2"/>
    <p:sldLayoutId id="2147483665" r:id="rId3"/>
    <p:sldLayoutId id="2147483666" r:id="rId4"/>
    <p:sldLayoutId id="2147483667" r:id="rId5"/>
    <p:sldLayoutId id="2147483668" r:id="rId6"/>
    <p:sldLayoutId id="2147483669" r:id="rId7"/>
  </p:sldLayoutIdLst>
  <p:hf sldNum="0" hdr="0" ftr="0"/>
  <p:txStyles>
    <p:titleStyle>
      <a:lvl1pPr algn="ctr" defTabSz="685800" rtl="0" eaLnBrk="1" latinLnBrk="0" hangingPunct="1">
        <a:lnSpc>
          <a:spcPct val="90000"/>
        </a:lnSpc>
        <a:spcBef>
          <a:spcPct val="0"/>
        </a:spcBef>
        <a:buNone/>
        <a:defRPr sz="3600" b="1" kern="1200">
          <a:solidFill>
            <a:schemeClr val="bg1"/>
          </a:solidFill>
          <a:latin typeface="Calibri "/>
          <a:ea typeface="+mj-ea"/>
          <a:cs typeface="+mj-cs"/>
        </a:defRPr>
      </a:lvl1pPr>
    </p:titleStyle>
    <p:bodyStyle>
      <a:lvl1pPr marL="288925" indent="-288925" algn="l" defTabSz="685800" rtl="0" eaLnBrk="1" latinLnBrk="0" hangingPunct="1">
        <a:lnSpc>
          <a:spcPct val="100000"/>
        </a:lnSpc>
        <a:spcBef>
          <a:spcPts val="600"/>
        </a:spcBef>
        <a:buFont typeface="Wingdings" panose="05000000000000000000" pitchFamily="2" charset="2"/>
        <a:buChar char="§"/>
        <a:defRPr sz="3200" kern="1200">
          <a:solidFill>
            <a:schemeClr val="tx1"/>
          </a:solidFill>
          <a:latin typeface="+mn-lt"/>
          <a:ea typeface="+mn-ea"/>
          <a:cs typeface="+mn-cs"/>
        </a:defRPr>
      </a:lvl1pPr>
      <a:lvl2pPr marL="514350" indent="-217885" algn="l" defTabSz="685800" rtl="0" eaLnBrk="1" latinLnBrk="0" hangingPunct="1">
        <a:lnSpc>
          <a:spcPct val="100000"/>
        </a:lnSpc>
        <a:spcBef>
          <a:spcPts val="600"/>
        </a:spcBef>
        <a:buFont typeface="Arial" panose="020B0604020202020204" pitchFamily="34" charset="0"/>
        <a:buChar char="•"/>
        <a:defRPr sz="2800" kern="1200">
          <a:solidFill>
            <a:schemeClr val="tx1"/>
          </a:solidFill>
          <a:latin typeface="+mn-lt"/>
          <a:ea typeface="+mn-ea"/>
          <a:cs typeface="+mn-cs"/>
        </a:defRPr>
      </a:lvl2pPr>
      <a:lvl3pPr marL="779860" indent="-265510" algn="l" defTabSz="685800" rtl="0" eaLnBrk="1" latinLnBrk="0" hangingPunct="1">
        <a:lnSpc>
          <a:spcPct val="100000"/>
        </a:lnSpc>
        <a:spcBef>
          <a:spcPts val="600"/>
        </a:spcBef>
        <a:buSzPct val="50000"/>
        <a:buFont typeface="Wingdings" panose="05000000000000000000" pitchFamily="2" charset="2"/>
        <a:buChar char="q"/>
        <a:defRPr sz="2800" kern="1200">
          <a:solidFill>
            <a:schemeClr val="tx1"/>
          </a:solidFill>
          <a:latin typeface="+mn-lt"/>
          <a:ea typeface="+mn-ea"/>
          <a:cs typeface="+mn-cs"/>
        </a:defRPr>
      </a:lvl3pPr>
      <a:lvl4pPr marL="1028700" indent="-220266" algn="l" defTabSz="685800" rtl="0" eaLnBrk="1" latinLnBrk="0" hangingPunct="1">
        <a:lnSpc>
          <a:spcPct val="100000"/>
        </a:lnSpc>
        <a:spcBef>
          <a:spcPts val="600"/>
        </a:spcBef>
        <a:buFont typeface="Calibri" panose="020F0502020204030204" pitchFamily="34" charset="0"/>
        <a:buChar char="–"/>
        <a:defRPr sz="2400" kern="1200">
          <a:solidFill>
            <a:schemeClr val="tx1"/>
          </a:solidFill>
          <a:latin typeface="+mn-lt"/>
          <a:ea typeface="+mn-ea"/>
          <a:cs typeface="+mn-cs"/>
        </a:defRPr>
      </a:lvl4pPr>
      <a:lvl5pPr marL="1028700" indent="163116" algn="l" defTabSz="685800" rtl="0" eaLnBrk="1" latinLnBrk="0" hangingPunct="1">
        <a:lnSpc>
          <a:spcPct val="100000"/>
        </a:lnSpc>
        <a:spcBef>
          <a:spcPts val="600"/>
        </a:spcBef>
        <a:buFont typeface="Arial" panose="020B0604020202020204" pitchFamily="34" charset="0"/>
        <a:buChar char="•"/>
        <a:defRPr sz="2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hyperlink" Target="http://www.healthcare.gov/"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8" Type="http://schemas.openxmlformats.org/officeDocument/2006/relationships/hyperlink" Target="https://insurekidsnow.gov/" TargetMode="External"/><Relationship Id="rId13" Type="http://schemas.openxmlformats.org/officeDocument/2006/relationships/hyperlink" Target="https://www.cms.gov/Regulations-and-Guidance/guidance/Manuals/Paper-Based-Manuals-Items/CMS021927.html" TargetMode="External"/><Relationship Id="rId18" Type="http://schemas.openxmlformats.org/officeDocument/2006/relationships/hyperlink" Target="https://www.medicare.gov/Publications/Search/results.asp?PubID=11409&amp;PubLanguage=1&amp;Type=PubID" TargetMode="External"/><Relationship Id="rId3" Type="http://schemas.openxmlformats.org/officeDocument/2006/relationships/notesSlide" Target="../notesSlides/notesSlide40.xml"/><Relationship Id="rId21" Type="http://schemas.openxmlformats.org/officeDocument/2006/relationships/hyperlink" Target="http://www.cms.gov/outreach-and-education/outreach/partnerships/publications-for-partners.html" TargetMode="External"/><Relationship Id="rId7" Type="http://schemas.openxmlformats.org/officeDocument/2006/relationships/hyperlink" Target="https://www.healthcare.gov/medicaid-chip/medicaid-expansion-and-you/" TargetMode="External"/><Relationship Id="rId12" Type="http://schemas.openxmlformats.org/officeDocument/2006/relationships/hyperlink" Target="http://www.socialsecurity.gov/" TargetMode="External"/><Relationship Id="rId17" Type="http://schemas.openxmlformats.org/officeDocument/2006/relationships/hyperlink" Target="https://www.medicare.gov/Publications/Search/results.asp?PubID=11445&amp;PubLanguage=1&amp;Type=PubID" TargetMode="External"/><Relationship Id="rId2" Type="http://schemas.openxmlformats.org/officeDocument/2006/relationships/slideLayout" Target="../slideLayouts/slideLayout4.xml"/><Relationship Id="rId16" Type="http://schemas.openxmlformats.org/officeDocument/2006/relationships/hyperlink" Target="https://www.cms.gov/Outreach-and-Education/Medicare-Learning-Network-MLN/MLNProducts/downloads/Medicare_Beneficiaries_Dual_Eligibles_At_a_Glance.pdf" TargetMode="External"/><Relationship Id="rId20" Type="http://schemas.openxmlformats.org/officeDocument/2006/relationships/hyperlink" Target="http://www.medicare.gov/Publications/Search/SearchCriteria.asp?version=default&amp;browser=IE|9|Windows+7&amp;Language=English&amp;pagelist=Home&amp;comingFrom=13" TargetMode="External"/><Relationship Id="rId1" Type="http://schemas.openxmlformats.org/officeDocument/2006/relationships/tags" Target="../tags/tag1.xml"/><Relationship Id="rId6" Type="http://schemas.openxmlformats.org/officeDocument/2006/relationships/hyperlink" Target="http://aspe.hhs.gov/health/fmap.cfm" TargetMode="External"/><Relationship Id="rId11" Type="http://schemas.openxmlformats.org/officeDocument/2006/relationships/hyperlink" Target="https://www.medicaid.gov/about-us/contact-us/contact-us.html" TargetMode="External"/><Relationship Id="rId24" Type="http://schemas.openxmlformats.org/officeDocument/2006/relationships/hyperlink" Target="https://www.medicare.gov/files/ask-medicare-tips-for-caregivers-of-disabled-person.pdf" TargetMode="External"/><Relationship Id="rId5" Type="http://schemas.openxmlformats.org/officeDocument/2006/relationships/hyperlink" Target="https://cms.gov/" TargetMode="External"/><Relationship Id="rId15" Type="http://schemas.openxmlformats.org/officeDocument/2006/relationships/hyperlink" Target="https://www.cms.gov/Regulations-and-Guidance/Guidance/Manuals/Internet-Only-Manuals-IOMs-Items/CMS1249728.html?DLPage=2&amp;DLEntries=10&amp;DLSort=0&amp;DLSortDir=ascending" TargetMode="External"/><Relationship Id="rId23" Type="http://schemas.openxmlformats.org/officeDocument/2006/relationships/hyperlink" Target="https://www.cms.gov/Outreach-and-Education/Outreach/Partnerships/Downloads/11401-P.pdf" TargetMode="External"/><Relationship Id="rId10" Type="http://schemas.openxmlformats.org/officeDocument/2006/relationships/hyperlink" Target="https://www.ssa.gov/disabilityresearch/wi/medicaid.htm?__utma=176294311.297604459.1445483867.1445986615.1445991560.6&amp;__utmb=176294311.3.9.1445991619010&amp;__utmc=176294311&amp;__utmx=-&amp;__utmz=176294311.1445991560.6.5.utmcsr=google|utmccn=(organic)|utmcmd=organic|utmctr=(not%20provided)&amp;__utmv=-&amp;__utmk=15868991" TargetMode="External"/><Relationship Id="rId19" Type="http://schemas.openxmlformats.org/officeDocument/2006/relationships/hyperlink" Target="https://www.medicare.gov/Publications/Search/results.asp?PubID=11306&amp;PubLanguage=1&amp;Type=PubID" TargetMode="External"/><Relationship Id="rId4" Type="http://schemas.openxmlformats.org/officeDocument/2006/relationships/hyperlink" Target="https://medicaid.gov/" TargetMode="External"/><Relationship Id="rId9" Type="http://schemas.openxmlformats.org/officeDocument/2006/relationships/hyperlink" Target="https://medicaid.gov/Medicaid-chip-program-information/by-state/by-state.html" TargetMode="External"/><Relationship Id="rId14" Type="http://schemas.openxmlformats.org/officeDocument/2006/relationships/hyperlink" Target="https://www.cms.gov/Regulations-and-Guidance/Guidance/Manuals/Internet-Only-Manuals-IOMs-Items/CMS1238527.html?DLPage=2&amp;DLEntries=10&amp;DLSort=0&amp;DLSortDir=ascending" TargetMode="External"/><Relationship Id="rId22" Type="http://schemas.openxmlformats.org/officeDocument/2006/relationships/hyperlink" Target="https://www.cms.gov/Outreach-and-Education/Outreach/Partnerships/Downloads/11249-P.pdf" TargetMode="Externa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hyperlink" Target="mailto:training@cms.hhs.gov" TargetMode="External"/><Relationship Id="rId2" Type="http://schemas.openxmlformats.org/officeDocument/2006/relationships/notesSlide" Target="../notesSlides/notesSlide45.xml"/><Relationship Id="rId1" Type="http://schemas.openxmlformats.org/officeDocument/2006/relationships/slideLayout" Target="../slideLayouts/slideLayout12.xml"/><Relationship Id="rId4" Type="http://schemas.openxmlformats.org/officeDocument/2006/relationships/hyperlink" Target="https://www.cms.gov/Outreach-and-Education/Training/CMSNationalTrainingProgram/index.html"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descr="Yellow Rectangle&#10;" title="Yellow Rectangle"/>
          <p:cNvSpPr>
            <a:spLocks noGrp="1"/>
          </p:cNvSpPr>
          <p:nvPr>
            <p:ph type="title"/>
          </p:nvPr>
        </p:nvSpPr>
        <p:spPr>
          <a:xfrm>
            <a:off x="0" y="1384663"/>
            <a:ext cx="9144000" cy="1066800"/>
          </a:xfrm>
          <a:solidFill>
            <a:srgbClr val="FFD004"/>
          </a:solidFill>
        </p:spPr>
        <p:txBody>
          <a:bodyPr anchor="ctr" anchorCtr="1"/>
          <a:lstStyle/>
          <a:p>
            <a:r>
              <a:rPr lang="en-US" sz="3400" dirty="0" smtClean="0">
                <a:solidFill>
                  <a:schemeClr val="tx1"/>
                </a:solidFill>
              </a:rPr>
              <a:t/>
            </a:r>
            <a:br>
              <a:rPr lang="en-US" sz="3400" dirty="0" smtClean="0">
                <a:solidFill>
                  <a:schemeClr val="tx1"/>
                </a:solidFill>
              </a:rPr>
            </a:br>
            <a:endParaRPr lang="en-US" sz="3400" dirty="0">
              <a:solidFill>
                <a:schemeClr val="tx1"/>
              </a:solidFill>
            </a:endParaRPr>
          </a:p>
        </p:txBody>
      </p:sp>
      <p:sp>
        <p:nvSpPr>
          <p:cNvPr id="7" name="Subtitle 6"/>
          <p:cNvSpPr>
            <a:spLocks noGrp="1"/>
          </p:cNvSpPr>
          <p:nvPr>
            <p:ph type="body" sz="quarter" idx="10"/>
          </p:nvPr>
        </p:nvSpPr>
        <p:spPr>
          <a:xfrm>
            <a:off x="5728709" y="3200400"/>
            <a:ext cx="3186691" cy="1143000"/>
          </a:xfrm>
        </p:spPr>
        <p:txBody>
          <a:bodyPr>
            <a:noAutofit/>
          </a:bodyPr>
          <a:lstStyle/>
          <a:p>
            <a:r>
              <a:rPr lang="en-US" i="0" dirty="0" smtClean="0"/>
              <a:t>Module 12</a:t>
            </a:r>
          </a:p>
          <a:p>
            <a:pPr algn="r"/>
            <a:endParaRPr lang="en-US" sz="2800" i="0" dirty="0" smtClean="0"/>
          </a:p>
        </p:txBody>
      </p:sp>
      <p:sp>
        <p:nvSpPr>
          <p:cNvPr id="3" name="Text Placeholder 2"/>
          <p:cNvSpPr>
            <a:spLocks noGrp="1"/>
          </p:cNvSpPr>
          <p:nvPr>
            <p:ph type="body" sz="quarter" idx="11"/>
          </p:nvPr>
        </p:nvSpPr>
        <p:spPr>
          <a:xfrm>
            <a:off x="5728709" y="4475018"/>
            <a:ext cx="3291840" cy="1316182"/>
          </a:xfrm>
        </p:spPr>
        <p:txBody>
          <a:bodyPr>
            <a:normAutofit lnSpcReduction="10000"/>
          </a:bodyPr>
          <a:lstStyle/>
          <a:p>
            <a:r>
              <a:rPr lang="en-US" i="0" dirty="0"/>
              <a:t>Medicaid and the Children’s Health Insurance </a:t>
            </a:r>
            <a:r>
              <a:rPr lang="en-US" i="0" dirty="0" smtClean="0"/>
              <a:t>Program (CHIP</a:t>
            </a:r>
            <a:r>
              <a:rPr lang="en-US" i="0" dirty="0"/>
              <a:t>)</a:t>
            </a:r>
          </a:p>
        </p:txBody>
      </p:sp>
      <p:sp>
        <p:nvSpPr>
          <p:cNvPr id="2" name="Rectangle 1" descr="Blue Rectangle&#10;" title="Blue Rectangle"/>
          <p:cNvSpPr/>
          <p:nvPr/>
        </p:nvSpPr>
        <p:spPr>
          <a:xfrm>
            <a:off x="0" y="2451463"/>
            <a:ext cx="9144000" cy="108857"/>
          </a:xfrm>
          <a:prstGeom prst="rect">
            <a:avLst/>
          </a:prstGeom>
          <a:solidFill>
            <a:srgbClr val="084A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p:cNvSpPr txBox="1"/>
          <p:nvPr/>
        </p:nvSpPr>
        <p:spPr>
          <a:xfrm>
            <a:off x="1237343" y="1583146"/>
            <a:ext cx="6564085" cy="646331"/>
          </a:xfrm>
          <a:prstGeom prst="rect">
            <a:avLst/>
          </a:prstGeom>
          <a:noFill/>
        </p:spPr>
        <p:txBody>
          <a:bodyPr wrap="square" rtlCol="0">
            <a:spAutoFit/>
          </a:bodyPr>
          <a:lstStyle/>
          <a:p>
            <a:pPr algn="ctr"/>
            <a:r>
              <a:rPr lang="en-US" sz="3600" b="1" dirty="0" smtClean="0">
                <a:latin typeface="Calibri" panose="020F0502020204030204" pitchFamily="34" charset="0"/>
              </a:rPr>
              <a:t>2016 National Training Program</a:t>
            </a:r>
            <a:endParaRPr lang="en-US" sz="3600" b="1" dirty="0">
              <a:latin typeface="Calibri" panose="020F0502020204030204" pitchFamily="34" charset="0"/>
            </a:endParaRPr>
          </a:p>
        </p:txBody>
      </p:sp>
    </p:spTree>
    <p:extLst>
      <p:ext uri="{BB962C8B-B14F-4D97-AF65-F5344CB8AC3E}">
        <p14:creationId xmlns:p14="http://schemas.microsoft.com/office/powerpoint/2010/main" val="153340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dirty="0" smtClean="0"/>
              <a:t/>
            </a:r>
            <a:br>
              <a:rPr lang="en-US" dirty="0" smtClean="0"/>
            </a:br>
            <a:r>
              <a:rPr lang="en-US" dirty="0" smtClean="0"/>
              <a:t>Eligibility—Medicaid Expansion </a:t>
            </a:r>
            <a:br>
              <a:rPr lang="en-US" dirty="0" smtClean="0"/>
            </a:br>
            <a:endParaRPr lang="en-US" dirty="0" smtClean="0"/>
          </a:p>
        </p:txBody>
      </p:sp>
      <p:sp>
        <p:nvSpPr>
          <p:cNvPr id="3" name="Content Placeholder 2"/>
          <p:cNvSpPr>
            <a:spLocks noGrp="1"/>
          </p:cNvSpPr>
          <p:nvPr>
            <p:ph idx="1"/>
          </p:nvPr>
        </p:nvSpPr>
        <p:spPr/>
        <p:txBody>
          <a:bodyPr/>
          <a:lstStyle/>
          <a:p>
            <a:r>
              <a:rPr lang="en-US" dirty="0" smtClean="0"/>
              <a:t>Affordable Care Act’s Eligibility Groups effective 1/1/2014</a:t>
            </a:r>
          </a:p>
          <a:p>
            <a:pPr lvl="1"/>
            <a:r>
              <a:rPr lang="en-US" dirty="0" smtClean="0"/>
              <a:t>Adult group</a:t>
            </a:r>
          </a:p>
          <a:p>
            <a:pPr lvl="2"/>
            <a:r>
              <a:rPr lang="en-US" dirty="0" smtClean="0"/>
              <a:t>19–64 with income below 133% of Federal Poverty Level (FPL)</a:t>
            </a:r>
          </a:p>
          <a:p>
            <a:pPr lvl="1"/>
            <a:r>
              <a:rPr lang="en-US" dirty="0" smtClean="0"/>
              <a:t>Former foster care group</a:t>
            </a:r>
          </a:p>
          <a:p>
            <a:pPr lvl="2"/>
            <a:r>
              <a:rPr lang="en-US" dirty="0" smtClean="0"/>
              <a:t>Under 26 and enrolled in Medicaid while in foster care at 18 or “aged out” of foster care</a:t>
            </a:r>
          </a:p>
          <a:p>
            <a:pPr lvl="1"/>
            <a:r>
              <a:rPr lang="en-US" dirty="0" smtClean="0"/>
              <a:t>Optional eligibility group for individuals with income above 133% of FPL</a:t>
            </a:r>
          </a:p>
          <a:p>
            <a:pPr lvl="2"/>
            <a:r>
              <a:rPr lang="en-US" dirty="0" smtClean="0"/>
              <a:t>Under 65</a:t>
            </a:r>
            <a:endParaRPr lang="en-US" dirty="0"/>
          </a:p>
        </p:txBody>
      </p:sp>
      <p:sp>
        <p:nvSpPr>
          <p:cNvPr id="2" name="Date Placeholder 1"/>
          <p:cNvSpPr>
            <a:spLocks noGrp="1"/>
          </p:cNvSpPr>
          <p:nvPr>
            <p:ph type="dt" sz="half" idx="10"/>
          </p:nvPr>
        </p:nvSpPr>
        <p:spPr/>
        <p:txBody>
          <a:bodyPr/>
          <a:lstStyle/>
          <a:p>
            <a:r>
              <a:rPr lang="en-US" dirty="0" smtClean="0"/>
              <a:t>May 2016</a:t>
            </a:r>
            <a:endParaRPr lang="en-US" dirty="0"/>
          </a:p>
        </p:txBody>
      </p:sp>
      <p:sp>
        <p:nvSpPr>
          <p:cNvPr id="9" name="Footer Placeholder 4"/>
          <p:cNvSpPr>
            <a:spLocks noGrp="1"/>
          </p:cNvSpPr>
          <p:nvPr>
            <p:ph type="ftr" sz="quarter" idx="11"/>
          </p:nvPr>
        </p:nvSpPr>
        <p:spPr/>
        <p:txBody>
          <a:bodyPr/>
          <a:lstStyle/>
          <a:p>
            <a:r>
              <a:rPr lang="en-US" dirty="0" smtClean="0"/>
              <a:t>Medicaid and the Children's Health Insurance Program</a:t>
            </a:r>
            <a:endParaRPr lang="en-US" dirty="0"/>
          </a:p>
        </p:txBody>
      </p:sp>
      <p:sp>
        <p:nvSpPr>
          <p:cNvPr id="10" name="Slide Number Placeholder 5"/>
          <p:cNvSpPr>
            <a:spLocks noGrp="1"/>
          </p:cNvSpPr>
          <p:nvPr>
            <p:ph type="sldNum" sz="quarter" idx="12"/>
          </p:nvPr>
        </p:nvSpPr>
        <p:spPr/>
        <p:txBody>
          <a:bodyPr/>
          <a:lstStyle/>
          <a:p>
            <a:fld id="{9418AAB6-4650-4C46-97D6-618B9D2525ED}" type="slidenum">
              <a:rPr lang="en-US" smtClean="0"/>
              <a:pPr/>
              <a:t>10</a:t>
            </a:fld>
            <a:endParaRPr lang="en-US" dirty="0"/>
          </a:p>
        </p:txBody>
      </p:sp>
    </p:spTree>
    <p:extLst>
      <p:ext uri="{BB962C8B-B14F-4D97-AF65-F5344CB8AC3E}">
        <p14:creationId xmlns:p14="http://schemas.microsoft.com/office/powerpoint/2010/main" val="40155850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14399"/>
            <a:ext cx="9043986" cy="962631"/>
          </a:xfrm>
        </p:spPr>
        <p:txBody>
          <a:bodyPr/>
          <a:lstStyle/>
          <a:p>
            <a:r>
              <a:rPr lang="en-US" dirty="0" smtClean="0"/>
              <a:t/>
            </a:r>
            <a:br>
              <a:rPr lang="en-US" dirty="0" smtClean="0"/>
            </a:br>
            <a:r>
              <a:rPr lang="en-US" dirty="0" smtClean="0"/>
              <a:t>Medicaid Expansion in 2016:</a:t>
            </a:r>
            <a:br>
              <a:rPr lang="en-US" dirty="0" smtClean="0"/>
            </a:br>
            <a:r>
              <a:rPr lang="en-US" dirty="0" smtClean="0"/>
              <a:t>32 States Including the District of Columbia</a:t>
            </a:r>
            <a:br>
              <a:rPr lang="en-US" dirty="0" smtClean="0"/>
            </a:br>
            <a:endParaRPr lang="en-US" dirty="0"/>
          </a:p>
        </p:txBody>
      </p:sp>
      <p:pic>
        <p:nvPicPr>
          <p:cNvPr id="2" name="Picture 1" descr="Picture of map of United States.  States shaded orange are chosing not to adopt at this time (19 states).  States shaded in blue (32 states including DC)  have adopted Medicaid Expansion." title="Current Status of State Medicaid Expansion Decisions"/>
          <p:cNvPicPr>
            <a:picLocks noChangeAspect="1"/>
          </p:cNvPicPr>
          <p:nvPr/>
        </p:nvPicPr>
        <p:blipFill>
          <a:blip r:embed="rId3"/>
          <a:stretch>
            <a:fillRect/>
          </a:stretch>
        </p:blipFill>
        <p:spPr>
          <a:xfrm>
            <a:off x="218440" y="1100137"/>
            <a:ext cx="8952547" cy="4657725"/>
          </a:xfrm>
          <a:prstGeom prst="rect">
            <a:avLst/>
          </a:prstGeom>
        </p:spPr>
      </p:pic>
      <p:sp>
        <p:nvSpPr>
          <p:cNvPr id="69" name="Date Placeholder 1"/>
          <p:cNvSpPr>
            <a:spLocks noGrp="1"/>
          </p:cNvSpPr>
          <p:nvPr>
            <p:ph type="dt" sz="half" idx="10"/>
          </p:nvPr>
        </p:nvSpPr>
        <p:spPr/>
        <p:txBody>
          <a:bodyPr/>
          <a:lstStyle/>
          <a:p>
            <a:r>
              <a:rPr lang="en-US" dirty="0" smtClean="0"/>
              <a:t>May 2016</a:t>
            </a:r>
            <a:endParaRPr lang="en-US" dirty="0"/>
          </a:p>
        </p:txBody>
      </p:sp>
      <p:sp>
        <p:nvSpPr>
          <p:cNvPr id="72" name="Footer Placeholder 4"/>
          <p:cNvSpPr>
            <a:spLocks noGrp="1"/>
          </p:cNvSpPr>
          <p:nvPr>
            <p:ph type="ftr" sz="quarter" idx="11"/>
          </p:nvPr>
        </p:nvSpPr>
        <p:spPr/>
        <p:txBody>
          <a:bodyPr/>
          <a:lstStyle/>
          <a:p>
            <a:r>
              <a:rPr lang="en-US" dirty="0" smtClean="0"/>
              <a:t>Medicaid and the Children's Health Insurance Program</a:t>
            </a:r>
            <a:endParaRPr lang="en-US" dirty="0"/>
          </a:p>
        </p:txBody>
      </p:sp>
      <p:sp>
        <p:nvSpPr>
          <p:cNvPr id="73" name="Slide Number Placeholder 5"/>
          <p:cNvSpPr>
            <a:spLocks noGrp="1"/>
          </p:cNvSpPr>
          <p:nvPr>
            <p:ph type="sldNum" sz="quarter" idx="12"/>
          </p:nvPr>
        </p:nvSpPr>
        <p:spPr/>
        <p:txBody>
          <a:bodyPr/>
          <a:lstStyle/>
          <a:p>
            <a:fld id="{9418AAB6-4650-4C46-97D6-618B9D2525ED}" type="slidenum">
              <a:rPr lang="en-US" smtClean="0"/>
              <a:pPr/>
              <a:t>11</a:t>
            </a:fld>
            <a:endParaRPr lang="en-US" dirty="0"/>
          </a:p>
        </p:txBody>
      </p:sp>
    </p:spTree>
    <p:extLst>
      <p:ext uri="{BB962C8B-B14F-4D97-AF65-F5344CB8AC3E}">
        <p14:creationId xmlns:p14="http://schemas.microsoft.com/office/powerpoint/2010/main" val="33208182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Title 57"/>
          <p:cNvSpPr>
            <a:spLocks noGrp="1"/>
          </p:cNvSpPr>
          <p:nvPr>
            <p:ph type="title"/>
          </p:nvPr>
        </p:nvSpPr>
        <p:spPr/>
        <p:txBody>
          <a:bodyPr/>
          <a:lstStyle/>
          <a:p>
            <a:r>
              <a:rPr lang="en-US" dirty="0" smtClean="0"/>
              <a:t/>
            </a:r>
            <a:br>
              <a:rPr lang="en-US" dirty="0" smtClean="0"/>
            </a:br>
            <a:r>
              <a:rPr lang="en-US" dirty="0" smtClean="0"/>
              <a:t>Affordable Insurance Programs </a:t>
            </a:r>
            <a:br>
              <a:rPr lang="en-US" dirty="0" smtClean="0"/>
            </a:br>
            <a:r>
              <a:rPr lang="en-US" dirty="0" smtClean="0"/>
              <a:t>Without Expansion</a:t>
            </a:r>
            <a:br>
              <a:rPr lang="en-US" dirty="0" smtClean="0"/>
            </a:br>
            <a:endParaRPr lang="en-US" dirty="0"/>
          </a:p>
        </p:txBody>
      </p:sp>
      <p:grpSp>
        <p:nvGrpSpPr>
          <p:cNvPr id="29" name="Group 28" descr="Graphic showing affordable insurance programs without expansion" title="Graphic showing affordable insurance programs without expansion"/>
          <p:cNvGrpSpPr/>
          <p:nvPr/>
        </p:nvGrpSpPr>
        <p:grpSpPr>
          <a:xfrm>
            <a:off x="0" y="1251284"/>
            <a:ext cx="9144000" cy="5105067"/>
            <a:chOff x="-204687" y="1339334"/>
            <a:chExt cx="9878622" cy="4853465"/>
          </a:xfrm>
        </p:grpSpPr>
        <p:cxnSp>
          <p:nvCxnSpPr>
            <p:cNvPr id="30" name="traight Arrow Connector 29"/>
            <p:cNvCxnSpPr/>
            <p:nvPr/>
          </p:nvCxnSpPr>
          <p:spPr bwMode="auto">
            <a:xfrm>
              <a:off x="2209800" y="5422905"/>
              <a:ext cx="0" cy="254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9" name="TextBox 38"/>
            <p:cNvSpPr txBox="1"/>
            <p:nvPr/>
          </p:nvSpPr>
          <p:spPr>
            <a:xfrm>
              <a:off x="-204687" y="1339334"/>
              <a:ext cx="9878622" cy="380391"/>
            </a:xfrm>
            <a:prstGeom prst="rect">
              <a:avLst/>
            </a:prstGeom>
            <a:noFill/>
          </p:spPr>
          <p:txBody>
            <a:bodyPr wrap="square" rtlCol="0">
              <a:spAutoFit/>
            </a:bodyPr>
            <a:lstStyle/>
            <a:p>
              <a:pPr algn="ctr"/>
              <a:r>
                <a:rPr lang="en-US" sz="2000" b="1" dirty="0">
                  <a:solidFill>
                    <a:srgbClr val="000000"/>
                  </a:solidFill>
                </a:rPr>
                <a:t>For non-elderly, non-disabled individuals, based on current median state eligibility</a:t>
              </a:r>
            </a:p>
          </p:txBody>
        </p:sp>
        <p:sp>
          <p:nvSpPr>
            <p:cNvPr id="4" name="TextBox 16"/>
            <p:cNvSpPr txBox="1">
              <a:spLocks noChangeArrowheads="1"/>
            </p:cNvSpPr>
            <p:nvPr/>
          </p:nvSpPr>
          <p:spPr bwMode="auto">
            <a:xfrm>
              <a:off x="660402" y="4437066"/>
              <a:ext cx="1189039" cy="338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sz="1050" b="1" dirty="0">
                  <a:solidFill>
                    <a:srgbClr val="3A669C"/>
                  </a:solidFill>
                </a:rPr>
                <a:t>133% FPL</a:t>
              </a:r>
            </a:p>
          </p:txBody>
        </p:sp>
        <p:cxnSp>
          <p:nvCxnSpPr>
            <p:cNvPr id="5" name="Straight Connector 4"/>
            <p:cNvCxnSpPr/>
            <p:nvPr/>
          </p:nvCxnSpPr>
          <p:spPr>
            <a:xfrm>
              <a:off x="1719265" y="5407027"/>
              <a:ext cx="5988051" cy="14288"/>
            </a:xfrm>
            <a:prstGeom prst="line">
              <a:avLst/>
            </a:prstGeom>
            <a:ln w="571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rot="5400000">
              <a:off x="4763" y="3692525"/>
              <a:ext cx="3429000" cy="0"/>
            </a:xfrm>
            <a:prstGeom prst="line">
              <a:avLst/>
            </a:prstGeom>
            <a:ln w="571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 name="Elbow Connector 6"/>
            <p:cNvCxnSpPr/>
            <p:nvPr/>
          </p:nvCxnSpPr>
          <p:spPr>
            <a:xfrm>
              <a:off x="1598613" y="4643438"/>
              <a:ext cx="3048000" cy="163512"/>
            </a:xfrm>
            <a:prstGeom prst="bentConnector3">
              <a:avLst>
                <a:gd name="adj1" fmla="val 50000"/>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descr="Marketplace Subsidies 100 to 400% Federal Poverty Level (FPL)"/>
            <p:cNvCxnSpPr/>
            <p:nvPr/>
          </p:nvCxnSpPr>
          <p:spPr>
            <a:xfrm flipV="1">
              <a:off x="1585913" y="1990725"/>
              <a:ext cx="117475" cy="1588"/>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1585913" y="3121026"/>
              <a:ext cx="117475" cy="1588"/>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Rectangle 41" descr="Varies by state up to 241% FPL"/>
            <p:cNvSpPr>
              <a:spLocks noChangeArrowheads="1"/>
            </p:cNvSpPr>
            <p:nvPr/>
          </p:nvSpPr>
          <p:spPr bwMode="auto">
            <a:xfrm>
              <a:off x="4659313" y="3168650"/>
              <a:ext cx="3048000" cy="2238375"/>
            </a:xfrm>
            <a:prstGeom prst="rect">
              <a:avLst/>
            </a:prstGeom>
            <a:gradFill rotWithShape="1">
              <a:gsLst>
                <a:gs pos="0">
                  <a:schemeClr val="accent1"/>
                </a:gs>
                <a:gs pos="100000">
                  <a:srgbClr val="3ED288"/>
                </a:gs>
              </a:gsLst>
              <a:lin ang="5400000" scaled="1"/>
            </a:gradFill>
            <a:ln>
              <a:noFill/>
            </a:ln>
            <a:extLst>
              <a:ext uri="{91240B29-F687-4F45-9708-019B960494DF}">
                <a14:hiddenLine xmlns:a14="http://schemas.microsoft.com/office/drawing/2010/main" w="25400">
                  <a:solidFill>
                    <a:srgbClr val="000000"/>
                  </a:solidFill>
                  <a:miter lim="800000"/>
                  <a:headEnd/>
                  <a:tailEnd/>
                </a14:hiddenLine>
              </a:ext>
            </a:extLst>
          </p:spPr>
          <p:txBody>
            <a:bodyPr anchor="ctr"/>
            <a:lstStyle/>
            <a:p>
              <a:pPr algn="ctr"/>
              <a:r>
                <a:rPr lang="en-US" b="1" dirty="0">
                  <a:solidFill>
                    <a:prstClr val="white"/>
                  </a:solidFill>
                </a:rPr>
                <a:t>Medicaid/CHIP Children</a:t>
              </a:r>
            </a:p>
          </p:txBody>
        </p:sp>
        <p:sp>
          <p:nvSpPr>
            <p:cNvPr id="11" name="TextBox 15"/>
            <p:cNvSpPr txBox="1">
              <a:spLocks noChangeArrowheads="1"/>
            </p:cNvSpPr>
            <p:nvPr/>
          </p:nvSpPr>
          <p:spPr bwMode="auto">
            <a:xfrm>
              <a:off x="1439864" y="5341940"/>
              <a:ext cx="346677" cy="338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sz="1050" b="1" dirty="0">
                  <a:solidFill>
                    <a:srgbClr val="1F497D"/>
                  </a:solidFill>
                </a:rPr>
                <a:t>0</a:t>
              </a:r>
            </a:p>
          </p:txBody>
        </p:sp>
        <p:sp>
          <p:nvSpPr>
            <p:cNvPr id="13" name="TextBox 17"/>
            <p:cNvSpPr txBox="1">
              <a:spLocks noChangeArrowheads="1"/>
            </p:cNvSpPr>
            <p:nvPr/>
          </p:nvSpPr>
          <p:spPr bwMode="auto">
            <a:xfrm>
              <a:off x="654053" y="2787650"/>
              <a:ext cx="1094745" cy="553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endParaRPr lang="en-US" sz="1050" dirty="0">
                <a:solidFill>
                  <a:prstClr val="black"/>
                </a:solidFill>
              </a:endParaRPr>
            </a:p>
            <a:p>
              <a:pPr eaLnBrk="1" hangingPunct="1"/>
              <a:r>
                <a:rPr lang="en-US" sz="1050" b="1" dirty="0">
                  <a:solidFill>
                    <a:srgbClr val="3A669C"/>
                  </a:solidFill>
                </a:rPr>
                <a:t>241% FPL</a:t>
              </a:r>
            </a:p>
          </p:txBody>
        </p:sp>
        <p:sp>
          <p:nvSpPr>
            <p:cNvPr id="14" name="Rectangle 20"/>
            <p:cNvSpPr>
              <a:spLocks noChangeArrowheads="1"/>
            </p:cNvSpPr>
            <p:nvPr/>
          </p:nvSpPr>
          <p:spPr bwMode="auto">
            <a:xfrm>
              <a:off x="644529" y="1851029"/>
              <a:ext cx="949405" cy="338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050" b="1" dirty="0">
                  <a:solidFill>
                    <a:srgbClr val="3A669C"/>
                  </a:solidFill>
                </a:rPr>
                <a:t>400% FPL</a:t>
              </a:r>
            </a:p>
          </p:txBody>
        </p:sp>
        <p:sp>
          <p:nvSpPr>
            <p:cNvPr id="15" name="TextBox 32"/>
            <p:cNvSpPr txBox="1">
              <a:spLocks noChangeArrowheads="1"/>
            </p:cNvSpPr>
            <p:nvPr/>
          </p:nvSpPr>
          <p:spPr bwMode="auto">
            <a:xfrm>
              <a:off x="4659313" y="1978029"/>
              <a:ext cx="3048000" cy="1231106"/>
            </a:xfrm>
            <a:prstGeom prst="rect">
              <a:avLst/>
            </a:prstGeom>
            <a:gradFill rotWithShape="1">
              <a:gsLst>
                <a:gs pos="0">
                  <a:srgbClr val="1B2F48"/>
                </a:gs>
                <a:gs pos="100000">
                  <a:srgbClr val="3A669C"/>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endParaRPr lang="en-US" sz="1350" dirty="0">
                <a:solidFill>
                  <a:prstClr val="black"/>
                </a:solidFill>
              </a:endParaRPr>
            </a:p>
            <a:p>
              <a:pPr eaLnBrk="1" hangingPunct="1"/>
              <a:endParaRPr lang="en-US" sz="1350" dirty="0">
                <a:solidFill>
                  <a:prstClr val="black"/>
                </a:solidFill>
              </a:endParaRPr>
            </a:p>
            <a:p>
              <a:pPr eaLnBrk="1" hangingPunct="1"/>
              <a:endParaRPr lang="en-US" sz="1350" dirty="0">
                <a:solidFill>
                  <a:prstClr val="black"/>
                </a:solidFill>
              </a:endParaRPr>
            </a:p>
            <a:p>
              <a:pPr eaLnBrk="1" hangingPunct="1"/>
              <a:endParaRPr lang="en-US" sz="1350" dirty="0">
                <a:solidFill>
                  <a:prstClr val="black"/>
                </a:solidFill>
              </a:endParaRPr>
            </a:p>
          </p:txBody>
        </p:sp>
        <p:sp>
          <p:nvSpPr>
            <p:cNvPr id="16" name="TextBox 22"/>
            <p:cNvSpPr txBox="1">
              <a:spLocks noChangeArrowheads="1"/>
            </p:cNvSpPr>
            <p:nvPr/>
          </p:nvSpPr>
          <p:spPr bwMode="auto">
            <a:xfrm>
              <a:off x="4837113" y="5421313"/>
              <a:ext cx="2870200" cy="400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r>
                <a:rPr lang="en-US" sz="1350" b="1" dirty="0">
                  <a:solidFill>
                    <a:srgbClr val="1F497D"/>
                  </a:solidFill>
                  <a:latin typeface="Calibri"/>
                </a:rPr>
                <a:t>Children</a:t>
              </a:r>
            </a:p>
          </p:txBody>
        </p:sp>
        <p:sp>
          <p:nvSpPr>
            <p:cNvPr id="17" name="Rectangle 18"/>
            <p:cNvSpPr>
              <a:spLocks noChangeArrowheads="1"/>
            </p:cNvSpPr>
            <p:nvPr/>
          </p:nvSpPr>
          <p:spPr bwMode="auto">
            <a:xfrm>
              <a:off x="1744668" y="4487865"/>
              <a:ext cx="2917825" cy="919162"/>
            </a:xfrm>
            <a:prstGeom prst="rect">
              <a:avLst/>
            </a:prstGeom>
            <a:solidFill>
              <a:srgbClr val="3ED288"/>
            </a:solidFill>
            <a:ln>
              <a:noFill/>
            </a:ln>
            <a:extLst>
              <a:ext uri="{91240B29-F687-4F45-9708-019B960494DF}">
                <a14:hiddenLine xmlns:a14="http://schemas.microsoft.com/office/drawing/2010/main" w="25400">
                  <a:solidFill>
                    <a:srgbClr val="000000"/>
                  </a:solidFill>
                  <a:miter lim="800000"/>
                  <a:headEnd/>
                  <a:tailEnd/>
                </a14:hiddenLine>
              </a:ext>
            </a:extLst>
          </p:spPr>
          <p:txBody>
            <a:bodyPr anchor="ctr"/>
            <a:lstStyle/>
            <a:p>
              <a:pPr algn="ctr"/>
              <a:endParaRPr lang="en-US" b="1" dirty="0">
                <a:solidFill>
                  <a:prstClr val="white"/>
                </a:solidFill>
              </a:endParaRPr>
            </a:p>
          </p:txBody>
        </p:sp>
        <p:sp>
          <p:nvSpPr>
            <p:cNvPr id="18" name="Right Arrow 17"/>
            <p:cNvSpPr>
              <a:spLocks noChangeArrowheads="1"/>
            </p:cNvSpPr>
            <p:nvPr/>
          </p:nvSpPr>
          <p:spPr bwMode="auto">
            <a:xfrm>
              <a:off x="7707313" y="3044828"/>
              <a:ext cx="574675" cy="258763"/>
            </a:xfrm>
            <a:prstGeom prst="rightArrow">
              <a:avLst>
                <a:gd name="adj1" fmla="val 50000"/>
                <a:gd name="adj2" fmla="val 50000"/>
              </a:avLst>
            </a:prstGeom>
            <a:gradFill rotWithShape="1">
              <a:gsLst>
                <a:gs pos="0">
                  <a:srgbClr val="9BC1FF"/>
                </a:gs>
                <a:gs pos="100000">
                  <a:srgbClr val="3F80CD"/>
                </a:gs>
              </a:gsLst>
              <a:lin ang="5400000"/>
            </a:gradFill>
            <a:ln w="9525">
              <a:solidFill>
                <a:srgbClr val="4A7EBB"/>
              </a:solidFill>
              <a:miter lim="800000"/>
              <a:headEnd/>
              <a:tailEnd/>
            </a:ln>
            <a:effectLst>
              <a:outerShdw dist="23000" dir="5400000" rotWithShape="0">
                <a:srgbClr val="808080">
                  <a:alpha val="34998"/>
                </a:srgbClr>
              </a:outerShdw>
            </a:effectLst>
          </p:spPr>
          <p:txBody>
            <a:bodyPr anchor="ctr"/>
            <a:lstStyle/>
            <a:p>
              <a:pPr algn="ctr">
                <a:defRPr/>
              </a:pPr>
              <a:endParaRPr lang="en-US" sz="1350" dirty="0">
                <a:solidFill>
                  <a:srgbClr val="FFFFFF"/>
                </a:solidFill>
                <a:ea typeface="ＭＳ Ｐゴシック" charset="-128"/>
              </a:endParaRPr>
            </a:p>
          </p:txBody>
        </p:sp>
        <p:sp>
          <p:nvSpPr>
            <p:cNvPr id="19" name="TextBox 20"/>
            <p:cNvSpPr txBox="1">
              <a:spLocks noChangeArrowheads="1"/>
            </p:cNvSpPr>
            <p:nvPr/>
          </p:nvSpPr>
          <p:spPr bwMode="auto">
            <a:xfrm>
              <a:off x="7921629" y="3270250"/>
              <a:ext cx="1073151"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r>
                <a:rPr lang="en-US" sz="1350" b="1" dirty="0">
                  <a:solidFill>
                    <a:srgbClr val="3A669C"/>
                  </a:solidFill>
                  <a:latin typeface="Calibri"/>
                </a:rPr>
                <a:t>Varies by state</a:t>
              </a:r>
            </a:p>
          </p:txBody>
        </p:sp>
        <p:sp>
          <p:nvSpPr>
            <p:cNvPr id="20" name="Rectangle 19"/>
            <p:cNvSpPr/>
            <p:nvPr/>
          </p:nvSpPr>
          <p:spPr>
            <a:xfrm>
              <a:off x="1739903" y="4749800"/>
              <a:ext cx="850900" cy="6477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350" dirty="0">
                <a:solidFill>
                  <a:prstClr val="white"/>
                </a:solidFill>
              </a:endParaRPr>
            </a:p>
          </p:txBody>
        </p:sp>
        <p:sp>
          <p:nvSpPr>
            <p:cNvPr id="21" name="Rectangle 20"/>
            <p:cNvSpPr/>
            <p:nvPr/>
          </p:nvSpPr>
          <p:spPr>
            <a:xfrm>
              <a:off x="2590803" y="4760914"/>
              <a:ext cx="876300" cy="471486"/>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350" dirty="0">
                <a:solidFill>
                  <a:prstClr val="white"/>
                </a:solidFill>
              </a:endParaRPr>
            </a:p>
          </p:txBody>
        </p:sp>
        <p:sp>
          <p:nvSpPr>
            <p:cNvPr id="22" name="Rectangle 21"/>
            <p:cNvSpPr/>
            <p:nvPr/>
          </p:nvSpPr>
          <p:spPr>
            <a:xfrm>
              <a:off x="3467103" y="4749802"/>
              <a:ext cx="825500" cy="33020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350" dirty="0">
                <a:solidFill>
                  <a:prstClr val="white"/>
                </a:solidFill>
              </a:endParaRPr>
            </a:p>
          </p:txBody>
        </p:sp>
        <p:cxnSp>
          <p:nvCxnSpPr>
            <p:cNvPr id="23" name="Straight Connector 22"/>
            <p:cNvCxnSpPr/>
            <p:nvPr/>
          </p:nvCxnSpPr>
          <p:spPr>
            <a:xfrm flipV="1">
              <a:off x="1598613" y="4759326"/>
              <a:ext cx="117475" cy="1588"/>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24" name="TextBox 16"/>
            <p:cNvSpPr txBox="1">
              <a:spLocks noChangeArrowheads="1"/>
            </p:cNvSpPr>
            <p:nvPr/>
          </p:nvSpPr>
          <p:spPr bwMode="auto">
            <a:xfrm>
              <a:off x="660402" y="4614866"/>
              <a:ext cx="1189039" cy="338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sz="1050" b="1" dirty="0">
                  <a:solidFill>
                    <a:srgbClr val="3A669C"/>
                  </a:solidFill>
                </a:rPr>
                <a:t>100% FPL</a:t>
              </a:r>
            </a:p>
          </p:txBody>
        </p:sp>
        <p:cxnSp>
          <p:nvCxnSpPr>
            <p:cNvPr id="25" name="Straight Connector 24"/>
            <p:cNvCxnSpPr/>
            <p:nvPr/>
          </p:nvCxnSpPr>
          <p:spPr>
            <a:xfrm flipV="1">
              <a:off x="1585913" y="5026026"/>
              <a:ext cx="117475" cy="1588"/>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26" name="TextBox 16"/>
            <p:cNvSpPr txBox="1">
              <a:spLocks noChangeArrowheads="1"/>
            </p:cNvSpPr>
            <p:nvPr/>
          </p:nvSpPr>
          <p:spPr bwMode="auto">
            <a:xfrm>
              <a:off x="736602" y="4881565"/>
              <a:ext cx="1189039" cy="338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sz="1050" b="1" dirty="0">
                  <a:solidFill>
                    <a:srgbClr val="3A669C"/>
                  </a:solidFill>
                </a:rPr>
                <a:t>63% FPL</a:t>
              </a:r>
            </a:p>
          </p:txBody>
        </p:sp>
        <p:cxnSp>
          <p:nvCxnSpPr>
            <p:cNvPr id="27" name="Straight Connector 26"/>
            <p:cNvCxnSpPr/>
            <p:nvPr/>
          </p:nvCxnSpPr>
          <p:spPr>
            <a:xfrm flipV="1">
              <a:off x="1598613" y="5216526"/>
              <a:ext cx="117475" cy="1588"/>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28" name="TextBox 16"/>
            <p:cNvSpPr txBox="1">
              <a:spLocks noChangeArrowheads="1"/>
            </p:cNvSpPr>
            <p:nvPr/>
          </p:nvSpPr>
          <p:spPr bwMode="auto">
            <a:xfrm>
              <a:off x="736602" y="5046665"/>
              <a:ext cx="1189039" cy="338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sz="1050" b="1" dirty="0">
                  <a:solidFill>
                    <a:srgbClr val="3A669C"/>
                  </a:solidFill>
                </a:rPr>
                <a:t>37% FPL</a:t>
              </a:r>
            </a:p>
          </p:txBody>
        </p:sp>
        <p:cxnSp>
          <p:nvCxnSpPr>
            <p:cNvPr id="32" name="Straight Arrow Connector 31"/>
            <p:cNvCxnSpPr>
              <a:stCxn id="21" idx="2"/>
            </p:cNvCxnSpPr>
            <p:nvPr/>
          </p:nvCxnSpPr>
          <p:spPr>
            <a:xfrm>
              <a:off x="3028953" y="5232400"/>
              <a:ext cx="6351" cy="4445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p:nvPr/>
          </p:nvCxnSpPr>
          <p:spPr>
            <a:xfrm>
              <a:off x="3835403" y="5080002"/>
              <a:ext cx="12700" cy="5842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6" name="Rectangle 35" descr="100 to 400% Federal Poverty Level"/>
            <p:cNvSpPr>
              <a:spLocks noChangeArrowheads="1"/>
            </p:cNvSpPr>
            <p:nvPr/>
          </p:nvSpPr>
          <p:spPr bwMode="auto">
            <a:xfrm>
              <a:off x="1744668" y="1978028"/>
              <a:ext cx="2917825" cy="2797175"/>
            </a:xfrm>
            <a:prstGeom prst="rect">
              <a:avLst/>
            </a:prstGeom>
            <a:gradFill rotWithShape="1">
              <a:gsLst>
                <a:gs pos="0">
                  <a:schemeClr val="accent1">
                    <a:gamma/>
                    <a:shade val="46275"/>
                    <a:invGamma/>
                  </a:schemeClr>
                </a:gs>
                <a:gs pos="100000">
                  <a:schemeClr val="accent1"/>
                </a:gs>
              </a:gsLst>
              <a:lin ang="5400000" scaled="1"/>
            </a:gradFill>
            <a:ln w="25400">
              <a:noFill/>
              <a:miter lim="800000"/>
              <a:headEnd/>
              <a:tailEnd/>
            </a:ln>
          </p:spPr>
          <p:txBody>
            <a:bodyPr anchor="ctr"/>
            <a:lstStyle/>
            <a:p>
              <a:pPr algn="ctr">
                <a:defRPr/>
              </a:pPr>
              <a:r>
                <a:rPr lang="en-US" b="1" dirty="0">
                  <a:solidFill>
                    <a:prstClr val="white"/>
                  </a:solidFill>
                  <a:ea typeface="ＭＳ Ｐゴシック" charset="-128"/>
                </a:rPr>
                <a:t>Marketplace Subsidies</a:t>
              </a:r>
            </a:p>
          </p:txBody>
        </p:sp>
        <p:cxnSp>
          <p:nvCxnSpPr>
            <p:cNvPr id="37" name="Straight Arrow Connector 36"/>
            <p:cNvCxnSpPr/>
            <p:nvPr/>
          </p:nvCxnSpPr>
          <p:spPr>
            <a:xfrm>
              <a:off x="4495803" y="4876800"/>
              <a:ext cx="12700" cy="762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6" name="Rectangle 45"/>
            <p:cNvSpPr/>
            <p:nvPr/>
          </p:nvSpPr>
          <p:spPr>
            <a:xfrm>
              <a:off x="1744668" y="4760914"/>
              <a:ext cx="846135" cy="636586"/>
            </a:xfrm>
            <a:prstGeom prst="rect">
              <a:avLst/>
            </a:prstGeom>
            <a:solidFill>
              <a:srgbClr val="FFFF00">
                <a:alpha val="2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cxnSp>
          <p:nvCxnSpPr>
            <p:cNvPr id="48" name="Straight Connector 47"/>
            <p:cNvCxnSpPr>
              <a:stCxn id="46" idx="1"/>
            </p:cNvCxnSpPr>
            <p:nvPr/>
          </p:nvCxnSpPr>
          <p:spPr>
            <a:xfrm flipV="1">
              <a:off x="1744668" y="4775203"/>
              <a:ext cx="269674" cy="304004"/>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descr="0 to 100% FPL"/>
            <p:cNvCxnSpPr/>
            <p:nvPr/>
          </p:nvCxnSpPr>
          <p:spPr>
            <a:xfrm flipV="1">
              <a:off x="2014342" y="4775204"/>
              <a:ext cx="538358" cy="6477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V="1">
              <a:off x="1744668" y="4775203"/>
              <a:ext cx="539349" cy="596899"/>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Connector 59"/>
            <p:cNvCxnSpPr>
              <a:endCxn id="165889" idx="1"/>
            </p:cNvCxnSpPr>
            <p:nvPr/>
          </p:nvCxnSpPr>
          <p:spPr>
            <a:xfrm flipV="1">
              <a:off x="2284017" y="4995865"/>
              <a:ext cx="319483" cy="376237"/>
            </a:xfrm>
            <a:prstGeom prst="line">
              <a:avLst/>
            </a:prstGeom>
          </p:spPr>
          <p:style>
            <a:lnRef idx="1">
              <a:schemeClr val="accent1"/>
            </a:lnRef>
            <a:fillRef idx="0">
              <a:schemeClr val="accent1"/>
            </a:fillRef>
            <a:effectRef idx="0">
              <a:schemeClr val="accent1"/>
            </a:effectRef>
            <a:fontRef idx="minor">
              <a:schemeClr val="tx1"/>
            </a:fontRef>
          </p:style>
        </p:cxnSp>
        <p:sp>
          <p:nvSpPr>
            <p:cNvPr id="165889" name="Rectangle 165888" descr="37 to 100% FPL"/>
            <p:cNvSpPr/>
            <p:nvPr/>
          </p:nvSpPr>
          <p:spPr>
            <a:xfrm>
              <a:off x="2603500" y="4775203"/>
              <a:ext cx="863600" cy="441323"/>
            </a:xfrm>
            <a:prstGeom prst="rect">
              <a:avLst/>
            </a:prstGeom>
            <a:solidFill>
              <a:srgbClr val="FFFF00">
                <a:alpha val="2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65891" name="Rectangle 165890" descr="63 to 100% FPL"/>
            <p:cNvSpPr/>
            <p:nvPr/>
          </p:nvSpPr>
          <p:spPr>
            <a:xfrm>
              <a:off x="3467103" y="4775202"/>
              <a:ext cx="825500" cy="323851"/>
            </a:xfrm>
            <a:prstGeom prst="rect">
              <a:avLst/>
            </a:prstGeom>
            <a:solidFill>
              <a:srgbClr val="FFFF00">
                <a:alpha val="2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cxnSp>
          <p:nvCxnSpPr>
            <p:cNvPr id="165893" name="Straight Connector 165892"/>
            <p:cNvCxnSpPr>
              <a:stCxn id="165889" idx="1"/>
            </p:cNvCxnSpPr>
            <p:nvPr/>
          </p:nvCxnSpPr>
          <p:spPr>
            <a:xfrm flipV="1">
              <a:off x="2603500" y="4775203"/>
              <a:ext cx="215900" cy="220662"/>
            </a:xfrm>
            <a:prstGeom prst="line">
              <a:avLst/>
            </a:prstGeom>
          </p:spPr>
          <p:style>
            <a:lnRef idx="1">
              <a:schemeClr val="accent1"/>
            </a:lnRef>
            <a:fillRef idx="0">
              <a:schemeClr val="accent1"/>
            </a:fillRef>
            <a:effectRef idx="0">
              <a:schemeClr val="accent1"/>
            </a:effectRef>
            <a:fontRef idx="minor">
              <a:schemeClr val="tx1"/>
            </a:fontRef>
          </p:style>
        </p:cxnSp>
        <p:cxnSp>
          <p:nvCxnSpPr>
            <p:cNvPr id="165895" name="Straight Connector 165894"/>
            <p:cNvCxnSpPr/>
            <p:nvPr/>
          </p:nvCxnSpPr>
          <p:spPr>
            <a:xfrm flipV="1">
              <a:off x="2632079" y="4782345"/>
              <a:ext cx="431800" cy="442911"/>
            </a:xfrm>
            <a:prstGeom prst="line">
              <a:avLst/>
            </a:prstGeom>
          </p:spPr>
          <p:style>
            <a:lnRef idx="1">
              <a:schemeClr val="accent1"/>
            </a:lnRef>
            <a:fillRef idx="0">
              <a:schemeClr val="accent1"/>
            </a:fillRef>
            <a:effectRef idx="0">
              <a:schemeClr val="accent1"/>
            </a:effectRef>
            <a:fontRef idx="minor">
              <a:schemeClr val="tx1"/>
            </a:fontRef>
          </p:style>
        </p:cxnSp>
        <p:cxnSp>
          <p:nvCxnSpPr>
            <p:cNvPr id="165904" name="Straight Connector 165903"/>
            <p:cNvCxnSpPr/>
            <p:nvPr/>
          </p:nvCxnSpPr>
          <p:spPr>
            <a:xfrm flipV="1">
              <a:off x="3122613" y="4876800"/>
              <a:ext cx="344487" cy="355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5919" name="Straight Connector 165918"/>
            <p:cNvCxnSpPr/>
            <p:nvPr/>
          </p:nvCxnSpPr>
          <p:spPr>
            <a:xfrm flipV="1">
              <a:off x="3395665" y="4650582"/>
              <a:ext cx="307970" cy="296864"/>
            </a:xfrm>
            <a:prstGeom prst="line">
              <a:avLst/>
            </a:prstGeom>
          </p:spPr>
          <p:style>
            <a:lnRef idx="1">
              <a:schemeClr val="accent1"/>
            </a:lnRef>
            <a:fillRef idx="0">
              <a:schemeClr val="accent1"/>
            </a:fillRef>
            <a:effectRef idx="0">
              <a:schemeClr val="accent1"/>
            </a:effectRef>
            <a:fontRef idx="minor">
              <a:schemeClr val="tx1"/>
            </a:fontRef>
          </p:style>
        </p:cxnSp>
        <p:cxnSp>
          <p:nvCxnSpPr>
            <p:cNvPr id="167951" name="Straight Connector 167950" descr="37 to 100% FPL"/>
            <p:cNvCxnSpPr/>
            <p:nvPr/>
          </p:nvCxnSpPr>
          <p:spPr>
            <a:xfrm flipV="1">
              <a:off x="2895600" y="4775203"/>
              <a:ext cx="439740" cy="441323"/>
            </a:xfrm>
            <a:prstGeom prst="line">
              <a:avLst/>
            </a:prstGeom>
          </p:spPr>
          <p:style>
            <a:lnRef idx="1">
              <a:schemeClr val="accent1"/>
            </a:lnRef>
            <a:fillRef idx="0">
              <a:schemeClr val="accent1"/>
            </a:fillRef>
            <a:effectRef idx="0">
              <a:schemeClr val="accent1"/>
            </a:effectRef>
            <a:fontRef idx="minor">
              <a:schemeClr val="tx1"/>
            </a:fontRef>
          </p:style>
        </p:cxnSp>
        <p:cxnSp>
          <p:nvCxnSpPr>
            <p:cNvPr id="167975" name="Straight Connector 167974"/>
            <p:cNvCxnSpPr/>
            <p:nvPr/>
          </p:nvCxnSpPr>
          <p:spPr>
            <a:xfrm flipV="1">
              <a:off x="3549650" y="4767266"/>
              <a:ext cx="258765" cy="279397"/>
            </a:xfrm>
            <a:prstGeom prst="line">
              <a:avLst/>
            </a:prstGeom>
          </p:spPr>
          <p:style>
            <a:lnRef idx="1">
              <a:schemeClr val="accent1"/>
            </a:lnRef>
            <a:fillRef idx="0">
              <a:schemeClr val="accent1"/>
            </a:fillRef>
            <a:effectRef idx="0">
              <a:schemeClr val="accent1"/>
            </a:effectRef>
            <a:fontRef idx="minor">
              <a:schemeClr val="tx1"/>
            </a:fontRef>
          </p:style>
        </p:cxnSp>
        <p:cxnSp>
          <p:nvCxnSpPr>
            <p:cNvPr id="167978" name="Straight Connector 167977"/>
            <p:cNvCxnSpPr/>
            <p:nvPr/>
          </p:nvCxnSpPr>
          <p:spPr>
            <a:xfrm flipV="1">
              <a:off x="3816353" y="4799014"/>
              <a:ext cx="222247" cy="280193"/>
            </a:xfrm>
            <a:prstGeom prst="line">
              <a:avLst/>
            </a:prstGeom>
          </p:spPr>
          <p:style>
            <a:lnRef idx="1">
              <a:schemeClr val="accent1"/>
            </a:lnRef>
            <a:fillRef idx="0">
              <a:schemeClr val="accent1"/>
            </a:fillRef>
            <a:effectRef idx="0">
              <a:schemeClr val="accent1"/>
            </a:effectRef>
            <a:fontRef idx="minor">
              <a:schemeClr val="tx1"/>
            </a:fontRef>
          </p:style>
        </p:cxnSp>
        <p:cxnSp>
          <p:nvCxnSpPr>
            <p:cNvPr id="167980" name="Straight Connector 167979"/>
            <p:cNvCxnSpPr/>
            <p:nvPr/>
          </p:nvCxnSpPr>
          <p:spPr>
            <a:xfrm flipV="1">
              <a:off x="4038600" y="4775203"/>
              <a:ext cx="254003" cy="298447"/>
            </a:xfrm>
            <a:prstGeom prst="line">
              <a:avLst/>
            </a:prstGeom>
          </p:spPr>
          <p:style>
            <a:lnRef idx="1">
              <a:schemeClr val="accent1"/>
            </a:lnRef>
            <a:fillRef idx="0">
              <a:schemeClr val="accent1"/>
            </a:fillRef>
            <a:effectRef idx="0">
              <a:schemeClr val="accent1"/>
            </a:effectRef>
            <a:fontRef idx="minor">
              <a:schemeClr val="tx1"/>
            </a:fontRef>
          </p:style>
        </p:cxnSp>
        <p:sp>
          <p:nvSpPr>
            <p:cNvPr id="33" name="TextBox 57"/>
            <p:cNvSpPr txBox="1">
              <a:spLocks noChangeArrowheads="1"/>
            </p:cNvSpPr>
            <p:nvPr/>
          </p:nvSpPr>
          <p:spPr bwMode="auto">
            <a:xfrm>
              <a:off x="2603500" y="5638801"/>
              <a:ext cx="1270000" cy="553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sz="1050" b="1" dirty="0">
                  <a:solidFill>
                    <a:prstClr val="black"/>
                  </a:solidFill>
                  <a:latin typeface="Calibri"/>
                </a:rPr>
                <a:t>Jobless </a:t>
              </a:r>
            </a:p>
            <a:p>
              <a:pPr eaLnBrk="1" hangingPunct="1"/>
              <a:r>
                <a:rPr lang="en-US" sz="1050" b="1" dirty="0">
                  <a:solidFill>
                    <a:prstClr val="black"/>
                  </a:solidFill>
                  <a:latin typeface="Calibri"/>
                </a:rPr>
                <a:t>Parents</a:t>
              </a:r>
            </a:p>
          </p:txBody>
        </p:sp>
        <p:sp>
          <p:nvSpPr>
            <p:cNvPr id="35" name="TextBox 60"/>
            <p:cNvSpPr txBox="1">
              <a:spLocks noChangeArrowheads="1"/>
            </p:cNvSpPr>
            <p:nvPr/>
          </p:nvSpPr>
          <p:spPr bwMode="auto">
            <a:xfrm>
              <a:off x="3467100" y="5638802"/>
              <a:ext cx="1270000" cy="553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sz="1050" b="1" dirty="0">
                  <a:solidFill>
                    <a:prstClr val="black"/>
                  </a:solidFill>
                  <a:latin typeface="Calibri"/>
                </a:rPr>
                <a:t>Working </a:t>
              </a:r>
            </a:p>
            <a:p>
              <a:pPr eaLnBrk="1" hangingPunct="1"/>
              <a:r>
                <a:rPr lang="en-US" sz="1050" b="1" dirty="0">
                  <a:solidFill>
                    <a:prstClr val="black"/>
                  </a:solidFill>
                  <a:latin typeface="Calibri"/>
                </a:rPr>
                <a:t>Parents</a:t>
              </a:r>
            </a:p>
          </p:txBody>
        </p:sp>
        <p:sp>
          <p:nvSpPr>
            <p:cNvPr id="38" name="TextBox 60" descr="Falls with Medicaid and Chip to 133%"/>
            <p:cNvSpPr txBox="1">
              <a:spLocks noChangeArrowheads="1"/>
            </p:cNvSpPr>
            <p:nvPr/>
          </p:nvSpPr>
          <p:spPr bwMode="auto">
            <a:xfrm>
              <a:off x="4191000" y="5638802"/>
              <a:ext cx="1270000" cy="553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sz="1050" b="1" dirty="0">
                  <a:solidFill>
                    <a:prstClr val="black"/>
                  </a:solidFill>
                  <a:latin typeface="Calibri"/>
                </a:rPr>
                <a:t>Pregnant </a:t>
              </a:r>
            </a:p>
            <a:p>
              <a:pPr eaLnBrk="1" hangingPunct="1"/>
              <a:r>
                <a:rPr lang="en-US" sz="1050" b="1" dirty="0">
                  <a:solidFill>
                    <a:prstClr val="black"/>
                  </a:solidFill>
                  <a:latin typeface="Calibri"/>
                </a:rPr>
                <a:t>Women</a:t>
              </a:r>
            </a:p>
          </p:txBody>
        </p:sp>
      </p:grpSp>
      <p:sp>
        <p:nvSpPr>
          <p:cNvPr id="2" name="Date Placeholder 1"/>
          <p:cNvSpPr>
            <a:spLocks noGrp="1"/>
          </p:cNvSpPr>
          <p:nvPr>
            <p:ph type="dt" sz="half" idx="10"/>
          </p:nvPr>
        </p:nvSpPr>
        <p:spPr/>
        <p:txBody>
          <a:bodyPr/>
          <a:lstStyle/>
          <a:p>
            <a:r>
              <a:rPr lang="en-US" dirty="0" smtClean="0"/>
              <a:t>May 2016</a:t>
            </a:r>
            <a:endParaRPr lang="en-US" dirty="0"/>
          </a:p>
        </p:txBody>
      </p:sp>
      <p:sp>
        <p:nvSpPr>
          <p:cNvPr id="61" name="Footer Placeholder 4"/>
          <p:cNvSpPr>
            <a:spLocks noGrp="1"/>
          </p:cNvSpPr>
          <p:nvPr>
            <p:ph type="ftr" sz="quarter" idx="11"/>
          </p:nvPr>
        </p:nvSpPr>
        <p:spPr/>
        <p:txBody>
          <a:bodyPr/>
          <a:lstStyle/>
          <a:p>
            <a:r>
              <a:rPr lang="en-US" dirty="0" smtClean="0"/>
              <a:t>Medicaid and the Children's Health Insurance Program</a:t>
            </a:r>
            <a:endParaRPr lang="en-US" dirty="0"/>
          </a:p>
        </p:txBody>
      </p:sp>
      <p:sp>
        <p:nvSpPr>
          <p:cNvPr id="62" name="Slide Number Placeholder 5"/>
          <p:cNvSpPr>
            <a:spLocks noGrp="1"/>
          </p:cNvSpPr>
          <p:nvPr>
            <p:ph type="sldNum" sz="quarter" idx="12"/>
          </p:nvPr>
        </p:nvSpPr>
        <p:spPr/>
        <p:txBody>
          <a:bodyPr/>
          <a:lstStyle/>
          <a:p>
            <a:fld id="{9418AAB6-4650-4C46-97D6-618B9D2525ED}" type="slidenum">
              <a:rPr lang="en-US" smtClean="0"/>
              <a:pPr/>
              <a:t>12</a:t>
            </a:fld>
            <a:endParaRPr lang="en-US" dirty="0"/>
          </a:p>
        </p:txBody>
      </p:sp>
    </p:spTree>
    <p:extLst>
      <p:ext uri="{BB962C8B-B14F-4D97-AF65-F5344CB8AC3E}">
        <p14:creationId xmlns:p14="http://schemas.microsoft.com/office/powerpoint/2010/main" val="21077725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dirty="0" smtClean="0"/>
              <a:t>A Seamless System of Coverage </a:t>
            </a:r>
            <a:br>
              <a:rPr lang="en-US" dirty="0" smtClean="0"/>
            </a:br>
            <a:r>
              <a:rPr lang="en-US" dirty="0" smtClean="0"/>
              <a:t>With Expansion</a:t>
            </a:r>
            <a:endParaRPr lang="en-US" dirty="0"/>
          </a:p>
        </p:txBody>
      </p:sp>
      <p:sp>
        <p:nvSpPr>
          <p:cNvPr id="25" name="TextBox 24"/>
          <p:cNvSpPr txBox="1"/>
          <p:nvPr/>
        </p:nvSpPr>
        <p:spPr>
          <a:xfrm>
            <a:off x="0" y="1251284"/>
            <a:ext cx="9144000" cy="400110"/>
          </a:xfrm>
          <a:prstGeom prst="rect">
            <a:avLst/>
          </a:prstGeom>
          <a:noFill/>
        </p:spPr>
        <p:txBody>
          <a:bodyPr wrap="square" rtlCol="0">
            <a:spAutoFit/>
          </a:bodyPr>
          <a:lstStyle/>
          <a:p>
            <a:pPr algn="ctr"/>
            <a:r>
              <a:rPr lang="en-US" sz="2000" b="1" dirty="0">
                <a:solidFill>
                  <a:srgbClr val="000000"/>
                </a:solidFill>
              </a:rPr>
              <a:t>For non-elderly, non-disabled individuals, based on current median state eligibility</a:t>
            </a:r>
          </a:p>
        </p:txBody>
      </p:sp>
      <p:grpSp>
        <p:nvGrpSpPr>
          <p:cNvPr id="6" name="Group 5" descr="Chart showing visual dispaly for coverage in states that expand coverage.&#10;&#10;Details are included in the speakers' notes." title="Chart showing visual dispaly for coverage in states that expand coverage"/>
          <p:cNvGrpSpPr/>
          <p:nvPr/>
        </p:nvGrpSpPr>
        <p:grpSpPr>
          <a:xfrm>
            <a:off x="336885" y="1636295"/>
            <a:ext cx="8630652" cy="4379494"/>
            <a:chOff x="431320" y="1838325"/>
            <a:chExt cx="8563455" cy="3983097"/>
          </a:xfrm>
        </p:grpSpPr>
        <p:cxnSp>
          <p:nvCxnSpPr>
            <p:cNvPr id="7" name="Straight Connector 6"/>
            <p:cNvCxnSpPr/>
            <p:nvPr/>
          </p:nvCxnSpPr>
          <p:spPr>
            <a:xfrm>
              <a:off x="1719263" y="5407025"/>
              <a:ext cx="5988050" cy="14288"/>
            </a:xfrm>
            <a:prstGeom prst="line">
              <a:avLst/>
            </a:prstGeom>
            <a:ln w="571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rot="5400000">
              <a:off x="4763" y="3692525"/>
              <a:ext cx="3429000" cy="0"/>
            </a:xfrm>
            <a:prstGeom prst="line">
              <a:avLst/>
            </a:prstGeom>
            <a:ln w="571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Elbow Connector 36"/>
            <p:cNvCxnSpPr/>
            <p:nvPr/>
          </p:nvCxnSpPr>
          <p:spPr>
            <a:xfrm>
              <a:off x="1611313" y="4643438"/>
              <a:ext cx="3048000" cy="163512"/>
            </a:xfrm>
            <a:prstGeom prst="bentConnector3">
              <a:avLst>
                <a:gd name="adj1" fmla="val 50000"/>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flipV="1">
              <a:off x="1611313" y="1978025"/>
              <a:ext cx="92075" cy="14287"/>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V="1">
              <a:off x="1585913" y="3121025"/>
              <a:ext cx="117475" cy="1588"/>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6152" name="Rectangle 41" descr="Varies by state 0 to 241% FPL"/>
            <p:cNvSpPr>
              <a:spLocks noChangeArrowheads="1"/>
            </p:cNvSpPr>
            <p:nvPr/>
          </p:nvSpPr>
          <p:spPr bwMode="auto">
            <a:xfrm>
              <a:off x="4659313" y="3168650"/>
              <a:ext cx="3048000" cy="2238375"/>
            </a:xfrm>
            <a:prstGeom prst="rect">
              <a:avLst/>
            </a:prstGeom>
            <a:gradFill rotWithShape="1">
              <a:gsLst>
                <a:gs pos="0">
                  <a:schemeClr val="accent1"/>
                </a:gs>
                <a:gs pos="100000">
                  <a:srgbClr val="3ED288"/>
                </a:gs>
              </a:gsLst>
              <a:lin ang="5400000" scaled="1"/>
            </a:gradFill>
            <a:ln>
              <a:noFill/>
            </a:ln>
            <a:extLst>
              <a:ext uri="{91240B29-F687-4F45-9708-019B960494DF}">
                <a14:hiddenLine xmlns:a14="http://schemas.microsoft.com/office/drawing/2010/main" w="25400">
                  <a:solidFill>
                    <a:srgbClr val="000000"/>
                  </a:solidFill>
                  <a:miter lim="800000"/>
                  <a:headEnd/>
                  <a:tailEnd/>
                </a14:hiddenLine>
              </a:ext>
            </a:extLst>
          </p:spPr>
          <p:txBody>
            <a:bodyPr anchor="ctr"/>
            <a:lstStyle/>
            <a:p>
              <a:pPr algn="ctr"/>
              <a:r>
                <a:rPr lang="en-US" b="1" dirty="0">
                  <a:solidFill>
                    <a:prstClr val="white"/>
                  </a:solidFill>
                </a:rPr>
                <a:t>Medicaid/CHIP Children</a:t>
              </a:r>
            </a:p>
          </p:txBody>
        </p:sp>
        <p:sp>
          <p:nvSpPr>
            <p:cNvPr id="6153" name="TextBox 15"/>
            <p:cNvSpPr txBox="1">
              <a:spLocks noChangeArrowheads="1"/>
            </p:cNvSpPr>
            <p:nvPr/>
          </p:nvSpPr>
          <p:spPr bwMode="auto">
            <a:xfrm>
              <a:off x="1389063" y="5253038"/>
              <a:ext cx="346677" cy="338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sz="1050" b="1" dirty="0">
                  <a:solidFill>
                    <a:srgbClr val="1F497D"/>
                  </a:solidFill>
                </a:rPr>
                <a:t>0</a:t>
              </a:r>
            </a:p>
          </p:txBody>
        </p:sp>
        <p:sp>
          <p:nvSpPr>
            <p:cNvPr id="6154" name="TextBox 16"/>
            <p:cNvSpPr txBox="1">
              <a:spLocks noChangeArrowheads="1"/>
            </p:cNvSpPr>
            <p:nvPr/>
          </p:nvSpPr>
          <p:spPr bwMode="auto">
            <a:xfrm>
              <a:off x="530579" y="4487863"/>
              <a:ext cx="1244359"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r>
                <a:rPr lang="en-US" sz="1500" b="1" dirty="0">
                  <a:solidFill>
                    <a:srgbClr val="3A669C"/>
                  </a:solidFill>
                  <a:latin typeface="Calibri"/>
                </a:rPr>
                <a:t>133% FPL</a:t>
              </a:r>
            </a:p>
          </p:txBody>
        </p:sp>
        <p:sp>
          <p:nvSpPr>
            <p:cNvPr id="6155" name="TextBox 17"/>
            <p:cNvSpPr txBox="1">
              <a:spLocks noChangeArrowheads="1"/>
            </p:cNvSpPr>
            <p:nvPr/>
          </p:nvSpPr>
          <p:spPr bwMode="auto">
            <a:xfrm>
              <a:off x="494987" y="2767826"/>
              <a:ext cx="124435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endParaRPr lang="en-US" sz="1500" dirty="0">
                <a:solidFill>
                  <a:prstClr val="black"/>
                </a:solidFill>
              </a:endParaRPr>
            </a:p>
            <a:p>
              <a:pPr eaLnBrk="1" hangingPunct="1"/>
              <a:r>
                <a:rPr lang="en-US" sz="1500" b="1" dirty="0">
                  <a:solidFill>
                    <a:srgbClr val="3A669C"/>
                  </a:solidFill>
                  <a:latin typeface="Calibri"/>
                </a:rPr>
                <a:t>241% FPL</a:t>
              </a:r>
            </a:p>
          </p:txBody>
        </p:sp>
        <p:sp>
          <p:nvSpPr>
            <p:cNvPr id="6156" name="Rectangle 20"/>
            <p:cNvSpPr>
              <a:spLocks noChangeArrowheads="1"/>
            </p:cNvSpPr>
            <p:nvPr/>
          </p:nvSpPr>
          <p:spPr bwMode="auto">
            <a:xfrm>
              <a:off x="431320" y="1838325"/>
              <a:ext cx="1146041" cy="400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350" b="1" dirty="0">
                  <a:solidFill>
                    <a:srgbClr val="3A669C"/>
                  </a:solidFill>
                </a:rPr>
                <a:t>400% FPL</a:t>
              </a:r>
            </a:p>
          </p:txBody>
        </p:sp>
        <p:sp>
          <p:nvSpPr>
            <p:cNvPr id="31" name="Rectangle 30" descr="138% to 400% FPL"/>
            <p:cNvSpPr>
              <a:spLocks noChangeArrowheads="1"/>
            </p:cNvSpPr>
            <p:nvPr/>
          </p:nvSpPr>
          <p:spPr bwMode="auto">
            <a:xfrm>
              <a:off x="1744664" y="1978025"/>
              <a:ext cx="2914650" cy="2509838"/>
            </a:xfrm>
            <a:prstGeom prst="rect">
              <a:avLst/>
            </a:prstGeom>
            <a:gradFill rotWithShape="1">
              <a:gsLst>
                <a:gs pos="0">
                  <a:schemeClr val="accent1">
                    <a:gamma/>
                    <a:shade val="46275"/>
                    <a:invGamma/>
                  </a:schemeClr>
                </a:gs>
                <a:gs pos="100000">
                  <a:schemeClr val="accent1"/>
                </a:gs>
              </a:gsLst>
              <a:lin ang="5400000" scaled="1"/>
            </a:gradFill>
            <a:ln w="25400">
              <a:noFill/>
              <a:miter lim="800000"/>
              <a:headEnd/>
              <a:tailEnd/>
            </a:ln>
          </p:spPr>
          <p:txBody>
            <a:bodyPr anchor="ctr"/>
            <a:lstStyle/>
            <a:p>
              <a:pPr algn="ctr">
                <a:defRPr/>
              </a:pPr>
              <a:r>
                <a:rPr lang="en-US" b="1" dirty="0">
                  <a:solidFill>
                    <a:prstClr val="white"/>
                  </a:solidFill>
                  <a:ea typeface="ＭＳ Ｐゴシック" charset="-128"/>
                </a:rPr>
                <a:t>Marketplace Subsidies</a:t>
              </a:r>
            </a:p>
          </p:txBody>
        </p:sp>
        <p:sp>
          <p:nvSpPr>
            <p:cNvPr id="6158" name="TextBox 32"/>
            <p:cNvSpPr txBox="1">
              <a:spLocks noChangeArrowheads="1"/>
            </p:cNvSpPr>
            <p:nvPr/>
          </p:nvSpPr>
          <p:spPr bwMode="auto">
            <a:xfrm>
              <a:off x="4659313" y="1978025"/>
              <a:ext cx="3048000" cy="1231106"/>
            </a:xfrm>
            <a:prstGeom prst="rect">
              <a:avLst/>
            </a:prstGeom>
            <a:gradFill rotWithShape="1">
              <a:gsLst>
                <a:gs pos="0">
                  <a:srgbClr val="1B2F48"/>
                </a:gs>
                <a:gs pos="100000">
                  <a:srgbClr val="3A669C"/>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endParaRPr lang="en-US" sz="1350" dirty="0">
                <a:solidFill>
                  <a:prstClr val="black"/>
                </a:solidFill>
              </a:endParaRPr>
            </a:p>
            <a:p>
              <a:pPr eaLnBrk="1" hangingPunct="1"/>
              <a:endParaRPr lang="en-US" sz="1350" dirty="0">
                <a:solidFill>
                  <a:prstClr val="black"/>
                </a:solidFill>
              </a:endParaRPr>
            </a:p>
            <a:p>
              <a:pPr eaLnBrk="1" hangingPunct="1"/>
              <a:endParaRPr lang="en-US" sz="1350" dirty="0">
                <a:solidFill>
                  <a:prstClr val="black"/>
                </a:solidFill>
              </a:endParaRPr>
            </a:p>
            <a:p>
              <a:pPr eaLnBrk="1" hangingPunct="1"/>
              <a:endParaRPr lang="en-US" sz="1350" dirty="0">
                <a:solidFill>
                  <a:prstClr val="black"/>
                </a:solidFill>
              </a:endParaRPr>
            </a:p>
          </p:txBody>
        </p:sp>
        <p:sp>
          <p:nvSpPr>
            <p:cNvPr id="6159" name="TextBox 21"/>
            <p:cNvSpPr txBox="1">
              <a:spLocks noChangeArrowheads="1"/>
            </p:cNvSpPr>
            <p:nvPr/>
          </p:nvSpPr>
          <p:spPr bwMode="auto">
            <a:xfrm>
              <a:off x="1795463" y="5407024"/>
              <a:ext cx="2867025" cy="400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r>
                <a:rPr lang="en-US" sz="1350" b="1" dirty="0">
                  <a:solidFill>
                    <a:srgbClr val="1F497D"/>
                  </a:solidFill>
                  <a:latin typeface="Calibri"/>
                </a:rPr>
                <a:t>Adults</a:t>
              </a:r>
            </a:p>
          </p:txBody>
        </p:sp>
        <p:sp>
          <p:nvSpPr>
            <p:cNvPr id="6160" name="TextBox 22"/>
            <p:cNvSpPr txBox="1">
              <a:spLocks noChangeArrowheads="1"/>
            </p:cNvSpPr>
            <p:nvPr/>
          </p:nvSpPr>
          <p:spPr bwMode="auto">
            <a:xfrm>
              <a:off x="4837114" y="5421313"/>
              <a:ext cx="2870200" cy="400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r>
                <a:rPr lang="en-US" sz="1350" b="1" dirty="0">
                  <a:solidFill>
                    <a:srgbClr val="1F497D"/>
                  </a:solidFill>
                  <a:latin typeface="Calibri"/>
                </a:rPr>
                <a:t>Children</a:t>
              </a:r>
            </a:p>
          </p:txBody>
        </p:sp>
        <p:sp>
          <p:nvSpPr>
            <p:cNvPr id="6161" name="Rectangle 18" descr="Medicaid Adults 0 to 138% FPL"/>
            <p:cNvSpPr>
              <a:spLocks noChangeArrowheads="1"/>
            </p:cNvSpPr>
            <p:nvPr/>
          </p:nvSpPr>
          <p:spPr bwMode="auto">
            <a:xfrm>
              <a:off x="1760097" y="4502151"/>
              <a:ext cx="2917825" cy="919162"/>
            </a:xfrm>
            <a:prstGeom prst="rect">
              <a:avLst/>
            </a:prstGeom>
            <a:solidFill>
              <a:srgbClr val="3ED288"/>
            </a:solidFill>
            <a:ln>
              <a:noFill/>
            </a:ln>
            <a:extLst>
              <a:ext uri="{91240B29-F687-4F45-9708-019B960494DF}">
                <a14:hiddenLine xmlns:a14="http://schemas.microsoft.com/office/drawing/2010/main" w="25400">
                  <a:solidFill>
                    <a:srgbClr val="000000"/>
                  </a:solidFill>
                  <a:miter lim="800000"/>
                  <a:headEnd/>
                  <a:tailEnd/>
                </a14:hiddenLine>
              </a:ext>
            </a:extLst>
          </p:spPr>
          <p:txBody>
            <a:bodyPr anchor="ctr"/>
            <a:lstStyle/>
            <a:p>
              <a:pPr algn="ctr"/>
              <a:r>
                <a:rPr lang="en-US" b="1" dirty="0">
                  <a:solidFill>
                    <a:prstClr val="white"/>
                  </a:solidFill>
                </a:rPr>
                <a:t>Medicaid Adults</a:t>
              </a:r>
            </a:p>
          </p:txBody>
        </p:sp>
        <p:sp>
          <p:nvSpPr>
            <p:cNvPr id="20" name="Right Arrow 19"/>
            <p:cNvSpPr>
              <a:spLocks noChangeArrowheads="1"/>
            </p:cNvSpPr>
            <p:nvPr/>
          </p:nvSpPr>
          <p:spPr bwMode="auto">
            <a:xfrm rot="10800000">
              <a:off x="7707313" y="3044825"/>
              <a:ext cx="574675" cy="258763"/>
            </a:xfrm>
            <a:prstGeom prst="rightArrow">
              <a:avLst>
                <a:gd name="adj1" fmla="val 50000"/>
                <a:gd name="adj2" fmla="val 50000"/>
              </a:avLst>
            </a:prstGeom>
            <a:gradFill rotWithShape="1">
              <a:gsLst>
                <a:gs pos="0">
                  <a:srgbClr val="9BC1FF"/>
                </a:gs>
                <a:gs pos="100000">
                  <a:srgbClr val="3F80CD"/>
                </a:gs>
              </a:gsLst>
              <a:lin ang="5400000"/>
            </a:gradFill>
            <a:ln w="9525">
              <a:solidFill>
                <a:srgbClr val="4A7EBB"/>
              </a:solidFill>
              <a:miter lim="800000"/>
              <a:headEnd/>
              <a:tailEnd/>
            </a:ln>
            <a:effectLst>
              <a:outerShdw dist="23000" dir="5400000" rotWithShape="0">
                <a:srgbClr val="808080">
                  <a:alpha val="34998"/>
                </a:srgbClr>
              </a:outerShdw>
            </a:effectLst>
          </p:spPr>
          <p:txBody>
            <a:bodyPr anchor="ctr"/>
            <a:lstStyle/>
            <a:p>
              <a:pPr algn="ctr">
                <a:defRPr/>
              </a:pPr>
              <a:endParaRPr lang="en-US" sz="1350" dirty="0">
                <a:solidFill>
                  <a:srgbClr val="FFFFFF"/>
                </a:solidFill>
                <a:ea typeface="ＭＳ Ｐゴシック" charset="-128"/>
              </a:endParaRPr>
            </a:p>
          </p:txBody>
        </p:sp>
        <p:sp>
          <p:nvSpPr>
            <p:cNvPr id="6163" name="TextBox 20"/>
            <p:cNvSpPr txBox="1">
              <a:spLocks noChangeArrowheads="1"/>
            </p:cNvSpPr>
            <p:nvPr/>
          </p:nvSpPr>
          <p:spPr bwMode="auto">
            <a:xfrm>
              <a:off x="7921626" y="3270250"/>
              <a:ext cx="1073149"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algn="ctr" eaLnBrk="1" hangingPunct="1"/>
              <a:r>
                <a:rPr lang="en-US" sz="1350" b="1" dirty="0">
                  <a:solidFill>
                    <a:srgbClr val="3A669C"/>
                  </a:solidFill>
                  <a:latin typeface="Calibri"/>
                </a:rPr>
                <a:t>Varies by state</a:t>
              </a:r>
            </a:p>
          </p:txBody>
        </p:sp>
        <p:sp>
          <p:nvSpPr>
            <p:cNvPr id="4" name="Rectangle 3" descr="Rectangle that shows where adults with Medicare fit into expanded coverage " title="Rectangle that shows where adults with Medicare fit into expanded coverage "/>
            <p:cNvSpPr/>
            <p:nvPr/>
          </p:nvSpPr>
          <p:spPr>
            <a:xfrm>
              <a:off x="1719263" y="4487863"/>
              <a:ext cx="2940050" cy="917575"/>
            </a:xfrm>
            <a:prstGeom prst="rect">
              <a:avLst/>
            </a:prstGeom>
            <a:noFill/>
            <a:ln w="41275" cap="flat" cmpd="sng" algn="ctr">
              <a:solidFill>
                <a:srgbClr val="FF0000"/>
              </a:solidFill>
              <a:prstDash val="soli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
        <p:nvSpPr>
          <p:cNvPr id="2" name="Date Placeholder 1"/>
          <p:cNvSpPr>
            <a:spLocks noGrp="1"/>
          </p:cNvSpPr>
          <p:nvPr>
            <p:ph type="dt" sz="half" idx="10"/>
          </p:nvPr>
        </p:nvSpPr>
        <p:spPr/>
        <p:txBody>
          <a:bodyPr/>
          <a:lstStyle/>
          <a:p>
            <a:r>
              <a:rPr lang="en-US" dirty="0" smtClean="0"/>
              <a:t>May 2016</a:t>
            </a:r>
            <a:endParaRPr lang="en-US" dirty="0"/>
          </a:p>
        </p:txBody>
      </p:sp>
      <p:sp>
        <p:nvSpPr>
          <p:cNvPr id="27" name="Footer Placeholder 4"/>
          <p:cNvSpPr>
            <a:spLocks noGrp="1"/>
          </p:cNvSpPr>
          <p:nvPr>
            <p:ph type="ftr" sz="quarter" idx="11"/>
          </p:nvPr>
        </p:nvSpPr>
        <p:spPr/>
        <p:txBody>
          <a:bodyPr/>
          <a:lstStyle/>
          <a:p>
            <a:r>
              <a:rPr lang="en-US" dirty="0" smtClean="0"/>
              <a:t>Medicaid and the Children's Health Insurance Program</a:t>
            </a:r>
            <a:endParaRPr lang="en-US" dirty="0"/>
          </a:p>
        </p:txBody>
      </p:sp>
      <p:sp>
        <p:nvSpPr>
          <p:cNvPr id="28" name="Slide Number Placeholder 5"/>
          <p:cNvSpPr>
            <a:spLocks noGrp="1"/>
          </p:cNvSpPr>
          <p:nvPr>
            <p:ph type="sldNum" sz="quarter" idx="12"/>
          </p:nvPr>
        </p:nvSpPr>
        <p:spPr/>
        <p:txBody>
          <a:bodyPr/>
          <a:lstStyle/>
          <a:p>
            <a:fld id="{9418AAB6-4650-4C46-97D6-618B9D2525ED}" type="slidenum">
              <a:rPr lang="en-US" smtClean="0"/>
              <a:pPr/>
              <a:t>13</a:t>
            </a:fld>
            <a:endParaRPr lang="en-US" dirty="0"/>
          </a:p>
        </p:txBody>
      </p:sp>
    </p:spTree>
    <p:extLst>
      <p:ext uri="{BB962C8B-B14F-4D97-AF65-F5344CB8AC3E}">
        <p14:creationId xmlns:p14="http://schemas.microsoft.com/office/powerpoint/2010/main" val="10057075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dirty="0" smtClean="0"/>
              <a:t>States Not Expanding Medicaid</a:t>
            </a:r>
          </a:p>
        </p:txBody>
      </p:sp>
      <p:sp>
        <p:nvSpPr>
          <p:cNvPr id="9" name="Content Placeholder 8"/>
          <p:cNvSpPr>
            <a:spLocks noGrp="1"/>
          </p:cNvSpPr>
          <p:nvPr>
            <p:ph idx="1"/>
          </p:nvPr>
        </p:nvSpPr>
        <p:spPr/>
        <p:txBody>
          <a:bodyPr/>
          <a:lstStyle/>
          <a:p>
            <a:r>
              <a:rPr lang="en-US" dirty="0" smtClean="0"/>
              <a:t>If you live in a state that’s NOT expanding Medicaid you may</a:t>
            </a:r>
          </a:p>
          <a:p>
            <a:pPr lvl="1"/>
            <a:r>
              <a:rPr lang="en-US" dirty="0" smtClean="0"/>
              <a:t>Have fewer coverage options</a:t>
            </a:r>
          </a:p>
          <a:p>
            <a:pPr lvl="1"/>
            <a:r>
              <a:rPr lang="en-US" dirty="0" smtClean="0"/>
              <a:t>Not qualify for either Medicaid or reduced costs on a private insurance plan in the Marketplace</a:t>
            </a:r>
          </a:p>
          <a:p>
            <a:pPr lvl="1"/>
            <a:r>
              <a:rPr lang="en-US" dirty="0" smtClean="0"/>
              <a:t>Be able to get a hardship exemption and won’t have to pay a fee if you don’t have minimum essential health coverage</a:t>
            </a:r>
          </a:p>
          <a:p>
            <a:endParaRPr lang="en-US" dirty="0"/>
          </a:p>
        </p:txBody>
      </p:sp>
      <p:sp>
        <p:nvSpPr>
          <p:cNvPr id="2" name="Date Placeholder 1"/>
          <p:cNvSpPr>
            <a:spLocks noGrp="1"/>
          </p:cNvSpPr>
          <p:nvPr>
            <p:ph type="dt" sz="half" idx="10"/>
          </p:nvPr>
        </p:nvSpPr>
        <p:spPr/>
        <p:txBody>
          <a:bodyPr/>
          <a:lstStyle/>
          <a:p>
            <a:r>
              <a:rPr lang="en-US" dirty="0" smtClean="0"/>
              <a:t>May 2016</a:t>
            </a:r>
            <a:endParaRPr lang="en-US" dirty="0"/>
          </a:p>
        </p:txBody>
      </p:sp>
      <p:sp>
        <p:nvSpPr>
          <p:cNvPr id="11" name="Footer Placeholder 4"/>
          <p:cNvSpPr>
            <a:spLocks noGrp="1"/>
          </p:cNvSpPr>
          <p:nvPr>
            <p:ph type="ftr" sz="quarter" idx="11"/>
          </p:nvPr>
        </p:nvSpPr>
        <p:spPr/>
        <p:txBody>
          <a:bodyPr/>
          <a:lstStyle/>
          <a:p>
            <a:r>
              <a:rPr lang="en-US" dirty="0" smtClean="0"/>
              <a:t>Medicaid and the Children's Health Insurance Program</a:t>
            </a:r>
            <a:endParaRPr lang="en-US" dirty="0"/>
          </a:p>
        </p:txBody>
      </p:sp>
      <p:sp>
        <p:nvSpPr>
          <p:cNvPr id="12" name="Slide Number Placeholder 5"/>
          <p:cNvSpPr>
            <a:spLocks noGrp="1"/>
          </p:cNvSpPr>
          <p:nvPr>
            <p:ph type="sldNum" sz="quarter" idx="12"/>
          </p:nvPr>
        </p:nvSpPr>
        <p:spPr/>
        <p:txBody>
          <a:bodyPr/>
          <a:lstStyle/>
          <a:p>
            <a:fld id="{9418AAB6-4650-4C46-97D6-618B9D2525ED}" type="slidenum">
              <a:rPr lang="en-US" smtClean="0"/>
              <a:pPr/>
              <a:t>14</a:t>
            </a:fld>
            <a:endParaRPr lang="en-US" dirty="0"/>
          </a:p>
        </p:txBody>
      </p:sp>
    </p:spTree>
    <p:extLst>
      <p:ext uri="{BB962C8B-B14F-4D97-AF65-F5344CB8AC3E}">
        <p14:creationId xmlns:p14="http://schemas.microsoft.com/office/powerpoint/2010/main" val="39211265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dirty="0" smtClean="0"/>
              <a:t>Streamlined Application</a:t>
            </a:r>
          </a:p>
        </p:txBody>
      </p:sp>
      <p:sp>
        <p:nvSpPr>
          <p:cNvPr id="3" name="Content Placeholder 2"/>
          <p:cNvSpPr>
            <a:spLocks noGrp="1"/>
          </p:cNvSpPr>
          <p:nvPr>
            <p:ph idx="1"/>
          </p:nvPr>
        </p:nvSpPr>
        <p:spPr>
          <a:xfrm>
            <a:off x="0" y="925784"/>
            <a:ext cx="9144000" cy="5037095"/>
          </a:xfrm>
        </p:spPr>
        <p:txBody>
          <a:bodyPr/>
          <a:lstStyle/>
          <a:p>
            <a:r>
              <a:rPr lang="en-US" dirty="0"/>
              <a:t>One application for </a:t>
            </a:r>
            <a:r>
              <a:rPr lang="en-US" dirty="0" smtClean="0"/>
              <a:t>Marketplace health plans, </a:t>
            </a:r>
            <a:r>
              <a:rPr lang="en-US" dirty="0"/>
              <a:t>Medicaid, and the Children’s Health Insurance Program (CHIP)</a:t>
            </a:r>
          </a:p>
          <a:p>
            <a:pPr lvl="1" indent="-293688"/>
            <a:r>
              <a:rPr lang="en-US" sz="2600" dirty="0"/>
              <a:t>Advance premium tax credits and cost-sharing reductions</a:t>
            </a:r>
          </a:p>
          <a:p>
            <a:pPr lvl="1" indent="-293688"/>
            <a:r>
              <a:rPr lang="en-US" sz="2600" dirty="0"/>
              <a:t>Online, by phone, by mail, or in person</a:t>
            </a:r>
          </a:p>
          <a:p>
            <a:r>
              <a:rPr lang="en-US" dirty="0"/>
              <a:t>May be able to enroll immediately once eligibility determination is complete</a:t>
            </a:r>
          </a:p>
          <a:p>
            <a:pPr lvl="1" indent="-293688"/>
            <a:r>
              <a:rPr lang="en-US" sz="2600" dirty="0"/>
              <a:t>Depending on the program for which the applicant is eligible</a:t>
            </a:r>
          </a:p>
          <a:p>
            <a:r>
              <a:rPr lang="en-US" dirty="0"/>
              <a:t>You can apply for Medicaid and CHIP at any time</a:t>
            </a:r>
          </a:p>
          <a:p>
            <a:pPr lvl="1" indent="-293688"/>
            <a:r>
              <a:rPr lang="en-US" sz="2600" dirty="0"/>
              <a:t>At </a:t>
            </a:r>
            <a:r>
              <a:rPr lang="en-US" sz="2600" dirty="0">
                <a:hlinkClick r:id="rId3"/>
              </a:rPr>
              <a:t>HealthCare.gov</a:t>
            </a:r>
            <a:r>
              <a:rPr lang="en-US" sz="2600" dirty="0"/>
              <a:t>, or</a:t>
            </a:r>
          </a:p>
          <a:p>
            <a:pPr lvl="1" indent="-293688"/>
            <a:r>
              <a:rPr lang="en-US" sz="2600" dirty="0"/>
              <a:t>Through your state agency</a:t>
            </a:r>
          </a:p>
          <a:p>
            <a:pPr lvl="1"/>
            <a:endParaRPr lang="en-US" dirty="0" smtClean="0"/>
          </a:p>
          <a:p>
            <a:endParaRPr lang="en-US" dirty="0"/>
          </a:p>
        </p:txBody>
      </p:sp>
      <p:sp>
        <p:nvSpPr>
          <p:cNvPr id="2" name="Date Placeholder 1"/>
          <p:cNvSpPr>
            <a:spLocks noGrp="1"/>
          </p:cNvSpPr>
          <p:nvPr>
            <p:ph type="dt" sz="half" idx="10"/>
          </p:nvPr>
        </p:nvSpPr>
        <p:spPr/>
        <p:txBody>
          <a:bodyPr/>
          <a:lstStyle/>
          <a:p>
            <a:r>
              <a:rPr lang="en-US" dirty="0" smtClean="0"/>
              <a:t>May 2016</a:t>
            </a:r>
            <a:endParaRPr lang="en-US" dirty="0"/>
          </a:p>
        </p:txBody>
      </p:sp>
      <p:sp>
        <p:nvSpPr>
          <p:cNvPr id="11" name="Footer Placeholder 4"/>
          <p:cNvSpPr>
            <a:spLocks noGrp="1"/>
          </p:cNvSpPr>
          <p:nvPr>
            <p:ph type="ftr" sz="quarter" idx="11"/>
          </p:nvPr>
        </p:nvSpPr>
        <p:spPr/>
        <p:txBody>
          <a:bodyPr/>
          <a:lstStyle/>
          <a:p>
            <a:r>
              <a:rPr lang="en-US" dirty="0" smtClean="0"/>
              <a:t>Medicaid and the Children's Health Insurance Program</a:t>
            </a:r>
            <a:endParaRPr lang="en-US" dirty="0"/>
          </a:p>
        </p:txBody>
      </p:sp>
      <p:sp>
        <p:nvSpPr>
          <p:cNvPr id="12" name="Slide Number Placeholder 5"/>
          <p:cNvSpPr>
            <a:spLocks noGrp="1"/>
          </p:cNvSpPr>
          <p:nvPr>
            <p:ph type="sldNum" sz="quarter" idx="12"/>
          </p:nvPr>
        </p:nvSpPr>
        <p:spPr/>
        <p:txBody>
          <a:bodyPr/>
          <a:lstStyle/>
          <a:p>
            <a:fld id="{9418AAB6-4650-4C46-97D6-618B9D2525ED}" type="slidenum">
              <a:rPr lang="en-US" smtClean="0"/>
              <a:pPr/>
              <a:t>15</a:t>
            </a:fld>
            <a:endParaRPr lang="en-US" dirty="0"/>
          </a:p>
        </p:txBody>
      </p:sp>
    </p:spTree>
    <p:extLst>
      <p:ext uri="{BB962C8B-B14F-4D97-AF65-F5344CB8AC3E}">
        <p14:creationId xmlns:p14="http://schemas.microsoft.com/office/powerpoint/2010/main" val="23095889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and Enrollment Process</a:t>
            </a:r>
            <a:endParaRPr lang="en-US" dirty="0"/>
          </a:p>
        </p:txBody>
      </p:sp>
      <p:sp>
        <p:nvSpPr>
          <p:cNvPr id="3" name="Content Placeholder 2"/>
          <p:cNvSpPr>
            <a:spLocks noGrp="1"/>
          </p:cNvSpPr>
          <p:nvPr>
            <p:ph idx="1"/>
          </p:nvPr>
        </p:nvSpPr>
        <p:spPr/>
        <p:txBody>
          <a:bodyPr/>
          <a:lstStyle/>
          <a:p>
            <a:r>
              <a:rPr lang="en-US" dirty="0" smtClean="0"/>
              <a:t>Application process</a:t>
            </a:r>
          </a:p>
          <a:p>
            <a:pPr lvl="1"/>
            <a:r>
              <a:rPr lang="en-US" dirty="0" smtClean="0"/>
              <a:t>Relies primarily on electronic data </a:t>
            </a:r>
          </a:p>
          <a:p>
            <a:pPr lvl="1"/>
            <a:r>
              <a:rPr lang="en-US" dirty="0" smtClean="0"/>
              <a:t>Reduces need for paper documentation</a:t>
            </a:r>
          </a:p>
          <a:p>
            <a:pPr lvl="1"/>
            <a:r>
              <a:rPr lang="en-US" dirty="0" smtClean="0"/>
              <a:t>12-month eligibility period for most</a:t>
            </a:r>
          </a:p>
          <a:p>
            <a:pPr lvl="2"/>
            <a:r>
              <a:rPr lang="en-US" dirty="0" smtClean="0"/>
              <a:t>Adults</a:t>
            </a:r>
          </a:p>
          <a:p>
            <a:pPr lvl="2"/>
            <a:r>
              <a:rPr lang="en-US" dirty="0" smtClean="0"/>
              <a:t>Parents</a:t>
            </a:r>
          </a:p>
          <a:p>
            <a:pPr lvl="2"/>
            <a:r>
              <a:rPr lang="en-US" dirty="0" smtClean="0"/>
              <a:t>Children</a:t>
            </a:r>
          </a:p>
          <a:p>
            <a:endParaRPr lang="en-US" dirty="0"/>
          </a:p>
        </p:txBody>
      </p:sp>
      <p:sp>
        <p:nvSpPr>
          <p:cNvPr id="4" name="Date Placeholder 3"/>
          <p:cNvSpPr>
            <a:spLocks noGrp="1"/>
          </p:cNvSpPr>
          <p:nvPr>
            <p:ph type="dt" sz="half" idx="10"/>
          </p:nvPr>
        </p:nvSpPr>
        <p:spPr/>
        <p:txBody>
          <a:bodyPr/>
          <a:lstStyle/>
          <a:p>
            <a:r>
              <a:rPr lang="en-US" dirty="0" smtClean="0"/>
              <a:t>May 2016</a:t>
            </a:r>
            <a:endParaRPr lang="en-US" dirty="0"/>
          </a:p>
        </p:txBody>
      </p:sp>
      <p:sp>
        <p:nvSpPr>
          <p:cNvPr id="10" name="Footer Placeholder 4"/>
          <p:cNvSpPr>
            <a:spLocks noGrp="1"/>
          </p:cNvSpPr>
          <p:nvPr>
            <p:ph type="ftr" sz="quarter" idx="11"/>
          </p:nvPr>
        </p:nvSpPr>
        <p:spPr/>
        <p:txBody>
          <a:bodyPr/>
          <a:lstStyle/>
          <a:p>
            <a:r>
              <a:rPr lang="en-US" dirty="0" smtClean="0"/>
              <a:t>Medicaid and the Children's Health Insurance Program</a:t>
            </a:r>
            <a:endParaRPr lang="en-US" dirty="0"/>
          </a:p>
        </p:txBody>
      </p:sp>
      <p:sp>
        <p:nvSpPr>
          <p:cNvPr id="11" name="Slide Number Placeholder 5"/>
          <p:cNvSpPr>
            <a:spLocks noGrp="1"/>
          </p:cNvSpPr>
          <p:nvPr>
            <p:ph type="sldNum" sz="quarter" idx="12"/>
          </p:nvPr>
        </p:nvSpPr>
        <p:spPr/>
        <p:txBody>
          <a:bodyPr/>
          <a:lstStyle/>
          <a:p>
            <a:fld id="{9418AAB6-4650-4C46-97D6-618B9D2525ED}" type="slidenum">
              <a:rPr lang="en-US" smtClean="0"/>
              <a:pPr/>
              <a:t>16</a:t>
            </a:fld>
            <a:endParaRPr lang="en-US" dirty="0"/>
          </a:p>
        </p:txBody>
      </p:sp>
    </p:spTree>
    <p:extLst>
      <p:ext uri="{BB962C8B-B14F-4D97-AF65-F5344CB8AC3E}">
        <p14:creationId xmlns:p14="http://schemas.microsoft.com/office/powerpoint/2010/main" val="31450641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dirty="0" smtClean="0"/>
              <a:t>Modified Adjusted Gross </a:t>
            </a:r>
            <a:br>
              <a:rPr lang="en-US" dirty="0" smtClean="0"/>
            </a:br>
            <a:r>
              <a:rPr lang="en-US" dirty="0" smtClean="0"/>
              <a:t>Income (MAGI) Methodology</a:t>
            </a:r>
          </a:p>
        </p:txBody>
      </p:sp>
      <p:sp>
        <p:nvSpPr>
          <p:cNvPr id="3" name="Content Placeholder 2"/>
          <p:cNvSpPr>
            <a:spLocks noGrp="1"/>
          </p:cNvSpPr>
          <p:nvPr>
            <p:ph idx="1"/>
          </p:nvPr>
        </p:nvSpPr>
        <p:spPr/>
        <p:txBody>
          <a:bodyPr/>
          <a:lstStyle/>
          <a:p>
            <a:r>
              <a:rPr lang="en-US" dirty="0" smtClean="0"/>
              <a:t>MAGI is a methodology for how income is counted and how household composition and family size are determined </a:t>
            </a:r>
          </a:p>
          <a:p>
            <a:r>
              <a:rPr lang="en-US" dirty="0" smtClean="0"/>
              <a:t>MAGI is not a number on a tax return </a:t>
            </a:r>
          </a:p>
          <a:p>
            <a:r>
              <a:rPr lang="en-US" dirty="0" smtClean="0"/>
              <a:t>MAGI-based rules are used to determine Medicaid and Children’s Health Insurance Program (CHIP) eligibility for most individuals</a:t>
            </a:r>
          </a:p>
          <a:p>
            <a:endParaRPr lang="en-US" dirty="0"/>
          </a:p>
        </p:txBody>
      </p:sp>
      <p:sp>
        <p:nvSpPr>
          <p:cNvPr id="2" name="Date Placeholder 1"/>
          <p:cNvSpPr>
            <a:spLocks noGrp="1"/>
          </p:cNvSpPr>
          <p:nvPr>
            <p:ph type="dt" sz="half" idx="10"/>
          </p:nvPr>
        </p:nvSpPr>
        <p:spPr/>
        <p:txBody>
          <a:bodyPr/>
          <a:lstStyle/>
          <a:p>
            <a:r>
              <a:rPr lang="en-US" dirty="0" smtClean="0"/>
              <a:t>May 2016</a:t>
            </a:r>
            <a:endParaRPr lang="en-US" dirty="0"/>
          </a:p>
        </p:txBody>
      </p:sp>
      <p:sp>
        <p:nvSpPr>
          <p:cNvPr id="11" name="Footer Placeholder 4"/>
          <p:cNvSpPr>
            <a:spLocks noGrp="1"/>
          </p:cNvSpPr>
          <p:nvPr>
            <p:ph type="ftr" sz="quarter" idx="11"/>
          </p:nvPr>
        </p:nvSpPr>
        <p:spPr/>
        <p:txBody>
          <a:bodyPr/>
          <a:lstStyle/>
          <a:p>
            <a:r>
              <a:rPr lang="en-US" dirty="0" smtClean="0"/>
              <a:t>Medicaid and the Children's Health Insurance Program</a:t>
            </a:r>
            <a:endParaRPr lang="en-US" dirty="0"/>
          </a:p>
        </p:txBody>
      </p:sp>
      <p:sp>
        <p:nvSpPr>
          <p:cNvPr id="12" name="Slide Number Placeholder 5"/>
          <p:cNvSpPr>
            <a:spLocks noGrp="1"/>
          </p:cNvSpPr>
          <p:nvPr>
            <p:ph type="sldNum" sz="quarter" idx="12"/>
          </p:nvPr>
        </p:nvSpPr>
        <p:spPr/>
        <p:txBody>
          <a:bodyPr/>
          <a:lstStyle/>
          <a:p>
            <a:fld id="{9418AAB6-4650-4C46-97D6-618B9D2525ED}" type="slidenum">
              <a:rPr lang="en-US" smtClean="0"/>
              <a:pPr/>
              <a:t>17</a:t>
            </a:fld>
            <a:endParaRPr lang="en-US" dirty="0"/>
          </a:p>
        </p:txBody>
      </p:sp>
    </p:spTree>
    <p:extLst>
      <p:ext uri="{BB962C8B-B14F-4D97-AF65-F5344CB8AC3E}">
        <p14:creationId xmlns:p14="http://schemas.microsoft.com/office/powerpoint/2010/main" val="24882168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Modified Adjusted Gross Income (MAGI)-Based Methodology</a:t>
            </a:r>
            <a:endParaRPr lang="en-US" dirty="0"/>
          </a:p>
        </p:txBody>
      </p:sp>
      <p:sp>
        <p:nvSpPr>
          <p:cNvPr id="3" name="Content Placeholder 2"/>
          <p:cNvSpPr>
            <a:spLocks noGrp="1"/>
          </p:cNvSpPr>
          <p:nvPr>
            <p:ph idx="1"/>
          </p:nvPr>
        </p:nvSpPr>
        <p:spPr/>
        <p:txBody>
          <a:bodyPr/>
          <a:lstStyle/>
          <a:p>
            <a:r>
              <a:rPr lang="en-US" dirty="0" smtClean="0"/>
              <a:t>Tied to taxable income</a:t>
            </a:r>
          </a:p>
          <a:p>
            <a:r>
              <a:rPr lang="en-US" dirty="0" smtClean="0"/>
              <a:t>Income disregards replaced by a single 5% disregard</a:t>
            </a:r>
          </a:p>
          <a:p>
            <a:r>
              <a:rPr lang="en-US" dirty="0" smtClean="0"/>
              <a:t>Household composition based on tax filer and tax-dependent relationships</a:t>
            </a:r>
          </a:p>
          <a:p>
            <a:r>
              <a:rPr lang="en-US" dirty="0" smtClean="0"/>
              <a:t>Child support and other assistance not counted because they’re not taxable income</a:t>
            </a:r>
          </a:p>
          <a:p>
            <a:r>
              <a:rPr lang="en-US" dirty="0" smtClean="0"/>
              <a:t>Family size adjusted for pregnancy</a:t>
            </a:r>
          </a:p>
          <a:p>
            <a:endParaRPr lang="en-US" dirty="0"/>
          </a:p>
        </p:txBody>
      </p:sp>
      <p:sp>
        <p:nvSpPr>
          <p:cNvPr id="4" name="Date Placeholder 3"/>
          <p:cNvSpPr>
            <a:spLocks noGrp="1"/>
          </p:cNvSpPr>
          <p:nvPr>
            <p:ph type="dt" sz="half" idx="10"/>
          </p:nvPr>
        </p:nvSpPr>
        <p:spPr/>
        <p:txBody>
          <a:bodyPr/>
          <a:lstStyle/>
          <a:p>
            <a:r>
              <a:rPr lang="en-US" dirty="0" smtClean="0"/>
              <a:t>May 2016</a:t>
            </a:r>
            <a:endParaRPr lang="en-US" dirty="0"/>
          </a:p>
        </p:txBody>
      </p:sp>
      <p:sp>
        <p:nvSpPr>
          <p:cNvPr id="8" name="Footer Placeholder 4"/>
          <p:cNvSpPr>
            <a:spLocks noGrp="1"/>
          </p:cNvSpPr>
          <p:nvPr>
            <p:ph type="ftr" sz="quarter" idx="11"/>
          </p:nvPr>
        </p:nvSpPr>
        <p:spPr/>
        <p:txBody>
          <a:bodyPr/>
          <a:lstStyle/>
          <a:p>
            <a:r>
              <a:rPr lang="en-US" dirty="0" smtClean="0"/>
              <a:t>Medicaid and the Children's Health Insurance Program</a:t>
            </a:r>
            <a:endParaRPr lang="en-US" dirty="0"/>
          </a:p>
        </p:txBody>
      </p:sp>
      <p:sp>
        <p:nvSpPr>
          <p:cNvPr id="9" name="Slide Number Placeholder 5"/>
          <p:cNvSpPr>
            <a:spLocks noGrp="1"/>
          </p:cNvSpPr>
          <p:nvPr>
            <p:ph type="sldNum" sz="quarter" idx="12"/>
          </p:nvPr>
        </p:nvSpPr>
        <p:spPr/>
        <p:txBody>
          <a:bodyPr/>
          <a:lstStyle/>
          <a:p>
            <a:fld id="{9418AAB6-4650-4C46-97D6-618B9D2525ED}" type="slidenum">
              <a:rPr lang="en-US" smtClean="0"/>
              <a:pPr/>
              <a:t>18</a:t>
            </a:fld>
            <a:endParaRPr lang="en-US" dirty="0"/>
          </a:p>
        </p:txBody>
      </p:sp>
    </p:spTree>
    <p:extLst>
      <p:ext uri="{BB962C8B-B14F-4D97-AF65-F5344CB8AC3E}">
        <p14:creationId xmlns:p14="http://schemas.microsoft.com/office/powerpoint/2010/main" val="9830661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Options for Coordinated Eligibility Determinations With the Marketplace </a:t>
            </a:r>
            <a:endParaRPr lang="en-US" dirty="0"/>
          </a:p>
        </p:txBody>
      </p:sp>
      <p:sp>
        <p:nvSpPr>
          <p:cNvPr id="3" name="Content Placeholder 2"/>
          <p:cNvSpPr>
            <a:spLocks noGrp="1"/>
          </p:cNvSpPr>
          <p:nvPr>
            <p:ph idx="1"/>
          </p:nvPr>
        </p:nvSpPr>
        <p:spPr>
          <a:xfrm>
            <a:off x="205273" y="1139868"/>
            <a:ext cx="8770776" cy="5216483"/>
          </a:xfrm>
        </p:spPr>
        <p:txBody>
          <a:bodyPr/>
          <a:lstStyle/>
          <a:p>
            <a:r>
              <a:rPr lang="en-US" dirty="0" smtClean="0"/>
              <a:t>Determination Model</a:t>
            </a:r>
          </a:p>
          <a:p>
            <a:pPr lvl="1"/>
            <a:r>
              <a:rPr lang="en-US" dirty="0" smtClean="0"/>
              <a:t>Marketplace makes Medicaid/Children’s Health Insurance Program (CHIP) Modified Adjusted Gross Income eligibility determinations using state Medicaid/CHIP eligibility rules and standards </a:t>
            </a:r>
          </a:p>
          <a:p>
            <a:pPr lvl="2"/>
            <a:r>
              <a:rPr lang="en-US" dirty="0" smtClean="0"/>
              <a:t>Must be a governmental entity </a:t>
            </a:r>
          </a:p>
          <a:p>
            <a:r>
              <a:rPr lang="en-US" dirty="0" smtClean="0"/>
              <a:t>Assessment Model</a:t>
            </a:r>
          </a:p>
          <a:p>
            <a:pPr lvl="1"/>
            <a:r>
              <a:rPr lang="en-US" dirty="0" smtClean="0"/>
              <a:t>Marketplace makes initial assessment of Medicaid/CHIP eligibility; state Medicaid and CHIP agencies make the final eligibility determination </a:t>
            </a:r>
          </a:p>
          <a:p>
            <a:endParaRPr lang="en-US" dirty="0"/>
          </a:p>
        </p:txBody>
      </p:sp>
      <p:sp>
        <p:nvSpPr>
          <p:cNvPr id="4" name="Date Placeholder 3"/>
          <p:cNvSpPr>
            <a:spLocks noGrp="1"/>
          </p:cNvSpPr>
          <p:nvPr>
            <p:ph type="dt" sz="half" idx="10"/>
          </p:nvPr>
        </p:nvSpPr>
        <p:spPr/>
        <p:txBody>
          <a:bodyPr/>
          <a:lstStyle/>
          <a:p>
            <a:r>
              <a:rPr lang="en-US" dirty="0" smtClean="0"/>
              <a:t>May 2016</a:t>
            </a:r>
            <a:endParaRPr lang="en-US" dirty="0"/>
          </a:p>
        </p:txBody>
      </p:sp>
      <p:sp>
        <p:nvSpPr>
          <p:cNvPr id="5" name="Footer Placeholder 4"/>
          <p:cNvSpPr>
            <a:spLocks noGrp="1"/>
          </p:cNvSpPr>
          <p:nvPr>
            <p:ph type="ftr" sz="quarter" idx="11"/>
          </p:nvPr>
        </p:nvSpPr>
        <p:spPr/>
        <p:txBody>
          <a:bodyPr/>
          <a:lstStyle/>
          <a:p>
            <a:r>
              <a:rPr lang="en-US" dirty="0" smtClean="0"/>
              <a:t>Medicaid and the Children's Health Insurance Program</a:t>
            </a:r>
            <a:endParaRPr lang="en-US" dirty="0"/>
          </a:p>
        </p:txBody>
      </p:sp>
      <p:sp>
        <p:nvSpPr>
          <p:cNvPr id="6" name="Slide Number Placeholder 5"/>
          <p:cNvSpPr>
            <a:spLocks noGrp="1"/>
          </p:cNvSpPr>
          <p:nvPr>
            <p:ph type="sldNum" sz="quarter" idx="12"/>
          </p:nvPr>
        </p:nvSpPr>
        <p:spPr/>
        <p:txBody>
          <a:bodyPr/>
          <a:lstStyle/>
          <a:p>
            <a:fld id="{78C0CC3C-85F1-4D86-9B70-8D9F8B17F046}" type="slidenum">
              <a:rPr lang="en-US" smtClean="0"/>
              <a:pPr/>
              <a:t>19</a:t>
            </a:fld>
            <a:endParaRPr lang="en-US" dirty="0"/>
          </a:p>
        </p:txBody>
      </p:sp>
    </p:spTree>
    <p:extLst>
      <p:ext uri="{BB962C8B-B14F-4D97-AF65-F5344CB8AC3E}">
        <p14:creationId xmlns:p14="http://schemas.microsoft.com/office/powerpoint/2010/main" val="14169250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Session Objectives</a:t>
            </a:r>
            <a:endParaRPr lang="en-US" dirty="0"/>
          </a:p>
        </p:txBody>
      </p:sp>
      <p:sp>
        <p:nvSpPr>
          <p:cNvPr id="3" name="Content Placeholder 2"/>
          <p:cNvSpPr>
            <a:spLocks noGrp="1"/>
          </p:cNvSpPr>
          <p:nvPr>
            <p:ph idx="1"/>
          </p:nvPr>
        </p:nvSpPr>
        <p:spPr/>
        <p:txBody>
          <a:bodyPr/>
          <a:lstStyle/>
          <a:p>
            <a:r>
              <a:rPr lang="en-US" dirty="0" smtClean="0"/>
              <a:t>This session should help you</a:t>
            </a:r>
          </a:p>
          <a:p>
            <a:pPr lvl="1"/>
            <a:r>
              <a:rPr lang="en-US" dirty="0" smtClean="0"/>
              <a:t>Describe eligibility, benefits, and administration of Medicaid including state assistance for Medicare-Medicaid enrollees</a:t>
            </a:r>
          </a:p>
          <a:p>
            <a:pPr lvl="1"/>
            <a:r>
              <a:rPr lang="en-US" dirty="0" smtClean="0"/>
              <a:t>Define eligibility, benefits, and administration of the Children’s Health Insurance Program (CHIP)</a:t>
            </a:r>
          </a:p>
          <a:p>
            <a:pPr lvl="0"/>
            <a:endParaRPr lang="en-US" dirty="0"/>
          </a:p>
        </p:txBody>
      </p:sp>
      <p:sp>
        <p:nvSpPr>
          <p:cNvPr id="4" name="Footer Placeholder 3"/>
          <p:cNvSpPr>
            <a:spLocks noGrp="1"/>
          </p:cNvSpPr>
          <p:nvPr>
            <p:ph type="ftr" sz="quarter" idx="11"/>
          </p:nvPr>
        </p:nvSpPr>
        <p:spPr/>
        <p:txBody>
          <a:bodyPr/>
          <a:lstStyle/>
          <a:p>
            <a:r>
              <a:rPr lang="en-US" dirty="0" smtClean="0"/>
              <a:t>Medicaid and the Children's Health Insurance Program</a:t>
            </a:r>
            <a:endParaRPr lang="en-US" dirty="0"/>
          </a:p>
        </p:txBody>
      </p:sp>
      <p:sp>
        <p:nvSpPr>
          <p:cNvPr id="5" name="Slide Number Placeholder 4"/>
          <p:cNvSpPr>
            <a:spLocks noGrp="1"/>
          </p:cNvSpPr>
          <p:nvPr>
            <p:ph type="sldNum" sz="quarter" idx="12"/>
          </p:nvPr>
        </p:nvSpPr>
        <p:spPr/>
        <p:txBody>
          <a:bodyPr/>
          <a:lstStyle/>
          <a:p>
            <a:fld id="{78C0CC3C-85F1-4D86-9B70-8D9F8B17F046}" type="slidenum">
              <a:rPr lang="en-US" smtClean="0"/>
              <a:pPr/>
              <a:t>2</a:t>
            </a:fld>
            <a:endParaRPr lang="en-US" dirty="0"/>
          </a:p>
        </p:txBody>
      </p:sp>
      <p:sp>
        <p:nvSpPr>
          <p:cNvPr id="6" name="Date Placeholder 5"/>
          <p:cNvSpPr>
            <a:spLocks noGrp="1"/>
          </p:cNvSpPr>
          <p:nvPr>
            <p:ph type="dt" sz="half" idx="2"/>
          </p:nvPr>
        </p:nvSpPr>
        <p:spPr/>
        <p:txBody>
          <a:bodyPr/>
          <a:lstStyle/>
          <a:p>
            <a:r>
              <a:rPr lang="en-US" dirty="0" smtClean="0"/>
              <a:t>May 2016</a:t>
            </a:r>
            <a:endParaRPr lang="en-US" dirty="0"/>
          </a:p>
        </p:txBody>
      </p:sp>
    </p:spTree>
    <p:extLst>
      <p:ext uri="{BB962C8B-B14F-4D97-AF65-F5344CB8AC3E}">
        <p14:creationId xmlns:p14="http://schemas.microsoft.com/office/powerpoint/2010/main" val="235838105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Whose Eligibility Is Based on MAGI?</a:t>
            </a:r>
            <a:endParaRPr lang="en-US" dirty="0"/>
          </a:p>
        </p:txBody>
      </p:sp>
      <p:graphicFrame>
        <p:nvGraphicFramePr>
          <p:cNvPr id="8" name="Content Placeholder 6" descr="Table listing groups using MAGI (modified adjusted gross income) method for determing income:&#10;&#10;Adults&#10;Parents&#10;Children&#10;Pregnant women" title="Table listing groups using MAGI (modified adjusted gross income) method for determing income"/>
          <p:cNvGraphicFramePr>
            <a:graphicFrameLocks/>
          </p:cNvGraphicFramePr>
          <p:nvPr>
            <p:extLst>
              <p:ext uri="{D42A27DB-BD31-4B8C-83A1-F6EECF244321}">
                <p14:modId xmlns:p14="http://schemas.microsoft.com/office/powerpoint/2010/main" val="2719710470"/>
              </p:ext>
            </p:extLst>
          </p:nvPr>
        </p:nvGraphicFramePr>
        <p:xfrm>
          <a:off x="208547" y="1139823"/>
          <a:ext cx="3358291" cy="2573760"/>
        </p:xfrm>
        <a:graphic>
          <a:graphicData uri="http://schemas.openxmlformats.org/drawingml/2006/table">
            <a:tbl>
              <a:tblPr firstRow="1" bandRow="1">
                <a:tableStyleId>{5C22544A-7EE6-4342-B048-85BDC9FD1C3A}</a:tableStyleId>
              </a:tblPr>
              <a:tblGrid>
                <a:gridCol w="3358291"/>
              </a:tblGrid>
              <a:tr h="514752">
                <a:tc>
                  <a:txBody>
                    <a:bodyPr/>
                    <a:lstStyle/>
                    <a:p>
                      <a:pPr algn="ctr"/>
                      <a:r>
                        <a:rPr lang="en-US" sz="2400" dirty="0" smtClean="0">
                          <a:solidFill>
                            <a:schemeClr val="tx1"/>
                          </a:solidFill>
                        </a:rPr>
                        <a:t>Groups Using MAGI</a:t>
                      </a:r>
                      <a:endParaRPr lang="en-US" sz="2400" dirty="0">
                        <a:solidFill>
                          <a:schemeClr val="tx1"/>
                        </a:solidFill>
                      </a:endParaRPr>
                    </a:p>
                  </a:txBody>
                  <a:tcPr marL="68580" marR="68580" marT="34290" marB="34290">
                    <a:solidFill>
                      <a:schemeClr val="tx2">
                        <a:lumMod val="20000"/>
                        <a:lumOff val="80000"/>
                      </a:schemeClr>
                    </a:solidFill>
                  </a:tcPr>
                </a:tc>
              </a:tr>
              <a:tr h="514752">
                <a:tc>
                  <a:txBody>
                    <a:bodyPr/>
                    <a:lstStyle/>
                    <a:p>
                      <a:pPr algn="l"/>
                      <a:r>
                        <a:rPr lang="en-US" sz="2400" b="0" dirty="0" smtClean="0">
                          <a:solidFill>
                            <a:schemeClr val="tx1"/>
                          </a:solidFill>
                        </a:rPr>
                        <a:t>Adults age 19-64</a:t>
                      </a:r>
                      <a:endParaRPr lang="en-US" sz="2400" b="0" dirty="0">
                        <a:solidFill>
                          <a:schemeClr val="tx1"/>
                        </a:solidFill>
                      </a:endParaRPr>
                    </a:p>
                  </a:txBody>
                  <a:tcPr marL="68580" marR="68580" marT="34290" marB="34290" anchor="ctr">
                    <a:lnB w="12700" cap="flat" cmpd="sng" algn="ctr">
                      <a:solidFill>
                        <a:schemeClr val="accent1"/>
                      </a:solidFill>
                      <a:prstDash val="solid"/>
                      <a:round/>
                      <a:headEnd type="none" w="med" len="med"/>
                      <a:tailEnd type="none" w="med" len="med"/>
                    </a:lnB>
                    <a:solidFill>
                      <a:schemeClr val="bg1"/>
                    </a:solidFill>
                  </a:tcPr>
                </a:tc>
              </a:tr>
              <a:tr h="514752">
                <a:tc>
                  <a:txBody>
                    <a:bodyPr/>
                    <a:lstStyle/>
                    <a:p>
                      <a:pPr algn="l"/>
                      <a:r>
                        <a:rPr lang="en-US" sz="2400" b="0" dirty="0" smtClean="0">
                          <a:solidFill>
                            <a:schemeClr val="tx1"/>
                          </a:solidFill>
                        </a:rPr>
                        <a:t>Parents and caretakers</a:t>
                      </a:r>
                      <a:endParaRPr lang="en-US" sz="2400" b="0" dirty="0">
                        <a:solidFill>
                          <a:schemeClr val="tx1"/>
                        </a:solidFill>
                      </a:endParaRPr>
                    </a:p>
                  </a:txBody>
                  <a:tcPr marL="68580" marR="68580" marT="34290" marB="34290" anchor="ct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tr>
              <a:tr h="514752">
                <a:tc>
                  <a:txBody>
                    <a:bodyPr/>
                    <a:lstStyle/>
                    <a:p>
                      <a:pPr algn="l"/>
                      <a:r>
                        <a:rPr lang="en-US" sz="2400" b="0" dirty="0" smtClean="0">
                          <a:solidFill>
                            <a:schemeClr val="tx1"/>
                          </a:solidFill>
                        </a:rPr>
                        <a:t>Children</a:t>
                      </a:r>
                      <a:endParaRPr lang="en-US" sz="2400" b="0" dirty="0">
                        <a:solidFill>
                          <a:schemeClr val="tx1"/>
                        </a:solidFill>
                      </a:endParaRPr>
                    </a:p>
                  </a:txBody>
                  <a:tcPr marL="68580" marR="68580" marT="34290" marB="34290" anchor="ct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tr>
              <a:tr h="514752">
                <a:tc>
                  <a:txBody>
                    <a:bodyPr/>
                    <a:lstStyle/>
                    <a:p>
                      <a:pPr algn="l"/>
                      <a:r>
                        <a:rPr lang="en-US" sz="2400" b="0" dirty="0" smtClean="0">
                          <a:solidFill>
                            <a:schemeClr val="tx1"/>
                          </a:solidFill>
                        </a:rPr>
                        <a:t>Pregnant Women</a:t>
                      </a:r>
                      <a:endParaRPr lang="en-US" sz="2400" b="0" dirty="0">
                        <a:solidFill>
                          <a:schemeClr val="tx1"/>
                        </a:solidFill>
                      </a:endParaRPr>
                    </a:p>
                  </a:txBody>
                  <a:tcPr marL="68580" marR="68580" marT="34290" marB="34290" anchor="ct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tr>
            </a:tbl>
          </a:graphicData>
        </a:graphic>
      </p:graphicFrame>
      <p:cxnSp>
        <p:nvCxnSpPr>
          <p:cNvPr id="9" name="Straight Connector 8" descr="Blue dashed line graphic element separating two  text boxes" title="Blue dashed line graphic element separating two  text boxes"/>
          <p:cNvCxnSpPr/>
          <p:nvPr/>
        </p:nvCxnSpPr>
        <p:spPr>
          <a:xfrm flipH="1">
            <a:off x="3614964" y="1139825"/>
            <a:ext cx="48126" cy="5357092"/>
          </a:xfrm>
          <a:prstGeom prst="line">
            <a:avLst/>
          </a:prstGeom>
          <a:ln w="15875">
            <a:prstDash val="sysDash"/>
          </a:ln>
        </p:spPr>
        <p:style>
          <a:lnRef idx="1">
            <a:schemeClr val="accent1"/>
          </a:lnRef>
          <a:fillRef idx="0">
            <a:schemeClr val="accent1"/>
          </a:fillRef>
          <a:effectRef idx="0">
            <a:schemeClr val="accent1"/>
          </a:effectRef>
          <a:fontRef idx="minor">
            <a:schemeClr val="tx1"/>
          </a:fontRef>
        </p:style>
      </p:cxnSp>
      <p:graphicFrame>
        <p:nvGraphicFramePr>
          <p:cNvPr id="7" name="Content Placeholder 6" descr="Chart listing groups of people that are excepted from the modified adjusted gross income (MAGI) methodology:&#10;&#10;Anyone for whom agency not required to make income determination (e.g., Supplemental Security Income (SSI), federal foster care, or adoption assistance recipients)&#10;&#10;Individuals eligible on the basis of being aged, blind, or disabled&#10;&#10;&#10;Individuals with long-term care needs&#10;&#10;Eligibility for Medicare cost-sharing assistance&#10;&#10;&#10;" title="Chart listing groups of people that are excepted from the modified adjusted gross income (MAGI) methodology"/>
          <p:cNvGraphicFramePr>
            <a:graphicFrameLocks noGrp="1"/>
          </p:cNvGraphicFramePr>
          <p:nvPr>
            <p:ph idx="1"/>
            <p:extLst>
              <p:ext uri="{D42A27DB-BD31-4B8C-83A1-F6EECF244321}">
                <p14:modId xmlns:p14="http://schemas.microsoft.com/office/powerpoint/2010/main" val="2680466624"/>
              </p:ext>
            </p:extLst>
          </p:nvPr>
        </p:nvGraphicFramePr>
        <p:xfrm>
          <a:off x="3759343" y="1091699"/>
          <a:ext cx="5127983" cy="5405218"/>
        </p:xfrm>
        <a:graphic>
          <a:graphicData uri="http://schemas.openxmlformats.org/drawingml/2006/table">
            <a:tbl>
              <a:tblPr firstRow="1" bandRow="1">
                <a:tableStyleId>{5C22544A-7EE6-4342-B048-85BDC9FD1C3A}</a:tableStyleId>
              </a:tblPr>
              <a:tblGrid>
                <a:gridCol w="5127983"/>
              </a:tblGrid>
              <a:tr h="401271">
                <a:tc>
                  <a:txBody>
                    <a:bodyPr/>
                    <a:lstStyle/>
                    <a:p>
                      <a:pPr algn="ctr"/>
                      <a:r>
                        <a:rPr lang="en-US" sz="2400" dirty="0" smtClean="0"/>
                        <a:t>MAGI-Excepted</a:t>
                      </a:r>
                      <a:endParaRPr lang="en-US" sz="2400" dirty="0"/>
                    </a:p>
                  </a:txBody>
                  <a:tcPr marL="396793" marR="396793" marT="34290" marB="34290">
                    <a:solidFill>
                      <a:srgbClr val="81A5D5"/>
                    </a:solidFill>
                  </a:tcPr>
                </a:tc>
              </a:tr>
              <a:tr h="2327373">
                <a:tc>
                  <a:txBody>
                    <a:bodyPr/>
                    <a:lstStyle/>
                    <a:p>
                      <a:r>
                        <a:rPr lang="en-US" sz="2400" b="0" i="0" u="none" strike="noStrike" kern="1200" baseline="0" dirty="0" smtClean="0">
                          <a:solidFill>
                            <a:schemeClr val="dk1"/>
                          </a:solidFill>
                          <a:latin typeface="+mn-lt"/>
                          <a:ea typeface="+mn-ea"/>
                          <a:cs typeface="+mn-cs"/>
                        </a:rPr>
                        <a:t>Anyone for whom agency not required to make income determination (e.g., </a:t>
                      </a:r>
                      <a:r>
                        <a:rPr lang="en-US" sz="2400" kern="1200" dirty="0" smtClean="0">
                          <a:solidFill>
                            <a:schemeClr val="dk1"/>
                          </a:solidFill>
                          <a:effectLst/>
                          <a:latin typeface="+mn-lt"/>
                          <a:ea typeface="+mn-ea"/>
                          <a:cs typeface="+mn-cs"/>
                        </a:rPr>
                        <a:t>Supplemental Security Income (SSI)</a:t>
                      </a:r>
                      <a:r>
                        <a:rPr lang="en-US" sz="2400" b="0" i="0" u="none" strike="noStrike" kern="1200" baseline="0" dirty="0" smtClean="0">
                          <a:solidFill>
                            <a:schemeClr val="dk1"/>
                          </a:solidFill>
                          <a:latin typeface="+mn-lt"/>
                          <a:ea typeface="+mn-ea"/>
                          <a:cs typeface="+mn-cs"/>
                        </a:rPr>
                        <a:t>, federal foster care, or adoption assistance recipients)</a:t>
                      </a:r>
                      <a:endParaRPr lang="en-US" sz="2400" dirty="0"/>
                    </a:p>
                  </a:txBody>
                  <a:tcPr marL="396793" marR="396793" marT="34290" marB="34290" anchor="ctr">
                    <a:lnB w="12700" cap="flat" cmpd="sng" algn="ctr">
                      <a:solidFill>
                        <a:schemeClr val="accent1"/>
                      </a:solidFill>
                      <a:prstDash val="solid"/>
                      <a:round/>
                      <a:headEnd type="none" w="med" len="med"/>
                      <a:tailEnd type="none" w="med" len="med"/>
                    </a:lnB>
                    <a:solidFill>
                      <a:schemeClr val="bg1"/>
                    </a:solidFill>
                  </a:tcPr>
                </a:tc>
              </a:tr>
              <a:tr h="104330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0" i="0" u="none" strike="noStrike" kern="1200" baseline="0" dirty="0" smtClean="0">
                          <a:solidFill>
                            <a:schemeClr val="dk1"/>
                          </a:solidFill>
                          <a:latin typeface="+mn-lt"/>
                          <a:ea typeface="+mn-ea"/>
                          <a:cs typeface="+mn-cs"/>
                        </a:rPr>
                        <a:t>Individuals eligible on the basis of being aged, blind, or disabled</a:t>
                      </a:r>
                      <a:endParaRPr lang="en-US" sz="2400" dirty="0"/>
                    </a:p>
                  </a:txBody>
                  <a:tcPr marL="396793" marR="396793" marT="34290" marB="34290" anchor="ct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tr>
              <a:tr h="72228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0" i="0" u="none" strike="noStrike" kern="1200" baseline="0" dirty="0" smtClean="0">
                          <a:solidFill>
                            <a:schemeClr val="dk1"/>
                          </a:solidFill>
                          <a:latin typeface="+mn-lt"/>
                          <a:ea typeface="+mn-ea"/>
                          <a:cs typeface="+mn-cs"/>
                        </a:rPr>
                        <a:t>Individuals with long-term care needs</a:t>
                      </a:r>
                      <a:endParaRPr lang="en-US" sz="2400" dirty="0"/>
                    </a:p>
                  </a:txBody>
                  <a:tcPr marL="396793" marR="396793" marT="34290" marB="34290" anchor="ct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tr>
              <a:tr h="72228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0" i="0" u="none" strike="noStrike" kern="1200" baseline="0" dirty="0" smtClean="0">
                          <a:solidFill>
                            <a:schemeClr val="dk1"/>
                          </a:solidFill>
                          <a:latin typeface="+mn-lt"/>
                          <a:ea typeface="+mn-ea"/>
                          <a:cs typeface="+mn-cs"/>
                        </a:rPr>
                        <a:t>Eligibility for Medicare cost-sharing assistance 	</a:t>
                      </a:r>
                      <a:endParaRPr lang="en-US" sz="2400" dirty="0"/>
                    </a:p>
                  </a:txBody>
                  <a:tcPr marL="396793" marR="396793" marT="34290" marB="34290" anchor="ct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tr>
            </a:tbl>
          </a:graphicData>
        </a:graphic>
      </p:graphicFrame>
      <p:sp>
        <p:nvSpPr>
          <p:cNvPr id="3" name="Date Placeholder 2"/>
          <p:cNvSpPr>
            <a:spLocks noGrp="1"/>
          </p:cNvSpPr>
          <p:nvPr>
            <p:ph type="dt" sz="half" idx="10"/>
          </p:nvPr>
        </p:nvSpPr>
        <p:spPr>
          <a:xfrm>
            <a:off x="628650" y="6404477"/>
            <a:ext cx="2057400" cy="365125"/>
          </a:xfrm>
        </p:spPr>
        <p:txBody>
          <a:bodyPr/>
          <a:lstStyle/>
          <a:p>
            <a:r>
              <a:rPr lang="en-US" dirty="0" smtClean="0"/>
              <a:t>May 2016</a:t>
            </a:r>
            <a:endParaRPr lang="en-US" dirty="0"/>
          </a:p>
        </p:txBody>
      </p:sp>
      <p:sp>
        <p:nvSpPr>
          <p:cNvPr id="5" name="Footer Placeholder 4"/>
          <p:cNvSpPr>
            <a:spLocks noGrp="1"/>
          </p:cNvSpPr>
          <p:nvPr>
            <p:ph type="ftr" sz="quarter" idx="11"/>
          </p:nvPr>
        </p:nvSpPr>
        <p:spPr>
          <a:xfrm>
            <a:off x="3028950" y="6404477"/>
            <a:ext cx="3086100" cy="365125"/>
          </a:xfrm>
        </p:spPr>
        <p:txBody>
          <a:bodyPr/>
          <a:lstStyle/>
          <a:p>
            <a:r>
              <a:rPr lang="en-US" dirty="0" smtClean="0"/>
              <a:t>Medicaid and the Children's Health Insurance Program</a:t>
            </a:r>
            <a:endParaRPr lang="en-US" dirty="0"/>
          </a:p>
        </p:txBody>
      </p:sp>
      <p:sp>
        <p:nvSpPr>
          <p:cNvPr id="6" name="Slide Number Placeholder 5"/>
          <p:cNvSpPr>
            <a:spLocks noGrp="1"/>
          </p:cNvSpPr>
          <p:nvPr>
            <p:ph type="sldNum" sz="quarter" idx="12"/>
          </p:nvPr>
        </p:nvSpPr>
        <p:spPr>
          <a:xfrm>
            <a:off x="6457950" y="6404477"/>
            <a:ext cx="2057400" cy="365125"/>
          </a:xfrm>
        </p:spPr>
        <p:txBody>
          <a:bodyPr/>
          <a:lstStyle/>
          <a:p>
            <a:fld id="{78C0CC3C-85F1-4D86-9B70-8D9F8B17F046}" type="slidenum">
              <a:rPr lang="en-US" smtClean="0"/>
              <a:pPr/>
              <a:t>20</a:t>
            </a:fld>
            <a:endParaRPr lang="en-US" dirty="0"/>
          </a:p>
        </p:txBody>
      </p:sp>
    </p:spTree>
    <p:extLst>
      <p:ext uri="{BB962C8B-B14F-4D97-AF65-F5344CB8AC3E}">
        <p14:creationId xmlns:p14="http://schemas.microsoft.com/office/powerpoint/2010/main" val="211136293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dirty="0" smtClean="0"/>
              <a:t>Verification</a:t>
            </a:r>
          </a:p>
        </p:txBody>
      </p:sp>
      <p:sp>
        <p:nvSpPr>
          <p:cNvPr id="3" name="Content Placeholder 2"/>
          <p:cNvSpPr>
            <a:spLocks noGrp="1"/>
          </p:cNvSpPr>
          <p:nvPr>
            <p:ph idx="1"/>
          </p:nvPr>
        </p:nvSpPr>
        <p:spPr/>
        <p:txBody>
          <a:bodyPr/>
          <a:lstStyle/>
          <a:p>
            <a:r>
              <a:rPr lang="en-US" dirty="0" smtClean="0"/>
              <a:t>Primary reliance on electronic data sources</a:t>
            </a:r>
          </a:p>
          <a:p>
            <a:r>
              <a:rPr lang="en-US" dirty="0" smtClean="0"/>
              <a:t>Supported by Federal Data Services Hub</a:t>
            </a:r>
          </a:p>
          <a:p>
            <a:pPr lvl="1"/>
            <a:r>
              <a:rPr lang="en-US" dirty="0" smtClean="0"/>
              <a:t>Social Security </a:t>
            </a:r>
          </a:p>
          <a:p>
            <a:pPr lvl="1"/>
            <a:r>
              <a:rPr lang="en-US" dirty="0" smtClean="0"/>
              <a:t>Internal Revenue Service</a:t>
            </a:r>
          </a:p>
          <a:p>
            <a:pPr lvl="1"/>
            <a:r>
              <a:rPr lang="en-US" dirty="0" smtClean="0"/>
              <a:t>U.S. Department of Homeland Security</a:t>
            </a:r>
          </a:p>
          <a:p>
            <a:r>
              <a:rPr lang="en-US" dirty="0" smtClean="0"/>
              <a:t>Decreased reliance on documentation</a:t>
            </a:r>
          </a:p>
          <a:p>
            <a:r>
              <a:rPr lang="en-US" dirty="0" smtClean="0"/>
              <a:t>Increased reliance on self-attestation</a:t>
            </a:r>
          </a:p>
          <a:p>
            <a:pPr lvl="1"/>
            <a:endParaRPr lang="en-US" dirty="0"/>
          </a:p>
        </p:txBody>
      </p:sp>
      <p:sp>
        <p:nvSpPr>
          <p:cNvPr id="2" name="Date Placeholder 1"/>
          <p:cNvSpPr>
            <a:spLocks noGrp="1"/>
          </p:cNvSpPr>
          <p:nvPr>
            <p:ph type="dt" sz="half" idx="10"/>
          </p:nvPr>
        </p:nvSpPr>
        <p:spPr/>
        <p:txBody>
          <a:bodyPr/>
          <a:lstStyle/>
          <a:p>
            <a:r>
              <a:rPr lang="en-US" dirty="0" smtClean="0"/>
              <a:t>May 2016</a:t>
            </a:r>
            <a:endParaRPr lang="en-US" dirty="0"/>
          </a:p>
        </p:txBody>
      </p:sp>
      <p:sp>
        <p:nvSpPr>
          <p:cNvPr id="12" name="Footer Placeholder 4"/>
          <p:cNvSpPr>
            <a:spLocks noGrp="1"/>
          </p:cNvSpPr>
          <p:nvPr>
            <p:ph type="ftr" sz="quarter" idx="11"/>
          </p:nvPr>
        </p:nvSpPr>
        <p:spPr/>
        <p:txBody>
          <a:bodyPr/>
          <a:lstStyle/>
          <a:p>
            <a:r>
              <a:rPr lang="en-US" dirty="0" smtClean="0"/>
              <a:t>Medicaid and the Children's Health Insurance Program</a:t>
            </a:r>
            <a:endParaRPr lang="en-US" dirty="0"/>
          </a:p>
        </p:txBody>
      </p:sp>
      <p:sp>
        <p:nvSpPr>
          <p:cNvPr id="13" name="Slide Number Placeholder 5"/>
          <p:cNvSpPr>
            <a:spLocks noGrp="1"/>
          </p:cNvSpPr>
          <p:nvPr>
            <p:ph type="sldNum" sz="quarter" idx="12"/>
          </p:nvPr>
        </p:nvSpPr>
        <p:spPr/>
        <p:txBody>
          <a:bodyPr/>
          <a:lstStyle/>
          <a:p>
            <a:fld id="{9418AAB6-4650-4C46-97D6-618B9D2525ED}" type="slidenum">
              <a:rPr lang="en-US" smtClean="0"/>
              <a:pPr/>
              <a:t>21</a:t>
            </a:fld>
            <a:endParaRPr lang="en-US" dirty="0"/>
          </a:p>
        </p:txBody>
      </p:sp>
    </p:spTree>
    <p:extLst>
      <p:ext uri="{BB962C8B-B14F-4D97-AF65-F5344CB8AC3E}">
        <p14:creationId xmlns:p14="http://schemas.microsoft.com/office/powerpoint/2010/main" val="328729173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 Your </a:t>
            </a:r>
            <a:r>
              <a:rPr lang="en-US" dirty="0"/>
              <a:t>Knowledge―Question </a:t>
            </a:r>
            <a:r>
              <a:rPr lang="en-US" dirty="0" smtClean="0"/>
              <a:t>2</a:t>
            </a:r>
            <a:endParaRPr lang="en-US" dirty="0"/>
          </a:p>
        </p:txBody>
      </p:sp>
      <p:sp>
        <p:nvSpPr>
          <p:cNvPr id="3" name="Content Placeholder 2"/>
          <p:cNvSpPr>
            <a:spLocks noGrp="1"/>
          </p:cNvSpPr>
          <p:nvPr>
            <p:ph sz="half" idx="1"/>
          </p:nvPr>
        </p:nvSpPr>
        <p:spPr>
          <a:xfrm>
            <a:off x="132732" y="977618"/>
            <a:ext cx="5501152" cy="2045802"/>
          </a:xfrm>
        </p:spPr>
        <p:txBody>
          <a:bodyPr/>
          <a:lstStyle/>
          <a:p>
            <a:pPr marL="0" indent="0">
              <a:buNone/>
            </a:pPr>
            <a:r>
              <a:rPr lang="en-US" dirty="0" smtClean="0"/>
              <a:t>Which of the following is NOT one of the expanded Medicaid eligibility groups established by the Affordable Care Act?</a:t>
            </a:r>
            <a:endParaRPr lang="en-US" dirty="0"/>
          </a:p>
        </p:txBody>
      </p:sp>
      <p:sp>
        <p:nvSpPr>
          <p:cNvPr id="4" name="Content Placeholder 3"/>
          <p:cNvSpPr>
            <a:spLocks noGrp="1"/>
          </p:cNvSpPr>
          <p:nvPr>
            <p:ph sz="half" idx="2"/>
          </p:nvPr>
        </p:nvSpPr>
        <p:spPr>
          <a:xfrm>
            <a:off x="132731" y="2993920"/>
            <a:ext cx="5844053" cy="3657600"/>
          </a:xfrm>
        </p:spPr>
        <p:txBody>
          <a:bodyPr/>
          <a:lstStyle/>
          <a:p>
            <a:pPr marL="514350" indent="-514350">
              <a:buAutoNum type="alphaLcPeriod"/>
            </a:pPr>
            <a:r>
              <a:rPr lang="en-US" sz="2800" dirty="0" smtClean="0"/>
              <a:t>Under 26 and enrolled in Medicaid while in foster care</a:t>
            </a:r>
          </a:p>
          <a:p>
            <a:pPr marL="514350" indent="-514350">
              <a:buAutoNum type="alphaLcPeriod"/>
            </a:pPr>
            <a:r>
              <a:rPr lang="en-US" sz="2800" dirty="0" smtClean="0"/>
              <a:t>U.S. military Veterans</a:t>
            </a:r>
          </a:p>
          <a:p>
            <a:pPr marL="514350" indent="-514350">
              <a:buAutoNum type="alphaLcPeriod"/>
            </a:pPr>
            <a:r>
              <a:rPr lang="en-US" sz="2800" dirty="0" smtClean="0"/>
              <a:t>Under 65 with income above 133% of FPL</a:t>
            </a:r>
          </a:p>
          <a:p>
            <a:pPr marL="514350" indent="-514350">
              <a:buAutoNum type="alphaLcPeriod"/>
            </a:pPr>
            <a:r>
              <a:rPr lang="en-US" sz="2800" dirty="0" smtClean="0"/>
              <a:t>Ages 19–64 </a:t>
            </a:r>
            <a:r>
              <a:rPr lang="en-US" sz="2800" dirty="0"/>
              <a:t>with income below 133% of Federal Poverty Level (FPL</a:t>
            </a:r>
            <a:r>
              <a:rPr lang="en-US" sz="2800" dirty="0" smtClean="0"/>
              <a:t>)</a:t>
            </a:r>
          </a:p>
          <a:p>
            <a:pPr marL="514350" indent="-514350">
              <a:buAutoNum type="alphaLcPeriod"/>
            </a:pPr>
            <a:endParaRPr lang="en-US" sz="2800" dirty="0"/>
          </a:p>
          <a:p>
            <a:pPr marL="514350" indent="-514350">
              <a:buAutoNum type="alphaLcPeriod"/>
            </a:pPr>
            <a:endParaRPr lang="en-US" sz="2800" dirty="0" smtClean="0"/>
          </a:p>
          <a:p>
            <a:pPr marL="514350" indent="-514350">
              <a:buAutoNum type="alphaLcPeriod"/>
            </a:pPr>
            <a:endParaRPr lang="en-US" sz="2800" dirty="0"/>
          </a:p>
        </p:txBody>
      </p:sp>
      <p:sp>
        <p:nvSpPr>
          <p:cNvPr id="8" name="Rounded Rectangle 7" descr="Red box answer selection"/>
          <p:cNvSpPr/>
          <p:nvPr/>
        </p:nvSpPr>
        <p:spPr>
          <a:xfrm>
            <a:off x="132730" y="3873979"/>
            <a:ext cx="4103122" cy="550537"/>
          </a:xfrm>
          <a:prstGeom prst="round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5" name="Date Placeholder 4"/>
          <p:cNvSpPr>
            <a:spLocks noGrp="1"/>
          </p:cNvSpPr>
          <p:nvPr>
            <p:ph type="dt" sz="half" idx="13"/>
          </p:nvPr>
        </p:nvSpPr>
        <p:spPr/>
        <p:txBody>
          <a:bodyPr/>
          <a:lstStyle/>
          <a:p>
            <a:r>
              <a:rPr lang="en-US" dirty="0" smtClean="0"/>
              <a:t>May 2016</a:t>
            </a:r>
            <a:endParaRPr lang="en-US" dirty="0"/>
          </a:p>
        </p:txBody>
      </p:sp>
      <p:sp>
        <p:nvSpPr>
          <p:cNvPr id="6" name="Footer Placeholder 5"/>
          <p:cNvSpPr>
            <a:spLocks noGrp="1"/>
          </p:cNvSpPr>
          <p:nvPr>
            <p:ph type="ftr" sz="quarter" idx="11"/>
          </p:nvPr>
        </p:nvSpPr>
        <p:spPr/>
        <p:txBody>
          <a:bodyPr/>
          <a:lstStyle/>
          <a:p>
            <a:r>
              <a:rPr lang="en-US" dirty="0" smtClean="0"/>
              <a:t>Medicaid and the Children's Health Insurance Program</a:t>
            </a:r>
            <a:endParaRPr lang="en-US" dirty="0"/>
          </a:p>
        </p:txBody>
      </p:sp>
      <p:sp>
        <p:nvSpPr>
          <p:cNvPr id="7" name="Slide Number Placeholder 6"/>
          <p:cNvSpPr>
            <a:spLocks noGrp="1"/>
          </p:cNvSpPr>
          <p:nvPr>
            <p:ph type="sldNum" sz="quarter" idx="12"/>
          </p:nvPr>
        </p:nvSpPr>
        <p:spPr/>
        <p:txBody>
          <a:bodyPr/>
          <a:lstStyle/>
          <a:p>
            <a:fld id="{D3B75908-2BC4-4CCC-BE4B-63652A0FD379}" type="slidenum">
              <a:rPr lang="en-US" smtClean="0"/>
              <a:t>22</a:t>
            </a:fld>
            <a:endParaRPr lang="en-US" dirty="0"/>
          </a:p>
        </p:txBody>
      </p:sp>
    </p:spTree>
    <p:extLst>
      <p:ext uri="{BB962C8B-B14F-4D97-AF65-F5344CB8AC3E}">
        <p14:creationId xmlns:p14="http://schemas.microsoft.com/office/powerpoint/2010/main" val="2016117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dirty="0" smtClean="0"/>
              <a:t>Mandatory Medicaid State Plan Benefits</a:t>
            </a:r>
          </a:p>
        </p:txBody>
      </p:sp>
      <p:sp>
        <p:nvSpPr>
          <p:cNvPr id="3" name="Content Placeholder 2"/>
          <p:cNvSpPr>
            <a:spLocks noGrp="1"/>
          </p:cNvSpPr>
          <p:nvPr>
            <p:ph idx="1"/>
          </p:nvPr>
        </p:nvSpPr>
        <p:spPr>
          <a:xfrm>
            <a:off x="501650" y="1012868"/>
            <a:ext cx="8397784" cy="5037095"/>
          </a:xfrm>
        </p:spPr>
        <p:txBody>
          <a:bodyPr/>
          <a:lstStyle/>
          <a:p>
            <a:r>
              <a:rPr lang="en-US" sz="2800" dirty="0" smtClean="0"/>
              <a:t>Inpatient hospital services </a:t>
            </a:r>
          </a:p>
          <a:p>
            <a:r>
              <a:rPr lang="en-US" sz="2800" dirty="0" smtClean="0"/>
              <a:t>Outpatient hospital services </a:t>
            </a:r>
          </a:p>
          <a:p>
            <a:r>
              <a:rPr lang="en-US" sz="2800" dirty="0" smtClean="0"/>
              <a:t>Early and Periodic Screening, Diagnostic, and Treatment services (for children under 21 years of age)</a:t>
            </a:r>
          </a:p>
          <a:p>
            <a:r>
              <a:rPr lang="en-US" sz="2800" dirty="0" smtClean="0"/>
              <a:t>Nursing facility services (except for Medically Needy)</a:t>
            </a:r>
          </a:p>
          <a:p>
            <a:r>
              <a:rPr lang="en-US" sz="2800" dirty="0" smtClean="0"/>
              <a:t>Home health services 	</a:t>
            </a:r>
          </a:p>
          <a:p>
            <a:r>
              <a:rPr lang="en-US" sz="2800" dirty="0" smtClean="0"/>
              <a:t>Physician services </a:t>
            </a:r>
          </a:p>
          <a:p>
            <a:r>
              <a:rPr lang="en-US" sz="2800" dirty="0" smtClean="0"/>
              <a:t>Rural Health Clinic services </a:t>
            </a:r>
          </a:p>
          <a:p>
            <a:r>
              <a:rPr lang="en-US" sz="2800" dirty="0" smtClean="0"/>
              <a:t>Federally Qualified Health Center services </a:t>
            </a:r>
          </a:p>
          <a:p>
            <a:r>
              <a:rPr lang="en-US" sz="2800" dirty="0" smtClean="0"/>
              <a:t>Laboratory and X-ray services </a:t>
            </a:r>
            <a:endParaRPr lang="en-US" sz="2800" dirty="0"/>
          </a:p>
          <a:p>
            <a:pPr marL="0" indent="0">
              <a:buNone/>
            </a:pPr>
            <a:endParaRPr lang="en-US" sz="2800" dirty="0"/>
          </a:p>
        </p:txBody>
      </p:sp>
      <p:sp>
        <p:nvSpPr>
          <p:cNvPr id="2" name="Date Placeholder 1"/>
          <p:cNvSpPr>
            <a:spLocks noGrp="1"/>
          </p:cNvSpPr>
          <p:nvPr>
            <p:ph type="dt" sz="half" idx="10"/>
          </p:nvPr>
        </p:nvSpPr>
        <p:spPr/>
        <p:txBody>
          <a:bodyPr/>
          <a:lstStyle/>
          <a:p>
            <a:r>
              <a:rPr lang="en-US" dirty="0" smtClean="0"/>
              <a:t>May 2016</a:t>
            </a:r>
            <a:endParaRPr lang="en-US" dirty="0"/>
          </a:p>
        </p:txBody>
      </p:sp>
      <p:sp>
        <p:nvSpPr>
          <p:cNvPr id="11" name="Footer Placeholder 4"/>
          <p:cNvSpPr>
            <a:spLocks noGrp="1"/>
          </p:cNvSpPr>
          <p:nvPr>
            <p:ph type="ftr" sz="quarter" idx="11"/>
          </p:nvPr>
        </p:nvSpPr>
        <p:spPr/>
        <p:txBody>
          <a:bodyPr/>
          <a:lstStyle/>
          <a:p>
            <a:r>
              <a:rPr lang="en-US" dirty="0" smtClean="0"/>
              <a:t>Medicaid and the Children's Health Insurance Program</a:t>
            </a:r>
            <a:endParaRPr lang="en-US" dirty="0"/>
          </a:p>
        </p:txBody>
      </p:sp>
      <p:sp>
        <p:nvSpPr>
          <p:cNvPr id="12" name="Slide Number Placeholder 5"/>
          <p:cNvSpPr>
            <a:spLocks noGrp="1"/>
          </p:cNvSpPr>
          <p:nvPr>
            <p:ph type="sldNum" sz="quarter" idx="12"/>
          </p:nvPr>
        </p:nvSpPr>
        <p:spPr/>
        <p:txBody>
          <a:bodyPr/>
          <a:lstStyle/>
          <a:p>
            <a:fld id="{9418AAB6-4650-4C46-97D6-618B9D2525ED}" type="slidenum">
              <a:rPr lang="en-US" smtClean="0"/>
              <a:pPr/>
              <a:t>23</a:t>
            </a:fld>
            <a:endParaRPr lang="en-US" dirty="0"/>
          </a:p>
        </p:txBody>
      </p:sp>
    </p:spTree>
    <p:extLst>
      <p:ext uri="{BB962C8B-B14F-4D97-AF65-F5344CB8AC3E}">
        <p14:creationId xmlns:p14="http://schemas.microsoft.com/office/powerpoint/2010/main" val="15949230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dirty="0" smtClean="0"/>
              <a:t/>
            </a:r>
            <a:br>
              <a:rPr lang="en-US" dirty="0" smtClean="0"/>
            </a:br>
            <a:r>
              <a:rPr lang="en-US" dirty="0" smtClean="0"/>
              <a:t>Mandatory Medicaid State </a:t>
            </a:r>
            <a:br>
              <a:rPr lang="en-US" dirty="0" smtClean="0"/>
            </a:br>
            <a:r>
              <a:rPr lang="en-US" dirty="0" smtClean="0"/>
              <a:t>Plan Benefits Continued</a:t>
            </a:r>
            <a:br>
              <a:rPr lang="en-US" dirty="0" smtClean="0"/>
            </a:br>
            <a:endParaRPr lang="en-US" dirty="0"/>
          </a:p>
        </p:txBody>
      </p:sp>
      <p:sp>
        <p:nvSpPr>
          <p:cNvPr id="3" name="Content Placeholder 2"/>
          <p:cNvSpPr>
            <a:spLocks noGrp="1"/>
          </p:cNvSpPr>
          <p:nvPr>
            <p:ph idx="1"/>
          </p:nvPr>
        </p:nvSpPr>
        <p:spPr>
          <a:xfrm>
            <a:off x="417095" y="1011532"/>
            <a:ext cx="8534399" cy="5037095"/>
          </a:xfrm>
        </p:spPr>
        <p:txBody>
          <a:bodyPr/>
          <a:lstStyle/>
          <a:p>
            <a:r>
              <a:rPr lang="en-US" dirty="0" smtClean="0"/>
              <a:t>Family planning services </a:t>
            </a:r>
          </a:p>
          <a:p>
            <a:r>
              <a:rPr lang="en-US" dirty="0" smtClean="0"/>
              <a:t>Nurse Midwife services </a:t>
            </a:r>
          </a:p>
          <a:p>
            <a:r>
              <a:rPr lang="en-US" dirty="0" smtClean="0"/>
              <a:t>Certified Pediatric and Family Nurse Practitioner services </a:t>
            </a:r>
          </a:p>
          <a:p>
            <a:r>
              <a:rPr lang="en-US" dirty="0" smtClean="0"/>
              <a:t>Freestanding Birth Center services (when licensed or otherwise recognized by the state) </a:t>
            </a:r>
          </a:p>
          <a:p>
            <a:r>
              <a:rPr lang="en-US" dirty="0" smtClean="0"/>
              <a:t>Transportation to medical care </a:t>
            </a:r>
          </a:p>
          <a:p>
            <a:r>
              <a:rPr lang="en-US" dirty="0" smtClean="0"/>
              <a:t>Tobacco cessation counseling for pregnant women </a:t>
            </a:r>
          </a:p>
          <a:p>
            <a:r>
              <a:rPr lang="en-US" dirty="0" smtClean="0"/>
              <a:t>Tobacco cessation</a:t>
            </a:r>
            <a:endParaRPr lang="en-US" dirty="0"/>
          </a:p>
        </p:txBody>
      </p:sp>
      <p:sp>
        <p:nvSpPr>
          <p:cNvPr id="2" name="Date Placeholder 1"/>
          <p:cNvSpPr>
            <a:spLocks noGrp="1"/>
          </p:cNvSpPr>
          <p:nvPr>
            <p:ph type="dt" sz="half" idx="10"/>
          </p:nvPr>
        </p:nvSpPr>
        <p:spPr/>
        <p:txBody>
          <a:bodyPr/>
          <a:lstStyle/>
          <a:p>
            <a:r>
              <a:rPr lang="en-US" dirty="0" smtClean="0"/>
              <a:t>May 2016</a:t>
            </a:r>
            <a:endParaRPr lang="en-US" dirty="0"/>
          </a:p>
        </p:txBody>
      </p:sp>
      <p:sp>
        <p:nvSpPr>
          <p:cNvPr id="11" name="Footer Placeholder 4"/>
          <p:cNvSpPr>
            <a:spLocks noGrp="1"/>
          </p:cNvSpPr>
          <p:nvPr>
            <p:ph type="ftr" sz="quarter" idx="11"/>
          </p:nvPr>
        </p:nvSpPr>
        <p:spPr/>
        <p:txBody>
          <a:bodyPr/>
          <a:lstStyle/>
          <a:p>
            <a:r>
              <a:rPr lang="en-US" dirty="0" smtClean="0"/>
              <a:t>Medicaid and the Children's Health Insurance Program</a:t>
            </a:r>
            <a:endParaRPr lang="en-US" dirty="0"/>
          </a:p>
        </p:txBody>
      </p:sp>
      <p:sp>
        <p:nvSpPr>
          <p:cNvPr id="12" name="Slide Number Placeholder 5"/>
          <p:cNvSpPr>
            <a:spLocks noGrp="1"/>
          </p:cNvSpPr>
          <p:nvPr>
            <p:ph type="sldNum" sz="quarter" idx="12"/>
          </p:nvPr>
        </p:nvSpPr>
        <p:spPr/>
        <p:txBody>
          <a:bodyPr/>
          <a:lstStyle/>
          <a:p>
            <a:fld id="{9418AAB6-4650-4C46-97D6-618B9D2525ED}" type="slidenum">
              <a:rPr lang="en-US" smtClean="0"/>
              <a:pPr/>
              <a:t>24</a:t>
            </a:fld>
            <a:endParaRPr lang="en-US" dirty="0"/>
          </a:p>
        </p:txBody>
      </p:sp>
    </p:spTree>
    <p:extLst>
      <p:ext uri="{BB962C8B-B14F-4D97-AF65-F5344CB8AC3E}">
        <p14:creationId xmlns:p14="http://schemas.microsoft.com/office/powerpoint/2010/main" val="159492309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dirty="0" smtClean="0"/>
              <a:t>Medicaid Waivers</a:t>
            </a:r>
          </a:p>
        </p:txBody>
      </p:sp>
      <p:sp>
        <p:nvSpPr>
          <p:cNvPr id="3" name="Content Placeholder 2"/>
          <p:cNvSpPr>
            <a:spLocks noGrp="1"/>
          </p:cNvSpPr>
          <p:nvPr>
            <p:ph idx="1"/>
          </p:nvPr>
        </p:nvSpPr>
        <p:spPr/>
        <p:txBody>
          <a:bodyPr/>
          <a:lstStyle/>
          <a:p>
            <a:r>
              <a:rPr lang="en-US" dirty="0" smtClean="0"/>
              <a:t>Allow states to test alternative delivery of care</a:t>
            </a:r>
          </a:p>
          <a:p>
            <a:pPr lvl="1"/>
            <a:r>
              <a:rPr lang="en-US" dirty="0" smtClean="0"/>
              <a:t>Certain federal laws “waived” </a:t>
            </a:r>
          </a:p>
          <a:p>
            <a:r>
              <a:rPr lang="en-US" dirty="0" smtClean="0"/>
              <a:t>Types of waivers</a:t>
            </a:r>
          </a:p>
          <a:p>
            <a:pPr lvl="1"/>
            <a:r>
              <a:rPr lang="en-US" dirty="0" smtClean="0"/>
              <a:t>Section 1915(b) Managed Care Waiver</a:t>
            </a:r>
          </a:p>
          <a:p>
            <a:pPr lvl="1"/>
            <a:r>
              <a:rPr lang="en-US" dirty="0" smtClean="0"/>
              <a:t>Section 1915(c) Home and Community-Based Services Waiver</a:t>
            </a:r>
          </a:p>
          <a:p>
            <a:pPr lvl="1"/>
            <a:r>
              <a:rPr lang="en-US" dirty="0" smtClean="0"/>
              <a:t>Section 1115 Research and Demonstration Waiver</a:t>
            </a:r>
          </a:p>
          <a:p>
            <a:pPr lvl="1"/>
            <a:r>
              <a:rPr lang="en-US" dirty="0" smtClean="0"/>
              <a:t>Concurrent Section 1915(b) and 1915(c) Waivers</a:t>
            </a:r>
            <a:endParaRPr lang="en-US" dirty="0"/>
          </a:p>
        </p:txBody>
      </p:sp>
      <p:sp>
        <p:nvSpPr>
          <p:cNvPr id="2" name="Date Placeholder 1"/>
          <p:cNvSpPr>
            <a:spLocks noGrp="1"/>
          </p:cNvSpPr>
          <p:nvPr>
            <p:ph type="dt" sz="half" idx="10"/>
          </p:nvPr>
        </p:nvSpPr>
        <p:spPr/>
        <p:txBody>
          <a:bodyPr/>
          <a:lstStyle/>
          <a:p>
            <a:r>
              <a:rPr lang="en-US" dirty="0" smtClean="0"/>
              <a:t>May 2016</a:t>
            </a:r>
            <a:endParaRPr lang="en-US" dirty="0"/>
          </a:p>
        </p:txBody>
      </p:sp>
      <p:sp>
        <p:nvSpPr>
          <p:cNvPr id="9" name="Footer Placeholder 4"/>
          <p:cNvSpPr>
            <a:spLocks noGrp="1"/>
          </p:cNvSpPr>
          <p:nvPr>
            <p:ph type="ftr" sz="quarter" idx="11"/>
          </p:nvPr>
        </p:nvSpPr>
        <p:spPr/>
        <p:txBody>
          <a:bodyPr/>
          <a:lstStyle/>
          <a:p>
            <a:r>
              <a:rPr lang="en-US" dirty="0" smtClean="0"/>
              <a:t>Medicaid and the Children's Health Insurance Program</a:t>
            </a:r>
            <a:endParaRPr lang="en-US" dirty="0"/>
          </a:p>
        </p:txBody>
      </p:sp>
      <p:sp>
        <p:nvSpPr>
          <p:cNvPr id="10" name="Slide Number Placeholder 5"/>
          <p:cNvSpPr>
            <a:spLocks noGrp="1"/>
          </p:cNvSpPr>
          <p:nvPr>
            <p:ph type="sldNum" sz="quarter" idx="12"/>
          </p:nvPr>
        </p:nvSpPr>
        <p:spPr/>
        <p:txBody>
          <a:bodyPr/>
          <a:lstStyle/>
          <a:p>
            <a:fld id="{9418AAB6-4650-4C46-97D6-618B9D2525ED}" type="slidenum">
              <a:rPr lang="en-US" smtClean="0"/>
              <a:pPr/>
              <a:t>25</a:t>
            </a:fld>
            <a:endParaRPr lang="en-US" dirty="0"/>
          </a:p>
        </p:txBody>
      </p:sp>
    </p:spTree>
    <p:extLst>
      <p:ext uri="{BB962C8B-B14F-4D97-AF65-F5344CB8AC3E}">
        <p14:creationId xmlns:p14="http://schemas.microsoft.com/office/powerpoint/2010/main" val="8554477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ACA Medicaid Funding Improvements &amp; </a:t>
            </a:r>
            <a:r>
              <a:rPr lang="en-US" dirty="0"/>
              <a:t>Expansion of </a:t>
            </a:r>
            <a:r>
              <a:rPr lang="en-US" dirty="0" smtClean="0"/>
              <a:t>Waivers</a:t>
            </a:r>
            <a:endParaRPr lang="en-US" dirty="0"/>
          </a:p>
        </p:txBody>
      </p:sp>
      <p:sp>
        <p:nvSpPr>
          <p:cNvPr id="3" name="Content Placeholder 2"/>
          <p:cNvSpPr>
            <a:spLocks noGrp="1"/>
          </p:cNvSpPr>
          <p:nvPr>
            <p:ph idx="1"/>
          </p:nvPr>
        </p:nvSpPr>
        <p:spPr>
          <a:xfrm>
            <a:off x="318052" y="1139868"/>
            <a:ext cx="8680174" cy="5037095"/>
          </a:xfrm>
        </p:spPr>
        <p:txBody>
          <a:bodyPr/>
          <a:lstStyle/>
          <a:p>
            <a:r>
              <a:rPr lang="en-US" dirty="0" smtClean="0"/>
              <a:t>ACA created new opportunities</a:t>
            </a:r>
          </a:p>
          <a:p>
            <a:pPr lvl="1"/>
            <a:r>
              <a:rPr lang="en-US" dirty="0" smtClean="0"/>
              <a:t>Health Homes for Individuals with Chronic Conditions</a:t>
            </a:r>
          </a:p>
          <a:p>
            <a:pPr lvl="1"/>
            <a:r>
              <a:rPr lang="en-US" dirty="0" smtClean="0"/>
              <a:t>Community First Choice State Plan Option</a:t>
            </a:r>
          </a:p>
          <a:p>
            <a:pPr lvl="1"/>
            <a:r>
              <a:rPr lang="en-US" dirty="0" smtClean="0"/>
              <a:t>Balancing Incentive Program</a:t>
            </a:r>
          </a:p>
          <a:p>
            <a:pPr lvl="1"/>
            <a:r>
              <a:rPr lang="en-US" dirty="0" smtClean="0"/>
              <a:t>Testing Experience and Functional Tools (TEFT)</a:t>
            </a:r>
          </a:p>
          <a:p>
            <a:r>
              <a:rPr lang="en-US" dirty="0"/>
              <a:t>ACA expanded and increased flexibility of current Medicaid programs</a:t>
            </a:r>
          </a:p>
          <a:p>
            <a:pPr lvl="1"/>
            <a:r>
              <a:rPr lang="en-US" dirty="0"/>
              <a:t>Money Follows the Person (MFP)</a:t>
            </a:r>
          </a:p>
          <a:p>
            <a:pPr lvl="1"/>
            <a:r>
              <a:rPr lang="en-US" dirty="0"/>
              <a:t>1915(i) State Plan </a:t>
            </a:r>
            <a:r>
              <a:rPr lang="en-US" dirty="0" smtClean="0"/>
              <a:t>Option</a:t>
            </a:r>
          </a:p>
          <a:p>
            <a:pPr lvl="2"/>
            <a:r>
              <a:rPr lang="en-US" dirty="0" smtClean="0"/>
              <a:t>Home and Community Based Services</a:t>
            </a:r>
            <a:endParaRPr lang="en-US" dirty="0"/>
          </a:p>
          <a:p>
            <a:pPr lvl="1"/>
            <a:endParaRPr lang="en-US" dirty="0"/>
          </a:p>
        </p:txBody>
      </p:sp>
    </p:spTree>
    <p:extLst>
      <p:ext uri="{BB962C8B-B14F-4D97-AF65-F5344CB8AC3E}">
        <p14:creationId xmlns:p14="http://schemas.microsoft.com/office/powerpoint/2010/main" val="3956669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dirty="0" smtClean="0"/>
              <a:t>How Are Medicare and Medicaid Different?</a:t>
            </a:r>
          </a:p>
        </p:txBody>
      </p:sp>
      <p:graphicFrame>
        <p:nvGraphicFramePr>
          <p:cNvPr id="9" name="Content Placeholder 6" descr="Medicare and Medicaid are different in the following ways: &#10;While Medicare is a national program that is consistent across the country, Medicaid consists of statewide programs that vary among states. &#10;While Medicare is administered by the Federal government, Medicaid is administered by state governments within Federal rules (Federal/state partnership). &#10;While Medicare eligibility is based on age, disability, or End-Stage Renal Disease (ESRD), Medicaid eligibility is based on income, resources, and non-financial requirements such as belonging to one of the eligibility groups. &#10;While Medicare is the nation’s primary payer of inpatient hospital services for the elderly and people with ESRD, Medicaid is the nation’s primary public payer of mental health and long-term care services (nursing home). &#10;&#10;&#10;"/>
          <p:cNvGraphicFramePr>
            <a:graphicFrameLocks/>
          </p:cNvGraphicFramePr>
          <p:nvPr>
            <p:extLst>
              <p:ext uri="{D42A27DB-BD31-4B8C-83A1-F6EECF244321}">
                <p14:modId xmlns:p14="http://schemas.microsoft.com/office/powerpoint/2010/main" val="781785228"/>
              </p:ext>
            </p:extLst>
          </p:nvPr>
        </p:nvGraphicFramePr>
        <p:xfrm>
          <a:off x="0" y="1090863"/>
          <a:ext cx="9144000" cy="5373691"/>
        </p:xfrm>
        <a:graphic>
          <a:graphicData uri="http://schemas.openxmlformats.org/drawingml/2006/table">
            <a:tbl>
              <a:tblPr firstRow="1" bandRow="1">
                <a:tableStyleId>{5C22544A-7EE6-4342-B048-85BDC9FD1C3A}</a:tableStyleId>
              </a:tblPr>
              <a:tblGrid>
                <a:gridCol w="4572000"/>
                <a:gridCol w="4572000"/>
              </a:tblGrid>
              <a:tr h="66541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700" b="1" i="0" u="none" strike="noStrike" cap="none" normalizeH="0" baseline="0" dirty="0" smtClean="0">
                          <a:ln>
                            <a:noFill/>
                          </a:ln>
                          <a:solidFill>
                            <a:schemeClr val="bg1"/>
                          </a:solidFill>
                          <a:effectLst/>
                          <a:latin typeface="+mn-lt"/>
                        </a:rPr>
                        <a:t>Medicare</a:t>
                      </a:r>
                    </a:p>
                  </a:txBody>
                  <a:tcPr marL="68580" marR="68580" marT="34290" marB="34290">
                    <a:solidFill>
                      <a:srgbClr val="4F81BD"/>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700" b="1" i="0" u="none" strike="noStrike" kern="1200" cap="none" normalizeH="0" baseline="0" dirty="0" smtClean="0">
                          <a:ln>
                            <a:noFill/>
                          </a:ln>
                          <a:solidFill>
                            <a:schemeClr val="bg1"/>
                          </a:solidFill>
                          <a:effectLst/>
                          <a:latin typeface="+mn-lt"/>
                          <a:ea typeface="+mn-ea"/>
                          <a:cs typeface="+mn-cs"/>
                        </a:rPr>
                        <a:t>Medicaid</a:t>
                      </a:r>
                      <a:endParaRPr kumimoji="0" lang="en-US" sz="2700" b="1" i="0" u="none" strike="noStrike" kern="1200" cap="none" normalizeH="0" baseline="0" dirty="0">
                        <a:ln>
                          <a:noFill/>
                        </a:ln>
                        <a:solidFill>
                          <a:schemeClr val="bg1"/>
                        </a:solidFill>
                        <a:effectLst/>
                        <a:latin typeface="+mn-lt"/>
                        <a:ea typeface="+mn-ea"/>
                        <a:cs typeface="+mn-cs"/>
                      </a:endParaRPr>
                    </a:p>
                  </a:txBody>
                  <a:tcPr marL="68580" marR="68580" marT="34290" marB="34290"/>
                </a:tc>
              </a:tr>
              <a:tr h="771040">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2400" kern="1200" dirty="0" smtClean="0">
                          <a:solidFill>
                            <a:schemeClr val="dk1"/>
                          </a:solidFill>
                          <a:latin typeface="+mn-lt"/>
                          <a:ea typeface="+mn-ea"/>
                          <a:cs typeface="+mn-cs"/>
                        </a:rPr>
                        <a:t>National program that is consistent across the country</a:t>
                      </a:r>
                    </a:p>
                  </a:txBody>
                  <a:tcPr marL="61156" marR="61156" marT="34290" marB="34290" horzOverflow="overflow"/>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2400" kern="1200" dirty="0" smtClean="0">
                          <a:solidFill>
                            <a:schemeClr val="dk1"/>
                          </a:solidFill>
                          <a:latin typeface="+mn-lt"/>
                          <a:ea typeface="+mn-ea"/>
                          <a:cs typeface="+mn-cs"/>
                        </a:rPr>
                        <a:t>Statewide programs that vary among states</a:t>
                      </a:r>
                    </a:p>
                  </a:txBody>
                  <a:tcPr marL="61156" marR="61156" marT="34290" marB="34290" horzOverflow="overflow"/>
                </a:tc>
              </a:tr>
              <a:tr h="1109031">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2400" kern="1200" dirty="0" smtClean="0">
                          <a:solidFill>
                            <a:schemeClr val="dk1"/>
                          </a:solidFill>
                          <a:latin typeface="+mn-lt"/>
                          <a:ea typeface="+mn-ea"/>
                          <a:cs typeface="+mn-cs"/>
                        </a:rPr>
                        <a:t>Administered by the federal government</a:t>
                      </a:r>
                    </a:p>
                  </a:txBody>
                  <a:tcPr marL="61156" marR="61156" marT="34290" marB="34290" horzOverflow="overflow">
                    <a:solidFill>
                      <a:srgbClr val="E9EDF4"/>
                    </a:solidFill>
                  </a:tcP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2400" kern="1200" dirty="0" smtClean="0">
                          <a:solidFill>
                            <a:schemeClr val="dk1"/>
                          </a:solidFill>
                          <a:latin typeface="+mn-lt"/>
                          <a:ea typeface="+mn-ea"/>
                          <a:cs typeface="+mn-cs"/>
                        </a:rPr>
                        <a:t>Administered by state governments within federal</a:t>
                      </a:r>
                      <a:r>
                        <a:rPr lang="en-US" sz="2400" kern="1200" baseline="0" dirty="0" smtClean="0">
                          <a:solidFill>
                            <a:schemeClr val="dk1"/>
                          </a:solidFill>
                          <a:latin typeface="+mn-lt"/>
                          <a:ea typeface="+mn-ea"/>
                          <a:cs typeface="+mn-cs"/>
                        </a:rPr>
                        <a:t> </a:t>
                      </a:r>
                      <a:r>
                        <a:rPr lang="en-US" sz="2400" kern="1200" dirty="0" smtClean="0">
                          <a:solidFill>
                            <a:schemeClr val="dk1"/>
                          </a:solidFill>
                          <a:latin typeface="+mn-lt"/>
                          <a:ea typeface="+mn-ea"/>
                          <a:cs typeface="+mn-cs"/>
                        </a:rPr>
                        <a:t>rules (federal/state partnership)</a:t>
                      </a:r>
                    </a:p>
                  </a:txBody>
                  <a:tcPr marL="61156" marR="61156" marT="34290" marB="34290" horzOverflow="overflow">
                    <a:solidFill>
                      <a:srgbClr val="E9EDF4"/>
                    </a:solidFill>
                  </a:tcPr>
                </a:tc>
              </a:tr>
              <a:tr h="133284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2400" kern="1200" dirty="0" smtClean="0">
                          <a:solidFill>
                            <a:schemeClr val="dk1"/>
                          </a:solidFill>
                          <a:latin typeface="+mn-lt"/>
                          <a:ea typeface="+mn-ea"/>
                          <a:cs typeface="+mn-cs"/>
                        </a:rPr>
                        <a:t>Health insurance for people 65 or over, with certain disabilities, or diagnosed</a:t>
                      </a:r>
                      <a:r>
                        <a:rPr lang="en-US" sz="2400" kern="1200" baseline="0" dirty="0" smtClean="0">
                          <a:solidFill>
                            <a:schemeClr val="dk1"/>
                          </a:solidFill>
                          <a:latin typeface="+mn-lt"/>
                          <a:ea typeface="+mn-ea"/>
                          <a:cs typeface="+mn-cs"/>
                        </a:rPr>
                        <a:t> </a:t>
                      </a:r>
                      <a:r>
                        <a:rPr lang="en-US" sz="2400" kern="1200" dirty="0" smtClean="0">
                          <a:solidFill>
                            <a:schemeClr val="dk1"/>
                          </a:solidFill>
                          <a:latin typeface="+mn-lt"/>
                          <a:ea typeface="+mn-ea"/>
                          <a:cs typeface="+mn-cs"/>
                        </a:rPr>
                        <a:t>with End-Stage Renal Disease (ESRD)</a:t>
                      </a:r>
                    </a:p>
                  </a:txBody>
                  <a:tcPr marL="61156" marR="61156" marT="34290" marB="34290" horzOverflow="overflow"/>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2400" kern="1200" dirty="0" smtClean="0">
                          <a:solidFill>
                            <a:schemeClr val="tx1"/>
                          </a:solidFill>
                          <a:latin typeface="+mn-lt"/>
                          <a:ea typeface="+mn-ea"/>
                          <a:cs typeface="+mn-cs"/>
                        </a:rPr>
                        <a:t>Health coverage</a:t>
                      </a:r>
                      <a:r>
                        <a:rPr lang="en-US" sz="2400" kern="1200" baseline="0" dirty="0" smtClean="0">
                          <a:solidFill>
                            <a:schemeClr val="tx1"/>
                          </a:solidFill>
                          <a:latin typeface="+mn-lt"/>
                          <a:ea typeface="+mn-ea"/>
                          <a:cs typeface="+mn-cs"/>
                        </a:rPr>
                        <a:t> </a:t>
                      </a:r>
                      <a:r>
                        <a:rPr lang="en-US" sz="2400" kern="1200" dirty="0" smtClean="0">
                          <a:solidFill>
                            <a:schemeClr val="tx1"/>
                          </a:solidFill>
                          <a:latin typeface="+mn-lt"/>
                          <a:ea typeface="+mn-ea"/>
                          <a:cs typeface="+mn-cs"/>
                        </a:rPr>
                        <a:t>for people </a:t>
                      </a:r>
                      <a:r>
                        <a:rPr lang="en-US" sz="2400" strike="noStrike" kern="1200" dirty="0" smtClean="0">
                          <a:solidFill>
                            <a:schemeClr val="tx1"/>
                          </a:solidFill>
                          <a:latin typeface="+mn-lt"/>
                          <a:ea typeface="+mn-ea"/>
                          <a:cs typeface="+mn-cs"/>
                        </a:rPr>
                        <a:t>who meet </a:t>
                      </a:r>
                      <a:r>
                        <a:rPr lang="en-US" sz="2400" kern="1200" dirty="0" smtClean="0">
                          <a:solidFill>
                            <a:schemeClr val="tx1"/>
                          </a:solidFill>
                          <a:latin typeface="+mn-lt"/>
                          <a:ea typeface="+mn-ea"/>
                          <a:cs typeface="+mn-cs"/>
                        </a:rPr>
                        <a:t>financial and non-financial requirements </a:t>
                      </a:r>
                    </a:p>
                  </a:txBody>
                  <a:tcPr marL="61156" marR="61156" marT="34290" marB="34290" horzOverflow="overflow"/>
                </a:tc>
              </a:tr>
              <a:tr h="1210692">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2400" kern="1200" dirty="0" smtClean="0">
                          <a:solidFill>
                            <a:schemeClr val="dk1"/>
                          </a:solidFill>
                          <a:latin typeface="+mn-lt"/>
                          <a:ea typeface="+mn-ea"/>
                          <a:cs typeface="+mn-cs"/>
                        </a:rPr>
                        <a:t>Nation’s primary payer of inpatient hospital services for the elderly and people with ESRD</a:t>
                      </a:r>
                    </a:p>
                  </a:txBody>
                  <a:tcPr marL="61156" marR="61156" marT="34290" marB="34290" horzOverflow="overflow">
                    <a:solidFill>
                      <a:srgbClr val="E9EEF5"/>
                    </a:solidFill>
                  </a:tcP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2400" kern="1200" dirty="0" smtClean="0">
                          <a:solidFill>
                            <a:schemeClr val="dk1"/>
                          </a:solidFill>
                          <a:latin typeface="+mn-lt"/>
                          <a:ea typeface="+mn-ea"/>
                          <a:cs typeface="+mn-cs"/>
                        </a:rPr>
                        <a:t>Nation’s primary public payer of mental health and long-term care services;</a:t>
                      </a:r>
                      <a:r>
                        <a:rPr lang="en-US" sz="2400" kern="1200" baseline="0" dirty="0" smtClean="0">
                          <a:solidFill>
                            <a:schemeClr val="dk1"/>
                          </a:solidFill>
                          <a:latin typeface="+mn-lt"/>
                          <a:ea typeface="+mn-ea"/>
                          <a:cs typeface="+mn-cs"/>
                        </a:rPr>
                        <a:t> 40% of all births</a:t>
                      </a:r>
                      <a:endParaRPr lang="en-US" sz="2400" kern="1200" dirty="0" smtClean="0">
                        <a:solidFill>
                          <a:schemeClr val="dk1"/>
                        </a:solidFill>
                        <a:latin typeface="+mn-lt"/>
                        <a:ea typeface="+mn-ea"/>
                        <a:cs typeface="+mn-cs"/>
                      </a:endParaRPr>
                    </a:p>
                  </a:txBody>
                  <a:tcPr marL="61156" marR="61156" marT="34290" marB="34290" horzOverflow="overflow">
                    <a:solidFill>
                      <a:srgbClr val="E9EEF5"/>
                    </a:solidFill>
                  </a:tcPr>
                </a:tc>
              </a:tr>
            </a:tbl>
          </a:graphicData>
        </a:graphic>
      </p:graphicFrame>
      <p:sp>
        <p:nvSpPr>
          <p:cNvPr id="2" name="Date Placeholder 1"/>
          <p:cNvSpPr>
            <a:spLocks noGrp="1"/>
          </p:cNvSpPr>
          <p:nvPr>
            <p:ph type="dt" sz="half" idx="10"/>
          </p:nvPr>
        </p:nvSpPr>
        <p:spPr/>
        <p:txBody>
          <a:bodyPr/>
          <a:lstStyle/>
          <a:p>
            <a:r>
              <a:rPr lang="en-US" dirty="0" smtClean="0"/>
              <a:t>May 2016</a:t>
            </a:r>
            <a:endParaRPr lang="en-US" dirty="0"/>
          </a:p>
        </p:txBody>
      </p:sp>
      <p:sp>
        <p:nvSpPr>
          <p:cNvPr id="14" name="Footer Placeholder 4"/>
          <p:cNvSpPr>
            <a:spLocks noGrp="1"/>
          </p:cNvSpPr>
          <p:nvPr>
            <p:ph type="ftr" sz="quarter" idx="11"/>
          </p:nvPr>
        </p:nvSpPr>
        <p:spPr/>
        <p:txBody>
          <a:bodyPr/>
          <a:lstStyle/>
          <a:p>
            <a:r>
              <a:rPr lang="en-US" dirty="0" smtClean="0"/>
              <a:t>Medicaid and the Children's Health Insurance Program</a:t>
            </a:r>
            <a:endParaRPr lang="en-US" dirty="0"/>
          </a:p>
        </p:txBody>
      </p:sp>
      <p:sp>
        <p:nvSpPr>
          <p:cNvPr id="15" name="Slide Number Placeholder 5"/>
          <p:cNvSpPr>
            <a:spLocks noGrp="1"/>
          </p:cNvSpPr>
          <p:nvPr>
            <p:ph type="sldNum" sz="quarter" idx="12"/>
          </p:nvPr>
        </p:nvSpPr>
        <p:spPr/>
        <p:txBody>
          <a:bodyPr/>
          <a:lstStyle/>
          <a:p>
            <a:fld id="{9418AAB6-4650-4C46-97D6-618B9D2525ED}" type="slidenum">
              <a:rPr lang="en-US" smtClean="0"/>
              <a:pPr/>
              <a:t>27</a:t>
            </a:fld>
            <a:endParaRPr lang="en-US" dirty="0"/>
          </a:p>
        </p:txBody>
      </p:sp>
    </p:spTree>
    <p:extLst>
      <p:ext uri="{BB962C8B-B14F-4D97-AF65-F5344CB8AC3E}">
        <p14:creationId xmlns:p14="http://schemas.microsoft.com/office/powerpoint/2010/main" val="372580690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dirty="0" smtClean="0"/>
              <a:t>Medicare-Medicaid Enrollees </a:t>
            </a:r>
          </a:p>
        </p:txBody>
      </p:sp>
      <p:sp>
        <p:nvSpPr>
          <p:cNvPr id="3" name="Content Placeholder 2"/>
          <p:cNvSpPr>
            <a:spLocks noGrp="1"/>
          </p:cNvSpPr>
          <p:nvPr>
            <p:ph idx="1"/>
          </p:nvPr>
        </p:nvSpPr>
        <p:spPr>
          <a:xfrm>
            <a:off x="276447" y="1012868"/>
            <a:ext cx="8676167" cy="5037095"/>
          </a:xfrm>
        </p:spPr>
        <p:txBody>
          <a:bodyPr/>
          <a:lstStyle/>
          <a:p>
            <a:r>
              <a:rPr lang="en-US" dirty="0" smtClean="0"/>
              <a:t>Referred to as “dual eligibles”</a:t>
            </a:r>
          </a:p>
          <a:p>
            <a:pPr lvl="1"/>
            <a:r>
              <a:rPr lang="en-US" dirty="0" smtClean="0"/>
              <a:t>Over 10 million nationally </a:t>
            </a:r>
          </a:p>
          <a:p>
            <a:pPr lvl="2"/>
            <a:r>
              <a:rPr lang="en-US" dirty="0" smtClean="0"/>
              <a:t>Medicaid may provide full benefits and/or partial assistance with Medicare costs</a:t>
            </a:r>
          </a:p>
          <a:p>
            <a:pPr lvl="2"/>
            <a:r>
              <a:rPr lang="en-US" dirty="0" smtClean="0"/>
              <a:t>The Medicare Savings Programs are partial Medicaid benefits that help pay Medicare premiums and sometimes cost-sharing</a:t>
            </a:r>
          </a:p>
          <a:p>
            <a:pPr lvl="3"/>
            <a:r>
              <a:rPr lang="en-US" dirty="0" smtClean="0"/>
              <a:t>You can qualify for full Medicaid only, full Medicaid with a </a:t>
            </a:r>
            <a:r>
              <a:rPr lang="en-US" dirty="0"/>
              <a:t> </a:t>
            </a:r>
            <a:r>
              <a:rPr lang="en-US" dirty="0" smtClean="0"/>
              <a:t> </a:t>
            </a:r>
          </a:p>
          <a:p>
            <a:pPr lvl="3" indent="0">
              <a:buNone/>
            </a:pPr>
            <a:r>
              <a:rPr lang="en-US" dirty="0" smtClean="0"/>
              <a:t>    Medicare Savings Program, or just a Medicare Savings  </a:t>
            </a:r>
          </a:p>
          <a:p>
            <a:pPr lvl="3" indent="0">
              <a:buNone/>
            </a:pPr>
            <a:r>
              <a:rPr lang="en-US" dirty="0"/>
              <a:t> </a:t>
            </a:r>
            <a:r>
              <a:rPr lang="en-US" dirty="0" smtClean="0"/>
              <a:t>   Program</a:t>
            </a:r>
          </a:p>
          <a:p>
            <a:pPr lvl="2"/>
            <a:r>
              <a:rPr lang="en-US" dirty="0" smtClean="0"/>
              <a:t>For those with full Medicaid, Medicare pays first and Medicaid pays second for services</a:t>
            </a:r>
          </a:p>
        </p:txBody>
      </p:sp>
      <p:sp>
        <p:nvSpPr>
          <p:cNvPr id="2" name="Date Placeholder 1"/>
          <p:cNvSpPr>
            <a:spLocks noGrp="1"/>
          </p:cNvSpPr>
          <p:nvPr>
            <p:ph type="dt" sz="half" idx="10"/>
          </p:nvPr>
        </p:nvSpPr>
        <p:spPr>
          <a:xfrm>
            <a:off x="628650" y="6483351"/>
            <a:ext cx="2057400" cy="365125"/>
          </a:xfrm>
        </p:spPr>
        <p:txBody>
          <a:bodyPr/>
          <a:lstStyle/>
          <a:p>
            <a:r>
              <a:rPr lang="en-US" dirty="0" smtClean="0"/>
              <a:t>May 2016</a:t>
            </a:r>
            <a:endParaRPr lang="en-US" dirty="0"/>
          </a:p>
        </p:txBody>
      </p:sp>
      <p:sp>
        <p:nvSpPr>
          <p:cNvPr id="11" name="Footer Placeholder 4"/>
          <p:cNvSpPr>
            <a:spLocks noGrp="1"/>
          </p:cNvSpPr>
          <p:nvPr>
            <p:ph type="ftr" sz="quarter" idx="11"/>
          </p:nvPr>
        </p:nvSpPr>
        <p:spPr>
          <a:xfrm>
            <a:off x="3028950" y="6483351"/>
            <a:ext cx="3086100" cy="365125"/>
          </a:xfrm>
        </p:spPr>
        <p:txBody>
          <a:bodyPr/>
          <a:lstStyle/>
          <a:p>
            <a:r>
              <a:rPr lang="en-US" dirty="0" smtClean="0"/>
              <a:t>Medicaid and the Children's Health Insurance Program</a:t>
            </a:r>
            <a:endParaRPr lang="en-US" dirty="0"/>
          </a:p>
        </p:txBody>
      </p:sp>
      <p:sp>
        <p:nvSpPr>
          <p:cNvPr id="12" name="Slide Number Placeholder 5"/>
          <p:cNvSpPr>
            <a:spLocks noGrp="1"/>
          </p:cNvSpPr>
          <p:nvPr>
            <p:ph type="sldNum" sz="quarter" idx="12"/>
          </p:nvPr>
        </p:nvSpPr>
        <p:spPr>
          <a:xfrm>
            <a:off x="6457950" y="6483351"/>
            <a:ext cx="2057400" cy="365125"/>
          </a:xfrm>
        </p:spPr>
        <p:txBody>
          <a:bodyPr/>
          <a:lstStyle/>
          <a:p>
            <a:fld id="{9418AAB6-4650-4C46-97D6-618B9D2525ED}" type="slidenum">
              <a:rPr lang="en-US" smtClean="0"/>
              <a:pPr/>
              <a:t>28</a:t>
            </a:fld>
            <a:endParaRPr lang="en-US" dirty="0"/>
          </a:p>
        </p:txBody>
      </p:sp>
    </p:spTree>
    <p:extLst>
      <p:ext uri="{BB962C8B-B14F-4D97-AF65-F5344CB8AC3E}">
        <p14:creationId xmlns:p14="http://schemas.microsoft.com/office/powerpoint/2010/main" val="372580690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dirty="0" smtClean="0"/>
              <a:t>Medicare Savings Programs (MSPs)</a:t>
            </a:r>
          </a:p>
        </p:txBody>
      </p:sp>
      <p:sp>
        <p:nvSpPr>
          <p:cNvPr id="3" name="Content Placeholder 2"/>
          <p:cNvSpPr>
            <a:spLocks noGrp="1"/>
          </p:cNvSpPr>
          <p:nvPr>
            <p:ph idx="1"/>
          </p:nvPr>
        </p:nvSpPr>
        <p:spPr>
          <a:xfrm>
            <a:off x="466531" y="1139868"/>
            <a:ext cx="8048819" cy="5037095"/>
          </a:xfrm>
        </p:spPr>
        <p:txBody>
          <a:bodyPr/>
          <a:lstStyle/>
          <a:p>
            <a:r>
              <a:rPr lang="en-US" dirty="0" smtClean="0"/>
              <a:t>MSPs are categorized into groups:</a:t>
            </a:r>
          </a:p>
          <a:p>
            <a:pPr lvl="1"/>
            <a:r>
              <a:rPr lang="en-US" dirty="0" smtClean="0"/>
              <a:t>Qualified Medicare Beneficiary* (QMB)</a:t>
            </a:r>
          </a:p>
          <a:p>
            <a:pPr lvl="1"/>
            <a:r>
              <a:rPr lang="en-US" dirty="0" smtClean="0"/>
              <a:t>Specified Low-Income Medicare Beneficiary* (SLMB)</a:t>
            </a:r>
          </a:p>
          <a:p>
            <a:pPr lvl="1"/>
            <a:r>
              <a:rPr lang="en-US" dirty="0" smtClean="0"/>
              <a:t>Qualified Individuals* (QI)</a:t>
            </a:r>
          </a:p>
          <a:p>
            <a:pPr lvl="1"/>
            <a:r>
              <a:rPr lang="en-US" dirty="0" smtClean="0"/>
              <a:t>Qualified Disabled and Working Individuals (QDWI)</a:t>
            </a:r>
          </a:p>
          <a:p>
            <a:endParaRPr lang="en-US" dirty="0" smtClean="0"/>
          </a:p>
          <a:p>
            <a:pPr marL="0" indent="0">
              <a:buNone/>
            </a:pPr>
            <a:r>
              <a:rPr lang="en-US" dirty="0" smtClean="0"/>
              <a:t>*Automatically qualify for Extra Help for Part D</a:t>
            </a:r>
          </a:p>
          <a:p>
            <a:endParaRPr lang="en-US" dirty="0" smtClean="0"/>
          </a:p>
          <a:p>
            <a:endParaRPr lang="en-US" dirty="0"/>
          </a:p>
        </p:txBody>
      </p:sp>
      <p:sp>
        <p:nvSpPr>
          <p:cNvPr id="2" name="Date Placeholder 1"/>
          <p:cNvSpPr>
            <a:spLocks noGrp="1"/>
          </p:cNvSpPr>
          <p:nvPr>
            <p:ph type="dt" sz="half" idx="10"/>
          </p:nvPr>
        </p:nvSpPr>
        <p:spPr/>
        <p:txBody>
          <a:bodyPr/>
          <a:lstStyle/>
          <a:p>
            <a:r>
              <a:rPr lang="en-US" dirty="0" smtClean="0"/>
              <a:t>May 2016</a:t>
            </a:r>
            <a:endParaRPr lang="en-US" dirty="0"/>
          </a:p>
        </p:txBody>
      </p:sp>
      <p:sp>
        <p:nvSpPr>
          <p:cNvPr id="9" name="Footer Placeholder 4"/>
          <p:cNvSpPr>
            <a:spLocks noGrp="1"/>
          </p:cNvSpPr>
          <p:nvPr>
            <p:ph type="ftr" sz="quarter" idx="11"/>
          </p:nvPr>
        </p:nvSpPr>
        <p:spPr/>
        <p:txBody>
          <a:bodyPr/>
          <a:lstStyle/>
          <a:p>
            <a:r>
              <a:rPr lang="en-US" dirty="0" smtClean="0"/>
              <a:t>Medicaid and the Children's Health Insurance Program</a:t>
            </a:r>
            <a:endParaRPr lang="en-US" dirty="0"/>
          </a:p>
        </p:txBody>
      </p:sp>
      <p:sp>
        <p:nvSpPr>
          <p:cNvPr id="10" name="Slide Number Placeholder 5"/>
          <p:cNvSpPr>
            <a:spLocks noGrp="1"/>
          </p:cNvSpPr>
          <p:nvPr>
            <p:ph type="sldNum" sz="quarter" idx="12"/>
          </p:nvPr>
        </p:nvSpPr>
        <p:spPr/>
        <p:txBody>
          <a:bodyPr/>
          <a:lstStyle/>
          <a:p>
            <a:fld id="{9418AAB6-4650-4C46-97D6-618B9D2525ED}" type="slidenum">
              <a:rPr lang="en-US" smtClean="0"/>
              <a:pPr/>
              <a:t>29</a:t>
            </a:fld>
            <a:endParaRPr lang="en-US" dirty="0"/>
          </a:p>
        </p:txBody>
      </p:sp>
    </p:spTree>
    <p:extLst>
      <p:ext uri="{BB962C8B-B14F-4D97-AF65-F5344CB8AC3E}">
        <p14:creationId xmlns:p14="http://schemas.microsoft.com/office/powerpoint/2010/main" val="15736783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1—Medicaid Overview</a:t>
            </a:r>
            <a:endParaRPr lang="en-US" dirty="0"/>
          </a:p>
        </p:txBody>
      </p:sp>
      <p:sp>
        <p:nvSpPr>
          <p:cNvPr id="3" name="Content Placeholder 2"/>
          <p:cNvSpPr>
            <a:spLocks noGrp="1"/>
          </p:cNvSpPr>
          <p:nvPr>
            <p:ph idx="1"/>
          </p:nvPr>
        </p:nvSpPr>
        <p:spPr/>
        <p:txBody>
          <a:bodyPr/>
          <a:lstStyle/>
          <a:p>
            <a:pPr lvl="0"/>
            <a:r>
              <a:rPr lang="en-US" dirty="0" smtClean="0"/>
              <a:t>What is Medicaid?</a:t>
            </a:r>
          </a:p>
          <a:p>
            <a:pPr lvl="0"/>
            <a:r>
              <a:rPr lang="en-US" dirty="0" smtClean="0"/>
              <a:t>Medicaid Administration</a:t>
            </a:r>
          </a:p>
          <a:p>
            <a:pPr lvl="0"/>
            <a:r>
              <a:rPr lang="en-US" dirty="0" smtClean="0"/>
              <a:t>Eligibility</a:t>
            </a:r>
          </a:p>
          <a:p>
            <a:pPr lvl="0"/>
            <a:r>
              <a:rPr lang="en-US" dirty="0" smtClean="0"/>
              <a:t>Medicaid Expansion</a:t>
            </a:r>
          </a:p>
          <a:p>
            <a:pPr lvl="0"/>
            <a:r>
              <a:rPr lang="en-US" dirty="0" smtClean="0"/>
              <a:t>Enrollment</a:t>
            </a:r>
          </a:p>
          <a:p>
            <a:pPr lvl="0"/>
            <a:r>
              <a:rPr lang="en-US" dirty="0" smtClean="0"/>
              <a:t>Modified Adjusted Gross Income (MAGI)</a:t>
            </a:r>
          </a:p>
          <a:p>
            <a:pPr lvl="0"/>
            <a:r>
              <a:rPr lang="en-US" dirty="0" smtClean="0"/>
              <a:t>Coverage</a:t>
            </a:r>
          </a:p>
          <a:p>
            <a:pPr lvl="0"/>
            <a:r>
              <a:rPr lang="en-US" dirty="0" smtClean="0"/>
              <a:t>Waivers</a:t>
            </a:r>
          </a:p>
          <a:p>
            <a:pPr lvl="0"/>
            <a:r>
              <a:rPr lang="en-US" dirty="0" smtClean="0"/>
              <a:t>Medicare Savings Programs (MSPs)</a:t>
            </a:r>
          </a:p>
          <a:p>
            <a:pPr lvl="0"/>
            <a:endParaRPr lang="en-US" dirty="0" smtClean="0"/>
          </a:p>
          <a:p>
            <a:pPr lvl="0"/>
            <a:endParaRPr lang="en-US" dirty="0"/>
          </a:p>
        </p:txBody>
      </p:sp>
      <p:sp>
        <p:nvSpPr>
          <p:cNvPr id="4" name="Footer Placeholder 3"/>
          <p:cNvSpPr>
            <a:spLocks noGrp="1"/>
          </p:cNvSpPr>
          <p:nvPr>
            <p:ph type="ftr" sz="quarter" idx="11"/>
          </p:nvPr>
        </p:nvSpPr>
        <p:spPr/>
        <p:txBody>
          <a:bodyPr/>
          <a:lstStyle/>
          <a:p>
            <a:r>
              <a:rPr lang="en-US" dirty="0" smtClean="0"/>
              <a:t>Medicaid and the Children's Health Insurance Program</a:t>
            </a:r>
            <a:endParaRPr lang="en-US" dirty="0"/>
          </a:p>
        </p:txBody>
      </p:sp>
      <p:sp>
        <p:nvSpPr>
          <p:cNvPr id="5" name="Slide Number Placeholder 4"/>
          <p:cNvSpPr>
            <a:spLocks noGrp="1"/>
          </p:cNvSpPr>
          <p:nvPr>
            <p:ph type="sldNum" sz="quarter" idx="12"/>
          </p:nvPr>
        </p:nvSpPr>
        <p:spPr/>
        <p:txBody>
          <a:bodyPr/>
          <a:lstStyle/>
          <a:p>
            <a:fld id="{78C0CC3C-85F1-4D86-9B70-8D9F8B17F046}" type="slidenum">
              <a:rPr lang="en-US" smtClean="0"/>
              <a:pPr/>
              <a:t>3</a:t>
            </a:fld>
            <a:endParaRPr lang="en-US" dirty="0"/>
          </a:p>
        </p:txBody>
      </p:sp>
      <p:sp>
        <p:nvSpPr>
          <p:cNvPr id="6" name="Date Placeholder 5"/>
          <p:cNvSpPr>
            <a:spLocks noGrp="1"/>
          </p:cNvSpPr>
          <p:nvPr>
            <p:ph type="dt" sz="half" idx="2"/>
          </p:nvPr>
        </p:nvSpPr>
        <p:spPr/>
        <p:txBody>
          <a:bodyPr/>
          <a:lstStyle/>
          <a:p>
            <a:r>
              <a:rPr lang="en-US" dirty="0" smtClean="0"/>
              <a:t>May 2016</a:t>
            </a:r>
            <a:endParaRPr lang="en-US" dirty="0"/>
          </a:p>
        </p:txBody>
      </p:sp>
    </p:spTree>
    <p:extLst>
      <p:ext uri="{BB962C8B-B14F-4D97-AF65-F5344CB8AC3E}">
        <p14:creationId xmlns:p14="http://schemas.microsoft.com/office/powerpoint/2010/main" val="4001758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Minimum Federal Eligibility Requirements for MSP</a:t>
            </a:r>
            <a:endParaRPr lang="en-US" dirty="0"/>
          </a:p>
        </p:txBody>
      </p:sp>
      <p:graphicFrame>
        <p:nvGraphicFramePr>
          <p:cNvPr id="8" name="Content Placeholder 7" descr="If you qualify for The Qualified Medicare Beneficiary (QMB) program, you get help paying your Part A and Part B premiums, deductibles, co-insurance, and co-pays. To qualify for QMB you must be eligible for Medicare Part A, and have an income not exceeding 100% of the Federal Poverty Level (FPL). This will be effective the first month following the month QMB eligibility is approved. Eligibility can’t be retroactive. To qualify for the Specified Low-income Medicare Beneficiary (SLMB) program, you must be eligible for Medicare Part A and have an income that is at least 100%, but does not exceed 120% of the Federal poverty level (FPL). If you qualify for SLMB, you get help paying for your Part B premium.&#10;To qualify for the Qualified Individual (QI) program , which is fully Federal funded, you must be eligible for Medicare Part A, and have an income not exceeding 135% of the Federal Poverty Level (FPL). If you qualify for QI, and there are still funds available in your state, you get help paying your Part B premium.. Congress only appropriated a limited amount of funds to each state. &#10;To qualify for The Qualified Disabled and Working Individual (QDWI) program, you must be entitled to Medicare Part A because of a loss of disability-based Part A due to earnings exceeding Substantial Gainful Activity (SGA); have an income not higher than 200% of the FPL and resources not exceeding twice maximum for SSI ($4,000 for an individual and $6,000 for married couple in 2013); and not be otherwise eligible for Medicaid. If you qualify you get help paying your Part A premium, states can charge premiums if your income is between 150% and 200% FPL. &#10;NOTE:  In 2013, the resource limits for the QMB, SLMB and QI programs are $7,080 for a single person and $10,620 for a married person living with a spouse and no other dependents. These resource limits are adjusted on January 1 of each year, based upon the change in the annual consumer price index (CPI) since September of the previous year.&#10;"/>
          <p:cNvGraphicFramePr>
            <a:graphicFrameLocks noGrp="1"/>
          </p:cNvGraphicFramePr>
          <p:nvPr>
            <p:ph idx="1"/>
            <p:extLst>
              <p:ext uri="{D42A27DB-BD31-4B8C-83A1-F6EECF244321}">
                <p14:modId xmlns:p14="http://schemas.microsoft.com/office/powerpoint/2010/main" val="2208338624"/>
              </p:ext>
            </p:extLst>
          </p:nvPr>
        </p:nvGraphicFramePr>
        <p:xfrm>
          <a:off x="-1" y="979405"/>
          <a:ext cx="9144000" cy="5629115"/>
        </p:xfrm>
        <a:graphic>
          <a:graphicData uri="http://schemas.openxmlformats.org/drawingml/2006/table">
            <a:tbl>
              <a:tblPr firstRow="1" bandRow="1">
                <a:tableStyleId>{5C22544A-7EE6-4342-B048-85BDC9FD1C3A}</a:tableStyleId>
              </a:tblPr>
              <a:tblGrid>
                <a:gridCol w="3220279"/>
                <a:gridCol w="1371600"/>
                <a:gridCol w="1610139"/>
                <a:gridCol w="2941982"/>
              </a:tblGrid>
              <a:tr h="1119645">
                <a:tc>
                  <a:txBody>
                    <a:bodyPr/>
                    <a:lstStyle/>
                    <a:p>
                      <a:pPr algn="ctr"/>
                      <a:r>
                        <a:rPr lang="en-US" sz="2000" dirty="0" smtClean="0"/>
                        <a:t>Medicare Savings Program</a:t>
                      </a:r>
                      <a:endParaRPr lang="en-US" sz="2000" dirty="0"/>
                    </a:p>
                  </a:txBody>
                  <a:tcPr marL="75377" marR="75377" marT="34290" marB="34290"/>
                </a:tc>
                <a:tc>
                  <a:txBody>
                    <a:bodyPr/>
                    <a:lstStyle/>
                    <a:p>
                      <a:pPr algn="ctr"/>
                      <a:r>
                        <a:rPr lang="en-US" sz="2000" dirty="0" smtClean="0"/>
                        <a:t>Individual Monthly Income Limit (2016)</a:t>
                      </a:r>
                      <a:endParaRPr lang="en-US" sz="2000" dirty="0"/>
                    </a:p>
                  </a:txBody>
                  <a:tcPr marL="75377" marR="75377" marT="34290" marB="34290"/>
                </a:tc>
                <a:tc>
                  <a:txBody>
                    <a:bodyPr/>
                    <a:lstStyle/>
                    <a:p>
                      <a:pPr algn="ctr"/>
                      <a:r>
                        <a:rPr lang="en-US" sz="2000" dirty="0" smtClean="0"/>
                        <a:t>Married Couple Monthly Income Limit (2016)</a:t>
                      </a:r>
                      <a:endParaRPr lang="en-US" sz="2000" dirty="0"/>
                    </a:p>
                  </a:txBody>
                  <a:tcPr marL="75377" marR="75377" marT="34290" marB="34290"/>
                </a:tc>
                <a:tc>
                  <a:txBody>
                    <a:bodyPr/>
                    <a:lstStyle/>
                    <a:p>
                      <a:pPr algn="ctr"/>
                      <a:r>
                        <a:rPr lang="en-US" sz="2000" dirty="0" smtClean="0"/>
                        <a:t>Helps Pay Your</a:t>
                      </a:r>
                      <a:endParaRPr lang="en-US" sz="2000" dirty="0"/>
                    </a:p>
                  </a:txBody>
                  <a:tcPr marL="75377" marR="75377" marT="34290" marB="34290"/>
                </a:tc>
              </a:tr>
              <a:tr h="1456743">
                <a:tc>
                  <a:txBody>
                    <a:bodyPr/>
                    <a:lstStyle/>
                    <a:p>
                      <a:r>
                        <a:rPr lang="en-US" sz="2000" b="1" dirty="0" smtClean="0"/>
                        <a:t>Qualified Medicare Beneficiary (QMB)</a:t>
                      </a:r>
                      <a:endParaRPr lang="en-US" sz="2000" b="1" dirty="0"/>
                    </a:p>
                  </a:txBody>
                  <a:tcPr marL="75377" marR="75377" marT="34290" marB="34290"/>
                </a:tc>
                <a:tc>
                  <a:txBody>
                    <a:bodyPr/>
                    <a:lstStyle/>
                    <a:p>
                      <a:pPr algn="ctr"/>
                      <a:r>
                        <a:rPr lang="en-US" sz="2000" dirty="0" smtClean="0"/>
                        <a:t>$1,010</a:t>
                      </a:r>
                      <a:endParaRPr lang="en-US" sz="2000" dirty="0"/>
                    </a:p>
                  </a:txBody>
                  <a:tcPr marL="75377" marR="75377" marT="34290" marB="34290"/>
                </a:tc>
                <a:tc>
                  <a:txBody>
                    <a:bodyPr/>
                    <a:lstStyle/>
                    <a:p>
                      <a:pPr algn="ctr"/>
                      <a:r>
                        <a:rPr lang="en-US" sz="2000" dirty="0" smtClean="0"/>
                        <a:t>$1,355</a:t>
                      </a:r>
                      <a:endParaRPr lang="en-US" sz="2000" dirty="0"/>
                    </a:p>
                  </a:txBody>
                  <a:tcPr marL="75377" marR="75377" marT="34290" marB="34290"/>
                </a:tc>
                <a:tc>
                  <a:txBody>
                    <a:bodyPr/>
                    <a:lstStyle/>
                    <a:p>
                      <a:r>
                        <a:rPr lang="en-US" sz="2000" dirty="0" smtClean="0"/>
                        <a:t>Part A and Part B premiums, and other cost-sharing (like deductibles, coinsurance, and copayments)</a:t>
                      </a:r>
                      <a:endParaRPr lang="en-US" sz="2000" dirty="0"/>
                    </a:p>
                  </a:txBody>
                  <a:tcPr marL="75377" marR="75377" marT="34290" marB="34290"/>
                </a:tc>
              </a:tr>
              <a:tr h="1119645">
                <a:tc>
                  <a:txBody>
                    <a:bodyPr/>
                    <a:lstStyle/>
                    <a:p>
                      <a:r>
                        <a:rPr lang="en-US" sz="2000" b="1" dirty="0" smtClean="0"/>
                        <a:t>Specified Low-Income Medicare Beneficiary (SLMB)</a:t>
                      </a:r>
                      <a:endParaRPr lang="en-US" sz="2000" b="1" dirty="0"/>
                    </a:p>
                  </a:txBody>
                  <a:tcPr marL="75377" marR="75377" marT="34290" marB="34290"/>
                </a:tc>
                <a:tc>
                  <a:txBody>
                    <a:bodyPr/>
                    <a:lstStyle/>
                    <a:p>
                      <a:pPr algn="ctr"/>
                      <a:r>
                        <a:rPr lang="en-US" sz="2000" dirty="0" smtClean="0"/>
                        <a:t>$1,208</a:t>
                      </a:r>
                      <a:endParaRPr lang="en-US" sz="2000" dirty="0"/>
                    </a:p>
                  </a:txBody>
                  <a:tcPr marL="75377" marR="75377" marT="34290" marB="34290"/>
                </a:tc>
                <a:tc>
                  <a:txBody>
                    <a:bodyPr/>
                    <a:lstStyle/>
                    <a:p>
                      <a:pPr algn="ctr"/>
                      <a:r>
                        <a:rPr lang="en-US" sz="2000" dirty="0" smtClean="0"/>
                        <a:t>$1,622</a:t>
                      </a:r>
                      <a:endParaRPr lang="en-US" sz="2000" dirty="0"/>
                    </a:p>
                  </a:txBody>
                  <a:tcPr marL="75377" marR="75377" marT="34290" marB="34290"/>
                </a:tc>
                <a:tc>
                  <a:txBody>
                    <a:bodyPr/>
                    <a:lstStyle/>
                    <a:p>
                      <a:r>
                        <a:rPr lang="en-US" sz="2000" dirty="0" smtClean="0"/>
                        <a:t>Part B premiums only</a:t>
                      </a:r>
                      <a:endParaRPr lang="en-US" sz="2000" dirty="0"/>
                    </a:p>
                  </a:txBody>
                  <a:tcPr marL="75377" marR="75377" marT="34290" marB="34290"/>
                </a:tc>
              </a:tr>
              <a:tr h="541762">
                <a:tc>
                  <a:txBody>
                    <a:bodyPr/>
                    <a:lstStyle/>
                    <a:p>
                      <a:r>
                        <a:rPr lang="en-US" sz="2000" b="1" dirty="0" smtClean="0"/>
                        <a:t>Qualifying Individual (QI)</a:t>
                      </a:r>
                      <a:endParaRPr lang="en-US" sz="2000" b="1" dirty="0"/>
                    </a:p>
                  </a:txBody>
                  <a:tcPr marL="75377" marR="75377" marT="34290" marB="34290"/>
                </a:tc>
                <a:tc>
                  <a:txBody>
                    <a:bodyPr/>
                    <a:lstStyle/>
                    <a:p>
                      <a:pPr algn="ctr"/>
                      <a:r>
                        <a:rPr lang="en-US" sz="2000" dirty="0" smtClean="0"/>
                        <a:t>$1,357</a:t>
                      </a:r>
                      <a:endParaRPr lang="en-US" sz="2000" dirty="0"/>
                    </a:p>
                  </a:txBody>
                  <a:tcPr marL="75377" marR="75377" marT="34290" marB="34290"/>
                </a:tc>
                <a:tc>
                  <a:txBody>
                    <a:bodyPr/>
                    <a:lstStyle/>
                    <a:p>
                      <a:pPr algn="ctr"/>
                      <a:r>
                        <a:rPr lang="en-US" sz="2000" dirty="0" smtClean="0"/>
                        <a:t>$1,823</a:t>
                      </a:r>
                      <a:endParaRPr lang="en-US" sz="2000" dirty="0"/>
                    </a:p>
                  </a:txBody>
                  <a:tcPr marL="75377" marR="75377" marT="34290" marB="34290"/>
                </a:tc>
                <a:tc>
                  <a:txBody>
                    <a:bodyPr/>
                    <a:lstStyle/>
                    <a:p>
                      <a:r>
                        <a:rPr lang="en-US" sz="2000" dirty="0" smtClean="0"/>
                        <a:t>Part B premiums only</a:t>
                      </a:r>
                      <a:endParaRPr lang="en-US" sz="2000" dirty="0"/>
                    </a:p>
                  </a:txBody>
                  <a:tcPr marL="75377" marR="75377" marT="34290" marB="34290"/>
                </a:tc>
              </a:tr>
              <a:tr h="782548">
                <a:tc>
                  <a:txBody>
                    <a:bodyPr/>
                    <a:lstStyle/>
                    <a:p>
                      <a:r>
                        <a:rPr lang="en-US" sz="2000" b="1" dirty="0" smtClean="0"/>
                        <a:t>Qualified Disabled &amp; Working Individuals</a:t>
                      </a:r>
                      <a:r>
                        <a:rPr lang="en-US" sz="2000" b="1" baseline="0" dirty="0" smtClean="0"/>
                        <a:t> (QDWI)</a:t>
                      </a:r>
                      <a:endParaRPr lang="en-US" sz="2000" b="1" dirty="0"/>
                    </a:p>
                  </a:txBody>
                  <a:tcPr marL="75377" marR="75377" marT="34290" marB="34290"/>
                </a:tc>
                <a:tc>
                  <a:txBody>
                    <a:bodyPr/>
                    <a:lstStyle/>
                    <a:p>
                      <a:pPr algn="ctr"/>
                      <a:r>
                        <a:rPr lang="en-US" sz="2000" dirty="0" smtClean="0"/>
                        <a:t>$4,045</a:t>
                      </a:r>
                      <a:endParaRPr lang="en-US" sz="2000" dirty="0"/>
                    </a:p>
                  </a:txBody>
                  <a:tcPr marL="75377" marR="75377" marT="34290" marB="34290"/>
                </a:tc>
                <a:tc>
                  <a:txBody>
                    <a:bodyPr/>
                    <a:lstStyle/>
                    <a:p>
                      <a:pPr algn="ctr"/>
                      <a:r>
                        <a:rPr lang="en-US" sz="2000" dirty="0" smtClean="0"/>
                        <a:t>$5,425</a:t>
                      </a:r>
                      <a:endParaRPr lang="en-US" sz="2000" dirty="0"/>
                    </a:p>
                  </a:txBody>
                  <a:tcPr marL="75377" marR="75377" marT="34290" marB="34290"/>
                </a:tc>
                <a:tc>
                  <a:txBody>
                    <a:bodyPr/>
                    <a:lstStyle/>
                    <a:p>
                      <a:r>
                        <a:rPr lang="en-US" sz="2000" dirty="0" smtClean="0"/>
                        <a:t>Part A premiums only</a:t>
                      </a:r>
                      <a:endParaRPr lang="en-US" sz="2000" dirty="0"/>
                    </a:p>
                  </a:txBody>
                  <a:tcPr marL="75377" marR="75377" marT="34290" marB="34290"/>
                </a:tc>
              </a:tr>
            </a:tbl>
          </a:graphicData>
        </a:graphic>
      </p:graphicFrame>
      <p:sp>
        <p:nvSpPr>
          <p:cNvPr id="3" name="Date Placeholder 2"/>
          <p:cNvSpPr>
            <a:spLocks noGrp="1"/>
          </p:cNvSpPr>
          <p:nvPr>
            <p:ph type="dt" sz="half" idx="10"/>
          </p:nvPr>
        </p:nvSpPr>
        <p:spPr/>
        <p:txBody>
          <a:bodyPr/>
          <a:lstStyle/>
          <a:p>
            <a:r>
              <a:rPr lang="en-US" dirty="0" smtClean="0"/>
              <a:t>May 2016</a:t>
            </a:r>
            <a:endParaRPr lang="en-US" dirty="0"/>
          </a:p>
        </p:txBody>
      </p:sp>
      <p:sp>
        <p:nvSpPr>
          <p:cNvPr id="9" name="Footer Placeholder 4"/>
          <p:cNvSpPr>
            <a:spLocks noGrp="1"/>
          </p:cNvSpPr>
          <p:nvPr>
            <p:ph type="ftr" sz="quarter" idx="11"/>
          </p:nvPr>
        </p:nvSpPr>
        <p:spPr/>
        <p:txBody>
          <a:bodyPr/>
          <a:lstStyle/>
          <a:p>
            <a:r>
              <a:rPr lang="en-US" dirty="0" smtClean="0"/>
              <a:t>Medicaid and the Children's Health Insurance Program</a:t>
            </a:r>
            <a:endParaRPr lang="en-US" dirty="0"/>
          </a:p>
        </p:txBody>
      </p:sp>
      <p:sp>
        <p:nvSpPr>
          <p:cNvPr id="10" name="Slide Number Placeholder 5"/>
          <p:cNvSpPr>
            <a:spLocks noGrp="1"/>
          </p:cNvSpPr>
          <p:nvPr>
            <p:ph type="sldNum" sz="quarter" idx="12"/>
          </p:nvPr>
        </p:nvSpPr>
        <p:spPr/>
        <p:txBody>
          <a:bodyPr/>
          <a:lstStyle/>
          <a:p>
            <a:fld id="{9418AAB6-4650-4C46-97D6-618B9D2525ED}" type="slidenum">
              <a:rPr lang="en-US" smtClean="0"/>
              <a:pPr/>
              <a:t>30</a:t>
            </a:fld>
            <a:endParaRPr lang="en-US" dirty="0"/>
          </a:p>
        </p:txBody>
      </p:sp>
    </p:spTree>
    <p:extLst>
      <p:ext uri="{BB962C8B-B14F-4D97-AF65-F5344CB8AC3E}">
        <p14:creationId xmlns:p14="http://schemas.microsoft.com/office/powerpoint/2010/main" val="320077010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Check Your Knowledge―Question </a:t>
            </a:r>
            <a:r>
              <a:rPr lang="en-US" dirty="0" smtClean="0"/>
              <a:t>3</a:t>
            </a:r>
            <a:endParaRPr lang="en-US" dirty="0"/>
          </a:p>
        </p:txBody>
      </p:sp>
      <p:sp>
        <p:nvSpPr>
          <p:cNvPr id="3" name="Content Placeholder 2"/>
          <p:cNvSpPr>
            <a:spLocks noGrp="1"/>
          </p:cNvSpPr>
          <p:nvPr>
            <p:ph sz="half" idx="1"/>
          </p:nvPr>
        </p:nvSpPr>
        <p:spPr>
          <a:xfrm>
            <a:off x="221226" y="902073"/>
            <a:ext cx="4748980" cy="2193397"/>
          </a:xfrm>
        </p:spPr>
        <p:txBody>
          <a:bodyPr/>
          <a:lstStyle/>
          <a:p>
            <a:pPr marL="0" indent="0">
              <a:buNone/>
            </a:pPr>
            <a:r>
              <a:rPr lang="en-US" dirty="0"/>
              <a:t>If you qualify for a Medicare Savings Program, you automatically qualify for Extra Help.</a:t>
            </a:r>
          </a:p>
          <a:p>
            <a:pPr marL="0" indent="0">
              <a:buNone/>
            </a:pPr>
            <a:endParaRPr lang="en-US" dirty="0"/>
          </a:p>
        </p:txBody>
      </p:sp>
      <p:sp>
        <p:nvSpPr>
          <p:cNvPr id="4" name="Content Placeholder 3"/>
          <p:cNvSpPr>
            <a:spLocks noGrp="1"/>
          </p:cNvSpPr>
          <p:nvPr>
            <p:ph sz="half" idx="2"/>
          </p:nvPr>
        </p:nvSpPr>
        <p:spPr>
          <a:xfrm>
            <a:off x="265471" y="2836105"/>
            <a:ext cx="3886200" cy="4786396"/>
          </a:xfrm>
        </p:spPr>
        <p:txBody>
          <a:bodyPr/>
          <a:lstStyle/>
          <a:p>
            <a:pPr marL="514350" indent="-514350">
              <a:buAutoNum type="alphaLcPeriod"/>
            </a:pPr>
            <a:r>
              <a:rPr lang="en-US" dirty="0" smtClean="0"/>
              <a:t>True</a:t>
            </a:r>
          </a:p>
          <a:p>
            <a:pPr marL="514350" indent="-514350">
              <a:buAutoNum type="alphaLcPeriod"/>
            </a:pPr>
            <a:r>
              <a:rPr lang="en-US" dirty="0" smtClean="0"/>
              <a:t>False</a:t>
            </a:r>
          </a:p>
          <a:p>
            <a:pPr marL="514350" indent="-514350">
              <a:buAutoNum type="alphaLcPeriod"/>
            </a:pPr>
            <a:r>
              <a:rPr lang="en-US" dirty="0" smtClean="0"/>
              <a:t>True for QMB, SLMB, and QDWI only</a:t>
            </a:r>
          </a:p>
          <a:p>
            <a:pPr marL="514350" indent="-514350">
              <a:buAutoNum type="alphaLcPeriod"/>
            </a:pPr>
            <a:r>
              <a:rPr lang="en-US" dirty="0" smtClean="0"/>
              <a:t>True for QMB, SLMB, and QI only</a:t>
            </a:r>
          </a:p>
          <a:p>
            <a:pPr marL="514350" indent="-514350">
              <a:buAutoNum type="alphaLcPeriod"/>
            </a:pPr>
            <a:endParaRPr lang="en-US" dirty="0" smtClean="0"/>
          </a:p>
          <a:p>
            <a:pPr marL="514350" indent="-514350">
              <a:buAutoNum type="alphaLcPeriod"/>
            </a:pPr>
            <a:endParaRPr lang="en-US" dirty="0" smtClean="0"/>
          </a:p>
          <a:p>
            <a:pPr marL="514350" indent="-514350">
              <a:buAutoNum type="alphaLcPeriod"/>
            </a:pPr>
            <a:endParaRPr lang="en-US" dirty="0" smtClean="0"/>
          </a:p>
          <a:p>
            <a:pPr marL="514350" indent="-514350">
              <a:buAutoNum type="alphaLcPeriod"/>
            </a:pPr>
            <a:endParaRPr lang="en-US" dirty="0"/>
          </a:p>
        </p:txBody>
      </p:sp>
      <p:sp>
        <p:nvSpPr>
          <p:cNvPr id="5" name="Rounded Rectangle 4" descr="Red box answer selection"/>
          <p:cNvSpPr/>
          <p:nvPr/>
        </p:nvSpPr>
        <p:spPr>
          <a:xfrm>
            <a:off x="265471" y="5562250"/>
            <a:ext cx="3886200" cy="1090148"/>
          </a:xfrm>
          <a:prstGeom prst="round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6" name="Date Placeholder 5"/>
          <p:cNvSpPr>
            <a:spLocks noGrp="1"/>
          </p:cNvSpPr>
          <p:nvPr>
            <p:ph type="dt" sz="half" idx="13"/>
          </p:nvPr>
        </p:nvSpPr>
        <p:spPr/>
        <p:txBody>
          <a:bodyPr/>
          <a:lstStyle/>
          <a:p>
            <a:r>
              <a:rPr lang="en-US" dirty="0" smtClean="0"/>
              <a:t>May 2016</a:t>
            </a:r>
            <a:endParaRPr lang="en-US" dirty="0"/>
          </a:p>
        </p:txBody>
      </p:sp>
      <p:sp>
        <p:nvSpPr>
          <p:cNvPr id="7" name="Footer Placeholder 6"/>
          <p:cNvSpPr>
            <a:spLocks noGrp="1"/>
          </p:cNvSpPr>
          <p:nvPr>
            <p:ph type="ftr" sz="quarter" idx="11"/>
          </p:nvPr>
        </p:nvSpPr>
        <p:spPr/>
        <p:txBody>
          <a:bodyPr/>
          <a:lstStyle/>
          <a:p>
            <a:r>
              <a:rPr lang="en-US" dirty="0" smtClean="0"/>
              <a:t>Medicaid and the Children's Health Insurance Program</a:t>
            </a:r>
            <a:endParaRPr lang="en-US" dirty="0"/>
          </a:p>
        </p:txBody>
      </p:sp>
      <p:sp>
        <p:nvSpPr>
          <p:cNvPr id="8" name="Slide Number Placeholder 7"/>
          <p:cNvSpPr>
            <a:spLocks noGrp="1"/>
          </p:cNvSpPr>
          <p:nvPr>
            <p:ph type="sldNum" sz="quarter" idx="12"/>
          </p:nvPr>
        </p:nvSpPr>
        <p:spPr/>
        <p:txBody>
          <a:bodyPr/>
          <a:lstStyle/>
          <a:p>
            <a:fld id="{D3B75908-2BC4-4CCC-BE4B-63652A0FD379}" type="slidenum">
              <a:rPr lang="en-US" smtClean="0"/>
              <a:t>31</a:t>
            </a:fld>
            <a:endParaRPr lang="en-US" dirty="0"/>
          </a:p>
        </p:txBody>
      </p:sp>
    </p:spTree>
    <p:extLst>
      <p:ext uri="{BB962C8B-B14F-4D97-AF65-F5344CB8AC3E}">
        <p14:creationId xmlns:p14="http://schemas.microsoft.com/office/powerpoint/2010/main" val="2125284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2—Children’s Health Insurance Program (CHIP) Overview</a:t>
            </a:r>
            <a:endParaRPr lang="en-US" dirty="0"/>
          </a:p>
        </p:txBody>
      </p:sp>
      <p:sp>
        <p:nvSpPr>
          <p:cNvPr id="3" name="Content Placeholder 2"/>
          <p:cNvSpPr>
            <a:spLocks noGrp="1"/>
          </p:cNvSpPr>
          <p:nvPr>
            <p:ph idx="1"/>
          </p:nvPr>
        </p:nvSpPr>
        <p:spPr/>
        <p:txBody>
          <a:bodyPr/>
          <a:lstStyle/>
          <a:p>
            <a:r>
              <a:rPr lang="en-US" dirty="0" smtClean="0"/>
              <a:t>What is CHIP?</a:t>
            </a:r>
          </a:p>
          <a:p>
            <a:r>
              <a:rPr lang="en-US" dirty="0" smtClean="0"/>
              <a:t>State Options for CHIP</a:t>
            </a:r>
          </a:p>
          <a:p>
            <a:r>
              <a:rPr lang="en-US" dirty="0" smtClean="0"/>
              <a:t>CHIP Eligibility</a:t>
            </a:r>
          </a:p>
          <a:p>
            <a:r>
              <a:rPr lang="en-US" dirty="0" smtClean="0"/>
              <a:t>Documents and Requirements</a:t>
            </a:r>
          </a:p>
          <a:p>
            <a:r>
              <a:rPr lang="en-US" dirty="0" smtClean="0"/>
              <a:t>Authorization and Funding</a:t>
            </a:r>
          </a:p>
          <a:p>
            <a:endParaRPr lang="en-US" dirty="0"/>
          </a:p>
        </p:txBody>
      </p:sp>
      <p:sp>
        <p:nvSpPr>
          <p:cNvPr id="4" name="Footer Placeholder 3"/>
          <p:cNvSpPr>
            <a:spLocks noGrp="1"/>
          </p:cNvSpPr>
          <p:nvPr>
            <p:ph type="ftr" sz="quarter" idx="11"/>
          </p:nvPr>
        </p:nvSpPr>
        <p:spPr/>
        <p:txBody>
          <a:bodyPr/>
          <a:lstStyle/>
          <a:p>
            <a:r>
              <a:rPr lang="en-US" dirty="0" smtClean="0"/>
              <a:t>Medicaid and the Children's Health Insurance Program</a:t>
            </a:r>
            <a:endParaRPr lang="en-US" dirty="0"/>
          </a:p>
        </p:txBody>
      </p:sp>
      <p:sp>
        <p:nvSpPr>
          <p:cNvPr id="5" name="Slide Number Placeholder 4"/>
          <p:cNvSpPr>
            <a:spLocks noGrp="1"/>
          </p:cNvSpPr>
          <p:nvPr>
            <p:ph type="sldNum" sz="quarter" idx="12"/>
          </p:nvPr>
        </p:nvSpPr>
        <p:spPr/>
        <p:txBody>
          <a:bodyPr/>
          <a:lstStyle/>
          <a:p>
            <a:fld id="{78C0CC3C-85F1-4D86-9B70-8D9F8B17F046}" type="slidenum">
              <a:rPr lang="en-US" smtClean="0"/>
              <a:pPr/>
              <a:t>32</a:t>
            </a:fld>
            <a:endParaRPr lang="en-US" dirty="0"/>
          </a:p>
        </p:txBody>
      </p:sp>
      <p:sp>
        <p:nvSpPr>
          <p:cNvPr id="6" name="Date Placeholder 5"/>
          <p:cNvSpPr>
            <a:spLocks noGrp="1"/>
          </p:cNvSpPr>
          <p:nvPr>
            <p:ph type="dt" sz="half" idx="2"/>
          </p:nvPr>
        </p:nvSpPr>
        <p:spPr/>
        <p:txBody>
          <a:bodyPr/>
          <a:lstStyle/>
          <a:p>
            <a:r>
              <a:rPr lang="en-US" dirty="0" smtClean="0"/>
              <a:t>May 2016</a:t>
            </a:r>
            <a:endParaRPr lang="en-US" dirty="0"/>
          </a:p>
        </p:txBody>
      </p:sp>
    </p:spTree>
    <p:extLst>
      <p:ext uri="{BB962C8B-B14F-4D97-AF65-F5344CB8AC3E}">
        <p14:creationId xmlns:p14="http://schemas.microsoft.com/office/powerpoint/2010/main" val="288329343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dirty="0" smtClean="0"/>
              <a:t>What is the Children’s </a:t>
            </a:r>
            <a:br>
              <a:rPr lang="en-US" dirty="0" smtClean="0"/>
            </a:br>
            <a:r>
              <a:rPr lang="en-US" dirty="0" smtClean="0"/>
              <a:t>Health Insurance Program (CHIP)?</a:t>
            </a:r>
          </a:p>
        </p:txBody>
      </p:sp>
      <p:sp>
        <p:nvSpPr>
          <p:cNvPr id="3" name="Content Placeholder 2"/>
          <p:cNvSpPr>
            <a:spLocks noGrp="1"/>
          </p:cNvSpPr>
          <p:nvPr>
            <p:ph idx="1"/>
          </p:nvPr>
        </p:nvSpPr>
        <p:spPr/>
        <p:txBody>
          <a:bodyPr/>
          <a:lstStyle/>
          <a:p>
            <a:r>
              <a:rPr lang="en-US" dirty="0" smtClean="0"/>
              <a:t>State-federal partnership</a:t>
            </a:r>
          </a:p>
          <a:p>
            <a:r>
              <a:rPr lang="en-US" dirty="0" smtClean="0"/>
              <a:t>CMS establishes broad guidelines</a:t>
            </a:r>
          </a:p>
          <a:p>
            <a:r>
              <a:rPr lang="en-US" dirty="0" smtClean="0"/>
              <a:t>Federal government provides matching funds</a:t>
            </a:r>
          </a:p>
          <a:p>
            <a:pPr lvl="1"/>
            <a:r>
              <a:rPr lang="en-US" dirty="0"/>
              <a:t>ACA increased the matching rate by 23 percentage points effective October 1, 2015, and the Medicare and CHIP Reauthorization Act of 2015 (MACRA) maintained this </a:t>
            </a:r>
            <a:r>
              <a:rPr lang="en-US" dirty="0" smtClean="0"/>
              <a:t>increase</a:t>
            </a:r>
          </a:p>
          <a:p>
            <a:r>
              <a:rPr lang="en-US" dirty="0" smtClean="0"/>
              <a:t>States receive annual allotment determined by statute</a:t>
            </a:r>
          </a:p>
          <a:p>
            <a:endParaRPr lang="en-US" dirty="0"/>
          </a:p>
        </p:txBody>
      </p:sp>
      <p:pic>
        <p:nvPicPr>
          <p:cNvPr id="8" name="Picture 2" descr="A blue box with the word &quot;new&quot; next to the ACA bullet." title="New!"/>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2725" y="3877857"/>
            <a:ext cx="897255" cy="515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0"/>
          </p:nvPr>
        </p:nvSpPr>
        <p:spPr/>
        <p:txBody>
          <a:bodyPr/>
          <a:lstStyle/>
          <a:p>
            <a:r>
              <a:rPr lang="en-US" dirty="0" smtClean="0"/>
              <a:t>May 2016</a:t>
            </a:r>
            <a:endParaRPr lang="en-US" dirty="0"/>
          </a:p>
        </p:txBody>
      </p:sp>
      <p:sp>
        <p:nvSpPr>
          <p:cNvPr id="11" name="Footer Placeholder 4"/>
          <p:cNvSpPr>
            <a:spLocks noGrp="1"/>
          </p:cNvSpPr>
          <p:nvPr>
            <p:ph type="ftr" sz="quarter" idx="11"/>
          </p:nvPr>
        </p:nvSpPr>
        <p:spPr/>
        <p:txBody>
          <a:bodyPr/>
          <a:lstStyle/>
          <a:p>
            <a:r>
              <a:rPr lang="en-US" dirty="0" smtClean="0"/>
              <a:t>Medicaid and the Children's Health Insurance Program</a:t>
            </a:r>
            <a:endParaRPr lang="en-US" dirty="0"/>
          </a:p>
        </p:txBody>
      </p:sp>
      <p:sp>
        <p:nvSpPr>
          <p:cNvPr id="12" name="Slide Number Placeholder 5"/>
          <p:cNvSpPr>
            <a:spLocks noGrp="1"/>
          </p:cNvSpPr>
          <p:nvPr>
            <p:ph type="sldNum" sz="quarter" idx="12"/>
          </p:nvPr>
        </p:nvSpPr>
        <p:spPr/>
        <p:txBody>
          <a:bodyPr/>
          <a:lstStyle/>
          <a:p>
            <a:fld id="{9418AAB6-4650-4C46-97D6-618B9D2525ED}" type="slidenum">
              <a:rPr lang="en-US" smtClean="0"/>
              <a:pPr/>
              <a:t>33</a:t>
            </a:fld>
            <a:endParaRPr lang="en-US" dirty="0"/>
          </a:p>
        </p:txBody>
      </p:sp>
    </p:spTree>
    <p:extLst>
      <p:ext uri="{BB962C8B-B14F-4D97-AF65-F5344CB8AC3E}">
        <p14:creationId xmlns:p14="http://schemas.microsoft.com/office/powerpoint/2010/main" val="372580690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dirty="0" smtClean="0"/>
              <a:t>State Options for the Children’s </a:t>
            </a:r>
            <a:br>
              <a:rPr lang="en-US" dirty="0" smtClean="0"/>
            </a:br>
            <a:r>
              <a:rPr lang="en-US" dirty="0" smtClean="0"/>
              <a:t>Health Insurance Program (CHIP)</a:t>
            </a:r>
          </a:p>
        </p:txBody>
      </p:sp>
      <p:sp>
        <p:nvSpPr>
          <p:cNvPr id="3" name="Content Placeholder 2"/>
          <p:cNvSpPr>
            <a:spLocks noGrp="1"/>
          </p:cNvSpPr>
          <p:nvPr>
            <p:ph idx="1"/>
          </p:nvPr>
        </p:nvSpPr>
        <p:spPr/>
        <p:txBody>
          <a:bodyPr/>
          <a:lstStyle/>
          <a:p>
            <a:r>
              <a:rPr lang="en-US" dirty="0" smtClean="0"/>
              <a:t>All 50 states, the District of Columbia, and U.S. territories have approved CHIP programs</a:t>
            </a:r>
          </a:p>
          <a:p>
            <a:r>
              <a:rPr lang="en-US" dirty="0" smtClean="0"/>
              <a:t>States can design their CHIP program in 1 of 3 ways</a:t>
            </a:r>
          </a:p>
          <a:p>
            <a:pPr marL="801688" lvl="1" indent="-514350">
              <a:buFont typeface="+mj-lt"/>
              <a:buAutoNum type="arabicPeriod"/>
            </a:pPr>
            <a:r>
              <a:rPr lang="en-US" dirty="0" smtClean="0"/>
              <a:t>Medicaid expansion (8 states, the District of Columbia, and 5 territories)</a:t>
            </a:r>
          </a:p>
          <a:p>
            <a:pPr marL="801688" lvl="1" indent="-514350">
              <a:buFont typeface="+mj-lt"/>
              <a:buAutoNum type="arabicPeriod"/>
            </a:pPr>
            <a:r>
              <a:rPr lang="en-US" dirty="0" smtClean="0"/>
              <a:t>Separate Child Health Insurance Program (2 states)</a:t>
            </a:r>
          </a:p>
          <a:p>
            <a:pPr marL="801688" lvl="1" indent="-514350">
              <a:buFont typeface="+mj-lt"/>
              <a:buAutoNum type="arabicPeriod"/>
            </a:pPr>
            <a:r>
              <a:rPr lang="en-US" dirty="0" smtClean="0"/>
              <a:t>Combination of the 2 approaches (40 states)</a:t>
            </a:r>
          </a:p>
          <a:p>
            <a:endParaRPr lang="en-US" dirty="0"/>
          </a:p>
        </p:txBody>
      </p:sp>
      <p:sp>
        <p:nvSpPr>
          <p:cNvPr id="2" name="Date Placeholder 1"/>
          <p:cNvSpPr>
            <a:spLocks noGrp="1"/>
          </p:cNvSpPr>
          <p:nvPr>
            <p:ph type="dt" sz="half" idx="10"/>
          </p:nvPr>
        </p:nvSpPr>
        <p:spPr/>
        <p:txBody>
          <a:bodyPr/>
          <a:lstStyle/>
          <a:p>
            <a:r>
              <a:rPr lang="en-US" dirty="0" smtClean="0"/>
              <a:t>May 2016</a:t>
            </a:r>
            <a:endParaRPr lang="en-US" dirty="0"/>
          </a:p>
        </p:txBody>
      </p:sp>
      <p:sp>
        <p:nvSpPr>
          <p:cNvPr id="11" name="Footer Placeholder 4"/>
          <p:cNvSpPr>
            <a:spLocks noGrp="1"/>
          </p:cNvSpPr>
          <p:nvPr>
            <p:ph type="ftr" sz="quarter" idx="11"/>
          </p:nvPr>
        </p:nvSpPr>
        <p:spPr/>
        <p:txBody>
          <a:bodyPr/>
          <a:lstStyle/>
          <a:p>
            <a:r>
              <a:rPr lang="en-US" dirty="0" smtClean="0"/>
              <a:t>Medicaid and the Children's Health Insurance Program</a:t>
            </a:r>
            <a:endParaRPr lang="en-US" dirty="0"/>
          </a:p>
        </p:txBody>
      </p:sp>
      <p:sp>
        <p:nvSpPr>
          <p:cNvPr id="12" name="Slide Number Placeholder 5"/>
          <p:cNvSpPr>
            <a:spLocks noGrp="1"/>
          </p:cNvSpPr>
          <p:nvPr>
            <p:ph type="sldNum" sz="quarter" idx="12"/>
          </p:nvPr>
        </p:nvSpPr>
        <p:spPr/>
        <p:txBody>
          <a:bodyPr/>
          <a:lstStyle/>
          <a:p>
            <a:fld id="{9418AAB6-4650-4C46-97D6-618B9D2525ED}" type="slidenum">
              <a:rPr lang="en-US" smtClean="0"/>
              <a:pPr/>
              <a:t>34</a:t>
            </a:fld>
            <a:endParaRPr lang="en-US" dirty="0"/>
          </a:p>
        </p:txBody>
      </p:sp>
    </p:spTree>
    <p:extLst>
      <p:ext uri="{BB962C8B-B14F-4D97-AF65-F5344CB8AC3E}">
        <p14:creationId xmlns:p14="http://schemas.microsoft.com/office/powerpoint/2010/main" val="372580690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dirty="0" smtClean="0"/>
              <a:t>Children’s Health Insurance </a:t>
            </a:r>
            <a:br>
              <a:rPr lang="en-US" dirty="0" smtClean="0"/>
            </a:br>
            <a:r>
              <a:rPr lang="en-US" dirty="0" smtClean="0"/>
              <a:t>Program (CHIP) Eligibility</a:t>
            </a:r>
          </a:p>
        </p:txBody>
      </p:sp>
      <p:sp>
        <p:nvSpPr>
          <p:cNvPr id="3" name="Content Placeholder 2"/>
          <p:cNvSpPr>
            <a:spLocks noGrp="1"/>
          </p:cNvSpPr>
          <p:nvPr>
            <p:ph idx="1"/>
          </p:nvPr>
        </p:nvSpPr>
        <p:spPr/>
        <p:txBody>
          <a:bodyPr/>
          <a:lstStyle/>
          <a:p>
            <a:r>
              <a:rPr lang="en-US" dirty="0" smtClean="0"/>
              <a:t>To be eligible for CHIP you must</a:t>
            </a:r>
          </a:p>
          <a:p>
            <a:pPr lvl="1"/>
            <a:r>
              <a:rPr lang="en-US" dirty="0" smtClean="0"/>
              <a:t>Be under 19</a:t>
            </a:r>
          </a:p>
          <a:p>
            <a:pPr lvl="1"/>
            <a:r>
              <a:rPr lang="en-US" dirty="0" smtClean="0"/>
              <a:t>Have income up to 200% of the federal poverty level (FPL) or income 50 percentage points higher than Medicaid as of June 1, 1997</a:t>
            </a:r>
          </a:p>
          <a:p>
            <a:r>
              <a:rPr lang="en-US" dirty="0" smtClean="0"/>
              <a:t>Many states have higher limits</a:t>
            </a:r>
          </a:p>
          <a:p>
            <a:pPr lvl="1"/>
            <a:r>
              <a:rPr lang="en-US" dirty="0" smtClean="0"/>
              <a:t>46 states and DC cover children up to and above 200% FPL</a:t>
            </a:r>
          </a:p>
          <a:p>
            <a:pPr lvl="1"/>
            <a:r>
              <a:rPr lang="en-US" dirty="0" smtClean="0"/>
              <a:t>24 of these cover children at 250% FPL or higher</a:t>
            </a:r>
          </a:p>
          <a:p>
            <a:r>
              <a:rPr lang="en-US" dirty="0" smtClean="0"/>
              <a:t>States may add eligibility criteria</a:t>
            </a:r>
          </a:p>
          <a:p>
            <a:endParaRPr lang="en-US" dirty="0"/>
          </a:p>
        </p:txBody>
      </p:sp>
      <p:sp>
        <p:nvSpPr>
          <p:cNvPr id="2" name="Date Placeholder 1"/>
          <p:cNvSpPr>
            <a:spLocks noGrp="1"/>
          </p:cNvSpPr>
          <p:nvPr>
            <p:ph type="dt" sz="half" idx="10"/>
          </p:nvPr>
        </p:nvSpPr>
        <p:spPr/>
        <p:txBody>
          <a:bodyPr/>
          <a:lstStyle/>
          <a:p>
            <a:r>
              <a:rPr lang="en-US" dirty="0" smtClean="0"/>
              <a:t>May 2016</a:t>
            </a:r>
            <a:endParaRPr lang="en-US" dirty="0"/>
          </a:p>
        </p:txBody>
      </p:sp>
      <p:sp>
        <p:nvSpPr>
          <p:cNvPr id="11" name="Footer Placeholder 4"/>
          <p:cNvSpPr>
            <a:spLocks noGrp="1"/>
          </p:cNvSpPr>
          <p:nvPr>
            <p:ph type="ftr" sz="quarter" idx="11"/>
          </p:nvPr>
        </p:nvSpPr>
        <p:spPr/>
        <p:txBody>
          <a:bodyPr/>
          <a:lstStyle/>
          <a:p>
            <a:r>
              <a:rPr lang="en-US" dirty="0" smtClean="0"/>
              <a:t>Medicaid and the Children's Health Insurance Program</a:t>
            </a:r>
            <a:endParaRPr lang="en-US" dirty="0"/>
          </a:p>
        </p:txBody>
      </p:sp>
      <p:sp>
        <p:nvSpPr>
          <p:cNvPr id="12" name="Slide Number Placeholder 5"/>
          <p:cNvSpPr>
            <a:spLocks noGrp="1"/>
          </p:cNvSpPr>
          <p:nvPr>
            <p:ph type="sldNum" sz="quarter" idx="12"/>
          </p:nvPr>
        </p:nvSpPr>
        <p:spPr/>
        <p:txBody>
          <a:bodyPr/>
          <a:lstStyle/>
          <a:p>
            <a:fld id="{9418AAB6-4650-4C46-97D6-618B9D2525ED}" type="slidenum">
              <a:rPr lang="en-US" smtClean="0"/>
              <a:pPr/>
              <a:t>35</a:t>
            </a:fld>
            <a:endParaRPr lang="en-US" dirty="0"/>
          </a:p>
        </p:txBody>
      </p:sp>
    </p:spTree>
    <p:extLst>
      <p:ext uri="{BB962C8B-B14F-4D97-AF65-F5344CB8AC3E}">
        <p14:creationId xmlns:p14="http://schemas.microsoft.com/office/powerpoint/2010/main" val="372580690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dirty="0" smtClean="0"/>
              <a:t>Restrictions on Eligibility</a:t>
            </a:r>
          </a:p>
        </p:txBody>
      </p:sp>
      <p:sp>
        <p:nvSpPr>
          <p:cNvPr id="3" name="Content Placeholder 2"/>
          <p:cNvSpPr>
            <a:spLocks noGrp="1"/>
          </p:cNvSpPr>
          <p:nvPr>
            <p:ph idx="1"/>
          </p:nvPr>
        </p:nvSpPr>
        <p:spPr/>
        <p:txBody>
          <a:bodyPr/>
          <a:lstStyle/>
          <a:p>
            <a:r>
              <a:rPr lang="en-US" dirty="0" smtClean="0"/>
              <a:t>Children of public employees (state option)</a:t>
            </a:r>
          </a:p>
          <a:p>
            <a:r>
              <a:rPr lang="en-US" dirty="0" smtClean="0"/>
              <a:t>Inmates of public institutions</a:t>
            </a:r>
          </a:p>
          <a:p>
            <a:r>
              <a:rPr lang="en-US" dirty="0" smtClean="0"/>
              <a:t>Some non-citizens</a:t>
            </a:r>
          </a:p>
          <a:p>
            <a:endParaRPr lang="en-US" dirty="0"/>
          </a:p>
        </p:txBody>
      </p:sp>
      <p:sp>
        <p:nvSpPr>
          <p:cNvPr id="2" name="Date Placeholder 1"/>
          <p:cNvSpPr>
            <a:spLocks noGrp="1"/>
          </p:cNvSpPr>
          <p:nvPr>
            <p:ph type="dt" sz="half" idx="10"/>
          </p:nvPr>
        </p:nvSpPr>
        <p:spPr/>
        <p:txBody>
          <a:bodyPr/>
          <a:lstStyle/>
          <a:p>
            <a:r>
              <a:rPr lang="en-US" dirty="0" smtClean="0"/>
              <a:t>May 2016</a:t>
            </a:r>
            <a:endParaRPr lang="en-US" dirty="0"/>
          </a:p>
        </p:txBody>
      </p:sp>
      <p:sp>
        <p:nvSpPr>
          <p:cNvPr id="9" name="Footer Placeholder 4"/>
          <p:cNvSpPr>
            <a:spLocks noGrp="1"/>
          </p:cNvSpPr>
          <p:nvPr>
            <p:ph type="ftr" sz="quarter" idx="11"/>
          </p:nvPr>
        </p:nvSpPr>
        <p:spPr/>
        <p:txBody>
          <a:bodyPr/>
          <a:lstStyle/>
          <a:p>
            <a:r>
              <a:rPr lang="en-US" dirty="0" smtClean="0"/>
              <a:t>Medicaid and the Children's Health Insurance Program</a:t>
            </a:r>
            <a:endParaRPr lang="en-US" dirty="0"/>
          </a:p>
        </p:txBody>
      </p:sp>
      <p:sp>
        <p:nvSpPr>
          <p:cNvPr id="11" name="Slide Number Placeholder 5"/>
          <p:cNvSpPr>
            <a:spLocks noGrp="1"/>
          </p:cNvSpPr>
          <p:nvPr>
            <p:ph type="sldNum" sz="quarter" idx="12"/>
          </p:nvPr>
        </p:nvSpPr>
        <p:spPr/>
        <p:txBody>
          <a:bodyPr/>
          <a:lstStyle/>
          <a:p>
            <a:fld id="{9418AAB6-4650-4C46-97D6-618B9D2525ED}" type="slidenum">
              <a:rPr lang="en-US" smtClean="0"/>
              <a:pPr/>
              <a:t>36</a:t>
            </a:fld>
            <a:endParaRPr lang="en-US" dirty="0"/>
          </a:p>
        </p:txBody>
      </p:sp>
    </p:spTree>
    <p:extLst>
      <p:ext uri="{BB962C8B-B14F-4D97-AF65-F5344CB8AC3E}">
        <p14:creationId xmlns:p14="http://schemas.microsoft.com/office/powerpoint/2010/main" val="372580690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dirty="0" smtClean="0"/>
              <a:t>Documentation Requirements for Medicaid and CHIP</a:t>
            </a:r>
          </a:p>
        </p:txBody>
      </p:sp>
      <p:sp>
        <p:nvSpPr>
          <p:cNvPr id="3" name="Content Placeholder 2"/>
          <p:cNvSpPr>
            <a:spLocks noGrp="1"/>
          </p:cNvSpPr>
          <p:nvPr>
            <p:ph idx="1"/>
          </p:nvPr>
        </p:nvSpPr>
        <p:spPr>
          <a:xfrm>
            <a:off x="628650" y="995490"/>
            <a:ext cx="7886700" cy="5037095"/>
          </a:xfrm>
        </p:spPr>
        <p:txBody>
          <a:bodyPr/>
          <a:lstStyle/>
          <a:p>
            <a:r>
              <a:rPr lang="en-US" dirty="0" smtClean="0"/>
              <a:t>U.S. Citizens</a:t>
            </a:r>
          </a:p>
          <a:p>
            <a:pPr lvl="1"/>
            <a:r>
              <a:rPr lang="en-US" dirty="0" smtClean="0"/>
              <a:t>Must provide satisfactory documentary evidence</a:t>
            </a:r>
          </a:p>
          <a:p>
            <a:pPr lvl="1"/>
            <a:r>
              <a:rPr lang="en-US" dirty="0" smtClean="0"/>
              <a:t>Tribal membership and enrollment documents satisfy requirements</a:t>
            </a:r>
          </a:p>
          <a:p>
            <a:r>
              <a:rPr lang="en-US" dirty="0" smtClean="0"/>
              <a:t>Lawfully residing immigrant children and pregnant women otherwise eligible</a:t>
            </a:r>
          </a:p>
          <a:p>
            <a:pPr lvl="1"/>
            <a:r>
              <a:rPr lang="en-US" dirty="0" smtClean="0"/>
              <a:t>States may choose to lift 5-year ban </a:t>
            </a:r>
          </a:p>
          <a:p>
            <a:pPr lvl="2"/>
            <a:r>
              <a:rPr lang="en-US" dirty="0" smtClean="0"/>
              <a:t>Legal immigration documentation requirements apply</a:t>
            </a:r>
          </a:p>
          <a:p>
            <a:r>
              <a:rPr lang="en-US" dirty="0" smtClean="0"/>
              <a:t>Individuals enrolled as of 2010 may use Social Security data match</a:t>
            </a:r>
          </a:p>
          <a:p>
            <a:endParaRPr lang="en-US" dirty="0"/>
          </a:p>
        </p:txBody>
      </p:sp>
      <p:sp>
        <p:nvSpPr>
          <p:cNvPr id="2" name="Date Placeholder 1"/>
          <p:cNvSpPr>
            <a:spLocks noGrp="1"/>
          </p:cNvSpPr>
          <p:nvPr>
            <p:ph type="dt" sz="half" idx="10"/>
          </p:nvPr>
        </p:nvSpPr>
        <p:spPr/>
        <p:txBody>
          <a:bodyPr/>
          <a:lstStyle/>
          <a:p>
            <a:r>
              <a:rPr lang="en-US" dirty="0" smtClean="0"/>
              <a:t>May 2016</a:t>
            </a:r>
            <a:endParaRPr lang="en-US" dirty="0"/>
          </a:p>
        </p:txBody>
      </p:sp>
      <p:sp>
        <p:nvSpPr>
          <p:cNvPr id="22" name="Footer Placeholder 4"/>
          <p:cNvSpPr>
            <a:spLocks noGrp="1"/>
          </p:cNvSpPr>
          <p:nvPr>
            <p:ph type="ftr" sz="quarter" idx="11"/>
          </p:nvPr>
        </p:nvSpPr>
        <p:spPr/>
        <p:txBody>
          <a:bodyPr/>
          <a:lstStyle/>
          <a:p>
            <a:r>
              <a:rPr lang="en-US" dirty="0" smtClean="0"/>
              <a:t>Medicaid and the Children's Health Insurance Program</a:t>
            </a:r>
            <a:endParaRPr lang="en-US" dirty="0"/>
          </a:p>
        </p:txBody>
      </p:sp>
      <p:sp>
        <p:nvSpPr>
          <p:cNvPr id="23" name="Slide Number Placeholder 5"/>
          <p:cNvSpPr>
            <a:spLocks noGrp="1"/>
          </p:cNvSpPr>
          <p:nvPr>
            <p:ph type="sldNum" sz="quarter" idx="12"/>
          </p:nvPr>
        </p:nvSpPr>
        <p:spPr/>
        <p:txBody>
          <a:bodyPr/>
          <a:lstStyle/>
          <a:p>
            <a:fld id="{9418AAB6-4650-4C46-97D6-618B9D2525ED}" type="slidenum">
              <a:rPr lang="en-US" smtClean="0"/>
              <a:pPr/>
              <a:t>37</a:t>
            </a:fld>
            <a:endParaRPr lang="en-US" dirty="0"/>
          </a:p>
        </p:txBody>
      </p:sp>
    </p:spTree>
    <p:extLst>
      <p:ext uri="{BB962C8B-B14F-4D97-AF65-F5344CB8AC3E}">
        <p14:creationId xmlns:p14="http://schemas.microsoft.com/office/powerpoint/2010/main" val="49574388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dirty="0" smtClean="0"/>
              <a:t>Authorization and Funding</a:t>
            </a:r>
          </a:p>
        </p:txBody>
      </p:sp>
      <p:sp>
        <p:nvSpPr>
          <p:cNvPr id="3" name="Content Placeholder 2"/>
          <p:cNvSpPr>
            <a:spLocks noGrp="1"/>
          </p:cNvSpPr>
          <p:nvPr>
            <p:ph idx="1"/>
          </p:nvPr>
        </p:nvSpPr>
        <p:spPr/>
        <p:txBody>
          <a:bodyPr/>
          <a:lstStyle/>
          <a:p>
            <a:r>
              <a:rPr lang="en-US" dirty="0" smtClean="0"/>
              <a:t>Affordable Care Act (ACA)</a:t>
            </a:r>
          </a:p>
          <a:p>
            <a:pPr lvl="1"/>
            <a:r>
              <a:rPr lang="en-US" dirty="0" smtClean="0"/>
              <a:t>Maintenance of Effort authorizes Children’s Health Insurance Program (CHIP) through 2019</a:t>
            </a:r>
          </a:p>
          <a:p>
            <a:pPr lvl="1"/>
            <a:r>
              <a:rPr lang="en-US" dirty="0" smtClean="0"/>
              <a:t>Increases CHIP federal matching rate by 23 percentage points in October 2015</a:t>
            </a:r>
          </a:p>
          <a:p>
            <a:pPr lvl="1"/>
            <a:r>
              <a:rPr lang="en-US" dirty="0" smtClean="0"/>
              <a:t>Provides funding for outreach efforts</a:t>
            </a:r>
          </a:p>
          <a:p>
            <a:r>
              <a:rPr lang="en-US" dirty="0" smtClean="0"/>
              <a:t>Medicare Access and CHIP Reauthorization Act of 2015 (MACRA)</a:t>
            </a:r>
          </a:p>
          <a:p>
            <a:pPr lvl="1"/>
            <a:r>
              <a:rPr lang="en-US" dirty="0" smtClean="0"/>
              <a:t>Extends CHIP funding through September 30, 2017</a:t>
            </a:r>
          </a:p>
          <a:p>
            <a:pPr lvl="1"/>
            <a:endParaRPr lang="en-US" dirty="0" smtClean="0"/>
          </a:p>
          <a:p>
            <a:endParaRPr lang="en-US" dirty="0"/>
          </a:p>
        </p:txBody>
      </p:sp>
      <p:sp>
        <p:nvSpPr>
          <p:cNvPr id="2" name="Date Placeholder 1"/>
          <p:cNvSpPr>
            <a:spLocks noGrp="1"/>
          </p:cNvSpPr>
          <p:nvPr>
            <p:ph type="dt" sz="half" idx="10"/>
          </p:nvPr>
        </p:nvSpPr>
        <p:spPr/>
        <p:txBody>
          <a:bodyPr/>
          <a:lstStyle/>
          <a:p>
            <a:r>
              <a:rPr lang="en-US" dirty="0" smtClean="0"/>
              <a:t>May 2016</a:t>
            </a:r>
            <a:endParaRPr lang="en-US" dirty="0"/>
          </a:p>
        </p:txBody>
      </p:sp>
      <p:sp>
        <p:nvSpPr>
          <p:cNvPr id="11" name="Footer Placeholder 4"/>
          <p:cNvSpPr>
            <a:spLocks noGrp="1"/>
          </p:cNvSpPr>
          <p:nvPr>
            <p:ph type="ftr" sz="quarter" idx="11"/>
          </p:nvPr>
        </p:nvSpPr>
        <p:spPr/>
        <p:txBody>
          <a:bodyPr/>
          <a:lstStyle/>
          <a:p>
            <a:r>
              <a:rPr lang="en-US" dirty="0" smtClean="0"/>
              <a:t>Medicaid and the Children's Health Insurance Program</a:t>
            </a:r>
            <a:endParaRPr lang="en-US" dirty="0"/>
          </a:p>
        </p:txBody>
      </p:sp>
      <p:sp>
        <p:nvSpPr>
          <p:cNvPr id="12" name="Slide Number Placeholder 5"/>
          <p:cNvSpPr>
            <a:spLocks noGrp="1"/>
          </p:cNvSpPr>
          <p:nvPr>
            <p:ph type="sldNum" sz="quarter" idx="12"/>
          </p:nvPr>
        </p:nvSpPr>
        <p:spPr/>
        <p:txBody>
          <a:bodyPr/>
          <a:lstStyle/>
          <a:p>
            <a:fld id="{9418AAB6-4650-4C46-97D6-618B9D2525ED}" type="slidenum">
              <a:rPr lang="en-US" smtClean="0"/>
              <a:pPr/>
              <a:t>38</a:t>
            </a:fld>
            <a:endParaRPr lang="en-US" dirty="0"/>
          </a:p>
        </p:txBody>
      </p:sp>
    </p:spTree>
    <p:extLst>
      <p:ext uri="{BB962C8B-B14F-4D97-AF65-F5344CB8AC3E}">
        <p14:creationId xmlns:p14="http://schemas.microsoft.com/office/powerpoint/2010/main" val="372580690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Check Your Knowledge―Question </a:t>
            </a:r>
            <a:r>
              <a:rPr lang="en-US" dirty="0" smtClean="0"/>
              <a:t>4</a:t>
            </a:r>
            <a:endParaRPr lang="en-US" dirty="0"/>
          </a:p>
        </p:txBody>
      </p:sp>
      <p:sp>
        <p:nvSpPr>
          <p:cNvPr id="3" name="Content Placeholder 2"/>
          <p:cNvSpPr>
            <a:spLocks noGrp="1"/>
          </p:cNvSpPr>
          <p:nvPr>
            <p:ph sz="half" idx="1"/>
          </p:nvPr>
        </p:nvSpPr>
        <p:spPr/>
        <p:txBody>
          <a:bodyPr/>
          <a:lstStyle/>
          <a:p>
            <a:pPr marL="0" indent="0">
              <a:buNone/>
              <a:defRPr/>
            </a:pPr>
            <a:r>
              <a:rPr lang="en-US" dirty="0" smtClean="0">
                <a:solidFill>
                  <a:prstClr val="black"/>
                </a:solidFill>
                <a:cs typeface="Arial" charset="0"/>
              </a:rPr>
              <a:t>States have complete flexibility in designing their CHIP programs.</a:t>
            </a:r>
            <a:endParaRPr lang="en-US" dirty="0">
              <a:solidFill>
                <a:prstClr val="black"/>
              </a:solidFill>
              <a:cs typeface="Arial" charset="0"/>
            </a:endParaRPr>
          </a:p>
        </p:txBody>
      </p:sp>
      <p:sp>
        <p:nvSpPr>
          <p:cNvPr id="4" name="Content Placeholder 3"/>
          <p:cNvSpPr>
            <a:spLocks noGrp="1"/>
          </p:cNvSpPr>
          <p:nvPr>
            <p:ph sz="half" idx="2"/>
          </p:nvPr>
        </p:nvSpPr>
        <p:spPr>
          <a:xfrm>
            <a:off x="742951" y="3470089"/>
            <a:ext cx="3886200" cy="1573859"/>
          </a:xfrm>
        </p:spPr>
        <p:txBody>
          <a:bodyPr/>
          <a:lstStyle/>
          <a:p>
            <a:pPr marL="533400" indent="-533400">
              <a:spcBef>
                <a:spcPct val="20000"/>
              </a:spcBef>
              <a:buFont typeface="+mj-lt"/>
              <a:buAutoNum type="alphaLcPeriod"/>
              <a:defRPr/>
            </a:pPr>
            <a:r>
              <a:rPr lang="en-US" dirty="0" smtClean="0">
                <a:solidFill>
                  <a:prstClr val="black"/>
                </a:solidFill>
              </a:rPr>
              <a:t>True</a:t>
            </a:r>
            <a:endParaRPr lang="en-US" dirty="0">
              <a:solidFill>
                <a:prstClr val="black"/>
              </a:solidFill>
            </a:endParaRPr>
          </a:p>
          <a:p>
            <a:pPr marL="533400" indent="-533400">
              <a:spcBef>
                <a:spcPct val="20000"/>
              </a:spcBef>
              <a:buFont typeface="+mj-lt"/>
              <a:buAutoNum type="alphaLcPeriod"/>
              <a:defRPr/>
            </a:pPr>
            <a:r>
              <a:rPr lang="en-US" dirty="0" smtClean="0">
                <a:solidFill>
                  <a:prstClr val="black"/>
                </a:solidFill>
              </a:rPr>
              <a:t>False</a:t>
            </a:r>
            <a:endParaRPr lang="en-US" dirty="0">
              <a:solidFill>
                <a:prstClr val="black"/>
              </a:solidFill>
            </a:endParaRPr>
          </a:p>
        </p:txBody>
      </p:sp>
      <p:sp>
        <p:nvSpPr>
          <p:cNvPr id="8" name="Rounded Rectangle 7" descr="Red box answer selection"/>
          <p:cNvSpPr/>
          <p:nvPr/>
        </p:nvSpPr>
        <p:spPr>
          <a:xfrm>
            <a:off x="742951" y="4112347"/>
            <a:ext cx="1676400" cy="522705"/>
          </a:xfrm>
          <a:prstGeom prst="round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5" name="Date Placeholder 4"/>
          <p:cNvSpPr>
            <a:spLocks noGrp="1"/>
          </p:cNvSpPr>
          <p:nvPr>
            <p:ph type="dt" sz="half" idx="13"/>
          </p:nvPr>
        </p:nvSpPr>
        <p:spPr/>
        <p:txBody>
          <a:bodyPr/>
          <a:lstStyle/>
          <a:p>
            <a:r>
              <a:rPr lang="en-US" dirty="0" smtClean="0"/>
              <a:t>May 2016</a:t>
            </a:r>
            <a:endParaRPr lang="en-US" dirty="0"/>
          </a:p>
        </p:txBody>
      </p:sp>
      <p:sp>
        <p:nvSpPr>
          <p:cNvPr id="6" name="Footer Placeholder 5"/>
          <p:cNvSpPr>
            <a:spLocks noGrp="1"/>
          </p:cNvSpPr>
          <p:nvPr>
            <p:ph type="ftr" sz="quarter" idx="11"/>
          </p:nvPr>
        </p:nvSpPr>
        <p:spPr/>
        <p:txBody>
          <a:bodyPr/>
          <a:lstStyle/>
          <a:p>
            <a:r>
              <a:rPr lang="en-US" dirty="0" smtClean="0"/>
              <a:t>Medicaid and the Children's Health Insurance Program</a:t>
            </a:r>
            <a:endParaRPr lang="en-US" dirty="0"/>
          </a:p>
        </p:txBody>
      </p:sp>
      <p:sp>
        <p:nvSpPr>
          <p:cNvPr id="7" name="Slide Number Placeholder 6"/>
          <p:cNvSpPr>
            <a:spLocks noGrp="1"/>
          </p:cNvSpPr>
          <p:nvPr>
            <p:ph type="sldNum" sz="quarter" idx="12"/>
          </p:nvPr>
        </p:nvSpPr>
        <p:spPr/>
        <p:txBody>
          <a:bodyPr/>
          <a:lstStyle/>
          <a:p>
            <a:fld id="{D3B75908-2BC4-4CCC-BE4B-63652A0FD379}" type="slidenum">
              <a:rPr lang="en-US" smtClean="0"/>
              <a:t>39</a:t>
            </a:fld>
            <a:endParaRPr lang="en-US" dirty="0"/>
          </a:p>
        </p:txBody>
      </p:sp>
    </p:spTree>
    <p:extLst>
      <p:ext uri="{BB962C8B-B14F-4D97-AF65-F5344CB8AC3E}">
        <p14:creationId xmlns:p14="http://schemas.microsoft.com/office/powerpoint/2010/main" val="3117043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Medicaid Overview</a:t>
            </a:r>
            <a:endParaRPr lang="en-US" dirty="0"/>
          </a:p>
        </p:txBody>
      </p:sp>
      <p:sp>
        <p:nvSpPr>
          <p:cNvPr id="3" name="Content Placeholder 2"/>
          <p:cNvSpPr>
            <a:spLocks noGrp="1"/>
          </p:cNvSpPr>
          <p:nvPr>
            <p:ph idx="1"/>
          </p:nvPr>
        </p:nvSpPr>
        <p:spPr/>
        <p:txBody>
          <a:bodyPr/>
          <a:lstStyle/>
          <a:p>
            <a:r>
              <a:rPr lang="en-US" dirty="0" smtClean="0"/>
              <a:t>Federal and state entitlement program*</a:t>
            </a:r>
          </a:p>
          <a:p>
            <a:r>
              <a:rPr lang="en-US" dirty="0" smtClean="0"/>
              <a:t>Medical assistance for people with limited income and resources</a:t>
            </a:r>
          </a:p>
          <a:p>
            <a:r>
              <a:rPr lang="en-US" dirty="0" smtClean="0"/>
              <a:t>Covers about 71 million adults and children</a:t>
            </a:r>
          </a:p>
          <a:p>
            <a:r>
              <a:rPr lang="en-US" dirty="0" smtClean="0"/>
              <a:t>Supplements Medicare for more than 10 million people who are aged and/or disabled</a:t>
            </a:r>
          </a:p>
          <a:p>
            <a:endParaRPr lang="en-US" dirty="0"/>
          </a:p>
        </p:txBody>
      </p:sp>
      <p:sp>
        <p:nvSpPr>
          <p:cNvPr id="7" name="TextBox 6"/>
          <p:cNvSpPr txBox="1"/>
          <p:nvPr/>
        </p:nvSpPr>
        <p:spPr>
          <a:xfrm>
            <a:off x="1020725" y="4572001"/>
            <a:ext cx="7230139" cy="1200329"/>
          </a:xfrm>
          <a:prstGeom prst="rect">
            <a:avLst/>
          </a:prstGeom>
          <a:solidFill>
            <a:schemeClr val="tx2">
              <a:lumMod val="60000"/>
              <a:lumOff val="40000"/>
            </a:schemeClr>
          </a:solidFill>
        </p:spPr>
        <p:txBody>
          <a:bodyPr wrap="square" rtlCol="0">
            <a:spAutoFit/>
          </a:bodyPr>
          <a:lstStyle/>
          <a:p>
            <a:r>
              <a:rPr lang="en-US" sz="2400" dirty="0">
                <a:solidFill>
                  <a:schemeClr val="bg1"/>
                </a:solidFill>
              </a:rPr>
              <a:t>*</a:t>
            </a:r>
            <a:r>
              <a:rPr lang="en-US" sz="2400" dirty="0" smtClean="0">
                <a:solidFill>
                  <a:schemeClr val="bg1"/>
                </a:solidFill>
              </a:rPr>
              <a:t>Entitlement program—a </a:t>
            </a:r>
            <a:r>
              <a:rPr lang="en-US" sz="2400" dirty="0">
                <a:solidFill>
                  <a:schemeClr val="bg1"/>
                </a:solidFill>
              </a:rPr>
              <a:t>government program that guarantees certain benefits to a particular group or segment of the population.</a:t>
            </a:r>
          </a:p>
        </p:txBody>
      </p:sp>
      <p:sp>
        <p:nvSpPr>
          <p:cNvPr id="6" name="Date Placeholder 5"/>
          <p:cNvSpPr>
            <a:spLocks noGrp="1"/>
          </p:cNvSpPr>
          <p:nvPr>
            <p:ph type="dt" sz="half" idx="10"/>
          </p:nvPr>
        </p:nvSpPr>
        <p:spPr/>
        <p:txBody>
          <a:bodyPr/>
          <a:lstStyle/>
          <a:p>
            <a:r>
              <a:rPr lang="en-US" dirty="0" smtClean="0"/>
              <a:t>May 2016</a:t>
            </a:r>
            <a:endParaRPr lang="en-US" dirty="0"/>
          </a:p>
        </p:txBody>
      </p:sp>
      <p:sp>
        <p:nvSpPr>
          <p:cNvPr id="4" name="Footer Placeholder 3"/>
          <p:cNvSpPr>
            <a:spLocks noGrp="1"/>
          </p:cNvSpPr>
          <p:nvPr>
            <p:ph type="ftr" sz="quarter" idx="11"/>
          </p:nvPr>
        </p:nvSpPr>
        <p:spPr/>
        <p:txBody>
          <a:bodyPr/>
          <a:lstStyle/>
          <a:p>
            <a:r>
              <a:rPr lang="en-US" dirty="0" smtClean="0"/>
              <a:t>Medicaid and the Children's Health Insurance Program</a:t>
            </a:r>
            <a:endParaRPr lang="en-US" dirty="0"/>
          </a:p>
        </p:txBody>
      </p:sp>
      <p:sp>
        <p:nvSpPr>
          <p:cNvPr id="5" name="Slide Number Placeholder 4"/>
          <p:cNvSpPr>
            <a:spLocks noGrp="1"/>
          </p:cNvSpPr>
          <p:nvPr>
            <p:ph type="sldNum" sz="quarter" idx="12"/>
          </p:nvPr>
        </p:nvSpPr>
        <p:spPr/>
        <p:txBody>
          <a:bodyPr/>
          <a:lstStyle/>
          <a:p>
            <a:fld id="{78C0CC3C-85F1-4D86-9B70-8D9F8B17F046}" type="slidenum">
              <a:rPr lang="en-US" smtClean="0"/>
              <a:pPr/>
              <a:t>4</a:t>
            </a:fld>
            <a:endParaRPr lang="en-US" dirty="0"/>
          </a:p>
        </p:txBody>
      </p:sp>
    </p:spTree>
    <p:extLst>
      <p:ext uri="{BB962C8B-B14F-4D97-AF65-F5344CB8AC3E}">
        <p14:creationId xmlns:p14="http://schemas.microsoft.com/office/powerpoint/2010/main" val="22009424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Medicaid and CHIP Resource Guide</a:t>
            </a:r>
            <a:endParaRPr lang="en-US" dirty="0"/>
          </a:p>
        </p:txBody>
      </p:sp>
      <p:graphicFrame>
        <p:nvGraphicFramePr>
          <p:cNvPr id="6" name="Content Placeholder 5" descr="Resources&#10;Medicare Products&#10;www.medicare.gov&#10;1-800-MEDICARE (1-800-633-4227)&#10;(TTY users should call 1-877-466-2048)&#10;Prescription Drug Benefit Manual&#10;http://www.cms.gov/Medicare/Prescription-Drug-Coverage/PrescriptionDrugCovContra/&#10;PartDManuals.html&#10;PDP Enrollment and Disenrollment Guidance&#10;http://www.cms.gov/Medicare/Eligibility-and-Enrollment/MedicarePresDrugEligEnrol/index.html&#10;Local State Health Insurance Programs&#10;www.medicare.gov/contacts&#10;Centers for Medicare &amp; Medicaid Services&#10;www.cms.gov&#10;Social Security &#10;1-800-772-1213&#10;www.socialsecurity.gov&#10;Medicare’s Limited Income NET Program&#10;1-800-783-1307 or 1-877-801-0369 (TTY)&#10;e-mail : MedicareLINET@cms.hhs.gov &#10;Affordable Care Act &#10;www.healthcare.gov/law/full/index.html&#10;RxAssist&#10;A directory of Patient Assistance Programs (PAPs) &#10;www.rxassist.org&#10;Medicare Part D Appeals www.medicarepartdappeals.com&#10;Determining the Part B income- related  premium &#10;SSA publication 10161 available at http://www.socialsecurity.gov/pubs/10536.pdf&#10;Medicare &amp; You Handbook&#10;CMS (Product No. 10050)&#10;Your Guide to Medicare Prescription Drug Coverage&#10;(CMS Product No. 11109)&#10;Your Medicare Benefits&#10;(CMS Product No. 10116) &#10;To get these products:&#10;View and order single copies: &#10;www.medicare.gov&#10;        &#10;Order multiple copies &#10;(partners only):&#10;productordering.cms.hhs.gov&#10;(You must register your organization)&#10;"/>
          <p:cNvGraphicFramePr>
            <a:graphicFrameLocks noGrp="1"/>
          </p:cNvGraphicFramePr>
          <p:nvPr>
            <p:ph idx="1"/>
            <p:extLst>
              <p:ext uri="{D42A27DB-BD31-4B8C-83A1-F6EECF244321}">
                <p14:modId xmlns:p14="http://schemas.microsoft.com/office/powerpoint/2010/main" val="3858519431"/>
              </p:ext>
            </p:extLst>
          </p:nvPr>
        </p:nvGraphicFramePr>
        <p:xfrm>
          <a:off x="622853" y="1139825"/>
          <a:ext cx="7892499" cy="5568611"/>
        </p:xfrm>
        <a:graphic>
          <a:graphicData uri="http://schemas.openxmlformats.org/drawingml/2006/table">
            <a:tbl>
              <a:tblPr firstRow="1" bandRow="1">
                <a:tableStyleId>{5C22544A-7EE6-4342-B048-85BDC9FD1C3A}</a:tableStyleId>
              </a:tblPr>
              <a:tblGrid>
                <a:gridCol w="2543258"/>
                <a:gridCol w="2743201"/>
                <a:gridCol w="2606040"/>
              </a:tblGrid>
              <a:tr h="321733">
                <a:tc>
                  <a:txBody>
                    <a:bodyPr/>
                    <a:lstStyle/>
                    <a:p>
                      <a:pPr marL="0" marR="0" algn="r">
                        <a:lnSpc>
                          <a:spcPct val="115000"/>
                        </a:lnSpc>
                        <a:spcBef>
                          <a:spcPts val="0"/>
                        </a:spcBef>
                        <a:spcAft>
                          <a:spcPts val="1000"/>
                        </a:spcAft>
                      </a:pPr>
                      <a:r>
                        <a:rPr lang="en-US" sz="1800" b="1" dirty="0" smtClean="0">
                          <a:solidFill>
                            <a:schemeClr val="bg1"/>
                          </a:solidFill>
                          <a:effectLst/>
                          <a:latin typeface="Calibri"/>
                          <a:ea typeface="Calibri"/>
                          <a:cs typeface="Times New Roman"/>
                        </a:rPr>
                        <a:t>Resources</a:t>
                      </a:r>
                      <a:endParaRPr lang="en-US" sz="1800" dirty="0">
                        <a:solidFill>
                          <a:schemeClr val="bg1"/>
                        </a:solidFill>
                        <a:effectLst/>
                        <a:latin typeface="Calibri"/>
                        <a:ea typeface="Calibri"/>
                        <a:cs typeface="Times New Roman"/>
                      </a:endParaRPr>
                    </a:p>
                  </a:txBody>
                  <a:tcPr marL="37889" marR="37889" marT="6265" marB="0">
                    <a:lnR w="12700" cap="flat" cmpd="sng" algn="ctr">
                      <a:solidFill>
                        <a:schemeClr val="bg1"/>
                      </a:solidFill>
                      <a:prstDash val="solid"/>
                      <a:round/>
                      <a:headEnd type="none" w="med" len="med"/>
                      <a:tailEnd type="none" w="med" len="med"/>
                    </a:lnR>
                  </a:tcPr>
                </a:tc>
                <a:tc>
                  <a:txBody>
                    <a:bodyPr/>
                    <a:lstStyle/>
                    <a:p>
                      <a:pPr marL="0" marR="0">
                        <a:lnSpc>
                          <a:spcPct val="115000"/>
                        </a:lnSpc>
                        <a:spcBef>
                          <a:spcPts val="0"/>
                        </a:spcBef>
                        <a:spcAft>
                          <a:spcPts val="1000"/>
                        </a:spcAft>
                      </a:pPr>
                      <a:r>
                        <a:rPr lang="en-US" sz="1800" b="1" dirty="0">
                          <a:solidFill>
                            <a:srgbClr val="4F81BD"/>
                          </a:solidFill>
                          <a:effectLst/>
                          <a:latin typeface="Calibri"/>
                          <a:ea typeface="Calibri"/>
                          <a:cs typeface="Times New Roman"/>
                        </a:rPr>
                        <a:t>Resources</a:t>
                      </a:r>
                      <a:endParaRPr lang="en-US" sz="1800" dirty="0">
                        <a:solidFill>
                          <a:srgbClr val="4F81BD"/>
                        </a:solidFill>
                        <a:effectLst/>
                        <a:latin typeface="Calibri"/>
                        <a:ea typeface="Calibri"/>
                        <a:cs typeface="Times New Roman"/>
                      </a:endParaRPr>
                    </a:p>
                  </a:txBody>
                  <a:tcPr marL="37889" marR="37889" marT="6265"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marL="0" marR="0">
                        <a:lnSpc>
                          <a:spcPct val="115000"/>
                        </a:lnSpc>
                        <a:spcBef>
                          <a:spcPts val="0"/>
                        </a:spcBef>
                        <a:spcAft>
                          <a:spcPts val="1000"/>
                        </a:spcAft>
                      </a:pPr>
                      <a:r>
                        <a:rPr lang="en-US" sz="1800" b="1" dirty="0">
                          <a:solidFill>
                            <a:schemeClr val="bg1"/>
                          </a:solidFill>
                          <a:effectLst/>
                          <a:latin typeface="Calibri"/>
                          <a:ea typeface="Calibri"/>
                          <a:cs typeface="Times New Roman"/>
                        </a:rPr>
                        <a:t>Medicare Products</a:t>
                      </a:r>
                      <a:endParaRPr lang="en-US" sz="1800" dirty="0">
                        <a:solidFill>
                          <a:schemeClr val="bg1"/>
                        </a:solidFill>
                        <a:effectLst/>
                        <a:latin typeface="Calibri"/>
                        <a:ea typeface="Calibri"/>
                        <a:cs typeface="Times New Roman"/>
                      </a:endParaRPr>
                    </a:p>
                  </a:txBody>
                  <a:tcPr marL="37889" marR="37889" marT="6265" marB="0">
                    <a:lnL w="12700" cap="flat" cmpd="sng" algn="ctr">
                      <a:solidFill>
                        <a:schemeClr val="bg1"/>
                      </a:solidFill>
                      <a:prstDash val="solid"/>
                      <a:round/>
                      <a:headEnd type="none" w="med" len="med"/>
                      <a:tailEnd type="none" w="med" len="med"/>
                    </a:lnL>
                  </a:tcPr>
                </a:tc>
              </a:tr>
              <a:tr h="3018072">
                <a:tc>
                  <a:txBody>
                    <a:bodyPr/>
                    <a:lstStyle/>
                    <a:p>
                      <a:pPr lvl="0">
                        <a:lnSpc>
                          <a:spcPct val="100000"/>
                        </a:lnSpc>
                        <a:spcBef>
                          <a:spcPts val="0"/>
                        </a:spcBef>
                        <a:spcAft>
                          <a:spcPts val="0"/>
                        </a:spcAft>
                        <a:buFont typeface="Arial" charset="0"/>
                        <a:buNone/>
                        <a:defRPr/>
                      </a:pPr>
                      <a:r>
                        <a:rPr lang="en-US" sz="900" b="1" u="sng" kern="1200" spc="-80" baseline="0" dirty="0" smtClean="0"/>
                        <a:t>Websites</a:t>
                      </a:r>
                    </a:p>
                    <a:p>
                      <a:pPr lvl="0">
                        <a:lnSpc>
                          <a:spcPct val="100000"/>
                        </a:lnSpc>
                        <a:spcBef>
                          <a:spcPts val="0"/>
                        </a:spcBef>
                        <a:spcAft>
                          <a:spcPts val="0"/>
                        </a:spcAft>
                        <a:buFont typeface="Arial" charset="0"/>
                        <a:buNone/>
                        <a:defRPr/>
                      </a:pPr>
                      <a:r>
                        <a:rPr lang="en-US" sz="900" kern="1200" spc="-80" baseline="0" dirty="0" smtClean="0"/>
                        <a:t>Centers for Medicare &amp; Medicaid Services (CMS)  </a:t>
                      </a:r>
                      <a:r>
                        <a:rPr lang="en-US" sz="900" kern="1200" spc="-80" baseline="0" dirty="0" smtClean="0">
                          <a:hlinkClick r:id="rId4"/>
                        </a:rPr>
                        <a:t>Medicaid.</a:t>
                      </a:r>
                      <a:r>
                        <a:rPr lang="en-US" sz="900" u="sng" kern="1200" dirty="0" smtClean="0">
                          <a:solidFill>
                            <a:schemeClr val="tx1"/>
                          </a:solidFill>
                          <a:hlinkClick r:id="rId4"/>
                        </a:rPr>
                        <a:t>gov</a:t>
                      </a:r>
                      <a:endParaRPr lang="en-US" sz="900" u="sng" kern="1200" dirty="0" smtClean="0">
                        <a:solidFill>
                          <a:schemeClr val="tx1"/>
                        </a:solidFill>
                      </a:endParaRPr>
                    </a:p>
                    <a:p>
                      <a:pPr lvl="0">
                        <a:lnSpc>
                          <a:spcPct val="100000"/>
                        </a:lnSpc>
                        <a:spcBef>
                          <a:spcPts val="0"/>
                        </a:spcBef>
                        <a:spcAft>
                          <a:spcPts val="0"/>
                        </a:spcAft>
                        <a:buFont typeface="Arial" charset="0"/>
                        <a:buNone/>
                        <a:defRPr/>
                      </a:pPr>
                      <a:r>
                        <a:rPr lang="en-US" sz="900" u="sng" kern="1200" dirty="0" smtClean="0">
                          <a:solidFill>
                            <a:schemeClr val="tx1"/>
                          </a:solidFill>
                          <a:hlinkClick r:id="rId5"/>
                        </a:rPr>
                        <a:t>CMS.gov</a:t>
                      </a:r>
                      <a:endParaRPr lang="en-US" sz="900" u="sng" kern="120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 typeface="Arial" charset="0"/>
                        <a:buNone/>
                        <a:tabLst/>
                        <a:defRPr/>
                      </a:pPr>
                      <a:endParaRPr lang="en-US" sz="900" u="none" kern="1200" dirty="0" smtClean="0"/>
                    </a:p>
                    <a:p>
                      <a:pPr marL="0" marR="0" lvl="0" indent="0" algn="l" defTabSz="914400" rtl="0" eaLnBrk="1" fontAlgn="auto" latinLnBrk="0" hangingPunct="1">
                        <a:lnSpc>
                          <a:spcPct val="100000"/>
                        </a:lnSpc>
                        <a:spcBef>
                          <a:spcPts val="0"/>
                        </a:spcBef>
                        <a:spcAft>
                          <a:spcPts val="0"/>
                        </a:spcAft>
                        <a:buClrTx/>
                        <a:buSzTx/>
                        <a:buFont typeface="Arial" charset="0"/>
                        <a:buNone/>
                        <a:tabLst/>
                        <a:defRPr/>
                      </a:pPr>
                      <a:r>
                        <a:rPr lang="en-US" sz="900" u="none" kern="1200" dirty="0" smtClean="0"/>
                        <a:t>Federal Medical Assistance</a:t>
                      </a:r>
                      <a:r>
                        <a:rPr lang="en-US" sz="900" u="none" kern="1200" baseline="0" dirty="0" smtClean="0"/>
                        <a:t> </a:t>
                      </a:r>
                      <a:r>
                        <a:rPr lang="en-US" sz="900" u="none" kern="1200" dirty="0" smtClean="0"/>
                        <a:t>Percentages</a:t>
                      </a:r>
                    </a:p>
                    <a:p>
                      <a:pPr marL="0" marR="0" lvl="0" indent="0" algn="l" defTabSz="914400" rtl="0" eaLnBrk="1" fontAlgn="auto" latinLnBrk="0" hangingPunct="1">
                        <a:lnSpc>
                          <a:spcPct val="100000"/>
                        </a:lnSpc>
                        <a:spcBef>
                          <a:spcPts val="0"/>
                        </a:spcBef>
                        <a:spcAft>
                          <a:spcPts val="0"/>
                        </a:spcAft>
                        <a:buClrTx/>
                        <a:buSzTx/>
                        <a:buFont typeface="Arial" charset="0"/>
                        <a:buNone/>
                        <a:tabLst/>
                        <a:defRPr/>
                      </a:pPr>
                      <a:r>
                        <a:rPr lang="en-US" sz="900" dirty="0" smtClean="0">
                          <a:hlinkClick r:id="rId6"/>
                        </a:rPr>
                        <a:t>ASPE.hhs.gov/health/fmap.cfm</a:t>
                      </a:r>
                      <a:endParaRPr lang="en-US" sz="900" dirty="0" smtClean="0"/>
                    </a:p>
                    <a:p>
                      <a:pPr lvl="0">
                        <a:lnSpc>
                          <a:spcPct val="100000"/>
                        </a:lnSpc>
                        <a:spcBef>
                          <a:spcPts val="0"/>
                        </a:spcBef>
                        <a:spcAft>
                          <a:spcPts val="0"/>
                        </a:spcAft>
                        <a:buFont typeface="Arial" charset="0"/>
                        <a:buNone/>
                        <a:defRPr/>
                      </a:pPr>
                      <a:endParaRPr lang="en-US" sz="900" u="sng" kern="1200" dirty="0" smtClean="0">
                        <a:solidFill>
                          <a:schemeClr val="tx1"/>
                        </a:solidFill>
                      </a:endParaRPr>
                    </a:p>
                    <a:p>
                      <a:pPr>
                        <a:lnSpc>
                          <a:spcPct val="100000"/>
                        </a:lnSpc>
                      </a:pPr>
                      <a:r>
                        <a:rPr lang="en-US" sz="900" kern="1200" dirty="0" smtClean="0"/>
                        <a:t>Health Care Expansion and Medicaid</a:t>
                      </a:r>
                    </a:p>
                    <a:p>
                      <a:pPr>
                        <a:lnSpc>
                          <a:spcPct val="100000"/>
                        </a:lnSpc>
                      </a:pPr>
                      <a:r>
                        <a:rPr lang="en-US" sz="900" dirty="0" smtClean="0">
                          <a:hlinkClick r:id="rId7"/>
                        </a:rPr>
                        <a:t>HealthCare.gov/medicaid-chip/medicaid-expansion-and-you/</a:t>
                      </a:r>
                      <a:endParaRPr lang="en-US" sz="900" dirty="0" smtClean="0"/>
                    </a:p>
                    <a:p>
                      <a:pPr>
                        <a:lnSpc>
                          <a:spcPct val="100000"/>
                        </a:lnSpc>
                      </a:pPr>
                      <a:endParaRPr lang="en-US" sz="900" kern="1200" dirty="0" smtClean="0"/>
                    </a:p>
                    <a:p>
                      <a:pPr>
                        <a:lnSpc>
                          <a:spcPct val="100000"/>
                        </a:lnSpc>
                      </a:pPr>
                      <a:r>
                        <a:rPr lang="en-US" sz="900" kern="1200" dirty="0" smtClean="0"/>
                        <a:t>InsureKidsNow – Information for children’s health and dental coverage options</a:t>
                      </a:r>
                      <a:r>
                        <a:rPr lang="en-US" sz="900" kern="1200" baseline="0" dirty="0" smtClean="0"/>
                        <a:t> </a:t>
                      </a:r>
                      <a:r>
                        <a:rPr lang="en-US" sz="900" kern="1200" baseline="0" dirty="0" smtClean="0">
                          <a:hlinkClick r:id="rId8"/>
                        </a:rPr>
                        <a:t>InsureKidsNow.gov</a:t>
                      </a:r>
                      <a:endParaRPr lang="en-US" sz="900" kern="1200" baseline="0" dirty="0" smtClean="0"/>
                    </a:p>
                    <a:p>
                      <a:pPr lvl="0">
                        <a:lnSpc>
                          <a:spcPct val="100000"/>
                        </a:lnSpc>
                        <a:spcBef>
                          <a:spcPts val="0"/>
                        </a:spcBef>
                        <a:spcAft>
                          <a:spcPts val="0"/>
                        </a:spcAft>
                        <a:buFont typeface="Arial" charset="0"/>
                        <a:buNone/>
                        <a:defRPr/>
                      </a:pPr>
                      <a:endParaRPr lang="en-US" sz="900" u="none" kern="1200" dirty="0" smtClean="0"/>
                    </a:p>
                    <a:p>
                      <a:pPr marL="0" marR="0" lvl="0" indent="0" algn="l" defTabSz="914400" rtl="0" eaLnBrk="1" fontAlgn="auto" latinLnBrk="0" hangingPunct="1">
                        <a:lnSpc>
                          <a:spcPct val="100000"/>
                        </a:lnSpc>
                        <a:spcBef>
                          <a:spcPts val="0"/>
                        </a:spcBef>
                        <a:spcAft>
                          <a:spcPts val="0"/>
                        </a:spcAft>
                        <a:buClrTx/>
                        <a:buSzTx/>
                        <a:buFont typeface="Arial" charset="0"/>
                        <a:buNone/>
                        <a:tabLst/>
                        <a:defRPr/>
                      </a:pPr>
                      <a:r>
                        <a:rPr lang="en-US" sz="900" kern="1200" dirty="0" smtClean="0">
                          <a:solidFill>
                            <a:schemeClr val="dk1"/>
                          </a:solidFill>
                          <a:effectLst/>
                          <a:latin typeface="+mn-lt"/>
                          <a:ea typeface="+mn-ea"/>
                          <a:cs typeface="+mn-cs"/>
                        </a:rPr>
                        <a:t>Local State Offices can be found using:</a:t>
                      </a:r>
                    </a:p>
                    <a:p>
                      <a:pPr marL="0" marR="0" lvl="0" indent="0" algn="l" defTabSz="914400" rtl="0" eaLnBrk="1" fontAlgn="auto" latinLnBrk="0" hangingPunct="1">
                        <a:lnSpc>
                          <a:spcPct val="100000"/>
                        </a:lnSpc>
                        <a:spcBef>
                          <a:spcPts val="0"/>
                        </a:spcBef>
                        <a:spcAft>
                          <a:spcPts val="0"/>
                        </a:spcAft>
                        <a:buClrTx/>
                        <a:buSzTx/>
                        <a:buFont typeface="Arial" charset="0"/>
                        <a:buNone/>
                        <a:tabLst/>
                        <a:defRPr/>
                      </a:pPr>
                      <a:r>
                        <a:rPr lang="en-US" sz="900" kern="1200" dirty="0" smtClean="0">
                          <a:solidFill>
                            <a:schemeClr val="dk1"/>
                          </a:solidFill>
                          <a:effectLst/>
                          <a:latin typeface="+mn-lt"/>
                          <a:ea typeface="+mn-ea"/>
                          <a:cs typeface="+mn-cs"/>
                          <a:hlinkClick r:id="rId9"/>
                        </a:rPr>
                        <a:t>Medicaid.gov/Medicaid-chip-program-information/by-state/by-state.html</a:t>
                      </a:r>
                      <a:endParaRPr lang="en-US" sz="900" kern="1200" dirty="0" smtClean="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charset="0"/>
                        <a:buNone/>
                        <a:tabLst/>
                        <a:defRPr/>
                      </a:pPr>
                      <a:endParaRPr lang="en-US" sz="900" kern="1200" dirty="0" smtClean="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charset="0"/>
                        <a:buNone/>
                        <a:tabLst/>
                        <a:defRPr/>
                      </a:pPr>
                      <a:r>
                        <a:rPr lang="en-US" sz="900" u="none" kern="1200" dirty="0" smtClean="0"/>
                        <a:t>Social Security Administration’s</a:t>
                      </a:r>
                    </a:p>
                    <a:p>
                      <a:pPr marL="0" marR="0" lvl="0" indent="0" algn="l" defTabSz="914400" rtl="0" eaLnBrk="1" fontAlgn="auto" latinLnBrk="0" hangingPunct="1">
                        <a:lnSpc>
                          <a:spcPct val="100000"/>
                        </a:lnSpc>
                        <a:spcBef>
                          <a:spcPts val="0"/>
                        </a:spcBef>
                        <a:spcAft>
                          <a:spcPts val="0"/>
                        </a:spcAft>
                        <a:buClrTx/>
                        <a:buSzTx/>
                        <a:buFont typeface="Arial" charset="0"/>
                        <a:buNone/>
                        <a:tabLst/>
                        <a:defRPr/>
                      </a:pPr>
                      <a:r>
                        <a:rPr lang="en-US" sz="900" u="none" kern="1200" dirty="0" smtClean="0">
                          <a:hlinkClick r:id="rId10"/>
                        </a:rPr>
                        <a:t>Medicaid information</a:t>
                      </a:r>
                      <a:endParaRPr lang="en-US" sz="900" u="none" kern="1200" dirty="0" smtClean="0"/>
                    </a:p>
                    <a:p>
                      <a:pPr marL="0" marR="0" lvl="0" indent="0" algn="l" defTabSz="914400" rtl="0" eaLnBrk="1" fontAlgn="auto" latinLnBrk="0" hangingPunct="1">
                        <a:lnSpc>
                          <a:spcPct val="100000"/>
                        </a:lnSpc>
                        <a:spcBef>
                          <a:spcPts val="0"/>
                        </a:spcBef>
                        <a:spcAft>
                          <a:spcPts val="0"/>
                        </a:spcAft>
                        <a:buClrTx/>
                        <a:buSzTx/>
                        <a:buFont typeface="Arial" charset="0"/>
                        <a:buNone/>
                        <a:tabLst/>
                        <a:defRPr/>
                      </a:pPr>
                      <a:endParaRPr lang="en-US" sz="900" u="none" kern="1200" dirty="0" smtClean="0"/>
                    </a:p>
                    <a:p>
                      <a:pPr lvl="0">
                        <a:lnSpc>
                          <a:spcPct val="100000"/>
                        </a:lnSpc>
                        <a:spcBef>
                          <a:spcPts val="0"/>
                        </a:spcBef>
                        <a:spcAft>
                          <a:spcPts val="0"/>
                        </a:spcAft>
                        <a:buFont typeface="Arial" charset="0"/>
                        <a:buNone/>
                        <a:defRPr/>
                      </a:pPr>
                      <a:r>
                        <a:rPr lang="en-US" sz="900" b="1" u="sng" kern="1200" dirty="0" smtClean="0"/>
                        <a:t>Contacts:</a:t>
                      </a:r>
                    </a:p>
                    <a:p>
                      <a:pPr>
                        <a:lnSpc>
                          <a:spcPct val="100000"/>
                        </a:lnSpc>
                        <a:spcBef>
                          <a:spcPts val="0"/>
                        </a:spcBef>
                        <a:spcAft>
                          <a:spcPts val="0"/>
                        </a:spcAft>
                        <a:defRPr/>
                      </a:pPr>
                      <a:r>
                        <a:rPr lang="en-US" sz="900" kern="1200" dirty="0" smtClean="0"/>
                        <a:t>CMS</a:t>
                      </a:r>
                    </a:p>
                    <a:p>
                      <a:pPr marL="0" marR="0" indent="0" algn="l" defTabSz="914400" rtl="0" eaLnBrk="1" fontAlgn="auto" latinLnBrk="0" hangingPunct="1">
                        <a:lnSpc>
                          <a:spcPct val="100000"/>
                        </a:lnSpc>
                        <a:spcBef>
                          <a:spcPts val="0"/>
                        </a:spcBef>
                        <a:spcAft>
                          <a:spcPts val="0"/>
                        </a:spcAft>
                        <a:buClrTx/>
                        <a:buSzTx/>
                        <a:buFontTx/>
                        <a:buNone/>
                        <a:tabLst/>
                        <a:defRPr/>
                      </a:pPr>
                      <a:r>
                        <a:rPr lang="en-US" sz="900" u="sng" kern="1200" dirty="0" smtClean="0">
                          <a:solidFill>
                            <a:schemeClr val="dk1"/>
                          </a:solidFill>
                          <a:effectLst/>
                          <a:latin typeface="+mn-lt"/>
                          <a:ea typeface="+mn-ea"/>
                          <a:cs typeface="+mn-cs"/>
                          <a:hlinkClick r:id="rId11"/>
                        </a:rPr>
                        <a:t>Medicaid.gov/about-us/contact-us/contact-us.html</a:t>
                      </a:r>
                      <a:endParaRPr lang="en-US" sz="900" kern="1200" dirty="0" smtClean="0">
                        <a:solidFill>
                          <a:schemeClr val="dk1"/>
                        </a:solidFill>
                        <a:effectLst/>
                        <a:latin typeface="+mn-lt"/>
                        <a:ea typeface="+mn-ea"/>
                        <a:cs typeface="+mn-cs"/>
                      </a:endParaRPr>
                    </a:p>
                    <a:p>
                      <a:pPr>
                        <a:lnSpc>
                          <a:spcPct val="100000"/>
                        </a:lnSpc>
                        <a:spcBef>
                          <a:spcPts val="0"/>
                        </a:spcBef>
                        <a:spcAft>
                          <a:spcPts val="0"/>
                        </a:spcAft>
                        <a:defRPr/>
                      </a:pPr>
                      <a:endParaRPr lang="en-US" sz="900" kern="1200" dirty="0" smtClean="0"/>
                    </a:p>
                    <a:p>
                      <a:pPr>
                        <a:lnSpc>
                          <a:spcPct val="100000"/>
                        </a:lnSpc>
                        <a:spcBef>
                          <a:spcPts val="0"/>
                        </a:spcBef>
                        <a:spcAft>
                          <a:spcPts val="0"/>
                        </a:spcAft>
                        <a:defRPr/>
                      </a:pPr>
                      <a:r>
                        <a:rPr lang="en-US" sz="900" kern="1200" dirty="0" smtClean="0"/>
                        <a:t>Social Security </a:t>
                      </a:r>
                    </a:p>
                    <a:p>
                      <a:pPr>
                        <a:lnSpc>
                          <a:spcPct val="100000"/>
                        </a:lnSpc>
                        <a:spcBef>
                          <a:spcPts val="0"/>
                        </a:spcBef>
                        <a:spcAft>
                          <a:spcPts val="0"/>
                        </a:spcAft>
                        <a:defRPr/>
                      </a:pPr>
                      <a:r>
                        <a:rPr lang="en-US" sz="900" kern="1200" dirty="0" smtClean="0"/>
                        <a:t>1-800-772-1213 </a:t>
                      </a:r>
                    </a:p>
                    <a:p>
                      <a:pPr>
                        <a:lnSpc>
                          <a:spcPct val="100000"/>
                        </a:lnSpc>
                        <a:spcBef>
                          <a:spcPts val="0"/>
                        </a:spcBef>
                        <a:spcAft>
                          <a:spcPts val="0"/>
                        </a:spcAft>
                        <a:defRPr/>
                      </a:pPr>
                      <a:r>
                        <a:rPr lang="en-US" sz="900" kern="1200" dirty="0" smtClean="0">
                          <a:hlinkClick r:id="rId12"/>
                        </a:rPr>
                        <a:t>socialsecurity.gov</a:t>
                      </a:r>
                      <a:r>
                        <a:rPr lang="en-US" sz="900" kern="1200" dirty="0" smtClean="0"/>
                        <a:t> </a:t>
                      </a:r>
                    </a:p>
                    <a:p>
                      <a:pPr marL="0" marR="0" lvl="0" indent="0" algn="l" defTabSz="914400" rtl="0" eaLnBrk="1" fontAlgn="auto" latinLnBrk="0" hangingPunct="1">
                        <a:lnSpc>
                          <a:spcPct val="100000"/>
                        </a:lnSpc>
                        <a:spcBef>
                          <a:spcPts val="0"/>
                        </a:spcBef>
                        <a:spcAft>
                          <a:spcPts val="0"/>
                        </a:spcAft>
                        <a:buClrTx/>
                        <a:buSzTx/>
                        <a:buFont typeface="Arial" charset="0"/>
                        <a:buNone/>
                        <a:tabLst/>
                        <a:defRPr/>
                      </a:pPr>
                      <a:endParaRPr lang="en-US" sz="900" u="none" kern="1200" dirty="0" smtClean="0"/>
                    </a:p>
                  </a:txBody>
                  <a:tcPr marL="53993" marR="53993" marT="34290" marB="34290">
                    <a:lnR w="12700" cap="flat" cmpd="sng" algn="ctr">
                      <a:solidFill>
                        <a:schemeClr val="bg1"/>
                      </a:solidFill>
                      <a:prstDash val="solid"/>
                      <a:round/>
                      <a:headEnd type="none" w="med" len="med"/>
                      <a:tailEnd type="none" w="med" len="med"/>
                    </a:lnR>
                  </a:tcPr>
                </a:tc>
                <a:tc>
                  <a:txBody>
                    <a:bodyPr/>
                    <a:lstStyle/>
                    <a:p>
                      <a:r>
                        <a:rPr lang="en-US" sz="900" b="1" u="sng" dirty="0" smtClean="0"/>
                        <a:t>Manuals/Guidance</a:t>
                      </a:r>
                    </a:p>
                    <a:p>
                      <a:pPr lvl="0">
                        <a:lnSpc>
                          <a:spcPts val="1500"/>
                        </a:lnSpc>
                        <a:spcBef>
                          <a:spcPts val="0"/>
                        </a:spcBef>
                        <a:spcAft>
                          <a:spcPts val="0"/>
                        </a:spcAft>
                        <a:buFont typeface="Arial" charset="0"/>
                        <a:buNone/>
                        <a:defRPr/>
                      </a:pPr>
                      <a:r>
                        <a:rPr lang="en-US" sz="900" i="0" u="none" kern="1200" dirty="0" smtClean="0"/>
                        <a:t>“The State Medicaid Manual”</a:t>
                      </a:r>
                    </a:p>
                    <a:p>
                      <a:pPr marL="0" marR="0" lvl="0" indent="0" algn="l" defTabSz="914400" rtl="0" eaLnBrk="1" fontAlgn="auto" latinLnBrk="0" hangingPunct="1">
                        <a:lnSpc>
                          <a:spcPct val="100000"/>
                        </a:lnSpc>
                        <a:spcBef>
                          <a:spcPts val="0"/>
                        </a:spcBef>
                        <a:spcAft>
                          <a:spcPts val="0"/>
                        </a:spcAft>
                        <a:buClr>
                          <a:schemeClr val="accent3"/>
                        </a:buClr>
                        <a:buSzTx/>
                        <a:buFont typeface="Wingdings 2"/>
                        <a:buNone/>
                        <a:tabLst/>
                        <a:defRPr/>
                      </a:pPr>
                      <a:r>
                        <a:rPr lang="en-US" sz="900" u="sng" kern="1200" dirty="0" smtClean="0">
                          <a:solidFill>
                            <a:schemeClr val="dk1"/>
                          </a:solidFill>
                          <a:effectLst/>
                          <a:latin typeface="+mn-lt"/>
                          <a:ea typeface="+mn-ea"/>
                          <a:cs typeface="+mn-cs"/>
                          <a:hlinkClick r:id="rId13"/>
                        </a:rPr>
                        <a:t>CMS.gov/Regulations-and-Guidance/guidance/Manuals/Paper-Based-Manuals-Items/CMS021927.html</a:t>
                      </a:r>
                      <a:endParaRPr lang="en-US" sz="900" u="sng" kern="1200" dirty="0" smtClean="0">
                        <a:solidFill>
                          <a:schemeClr val="dk1"/>
                        </a:solidFill>
                        <a:effectLst/>
                        <a:latin typeface="+mn-lt"/>
                        <a:ea typeface="+mn-ea"/>
                        <a:cs typeface="+mn-cs"/>
                      </a:endParaRPr>
                    </a:p>
                    <a:p>
                      <a:pPr marL="0" marR="0" lvl="0" indent="0" algn="l" defTabSz="914400" rtl="0" eaLnBrk="1" fontAlgn="auto" latinLnBrk="0" hangingPunct="1">
                        <a:lnSpc>
                          <a:spcPts val="1500"/>
                        </a:lnSpc>
                        <a:spcBef>
                          <a:spcPts val="0"/>
                        </a:spcBef>
                        <a:spcAft>
                          <a:spcPts val="0"/>
                        </a:spcAft>
                        <a:buClr>
                          <a:schemeClr val="accent3"/>
                        </a:buClr>
                        <a:buSzTx/>
                        <a:buFont typeface="Wingdings 2"/>
                        <a:buNone/>
                        <a:tabLst/>
                        <a:defRPr/>
                      </a:pPr>
                      <a:endParaRPr lang="en-US" sz="900" i="0" u="none" kern="1200" dirty="0" smtClean="0"/>
                    </a:p>
                    <a:p>
                      <a:pPr marL="0" marR="0" lvl="0" indent="0" algn="l" defTabSz="914400" rtl="0" eaLnBrk="1" fontAlgn="auto" latinLnBrk="0" hangingPunct="1">
                        <a:lnSpc>
                          <a:spcPts val="1500"/>
                        </a:lnSpc>
                        <a:spcBef>
                          <a:spcPts val="0"/>
                        </a:spcBef>
                        <a:spcAft>
                          <a:spcPts val="0"/>
                        </a:spcAft>
                        <a:buClr>
                          <a:schemeClr val="accent3"/>
                        </a:buClr>
                        <a:buSzTx/>
                        <a:buFont typeface="Wingdings 2"/>
                        <a:buNone/>
                        <a:tabLst/>
                        <a:defRPr/>
                      </a:pPr>
                      <a:r>
                        <a:rPr lang="en-US" sz="900" i="0" u="none" kern="1200" dirty="0" smtClean="0"/>
                        <a:t>“Medicaid Integrity Program (MIP)” </a:t>
                      </a:r>
                      <a:r>
                        <a:rPr lang="en-US" sz="900" u="sng" kern="1200" dirty="0" smtClean="0">
                          <a:solidFill>
                            <a:schemeClr val="dk1"/>
                          </a:solidFill>
                          <a:effectLst/>
                          <a:latin typeface="+mn-lt"/>
                          <a:ea typeface="+mn-ea"/>
                          <a:cs typeface="+mn-cs"/>
                          <a:hlinkClick r:id="rId14"/>
                        </a:rPr>
                        <a:t>CMS.gov/Regulations-and-Guidance/Guidance/Manuals/Internet-Only-Manuals-IOMs-Items/CMS1238527.html?DLPage=2&amp;DLEntries=10&amp;DLSort=0&amp;DLSortDir=ascending</a:t>
                      </a:r>
                      <a:endParaRPr lang="en-US" sz="900" kern="1200" dirty="0" smtClean="0">
                        <a:solidFill>
                          <a:schemeClr val="dk1"/>
                        </a:solidFill>
                        <a:effectLst/>
                        <a:latin typeface="+mn-lt"/>
                        <a:ea typeface="+mn-ea"/>
                        <a:cs typeface="+mn-cs"/>
                      </a:endParaRPr>
                    </a:p>
                    <a:p>
                      <a:pPr marL="0" marR="0" lvl="0" indent="0" algn="l" defTabSz="914400" rtl="0" eaLnBrk="1" fontAlgn="auto" latinLnBrk="0" hangingPunct="1">
                        <a:lnSpc>
                          <a:spcPts val="1500"/>
                        </a:lnSpc>
                        <a:spcBef>
                          <a:spcPts val="0"/>
                        </a:spcBef>
                        <a:spcAft>
                          <a:spcPts val="0"/>
                        </a:spcAft>
                        <a:buClr>
                          <a:schemeClr val="accent3"/>
                        </a:buClr>
                        <a:buSzTx/>
                        <a:buFont typeface="Wingdings 2"/>
                        <a:buNone/>
                        <a:tabLst/>
                        <a:defRPr/>
                      </a:pPr>
                      <a:endParaRPr lang="en-US" sz="900" kern="1200" spc="-80" baseline="0" dirty="0" smtClean="0"/>
                    </a:p>
                    <a:p>
                      <a:pPr marL="0" marR="0" lvl="0" indent="0" algn="l" defTabSz="914400" rtl="0" eaLnBrk="1" fontAlgn="auto" latinLnBrk="0" hangingPunct="1">
                        <a:lnSpc>
                          <a:spcPts val="1500"/>
                        </a:lnSpc>
                        <a:spcBef>
                          <a:spcPts val="0"/>
                        </a:spcBef>
                        <a:spcAft>
                          <a:spcPts val="0"/>
                        </a:spcAft>
                        <a:buClr>
                          <a:schemeClr val="accent3"/>
                        </a:buClr>
                        <a:buSzTx/>
                        <a:buFont typeface="Wingdings 2"/>
                        <a:buNone/>
                        <a:tabLst/>
                        <a:defRPr/>
                      </a:pPr>
                      <a:r>
                        <a:rPr lang="en-US" sz="900" i="0" u="none" kern="1200" dirty="0" smtClean="0"/>
                        <a:t>“Medicaid State Children’s Health Insurance Program”</a:t>
                      </a:r>
                      <a:endParaRPr lang="en-US" sz="900" kern="1200" spc="-80" baseline="0" dirty="0" smtClean="0">
                        <a:latin typeface="+mn-lt"/>
                      </a:endParaRPr>
                    </a:p>
                    <a:p>
                      <a:pPr marL="0" marR="0" lvl="0" indent="0" algn="l" defTabSz="914400" rtl="0" eaLnBrk="1" fontAlgn="auto" latinLnBrk="0" hangingPunct="1">
                        <a:lnSpc>
                          <a:spcPct val="100000"/>
                        </a:lnSpc>
                        <a:spcBef>
                          <a:spcPts val="0"/>
                        </a:spcBef>
                        <a:spcAft>
                          <a:spcPts val="0"/>
                        </a:spcAft>
                        <a:buClr>
                          <a:schemeClr val="accent3"/>
                        </a:buClr>
                        <a:buSzTx/>
                        <a:buFont typeface="Wingdings 2"/>
                        <a:buNone/>
                        <a:tabLst/>
                        <a:defRPr/>
                      </a:pPr>
                      <a:r>
                        <a:rPr lang="en-US" sz="900" kern="1200" spc="-80" baseline="0" dirty="0" smtClean="0"/>
                        <a:t> </a:t>
                      </a:r>
                      <a:r>
                        <a:rPr lang="en-US" sz="900" u="sng" kern="1200" dirty="0" smtClean="0">
                          <a:solidFill>
                            <a:schemeClr val="dk1"/>
                          </a:solidFill>
                          <a:effectLst/>
                          <a:latin typeface="+mn-lt"/>
                          <a:ea typeface="+mn-ea"/>
                          <a:cs typeface="+mn-cs"/>
                          <a:hlinkClick r:id="rId15"/>
                        </a:rPr>
                        <a:t>CMS.gov/Regulations-and-Guidance/Guidance/Manuals/Internet-Only-Manuals-IOMs-Items/CMS1249728.html?DLPage=2&amp;DLEntries=10&amp;DLSort=0&amp;DLSortDir=ascending</a:t>
                      </a:r>
                      <a:endParaRPr lang="en-US" sz="900" kern="1200" dirty="0" smtClean="0">
                        <a:solidFill>
                          <a:schemeClr val="dk1"/>
                        </a:solidFill>
                        <a:effectLst/>
                        <a:latin typeface="+mn-lt"/>
                        <a:ea typeface="+mn-ea"/>
                        <a:cs typeface="+mn-cs"/>
                      </a:endParaRPr>
                    </a:p>
                    <a:p>
                      <a:pPr>
                        <a:lnSpc>
                          <a:spcPct val="100000"/>
                        </a:lnSpc>
                      </a:pPr>
                      <a:endParaRPr lang="en-US" sz="900" u="sng" dirty="0" smtClean="0">
                        <a:solidFill>
                          <a:srgbClr val="0000FF"/>
                        </a:solidFill>
                        <a:effectLst/>
                        <a:latin typeface="+mn-lt"/>
                        <a:ea typeface="Calibri"/>
                        <a:cs typeface="Times New Roman"/>
                      </a:endParaRPr>
                    </a:p>
                    <a:p>
                      <a:pPr>
                        <a:lnSpc>
                          <a:spcPct val="100000"/>
                        </a:lnSpc>
                      </a:pPr>
                      <a:r>
                        <a:rPr lang="en-US" sz="900" b="1" u="sng" dirty="0" smtClean="0"/>
                        <a:t>National Training Program – Partner</a:t>
                      </a:r>
                      <a:r>
                        <a:rPr lang="en-US" sz="900" b="1" u="sng" baseline="0" dirty="0" smtClean="0"/>
                        <a:t> Job Aids</a:t>
                      </a:r>
                    </a:p>
                    <a:p>
                      <a:pPr marL="0" marR="0">
                        <a:lnSpc>
                          <a:spcPct val="115000"/>
                        </a:lnSpc>
                        <a:spcBef>
                          <a:spcPts val="0"/>
                        </a:spcBef>
                        <a:spcAft>
                          <a:spcPts val="1000"/>
                        </a:spcAft>
                      </a:pPr>
                      <a:r>
                        <a:rPr lang="en-US" sz="900" b="0" u="none" baseline="0" dirty="0" smtClean="0"/>
                        <a:t>Visit the Training Library at </a:t>
                      </a:r>
                      <a:r>
                        <a:rPr lang="en-US" sz="900" u="sng" dirty="0" smtClean="0">
                          <a:solidFill>
                            <a:srgbClr val="0000FF"/>
                          </a:solidFill>
                          <a:effectLst/>
                          <a:latin typeface="+mn-lt"/>
                          <a:ea typeface="Calibri"/>
                          <a:cs typeface="Times New Roman"/>
                        </a:rPr>
                        <a:t>CMS.gov/outreach-and-education/training/</a:t>
                      </a:r>
                      <a:r>
                        <a:rPr lang="en-US" sz="900" u="sng" dirty="0" err="1" smtClean="0">
                          <a:solidFill>
                            <a:srgbClr val="0000FF"/>
                          </a:solidFill>
                          <a:effectLst/>
                          <a:latin typeface="+mn-lt"/>
                          <a:ea typeface="Calibri"/>
                          <a:cs typeface="Times New Roman"/>
                        </a:rPr>
                        <a:t>cmsnationaltrainingprogram</a:t>
                      </a:r>
                      <a:endParaRPr lang="en-US" sz="900" dirty="0" smtClean="0">
                        <a:effectLst/>
                        <a:latin typeface="+mn-lt"/>
                        <a:ea typeface="Calibri"/>
                        <a:cs typeface="Times New Roman"/>
                      </a:endParaRPr>
                    </a:p>
                    <a:p>
                      <a:pPr>
                        <a:lnSpc>
                          <a:spcPct val="100000"/>
                        </a:lnSpc>
                      </a:pPr>
                      <a:r>
                        <a:rPr lang="en-US" sz="900" b="1" u="sng" dirty="0" smtClean="0"/>
                        <a:t>CMS Publications</a:t>
                      </a:r>
                    </a:p>
                    <a:p>
                      <a:pPr marL="0" indent="0">
                        <a:lnSpc>
                          <a:spcPct val="100000"/>
                        </a:lnSpc>
                        <a:buFont typeface="Arial" panose="020B0604020202020204" pitchFamily="34" charset="0"/>
                        <a:buNone/>
                      </a:pPr>
                      <a:r>
                        <a:rPr lang="en-US" sz="900" b="0" u="none" dirty="0" smtClean="0"/>
                        <a:t>“Dual Eligible</a:t>
                      </a:r>
                      <a:r>
                        <a:rPr lang="en-US" sz="900" b="0" u="none" baseline="0" dirty="0" smtClean="0"/>
                        <a:t> Beneficiaries Under the Medicare and Medicaid Programs”</a:t>
                      </a:r>
                      <a:endParaRPr lang="en-US" sz="900" b="0" u="none" dirty="0" smtClean="0"/>
                    </a:p>
                    <a:p>
                      <a:pPr marL="0" indent="0">
                        <a:lnSpc>
                          <a:spcPct val="100000"/>
                        </a:lnSpc>
                        <a:buFont typeface="Arial" panose="020B0604020202020204" pitchFamily="34" charset="0"/>
                        <a:buNone/>
                      </a:pPr>
                      <a:r>
                        <a:rPr lang="en-US" sz="900" b="0" u="none" dirty="0" smtClean="0"/>
                        <a:t>(CMS</a:t>
                      </a:r>
                      <a:r>
                        <a:rPr lang="en-US" sz="900" b="0" u="none" baseline="0" dirty="0" smtClean="0"/>
                        <a:t> Product No. 006977)</a:t>
                      </a:r>
                      <a:r>
                        <a:rPr lang="en-US" sz="900" b="0" i="0" u="none" baseline="0" dirty="0" smtClean="0"/>
                        <a:t> </a:t>
                      </a:r>
                      <a:r>
                        <a:rPr lang="en-US" sz="900" i="0" u="sng" kern="1200" dirty="0" smtClean="0">
                          <a:solidFill>
                            <a:schemeClr val="dk1"/>
                          </a:solidFill>
                          <a:effectLst/>
                          <a:latin typeface="+mn-lt"/>
                          <a:ea typeface="+mn-ea"/>
                          <a:cs typeface="+mn-cs"/>
                          <a:hlinkClick r:id="rId16"/>
                        </a:rPr>
                        <a:t>CMS.gov/Outreach-and-Education/Medicare-Learning-Network-MLN/</a:t>
                      </a:r>
                      <a:r>
                        <a:rPr lang="en-US" sz="900" i="0" u="sng" kern="1200" dirty="0" err="1" smtClean="0">
                          <a:solidFill>
                            <a:schemeClr val="dk1"/>
                          </a:solidFill>
                          <a:effectLst/>
                          <a:latin typeface="+mn-lt"/>
                          <a:ea typeface="+mn-ea"/>
                          <a:cs typeface="+mn-cs"/>
                          <a:hlinkClick r:id="rId16"/>
                        </a:rPr>
                        <a:t>MLNProducts</a:t>
                      </a:r>
                      <a:r>
                        <a:rPr lang="en-US" sz="900" i="0" u="sng" kern="1200" dirty="0" smtClean="0">
                          <a:solidFill>
                            <a:schemeClr val="dk1"/>
                          </a:solidFill>
                          <a:effectLst/>
                          <a:latin typeface="+mn-lt"/>
                          <a:ea typeface="+mn-ea"/>
                          <a:cs typeface="+mn-cs"/>
                          <a:hlinkClick r:id="rId16"/>
                        </a:rPr>
                        <a:t>/downloads/Medicare_Beneficiaries_Dual_Eligibles_At_a_Glance.pdf</a:t>
                      </a:r>
                      <a:endParaRPr lang="en-US" sz="900" b="0" i="0" u="none" baseline="0" dirty="0" smtClean="0"/>
                    </a:p>
                    <a:p>
                      <a:pPr>
                        <a:lnSpc>
                          <a:spcPct val="100000"/>
                        </a:lnSpc>
                      </a:pPr>
                      <a:endParaRPr lang="en-US" sz="900" u="sng" dirty="0" smtClean="0">
                        <a:solidFill>
                          <a:srgbClr val="0000FF"/>
                        </a:solidFill>
                        <a:effectLst/>
                        <a:latin typeface="+mn-lt"/>
                        <a:ea typeface="Calibri"/>
                        <a:cs typeface="Times New Roman"/>
                      </a:endParaRPr>
                    </a:p>
                  </a:txBody>
                  <a:tcPr marL="53993" marR="53993" marT="34290" marB="34290">
                    <a:lnL w="12700" cap="flat" cmpd="sng" algn="ctr">
                      <a:solidFill>
                        <a:schemeClr val="bg1"/>
                      </a:solidFill>
                      <a:prstDash val="solid"/>
                      <a:round/>
                      <a:headEnd type="none" w="med" len="med"/>
                      <a:tailEnd type="none" w="med" len="med"/>
                    </a:lnL>
                  </a:tcPr>
                </a:tc>
                <a:tc>
                  <a:txBody>
                    <a:bodyPr/>
                    <a:lstStyle/>
                    <a:p>
                      <a:pPr marL="0" indent="0">
                        <a:lnSpc>
                          <a:spcPct val="100000"/>
                        </a:lnSpc>
                        <a:buFont typeface="Arial" panose="020B0604020202020204" pitchFamily="34" charset="0"/>
                        <a:buNone/>
                      </a:pPr>
                      <a:r>
                        <a:rPr lang="en-US" sz="900" b="0" u="none" baseline="0" dirty="0" smtClean="0"/>
                        <a:t>“4 Programs that Can Help Pay Your Medical Expenses” </a:t>
                      </a:r>
                    </a:p>
                    <a:p>
                      <a:pPr marL="0" indent="0">
                        <a:lnSpc>
                          <a:spcPct val="100000"/>
                        </a:lnSpc>
                        <a:buFont typeface="Arial" panose="020B0604020202020204" pitchFamily="34" charset="0"/>
                        <a:buNone/>
                      </a:pPr>
                      <a:r>
                        <a:rPr lang="en-US" sz="900" b="0" u="none" baseline="0" dirty="0" smtClean="0"/>
                        <a:t>(CMS Product No. 11445)</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u="sng" kern="1200" dirty="0" smtClean="0">
                          <a:solidFill>
                            <a:schemeClr val="dk1"/>
                          </a:solidFill>
                          <a:effectLst/>
                          <a:latin typeface="+mn-lt"/>
                          <a:ea typeface="+mn-ea"/>
                          <a:cs typeface="+mn-cs"/>
                          <a:hlinkClick r:id="rId17"/>
                        </a:rPr>
                        <a:t>Medicare.gov/Publications/Search/results.asp?PubID=11445&amp;PubLanguage=1&amp;Type=PubID</a:t>
                      </a:r>
                      <a:endParaRPr lang="en-US" sz="900" kern="1200" dirty="0" smtClean="0">
                        <a:solidFill>
                          <a:schemeClr val="dk1"/>
                        </a:solidFill>
                        <a:effectLst/>
                        <a:latin typeface="+mn-lt"/>
                        <a:ea typeface="+mn-ea"/>
                        <a:cs typeface="+mn-cs"/>
                      </a:endParaRPr>
                    </a:p>
                    <a:p>
                      <a:pPr marL="0" indent="0">
                        <a:lnSpc>
                          <a:spcPct val="100000"/>
                        </a:lnSpc>
                        <a:buFont typeface="Arial" panose="020B0604020202020204" pitchFamily="34" charset="0"/>
                        <a:buNone/>
                      </a:pPr>
                      <a:endParaRPr lang="en-US" sz="900" b="0" u="none" baseline="0" dirty="0" smtClean="0"/>
                    </a:p>
                    <a:p>
                      <a:pPr marL="0" indent="0">
                        <a:lnSpc>
                          <a:spcPct val="100000"/>
                        </a:lnSpc>
                        <a:buFont typeface="Arial" panose="020B0604020202020204" pitchFamily="34" charset="0"/>
                        <a:buNone/>
                      </a:pPr>
                      <a:r>
                        <a:rPr lang="en-US" sz="900" b="0" dirty="0" smtClean="0">
                          <a:effectLst/>
                        </a:rPr>
                        <a:t>“Medicaid: Getting Started”</a:t>
                      </a:r>
                      <a:endParaRPr lang="en-US" sz="900" b="0" u="none" baseline="0" dirty="0" smtClean="0"/>
                    </a:p>
                    <a:p>
                      <a:pPr marL="0" marR="0">
                        <a:lnSpc>
                          <a:spcPct val="100000"/>
                        </a:lnSpc>
                        <a:spcBef>
                          <a:spcPts val="0"/>
                        </a:spcBef>
                        <a:spcAft>
                          <a:spcPts val="1000"/>
                        </a:spcAft>
                      </a:pPr>
                      <a:r>
                        <a:rPr lang="en-US" sz="900" dirty="0" smtClean="0"/>
                        <a:t>(CMS Product No. 11409) </a:t>
                      </a:r>
                      <a:r>
                        <a:rPr lang="en-US" sz="900" u="sng" kern="1200" dirty="0" smtClean="0">
                          <a:solidFill>
                            <a:schemeClr val="dk1"/>
                          </a:solidFill>
                          <a:effectLst/>
                          <a:latin typeface="+mn-lt"/>
                          <a:ea typeface="+mn-ea"/>
                          <a:cs typeface="+mn-cs"/>
                          <a:hlinkClick r:id="rId18"/>
                        </a:rPr>
                        <a:t>Medicare.gov/Publications/Search/results.asp?PubID=11409&amp;PubLanguage=1&amp;Type=PubID</a:t>
                      </a:r>
                      <a:endParaRPr lang="en-US" sz="900" kern="1200" dirty="0" smtClean="0">
                        <a:solidFill>
                          <a:schemeClr val="dk1"/>
                        </a:solidFill>
                        <a:effectLst/>
                        <a:latin typeface="+mn-lt"/>
                        <a:ea typeface="+mn-ea"/>
                        <a:cs typeface="+mn-cs"/>
                      </a:endParaRPr>
                    </a:p>
                    <a:p>
                      <a:pPr marL="0" marR="0">
                        <a:lnSpc>
                          <a:spcPct val="100000"/>
                        </a:lnSpc>
                        <a:spcBef>
                          <a:spcPts val="0"/>
                        </a:spcBef>
                        <a:spcAft>
                          <a:spcPts val="0"/>
                        </a:spcAft>
                      </a:pPr>
                      <a:r>
                        <a:rPr lang="en-US" sz="900" dirty="0" smtClean="0"/>
                        <a:t>“What is Medicare? What is Medicaid?”</a:t>
                      </a:r>
                    </a:p>
                    <a:p>
                      <a:pPr marL="0" marR="0">
                        <a:lnSpc>
                          <a:spcPct val="100000"/>
                        </a:lnSpc>
                        <a:spcBef>
                          <a:spcPts val="0"/>
                        </a:spcBef>
                        <a:spcAft>
                          <a:spcPts val="0"/>
                        </a:spcAft>
                      </a:pPr>
                      <a:r>
                        <a:rPr lang="en-US" sz="900" dirty="0" smtClean="0"/>
                        <a:t>(CMS Product</a:t>
                      </a:r>
                      <a:r>
                        <a:rPr lang="en-US" sz="900" baseline="0" dirty="0" smtClean="0"/>
                        <a:t> No. 11306)</a:t>
                      </a:r>
                      <a:endParaRPr lang="en-US" sz="900" dirty="0" smtClean="0"/>
                    </a:p>
                    <a:p>
                      <a:pPr marL="0" marR="0" indent="0" algn="l" defTabSz="914400" rtl="0" eaLnBrk="1" fontAlgn="auto" latinLnBrk="0" hangingPunct="1">
                        <a:lnSpc>
                          <a:spcPct val="115000"/>
                        </a:lnSpc>
                        <a:spcBef>
                          <a:spcPts val="0"/>
                        </a:spcBef>
                        <a:spcAft>
                          <a:spcPts val="1000"/>
                        </a:spcAft>
                        <a:buClrTx/>
                        <a:buSzTx/>
                        <a:buFontTx/>
                        <a:buNone/>
                        <a:tabLst/>
                        <a:defRPr/>
                      </a:pPr>
                      <a:r>
                        <a:rPr lang="en-US" sz="900" u="sng" kern="1200" dirty="0" smtClean="0">
                          <a:solidFill>
                            <a:schemeClr val="dk1"/>
                          </a:solidFill>
                          <a:effectLst/>
                          <a:latin typeface="+mn-lt"/>
                          <a:ea typeface="+mn-ea"/>
                          <a:cs typeface="+mn-cs"/>
                          <a:hlinkClick r:id="rId19"/>
                        </a:rPr>
                        <a:t>Medicare.gov/Publications/Search/results.asp?PubID=11306&amp;PubLanguage=1&amp;Type=PubID</a:t>
                      </a:r>
                      <a:endParaRPr lang="en-US" sz="900" kern="1200" dirty="0" smtClean="0">
                        <a:solidFill>
                          <a:schemeClr val="dk1"/>
                        </a:solidFill>
                        <a:effectLst/>
                        <a:latin typeface="+mn-lt"/>
                        <a:ea typeface="+mn-ea"/>
                        <a:cs typeface="+mn-cs"/>
                      </a:endParaRPr>
                    </a:p>
                    <a:p>
                      <a:pPr marL="0" marR="0">
                        <a:lnSpc>
                          <a:spcPct val="115000"/>
                        </a:lnSpc>
                        <a:spcBef>
                          <a:spcPts val="0"/>
                        </a:spcBef>
                        <a:spcAft>
                          <a:spcPts val="1000"/>
                        </a:spcAft>
                      </a:pPr>
                      <a:r>
                        <a:rPr lang="en-US" sz="900" dirty="0" smtClean="0"/>
                        <a:t>To view or order these products:</a:t>
                      </a:r>
                      <a:r>
                        <a:rPr lang="en-US" sz="900" baseline="0" dirty="0" smtClean="0"/>
                        <a:t> Single copies-</a:t>
                      </a:r>
                      <a:r>
                        <a:rPr lang="en-US" sz="900" dirty="0" smtClean="0"/>
                        <a:t> </a:t>
                      </a:r>
                      <a:r>
                        <a:rPr lang="en-US" sz="900" u="sng" dirty="0" smtClean="0">
                          <a:solidFill>
                            <a:srgbClr val="0000FF"/>
                          </a:solidFill>
                          <a:effectLst/>
                          <a:latin typeface="+mn-lt"/>
                          <a:ea typeface="Calibri"/>
                          <a:cs typeface="Times New Roman"/>
                          <a:hlinkClick r:id="rId20"/>
                        </a:rPr>
                        <a:t>Medicare.gov/Publications</a:t>
                      </a:r>
                      <a:r>
                        <a:rPr lang="en-US" sz="900" u="sng" dirty="0" smtClean="0">
                          <a:solidFill>
                            <a:srgbClr val="0000FF"/>
                          </a:solidFill>
                          <a:effectLst/>
                          <a:latin typeface="+mn-lt"/>
                          <a:ea typeface="Calibri"/>
                          <a:cs typeface="Times New Roman"/>
                        </a:rPr>
                        <a:t>; </a:t>
                      </a:r>
                      <a:r>
                        <a:rPr lang="en-US" sz="900" dirty="0" smtClean="0"/>
                        <a:t>Multiple copies (partners only) </a:t>
                      </a:r>
                      <a:r>
                        <a:rPr lang="en-US" sz="900" u="sng" dirty="0" smtClean="0">
                          <a:solidFill>
                            <a:srgbClr val="0000FF"/>
                          </a:solidFill>
                          <a:effectLst/>
                          <a:latin typeface="+mn-lt"/>
                          <a:ea typeface="Calibri"/>
                          <a:cs typeface="Times New Roman"/>
                        </a:rPr>
                        <a:t>productordering.cms.hhs.gov</a:t>
                      </a:r>
                      <a:endParaRPr lang="en-US" sz="900" dirty="0" smtClean="0">
                        <a:effectLst/>
                        <a:latin typeface="+mn-lt"/>
                        <a:ea typeface="Calibri"/>
                        <a:cs typeface="Times New Roman"/>
                      </a:endParaRPr>
                    </a:p>
                    <a:p>
                      <a:pPr marL="0" marR="0">
                        <a:lnSpc>
                          <a:spcPct val="115000"/>
                        </a:lnSpc>
                        <a:spcBef>
                          <a:spcPts val="0"/>
                        </a:spcBef>
                        <a:spcAft>
                          <a:spcPts val="1000"/>
                        </a:spcAft>
                      </a:pPr>
                      <a:r>
                        <a:rPr kumimoji="0" lang="en-US" sz="900" b="1" i="0" u="sng" strike="noStrike" kern="1200" cap="none" spc="0" normalizeH="0" baseline="0" noProof="0" dirty="0" smtClean="0">
                          <a:ln>
                            <a:noFill/>
                          </a:ln>
                          <a:solidFill>
                            <a:prstClr val="black"/>
                          </a:solidFill>
                          <a:effectLst/>
                          <a:uLnTx/>
                          <a:uFillTx/>
                          <a:latin typeface="+mn-lt"/>
                        </a:rPr>
                        <a:t>CMS Partner Tip Sheets</a:t>
                      </a:r>
                      <a:r>
                        <a:rPr kumimoji="0" lang="en-US" sz="900" b="1" i="0" u="none" strike="noStrike" kern="1200" cap="none" spc="0" normalizeH="0" baseline="0" noProof="0" dirty="0" smtClean="0">
                          <a:ln>
                            <a:noFill/>
                          </a:ln>
                          <a:solidFill>
                            <a:prstClr val="black"/>
                          </a:solidFill>
                          <a:effectLst/>
                          <a:uLnTx/>
                          <a:uFillTx/>
                          <a:latin typeface="+mn-lt"/>
                        </a:rPr>
                        <a:t> —</a:t>
                      </a:r>
                      <a:r>
                        <a:rPr lang="en-US" sz="900" u="sng" dirty="0" smtClean="0">
                          <a:solidFill>
                            <a:srgbClr val="0000FF"/>
                          </a:solidFill>
                          <a:effectLst/>
                          <a:latin typeface="+mn-lt"/>
                          <a:ea typeface="Calibri"/>
                          <a:cs typeface="Times New Roman"/>
                          <a:hlinkClick r:id="rId21"/>
                        </a:rPr>
                        <a:t>CMS.gov/publications-for-partners.html</a:t>
                      </a:r>
                      <a:endParaRPr lang="en-US" sz="900" b="0" u="none" baseline="0" dirty="0" smtClean="0"/>
                    </a:p>
                    <a:p>
                      <a:r>
                        <a:rPr lang="en-US" sz="900" kern="1200" dirty="0" smtClean="0">
                          <a:solidFill>
                            <a:schemeClr val="dk1"/>
                          </a:solidFill>
                          <a:effectLst/>
                          <a:latin typeface="+mn-lt"/>
                          <a:ea typeface="+mn-ea"/>
                          <a:cs typeface="+mn-cs"/>
                        </a:rPr>
                        <a:t>“Medicaid Spend Down”</a:t>
                      </a:r>
                    </a:p>
                    <a:p>
                      <a:r>
                        <a:rPr lang="en-US" sz="900" kern="1200" dirty="0" smtClean="0">
                          <a:solidFill>
                            <a:schemeClr val="dk1"/>
                          </a:solidFill>
                          <a:effectLst/>
                          <a:latin typeface="+mn-lt"/>
                          <a:ea typeface="+mn-ea"/>
                          <a:cs typeface="+mn-cs"/>
                        </a:rPr>
                        <a:t>CMS Publication ID 11249-P</a:t>
                      </a:r>
                    </a:p>
                    <a:p>
                      <a:r>
                        <a:rPr lang="en-US" sz="900" u="sng" kern="1200" dirty="0" smtClean="0">
                          <a:solidFill>
                            <a:schemeClr val="dk1"/>
                          </a:solidFill>
                          <a:effectLst/>
                          <a:latin typeface="+mn-lt"/>
                          <a:ea typeface="+mn-ea"/>
                          <a:cs typeface="+mn-cs"/>
                          <a:hlinkClick r:id="rId22"/>
                        </a:rPr>
                        <a:t>CMS.gov/Outreach-and-Education/Outreach/Partnerships/Downloads/11249-P.pdf</a:t>
                      </a:r>
                      <a:endParaRPr lang="en-US" sz="900" kern="1200" dirty="0" smtClean="0">
                        <a:solidFill>
                          <a:schemeClr val="dk1"/>
                        </a:solidFill>
                        <a:effectLst/>
                        <a:latin typeface="+mn-lt"/>
                        <a:ea typeface="+mn-ea"/>
                        <a:cs typeface="+mn-cs"/>
                      </a:endParaRPr>
                    </a:p>
                    <a:p>
                      <a:r>
                        <a:rPr lang="en-US" sz="900" kern="1200" dirty="0" smtClean="0">
                          <a:solidFill>
                            <a:schemeClr val="dk1"/>
                          </a:solidFill>
                          <a:effectLst/>
                          <a:latin typeface="+mn-lt"/>
                          <a:ea typeface="+mn-ea"/>
                          <a:cs typeface="+mn-cs"/>
                        </a:rPr>
                        <a:t> </a:t>
                      </a:r>
                    </a:p>
                    <a:p>
                      <a:r>
                        <a:rPr lang="en-US" sz="900" kern="1200" dirty="0" smtClean="0">
                          <a:solidFill>
                            <a:schemeClr val="dk1"/>
                          </a:solidFill>
                          <a:effectLst/>
                          <a:latin typeface="+mn-lt"/>
                          <a:ea typeface="+mn-ea"/>
                          <a:cs typeface="+mn-cs"/>
                        </a:rPr>
                        <a:t> </a:t>
                      </a:r>
                    </a:p>
                    <a:p>
                      <a:r>
                        <a:rPr lang="en-US" sz="900" kern="1200" dirty="0" smtClean="0">
                          <a:solidFill>
                            <a:schemeClr val="dk1"/>
                          </a:solidFill>
                          <a:effectLst/>
                          <a:latin typeface="+mn-lt"/>
                          <a:ea typeface="+mn-ea"/>
                          <a:cs typeface="+mn-cs"/>
                        </a:rPr>
                        <a:t>“The Limited Income NET Program for People With Retroactive Medicaid &amp; SSI Eligibility”</a:t>
                      </a:r>
                    </a:p>
                    <a:p>
                      <a:r>
                        <a:rPr lang="en-US" sz="900" kern="1200" dirty="0" smtClean="0">
                          <a:solidFill>
                            <a:schemeClr val="dk1"/>
                          </a:solidFill>
                          <a:effectLst/>
                          <a:latin typeface="+mn-lt"/>
                          <a:ea typeface="+mn-ea"/>
                          <a:cs typeface="+mn-cs"/>
                        </a:rPr>
                        <a:t>CMS Publication ID 11401-P</a:t>
                      </a:r>
                    </a:p>
                    <a:p>
                      <a:r>
                        <a:rPr lang="en-US" sz="900" u="sng" kern="1200" dirty="0" smtClean="0">
                          <a:solidFill>
                            <a:schemeClr val="dk1"/>
                          </a:solidFill>
                          <a:effectLst/>
                          <a:latin typeface="+mn-lt"/>
                          <a:ea typeface="+mn-ea"/>
                          <a:cs typeface="+mn-cs"/>
                          <a:hlinkClick r:id="rId23"/>
                        </a:rPr>
                        <a:t>CMS.gov/Outreach-and-Education/Outreach/Partnerships/Downloads/11401-P.pdf</a:t>
                      </a:r>
                      <a:endParaRPr lang="en-US" sz="900" kern="1200" dirty="0" smtClean="0">
                        <a:solidFill>
                          <a:schemeClr val="dk1"/>
                        </a:solidFill>
                        <a:effectLst/>
                        <a:latin typeface="+mn-lt"/>
                        <a:ea typeface="+mn-ea"/>
                        <a:cs typeface="+mn-cs"/>
                      </a:endParaRPr>
                    </a:p>
                    <a:p>
                      <a:pPr>
                        <a:lnSpc>
                          <a:spcPct val="100000"/>
                        </a:lnSpc>
                      </a:pPr>
                      <a:endParaRPr lang="en-US" sz="900" u="sng" strike="noStrike" kern="1200" spc="0" baseline="0" dirty="0" smtClean="0">
                        <a:solidFill>
                          <a:schemeClr val="tx1"/>
                        </a:solidFill>
                        <a:hlinkClick r:id="rId24"/>
                      </a:endParaRPr>
                    </a:p>
                  </a:txBody>
                  <a:tcPr marL="53993" marR="53993" marT="34290" marB="34290"/>
                </a:tc>
              </a:tr>
            </a:tbl>
          </a:graphicData>
        </a:graphic>
      </p:graphicFrame>
      <p:sp>
        <p:nvSpPr>
          <p:cNvPr id="10" name="Date Placeholder 3"/>
          <p:cNvSpPr>
            <a:spLocks noGrp="1"/>
          </p:cNvSpPr>
          <p:nvPr>
            <p:ph type="dt" sz="half" idx="10"/>
          </p:nvPr>
        </p:nvSpPr>
        <p:spPr>
          <a:xfrm>
            <a:off x="628650" y="6578887"/>
            <a:ext cx="2057400" cy="365125"/>
          </a:xfrm>
        </p:spPr>
        <p:txBody>
          <a:bodyPr/>
          <a:lstStyle>
            <a:lvl1pPr>
              <a:defRPr sz="900">
                <a:latin typeface="+mn-lt"/>
              </a:defRPr>
            </a:lvl1pPr>
          </a:lstStyle>
          <a:p>
            <a:r>
              <a:rPr lang="en-US" dirty="0" smtClean="0"/>
              <a:t>May 2016</a:t>
            </a:r>
            <a:endParaRPr lang="en-US" dirty="0"/>
          </a:p>
        </p:txBody>
      </p:sp>
      <p:sp>
        <p:nvSpPr>
          <p:cNvPr id="11" name="Footer Placeholder 4"/>
          <p:cNvSpPr>
            <a:spLocks noGrp="1"/>
          </p:cNvSpPr>
          <p:nvPr>
            <p:ph type="ftr" sz="quarter" idx="11"/>
          </p:nvPr>
        </p:nvSpPr>
        <p:spPr>
          <a:xfrm>
            <a:off x="3028950" y="6565239"/>
            <a:ext cx="3086100" cy="365125"/>
          </a:xfrm>
        </p:spPr>
        <p:txBody>
          <a:bodyPr/>
          <a:lstStyle>
            <a:lvl1pPr>
              <a:defRPr sz="900">
                <a:latin typeface="+mn-lt"/>
              </a:defRPr>
            </a:lvl1pPr>
          </a:lstStyle>
          <a:p>
            <a:pPr lvl="0"/>
            <a:r>
              <a:rPr lang="en-US" dirty="0" smtClean="0"/>
              <a:t>Medicaid and the Children's Health Insurance Program</a:t>
            </a:r>
            <a:endParaRPr lang="en-US" dirty="0"/>
          </a:p>
        </p:txBody>
      </p:sp>
      <p:sp>
        <p:nvSpPr>
          <p:cNvPr id="12" name="Slide Number Placeholder 5"/>
          <p:cNvSpPr>
            <a:spLocks noGrp="1"/>
          </p:cNvSpPr>
          <p:nvPr>
            <p:ph type="sldNum" sz="quarter" idx="12"/>
          </p:nvPr>
        </p:nvSpPr>
        <p:spPr>
          <a:xfrm>
            <a:off x="6457950" y="6592535"/>
            <a:ext cx="2057400" cy="365125"/>
          </a:xfrm>
        </p:spPr>
        <p:txBody>
          <a:bodyPr/>
          <a:lstStyle/>
          <a:p>
            <a:fld id="{E2EE05EC-9D7A-49BA-9578-E951024239B5}" type="slidenum">
              <a:rPr lang="en-US" smtClean="0"/>
              <a:pPr/>
              <a:t>40</a:t>
            </a:fld>
            <a:endParaRPr lang="en-US" dirty="0"/>
          </a:p>
        </p:txBody>
      </p:sp>
    </p:spTree>
    <p:custDataLst>
      <p:tags r:id="rId1"/>
    </p:custDataLst>
    <p:extLst>
      <p:ext uri="{BB962C8B-B14F-4D97-AF65-F5344CB8AC3E}">
        <p14:creationId xmlns:p14="http://schemas.microsoft.com/office/powerpoint/2010/main" val="270785882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r>
              <a:rPr lang="en-US" dirty="0" smtClean="0"/>
              <a:t>Appendix A—Medicaid Agencies</a:t>
            </a:r>
            <a:endParaRPr lang="en-US" dirty="0"/>
          </a:p>
        </p:txBody>
      </p:sp>
      <p:graphicFrame>
        <p:nvGraphicFramePr>
          <p:cNvPr id="7" name="Content Placeholder 6" descr="Blank table for states to use to capture information" title="Blank table for states to use to capture information"/>
          <p:cNvGraphicFramePr>
            <a:graphicFrameLocks noGrp="1"/>
          </p:cNvGraphicFramePr>
          <p:nvPr>
            <p:ph idx="1"/>
            <p:extLst>
              <p:ext uri="{D42A27DB-BD31-4B8C-83A1-F6EECF244321}">
                <p14:modId xmlns:p14="http://schemas.microsoft.com/office/powerpoint/2010/main" val="3824723476"/>
              </p:ext>
            </p:extLst>
          </p:nvPr>
        </p:nvGraphicFramePr>
        <p:xfrm>
          <a:off x="628650" y="1139825"/>
          <a:ext cx="7886700" cy="2929918"/>
        </p:xfrm>
        <a:graphic>
          <a:graphicData uri="http://schemas.openxmlformats.org/drawingml/2006/table">
            <a:tbl>
              <a:tblPr firstRow="1" bandRow="1">
                <a:tableStyleId>{5C22544A-7EE6-4342-B048-85BDC9FD1C3A}</a:tableStyleId>
              </a:tblPr>
              <a:tblGrid>
                <a:gridCol w="2163608"/>
                <a:gridCol w="2582371"/>
                <a:gridCol w="3140721"/>
              </a:tblGrid>
              <a:tr h="514348">
                <a:tc>
                  <a:txBody>
                    <a:bodyPr/>
                    <a:lstStyle/>
                    <a:p>
                      <a:pPr marL="0" marR="0" lvl="2" indent="0" algn="ctr" defTabSz="914400" rtl="0" eaLnBrk="1" fontAlgn="auto" latinLnBrk="0" hangingPunct="1">
                        <a:lnSpc>
                          <a:spcPct val="100000"/>
                        </a:lnSpc>
                        <a:spcBef>
                          <a:spcPts val="600"/>
                        </a:spcBef>
                        <a:spcAft>
                          <a:spcPts val="0"/>
                        </a:spcAft>
                        <a:buClrTx/>
                        <a:buSzTx/>
                        <a:buFontTx/>
                        <a:buNone/>
                        <a:tabLst/>
                        <a:defRPr/>
                      </a:pPr>
                      <a:r>
                        <a:rPr lang="en-US" sz="2400" kern="1200" dirty="0" smtClean="0"/>
                        <a:t>State</a:t>
                      </a:r>
                    </a:p>
                  </a:txBody>
                  <a:tcPr marL="82296" marR="82296" marT="34290" marB="34290"/>
                </a:tc>
                <a:tc>
                  <a:txBody>
                    <a:bodyPr/>
                    <a:lstStyle/>
                    <a:p>
                      <a:pPr marL="0" lvl="2" indent="0" algn="ctr">
                        <a:spcBef>
                          <a:spcPts val="600"/>
                        </a:spcBef>
                        <a:buFontTx/>
                        <a:buNone/>
                      </a:pPr>
                      <a:r>
                        <a:rPr lang="en-US" sz="2400" dirty="0" smtClean="0"/>
                        <a:t>Website</a:t>
                      </a:r>
                      <a:endParaRPr lang="en-US" sz="1800" dirty="0"/>
                    </a:p>
                  </a:txBody>
                  <a:tcPr marL="82296" marR="82296" marT="34290" marB="34290"/>
                </a:tc>
                <a:tc>
                  <a:txBody>
                    <a:bodyPr/>
                    <a:lstStyle/>
                    <a:p>
                      <a:pPr marL="0" lvl="2" indent="0" algn="ctr">
                        <a:spcBef>
                          <a:spcPts val="600"/>
                        </a:spcBef>
                        <a:buFontTx/>
                        <a:buNone/>
                      </a:pPr>
                      <a:r>
                        <a:rPr lang="en-US" sz="2400" dirty="0" smtClean="0"/>
                        <a:t>Application Format</a:t>
                      </a:r>
                    </a:p>
                  </a:txBody>
                  <a:tcPr marL="82296" marR="82296" marT="34290" marB="34290"/>
                </a:tc>
              </a:tr>
              <a:tr h="402595">
                <a:tc>
                  <a:txBody>
                    <a:bodyPr/>
                    <a:lstStyle/>
                    <a:p>
                      <a:pPr marL="0" lvl="2" indent="0">
                        <a:spcBef>
                          <a:spcPts val="600"/>
                        </a:spcBef>
                        <a:buFontTx/>
                        <a:buNone/>
                      </a:pPr>
                      <a:endParaRPr lang="en-US" sz="1800" dirty="0"/>
                    </a:p>
                  </a:txBody>
                  <a:tcPr marL="82296" marR="82296" marT="34290" marB="34290"/>
                </a:tc>
                <a:tc>
                  <a:txBody>
                    <a:bodyPr/>
                    <a:lstStyle/>
                    <a:p>
                      <a:pPr marL="0" lvl="2" indent="0">
                        <a:spcBef>
                          <a:spcPts val="600"/>
                        </a:spcBef>
                        <a:buFontTx/>
                        <a:buNone/>
                      </a:pPr>
                      <a:endParaRPr lang="en-US" sz="1800" dirty="0"/>
                    </a:p>
                  </a:txBody>
                  <a:tcPr marL="82296" marR="82296" marT="34290" marB="34290"/>
                </a:tc>
                <a:tc>
                  <a:txBody>
                    <a:bodyPr/>
                    <a:lstStyle/>
                    <a:p>
                      <a:pPr marL="0" lvl="2" indent="0">
                        <a:spcBef>
                          <a:spcPts val="600"/>
                        </a:spcBef>
                        <a:buFontTx/>
                        <a:buNone/>
                      </a:pPr>
                      <a:endParaRPr lang="en-US" sz="1800" dirty="0" smtClean="0">
                        <a:latin typeface="Calibri" pitchFamily="34" charset="0"/>
                        <a:cs typeface="Calibri" pitchFamily="34" charset="0"/>
                      </a:endParaRPr>
                    </a:p>
                  </a:txBody>
                  <a:tcPr marL="82296" marR="82296" marT="34290" marB="34290"/>
                </a:tc>
              </a:tr>
              <a:tr h="402595">
                <a:tc>
                  <a:txBody>
                    <a:bodyPr/>
                    <a:lstStyle/>
                    <a:p>
                      <a:pPr marL="0" lvl="2" indent="0">
                        <a:spcBef>
                          <a:spcPts val="600"/>
                        </a:spcBef>
                        <a:buFontTx/>
                        <a:buNone/>
                      </a:pPr>
                      <a:endParaRPr lang="en-US" sz="1800" dirty="0" smtClean="0">
                        <a:latin typeface="Calibri" pitchFamily="34" charset="0"/>
                        <a:cs typeface="Calibri" pitchFamily="34" charset="0"/>
                      </a:endParaRPr>
                    </a:p>
                  </a:txBody>
                  <a:tcPr marL="82296" marR="82296" marT="34290" marB="34290"/>
                </a:tc>
                <a:tc>
                  <a:txBody>
                    <a:bodyPr/>
                    <a:lstStyle/>
                    <a:p>
                      <a:pPr marL="0" lvl="2" indent="0">
                        <a:spcBef>
                          <a:spcPts val="600"/>
                        </a:spcBef>
                        <a:buFontTx/>
                        <a:buNone/>
                      </a:pPr>
                      <a:endParaRPr lang="en-US" sz="1800" dirty="0" smtClean="0">
                        <a:latin typeface="Calibri" pitchFamily="34" charset="0"/>
                        <a:cs typeface="Calibri" pitchFamily="34" charset="0"/>
                      </a:endParaRPr>
                    </a:p>
                  </a:txBody>
                  <a:tcPr marL="82296" marR="82296" marT="34290" marB="34290"/>
                </a:tc>
                <a:tc>
                  <a:txBody>
                    <a:bodyPr/>
                    <a:lstStyle/>
                    <a:p>
                      <a:pPr marL="0" lvl="2" indent="0">
                        <a:spcBef>
                          <a:spcPts val="600"/>
                        </a:spcBef>
                        <a:buFontTx/>
                        <a:buNone/>
                      </a:pPr>
                      <a:endParaRPr lang="en-US" sz="1800" dirty="0" smtClean="0">
                        <a:latin typeface="Calibri" pitchFamily="34" charset="0"/>
                        <a:cs typeface="Calibri" pitchFamily="34" charset="0"/>
                      </a:endParaRPr>
                    </a:p>
                  </a:txBody>
                  <a:tcPr marL="82296" marR="82296" marT="34290" marB="34290"/>
                </a:tc>
              </a:tr>
              <a:tr h="402595">
                <a:tc>
                  <a:txBody>
                    <a:bodyPr/>
                    <a:lstStyle/>
                    <a:p>
                      <a:pPr marL="0" lvl="2" indent="0">
                        <a:spcBef>
                          <a:spcPts val="600"/>
                        </a:spcBef>
                        <a:buFontTx/>
                        <a:buNone/>
                      </a:pPr>
                      <a:endParaRPr lang="en-US" sz="1800" dirty="0" smtClean="0">
                        <a:latin typeface="Calibri" pitchFamily="34" charset="0"/>
                        <a:cs typeface="Calibri" pitchFamily="34" charset="0"/>
                      </a:endParaRPr>
                    </a:p>
                  </a:txBody>
                  <a:tcPr marL="82296" marR="82296" marT="34290" marB="34290"/>
                </a:tc>
                <a:tc>
                  <a:txBody>
                    <a:bodyPr/>
                    <a:lstStyle/>
                    <a:p>
                      <a:pPr marL="0" lvl="2" indent="0">
                        <a:spcBef>
                          <a:spcPts val="600"/>
                        </a:spcBef>
                        <a:buFontTx/>
                        <a:buNone/>
                      </a:pPr>
                      <a:endParaRPr lang="en-US" sz="1800" dirty="0" smtClean="0">
                        <a:latin typeface="Calibri" pitchFamily="34" charset="0"/>
                        <a:cs typeface="Calibri" pitchFamily="34" charset="0"/>
                      </a:endParaRPr>
                    </a:p>
                  </a:txBody>
                  <a:tcPr marL="82296" marR="82296" marT="34290" marB="34290"/>
                </a:tc>
                <a:tc>
                  <a:txBody>
                    <a:bodyPr/>
                    <a:lstStyle/>
                    <a:p>
                      <a:pPr>
                        <a:buFontTx/>
                        <a:buNone/>
                      </a:pPr>
                      <a:endParaRPr lang="en-US" sz="1800" dirty="0"/>
                    </a:p>
                  </a:txBody>
                  <a:tcPr marL="82296" marR="82296" marT="34290" marB="34290"/>
                </a:tc>
              </a:tr>
              <a:tr h="402595">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n-US" sz="1800" dirty="0"/>
                    </a:p>
                  </a:txBody>
                  <a:tcPr marL="82296" marR="82296" marT="34290" marB="34290"/>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n-US" sz="1800" dirty="0"/>
                    </a:p>
                  </a:txBody>
                  <a:tcPr marL="82296" marR="82296" marT="34290" marB="34290"/>
                </a:tc>
                <a:tc>
                  <a:txBody>
                    <a:bodyPr/>
                    <a:lstStyle/>
                    <a:p>
                      <a:pPr marL="0" lvl="2" indent="0">
                        <a:spcBef>
                          <a:spcPts val="600"/>
                        </a:spcBef>
                        <a:buFontTx/>
                        <a:buNone/>
                      </a:pPr>
                      <a:endParaRPr lang="en-US" sz="1800" dirty="0"/>
                    </a:p>
                  </a:txBody>
                  <a:tcPr marL="82296" marR="82296" marT="34290" marB="34290"/>
                </a:tc>
              </a:tr>
              <a:tr h="402595">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n-US" sz="1800" dirty="0"/>
                    </a:p>
                  </a:txBody>
                  <a:tcPr marL="82296" marR="82296" marT="34290" marB="34290"/>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n-US" sz="1800" dirty="0"/>
                    </a:p>
                  </a:txBody>
                  <a:tcPr marL="82296" marR="82296" marT="34290" marB="34290"/>
                </a:tc>
                <a:tc>
                  <a:txBody>
                    <a:bodyPr/>
                    <a:lstStyle/>
                    <a:p>
                      <a:pPr marL="0" lvl="2" indent="0">
                        <a:spcBef>
                          <a:spcPts val="600"/>
                        </a:spcBef>
                        <a:buFontTx/>
                        <a:buNone/>
                      </a:pPr>
                      <a:endParaRPr lang="en-US" sz="1800" dirty="0" smtClean="0">
                        <a:latin typeface="Calibri" pitchFamily="34" charset="0"/>
                        <a:cs typeface="Calibri" pitchFamily="34" charset="0"/>
                      </a:endParaRPr>
                    </a:p>
                  </a:txBody>
                  <a:tcPr marL="82296" marR="82296" marT="34290" marB="34290"/>
                </a:tc>
              </a:tr>
              <a:tr h="402595">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n-US" sz="1800" dirty="0"/>
                    </a:p>
                  </a:txBody>
                  <a:tcPr marL="82296" marR="82296" marT="34290" marB="34290"/>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n-US" sz="1800" dirty="0"/>
                    </a:p>
                  </a:txBody>
                  <a:tcPr marL="82296" marR="82296" marT="34290" marB="34290"/>
                </a:tc>
                <a:tc>
                  <a:txBody>
                    <a:bodyPr/>
                    <a:lstStyle/>
                    <a:p>
                      <a:pPr marL="0" lvl="2" indent="0">
                        <a:spcBef>
                          <a:spcPts val="600"/>
                        </a:spcBef>
                        <a:buFontTx/>
                        <a:buNone/>
                      </a:pPr>
                      <a:endParaRPr lang="en-US" sz="1800" dirty="0" smtClean="0">
                        <a:latin typeface="Calibri" pitchFamily="34" charset="0"/>
                        <a:cs typeface="Calibri" pitchFamily="34" charset="0"/>
                      </a:endParaRPr>
                    </a:p>
                  </a:txBody>
                  <a:tcPr marL="82296" marR="82296" marT="34290" marB="34290"/>
                </a:tc>
              </a:tr>
            </a:tbl>
          </a:graphicData>
        </a:graphic>
      </p:graphicFrame>
      <p:sp>
        <p:nvSpPr>
          <p:cNvPr id="2" name="Date Placeholder 1"/>
          <p:cNvSpPr>
            <a:spLocks noGrp="1"/>
          </p:cNvSpPr>
          <p:nvPr>
            <p:ph type="dt" sz="half" idx="10"/>
          </p:nvPr>
        </p:nvSpPr>
        <p:spPr/>
        <p:txBody>
          <a:bodyPr/>
          <a:lstStyle/>
          <a:p>
            <a:r>
              <a:rPr lang="en-US" dirty="0" smtClean="0"/>
              <a:t>May 2016</a:t>
            </a:r>
            <a:endParaRPr lang="en-US" dirty="0"/>
          </a:p>
        </p:txBody>
      </p:sp>
      <p:sp>
        <p:nvSpPr>
          <p:cNvPr id="9" name="Footer Placeholder 4"/>
          <p:cNvSpPr>
            <a:spLocks noGrp="1"/>
          </p:cNvSpPr>
          <p:nvPr>
            <p:ph type="ftr" sz="quarter" idx="11"/>
          </p:nvPr>
        </p:nvSpPr>
        <p:spPr/>
        <p:txBody>
          <a:bodyPr/>
          <a:lstStyle/>
          <a:p>
            <a:r>
              <a:rPr lang="en-US" dirty="0" smtClean="0"/>
              <a:t>Medicaid and the Children's Health Insurance Program</a:t>
            </a:r>
            <a:endParaRPr lang="en-US" dirty="0"/>
          </a:p>
        </p:txBody>
      </p:sp>
      <p:sp>
        <p:nvSpPr>
          <p:cNvPr id="10" name="Slide Number Placeholder 5"/>
          <p:cNvSpPr>
            <a:spLocks noGrp="1"/>
          </p:cNvSpPr>
          <p:nvPr>
            <p:ph type="sldNum" sz="quarter" idx="12"/>
          </p:nvPr>
        </p:nvSpPr>
        <p:spPr/>
        <p:txBody>
          <a:bodyPr/>
          <a:lstStyle/>
          <a:p>
            <a:fld id="{9418AAB6-4650-4C46-97D6-618B9D2525ED}" type="slidenum">
              <a:rPr lang="en-US" smtClean="0"/>
              <a:pPr/>
              <a:t>41</a:t>
            </a:fld>
            <a:endParaRPr lang="en-US" dirty="0"/>
          </a:p>
        </p:txBody>
      </p:sp>
    </p:spTree>
    <p:extLst>
      <p:ext uri="{BB962C8B-B14F-4D97-AF65-F5344CB8AC3E}">
        <p14:creationId xmlns:p14="http://schemas.microsoft.com/office/powerpoint/2010/main" val="21388903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Appendix B—Medicaid Enrollment</a:t>
            </a:r>
            <a:endParaRPr lang="en-US" dirty="0"/>
          </a:p>
        </p:txBody>
      </p:sp>
      <p:graphicFrame>
        <p:nvGraphicFramePr>
          <p:cNvPr id="4" name="Content Placeholder 3" descr="Blank table for states to use to capture Medicaid enrollment information" title="Blank table for states to use to capture Medicaid enrollment information"/>
          <p:cNvGraphicFramePr>
            <a:graphicFrameLocks noGrp="1"/>
          </p:cNvGraphicFramePr>
          <p:nvPr>
            <p:ph idx="1"/>
            <p:extLst>
              <p:ext uri="{D42A27DB-BD31-4B8C-83A1-F6EECF244321}">
                <p14:modId xmlns:p14="http://schemas.microsoft.com/office/powerpoint/2010/main" val="671329753"/>
              </p:ext>
            </p:extLst>
          </p:nvPr>
        </p:nvGraphicFramePr>
        <p:xfrm>
          <a:off x="628650" y="1139825"/>
          <a:ext cx="7886700" cy="2994630"/>
        </p:xfrm>
        <a:graphic>
          <a:graphicData uri="http://schemas.openxmlformats.org/drawingml/2006/table">
            <a:tbl>
              <a:tblPr firstRow="1" bandRow="1">
                <a:tableStyleId>{5C22544A-7EE6-4342-B048-85BDC9FD1C3A}</a:tableStyleId>
              </a:tblPr>
              <a:tblGrid>
                <a:gridCol w="3455126"/>
                <a:gridCol w="4431574"/>
              </a:tblGrid>
              <a:tr h="388620">
                <a:tc>
                  <a:txBody>
                    <a:bodyPr/>
                    <a:lstStyle/>
                    <a:p>
                      <a:pPr marL="0" algn="ctr" defTabSz="914400" rtl="0" eaLnBrk="1" fontAlgn="b" latinLnBrk="0" hangingPunct="1"/>
                      <a:r>
                        <a:rPr lang="en-US" sz="2100" kern="1200" dirty="0" smtClean="0"/>
                        <a:t>State</a:t>
                      </a:r>
                      <a:endParaRPr lang="en-US" sz="2100" kern="1200" dirty="0">
                        <a:solidFill>
                          <a:schemeClr val="bg1"/>
                        </a:solidFill>
                        <a:latin typeface="+mn-lt"/>
                        <a:ea typeface="+mn-ea"/>
                        <a:cs typeface="+mn-cs"/>
                      </a:endParaRPr>
                    </a:p>
                  </a:txBody>
                  <a:tcPr marL="83018" marR="83018" marT="34290" marB="34290"/>
                </a:tc>
                <a:tc>
                  <a:txBody>
                    <a:bodyPr/>
                    <a:lstStyle/>
                    <a:p>
                      <a:pPr marL="0" algn="ctr" defTabSz="914400" rtl="0" eaLnBrk="1" fontAlgn="b" latinLnBrk="0" hangingPunct="1"/>
                      <a:r>
                        <a:rPr lang="en-US" sz="2100" kern="1200" dirty="0" smtClean="0"/>
                        <a:t>Medicaid</a:t>
                      </a:r>
                      <a:r>
                        <a:rPr lang="en-US" sz="2100" kern="1200" baseline="0" dirty="0" smtClean="0"/>
                        <a:t> </a:t>
                      </a:r>
                      <a:r>
                        <a:rPr lang="en-US" sz="2100" kern="1200" dirty="0" smtClean="0"/>
                        <a:t>Enrollment Numbers</a:t>
                      </a:r>
                      <a:endParaRPr lang="en-US" sz="2100" kern="1200" dirty="0">
                        <a:solidFill>
                          <a:schemeClr val="bg1"/>
                        </a:solidFill>
                        <a:latin typeface="+mn-lt"/>
                        <a:ea typeface="+mn-ea"/>
                        <a:cs typeface="+mn-cs"/>
                      </a:endParaRPr>
                    </a:p>
                  </a:txBody>
                  <a:tcPr marL="83018" marR="83018" marT="34290" marB="34290"/>
                </a:tc>
              </a:tr>
              <a:tr h="434335">
                <a:tc>
                  <a:txBody>
                    <a:bodyPr/>
                    <a:lstStyle/>
                    <a:p>
                      <a:pPr marL="0" algn="l" defTabSz="914400" rtl="0" eaLnBrk="1" fontAlgn="b" latinLnBrk="0" hangingPunct="1"/>
                      <a:endParaRPr lang="en-US" sz="2100" b="1" kern="1200" dirty="0">
                        <a:solidFill>
                          <a:schemeClr val="tx1"/>
                        </a:solidFill>
                        <a:latin typeface="+mn-lt"/>
                        <a:ea typeface="+mn-ea"/>
                        <a:cs typeface="+mn-cs"/>
                      </a:endParaRPr>
                    </a:p>
                  </a:txBody>
                  <a:tcPr marL="83018" marR="83018" marT="34290" marB="34290"/>
                </a:tc>
                <a:tc>
                  <a:txBody>
                    <a:bodyPr/>
                    <a:lstStyle/>
                    <a:p>
                      <a:pPr marL="0" algn="l" defTabSz="914400" rtl="0" eaLnBrk="1" fontAlgn="b" latinLnBrk="0" hangingPunct="1"/>
                      <a:endParaRPr lang="en-US" sz="2100" kern="1200" dirty="0">
                        <a:solidFill>
                          <a:schemeClr val="bg1"/>
                        </a:solidFill>
                        <a:latin typeface="+mn-lt"/>
                        <a:ea typeface="+mn-ea"/>
                        <a:cs typeface="+mn-cs"/>
                      </a:endParaRPr>
                    </a:p>
                  </a:txBody>
                  <a:tcPr marL="83018" marR="83018" marT="34290" marB="34290"/>
                </a:tc>
              </a:tr>
              <a:tr h="434335">
                <a:tc>
                  <a:txBody>
                    <a:bodyPr/>
                    <a:lstStyle/>
                    <a:p>
                      <a:pPr marL="0" algn="l" defTabSz="914400" rtl="0" eaLnBrk="1" fontAlgn="b" latinLnBrk="0" hangingPunct="1"/>
                      <a:endParaRPr lang="en-US" sz="2100" b="1" kern="1200" dirty="0">
                        <a:solidFill>
                          <a:schemeClr val="tx1"/>
                        </a:solidFill>
                        <a:latin typeface="+mn-lt"/>
                        <a:ea typeface="+mn-ea"/>
                        <a:cs typeface="+mn-cs"/>
                      </a:endParaRPr>
                    </a:p>
                  </a:txBody>
                  <a:tcPr marL="83018" marR="83018" marT="34290" marB="34290"/>
                </a:tc>
                <a:tc>
                  <a:txBody>
                    <a:bodyPr/>
                    <a:lstStyle/>
                    <a:p>
                      <a:pPr marL="0" algn="l" defTabSz="914400" rtl="0" eaLnBrk="1" fontAlgn="b" latinLnBrk="0" hangingPunct="1"/>
                      <a:endParaRPr lang="en-US" sz="2100" kern="1200" dirty="0">
                        <a:solidFill>
                          <a:schemeClr val="bg1"/>
                        </a:solidFill>
                        <a:latin typeface="+mn-lt"/>
                        <a:ea typeface="+mn-ea"/>
                        <a:cs typeface="+mn-cs"/>
                      </a:endParaRPr>
                    </a:p>
                  </a:txBody>
                  <a:tcPr marL="83018" marR="83018" marT="34290" marB="34290"/>
                </a:tc>
              </a:tr>
              <a:tr h="434335">
                <a:tc>
                  <a:txBody>
                    <a:bodyPr/>
                    <a:lstStyle/>
                    <a:p>
                      <a:pPr marL="0" algn="l" defTabSz="914400" rtl="0" eaLnBrk="1" fontAlgn="b" latinLnBrk="0" hangingPunct="1"/>
                      <a:endParaRPr lang="en-US" sz="2100" b="1" kern="1200" dirty="0">
                        <a:solidFill>
                          <a:schemeClr val="tx1"/>
                        </a:solidFill>
                        <a:latin typeface="+mn-lt"/>
                        <a:ea typeface="+mn-ea"/>
                        <a:cs typeface="+mn-cs"/>
                      </a:endParaRPr>
                    </a:p>
                  </a:txBody>
                  <a:tcPr marL="83018" marR="83018" marT="34290" marB="34290"/>
                </a:tc>
                <a:tc>
                  <a:txBody>
                    <a:bodyPr/>
                    <a:lstStyle/>
                    <a:p>
                      <a:pPr marL="0" algn="l" defTabSz="914400" rtl="0" eaLnBrk="1" fontAlgn="b" latinLnBrk="0" hangingPunct="1"/>
                      <a:endParaRPr lang="en-US" sz="2100" kern="1200" dirty="0">
                        <a:solidFill>
                          <a:schemeClr val="bg1"/>
                        </a:solidFill>
                        <a:latin typeface="+mn-lt"/>
                        <a:ea typeface="+mn-ea"/>
                        <a:cs typeface="+mn-cs"/>
                      </a:endParaRPr>
                    </a:p>
                  </a:txBody>
                  <a:tcPr marL="83018" marR="83018" marT="34290" marB="34290"/>
                </a:tc>
              </a:tr>
              <a:tr h="434335">
                <a:tc>
                  <a:txBody>
                    <a:bodyPr/>
                    <a:lstStyle/>
                    <a:p>
                      <a:pPr marL="0" algn="l" defTabSz="914400" rtl="0" eaLnBrk="1" fontAlgn="b" latinLnBrk="0" hangingPunct="1"/>
                      <a:endParaRPr lang="en-US" sz="2100" b="1" kern="1200" dirty="0">
                        <a:solidFill>
                          <a:schemeClr val="tx1"/>
                        </a:solidFill>
                        <a:latin typeface="+mn-lt"/>
                        <a:ea typeface="+mn-ea"/>
                        <a:cs typeface="+mn-cs"/>
                      </a:endParaRPr>
                    </a:p>
                  </a:txBody>
                  <a:tcPr marL="83018" marR="83018" marT="34290" marB="34290"/>
                </a:tc>
                <a:tc>
                  <a:txBody>
                    <a:bodyPr/>
                    <a:lstStyle/>
                    <a:p>
                      <a:pPr marL="0" algn="l" defTabSz="914400" rtl="0" eaLnBrk="1" fontAlgn="b" latinLnBrk="0" hangingPunct="1"/>
                      <a:endParaRPr lang="en-US" sz="2100" kern="1200" dirty="0">
                        <a:solidFill>
                          <a:schemeClr val="bg1"/>
                        </a:solidFill>
                        <a:latin typeface="+mn-lt"/>
                        <a:ea typeface="+mn-ea"/>
                        <a:cs typeface="+mn-cs"/>
                      </a:endParaRPr>
                    </a:p>
                  </a:txBody>
                  <a:tcPr marL="83018" marR="83018" marT="34290" marB="34290"/>
                </a:tc>
              </a:tr>
              <a:tr h="434335">
                <a:tc>
                  <a:txBody>
                    <a:bodyPr/>
                    <a:lstStyle/>
                    <a:p>
                      <a:pPr marL="0" algn="l" defTabSz="914400" rtl="0" eaLnBrk="1" fontAlgn="b" latinLnBrk="0" hangingPunct="1"/>
                      <a:endParaRPr lang="en-US" sz="2100" b="1" kern="1200" dirty="0">
                        <a:solidFill>
                          <a:schemeClr val="tx1"/>
                        </a:solidFill>
                        <a:latin typeface="+mn-lt"/>
                        <a:ea typeface="+mn-ea"/>
                        <a:cs typeface="+mn-cs"/>
                      </a:endParaRPr>
                    </a:p>
                  </a:txBody>
                  <a:tcPr marL="83018" marR="83018" marT="34290" marB="34290"/>
                </a:tc>
                <a:tc>
                  <a:txBody>
                    <a:bodyPr/>
                    <a:lstStyle/>
                    <a:p>
                      <a:pPr marL="0" algn="l" defTabSz="914400" rtl="0" eaLnBrk="1" fontAlgn="b" latinLnBrk="0" hangingPunct="1"/>
                      <a:endParaRPr lang="en-US" sz="2100" kern="1200" dirty="0">
                        <a:solidFill>
                          <a:schemeClr val="bg1"/>
                        </a:solidFill>
                        <a:latin typeface="+mn-lt"/>
                        <a:ea typeface="+mn-ea"/>
                        <a:cs typeface="+mn-cs"/>
                      </a:endParaRPr>
                    </a:p>
                  </a:txBody>
                  <a:tcPr marL="83018" marR="83018" marT="34290" marB="34290"/>
                </a:tc>
              </a:tr>
              <a:tr h="434335">
                <a:tc>
                  <a:txBody>
                    <a:bodyPr/>
                    <a:lstStyle/>
                    <a:p>
                      <a:pPr marL="0" algn="l" defTabSz="914400" rtl="0" eaLnBrk="1" fontAlgn="b" latinLnBrk="0" hangingPunct="1"/>
                      <a:endParaRPr lang="en-US" sz="2100" b="1" kern="1200" dirty="0">
                        <a:solidFill>
                          <a:schemeClr val="tx1"/>
                        </a:solidFill>
                        <a:latin typeface="+mn-lt"/>
                        <a:ea typeface="+mn-ea"/>
                        <a:cs typeface="+mn-cs"/>
                      </a:endParaRPr>
                    </a:p>
                  </a:txBody>
                  <a:tcPr marL="83018" marR="83018" marT="34290" marB="34290"/>
                </a:tc>
                <a:tc>
                  <a:txBody>
                    <a:bodyPr/>
                    <a:lstStyle/>
                    <a:p>
                      <a:pPr marL="0" algn="l" defTabSz="914400" rtl="0" eaLnBrk="1" fontAlgn="b" latinLnBrk="0" hangingPunct="1"/>
                      <a:endParaRPr lang="en-US" sz="2100" kern="1200" dirty="0">
                        <a:solidFill>
                          <a:schemeClr val="bg1"/>
                        </a:solidFill>
                        <a:latin typeface="+mn-lt"/>
                        <a:ea typeface="+mn-ea"/>
                        <a:cs typeface="+mn-cs"/>
                      </a:endParaRPr>
                    </a:p>
                  </a:txBody>
                  <a:tcPr marL="83018" marR="83018" marT="34290" marB="34290"/>
                </a:tc>
              </a:tr>
            </a:tbl>
          </a:graphicData>
        </a:graphic>
      </p:graphicFrame>
      <p:sp>
        <p:nvSpPr>
          <p:cNvPr id="3" name="Date Placeholder 2"/>
          <p:cNvSpPr>
            <a:spLocks noGrp="1"/>
          </p:cNvSpPr>
          <p:nvPr>
            <p:ph type="dt" sz="half" idx="10"/>
          </p:nvPr>
        </p:nvSpPr>
        <p:spPr/>
        <p:txBody>
          <a:bodyPr/>
          <a:lstStyle/>
          <a:p>
            <a:r>
              <a:rPr lang="en-US" dirty="0" smtClean="0"/>
              <a:t>May 2016</a:t>
            </a:r>
            <a:endParaRPr lang="en-US" dirty="0"/>
          </a:p>
        </p:txBody>
      </p:sp>
      <p:sp>
        <p:nvSpPr>
          <p:cNvPr id="10" name="Footer Placeholder 4"/>
          <p:cNvSpPr>
            <a:spLocks noGrp="1"/>
          </p:cNvSpPr>
          <p:nvPr>
            <p:ph type="ftr" sz="quarter" idx="11"/>
          </p:nvPr>
        </p:nvSpPr>
        <p:spPr/>
        <p:txBody>
          <a:bodyPr/>
          <a:lstStyle/>
          <a:p>
            <a:r>
              <a:rPr lang="en-US" dirty="0" smtClean="0"/>
              <a:t>Medicaid and the Children's Health Insurance Program</a:t>
            </a:r>
            <a:endParaRPr lang="en-US" dirty="0"/>
          </a:p>
        </p:txBody>
      </p:sp>
      <p:sp>
        <p:nvSpPr>
          <p:cNvPr id="11" name="Slide Number Placeholder 5"/>
          <p:cNvSpPr>
            <a:spLocks noGrp="1"/>
          </p:cNvSpPr>
          <p:nvPr>
            <p:ph type="sldNum" sz="quarter" idx="12"/>
          </p:nvPr>
        </p:nvSpPr>
        <p:spPr/>
        <p:txBody>
          <a:bodyPr/>
          <a:lstStyle/>
          <a:p>
            <a:fld id="{9418AAB6-4650-4C46-97D6-618B9D2525ED}" type="slidenum">
              <a:rPr lang="en-US" smtClean="0"/>
              <a:pPr/>
              <a:t>42</a:t>
            </a:fld>
            <a:endParaRPr lang="en-US" dirty="0"/>
          </a:p>
        </p:txBody>
      </p:sp>
    </p:spTree>
    <p:extLst>
      <p:ext uri="{BB962C8B-B14F-4D97-AF65-F5344CB8AC3E}">
        <p14:creationId xmlns:p14="http://schemas.microsoft.com/office/powerpoint/2010/main" val="37050511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Appendix C—Medicaid Eligibility</a:t>
            </a:r>
            <a:endParaRPr lang="en-US" dirty="0"/>
          </a:p>
        </p:txBody>
      </p:sp>
      <p:graphicFrame>
        <p:nvGraphicFramePr>
          <p:cNvPr id="4" name="Content Placeholder 3" descr="Blank table for states to use to capture Medicaid eligibility" title="Blank table for states to use to capture Medicaid eligibility"/>
          <p:cNvGraphicFramePr>
            <a:graphicFrameLocks noGrp="1"/>
          </p:cNvGraphicFramePr>
          <p:nvPr>
            <p:ph idx="1"/>
            <p:extLst>
              <p:ext uri="{D42A27DB-BD31-4B8C-83A1-F6EECF244321}">
                <p14:modId xmlns:p14="http://schemas.microsoft.com/office/powerpoint/2010/main" val="209356169"/>
              </p:ext>
            </p:extLst>
          </p:nvPr>
        </p:nvGraphicFramePr>
        <p:xfrm>
          <a:off x="628650" y="1139825"/>
          <a:ext cx="7886700" cy="3592911"/>
        </p:xfrm>
        <a:graphic>
          <a:graphicData uri="http://schemas.openxmlformats.org/drawingml/2006/table">
            <a:tbl>
              <a:tblPr firstRow="1" bandRow="1">
                <a:tableStyleId>{5C22544A-7EE6-4342-B048-85BDC9FD1C3A}</a:tableStyleId>
              </a:tblPr>
              <a:tblGrid>
                <a:gridCol w="1577340"/>
                <a:gridCol w="1577340"/>
                <a:gridCol w="1664970"/>
                <a:gridCol w="1489710"/>
                <a:gridCol w="1577340"/>
              </a:tblGrid>
              <a:tr h="862331">
                <a:tc>
                  <a:txBody>
                    <a:bodyPr/>
                    <a:lstStyle/>
                    <a:p>
                      <a:pPr algn="ctr"/>
                      <a:r>
                        <a:rPr lang="en-US" sz="2400" dirty="0" smtClean="0"/>
                        <a:t>State</a:t>
                      </a:r>
                      <a:endParaRPr lang="en-US" sz="2400" dirty="0"/>
                    </a:p>
                  </a:txBody>
                  <a:tcPr marL="87630" marR="87630" marT="34290" marB="34290"/>
                </a:tc>
                <a:tc>
                  <a:txBody>
                    <a:bodyPr/>
                    <a:lstStyle/>
                    <a:p>
                      <a:pPr algn="ctr"/>
                      <a:r>
                        <a:rPr lang="en-US" sz="2400" dirty="0" smtClean="0"/>
                        <a:t>Children</a:t>
                      </a:r>
                      <a:endParaRPr lang="en-US" sz="2400" dirty="0"/>
                    </a:p>
                  </a:txBody>
                  <a:tcPr marL="87630" marR="87630" marT="34290" marB="34290"/>
                </a:tc>
                <a:tc>
                  <a:txBody>
                    <a:bodyPr/>
                    <a:lstStyle/>
                    <a:p>
                      <a:pPr algn="ctr"/>
                      <a:r>
                        <a:rPr lang="en-US" sz="2400" dirty="0" smtClean="0"/>
                        <a:t>Pregnant Women</a:t>
                      </a:r>
                      <a:endParaRPr lang="en-US" sz="2400" dirty="0"/>
                    </a:p>
                  </a:txBody>
                  <a:tcPr marL="87630" marR="87630" marT="34290" marB="34290"/>
                </a:tc>
                <a:tc>
                  <a:txBody>
                    <a:bodyPr/>
                    <a:lstStyle/>
                    <a:p>
                      <a:pPr algn="ctr"/>
                      <a:r>
                        <a:rPr lang="en-US" sz="2400" dirty="0" smtClean="0"/>
                        <a:t>Parents</a:t>
                      </a:r>
                      <a:endParaRPr lang="en-US" sz="2400" dirty="0"/>
                    </a:p>
                  </a:txBody>
                  <a:tcPr marL="87630" marR="87630" marT="34290" marB="34290"/>
                </a:tc>
                <a:tc>
                  <a:txBody>
                    <a:bodyPr/>
                    <a:lstStyle/>
                    <a:p>
                      <a:pPr algn="ctr"/>
                      <a:r>
                        <a:rPr lang="en-US" sz="2400" dirty="0" smtClean="0"/>
                        <a:t>Adults</a:t>
                      </a:r>
                      <a:endParaRPr lang="en-US" sz="2400" dirty="0"/>
                    </a:p>
                  </a:txBody>
                  <a:tcPr marL="87630" marR="87630" marT="34290" marB="34290"/>
                </a:tc>
              </a:tr>
              <a:tr h="388620">
                <a:tc>
                  <a:txBody>
                    <a:bodyPr/>
                    <a:lstStyle/>
                    <a:p>
                      <a:endParaRPr lang="en-US" sz="2100" dirty="0"/>
                    </a:p>
                  </a:txBody>
                  <a:tcPr marL="87630" marR="87630" marT="34290" marB="34290">
                    <a:solidFill>
                      <a:schemeClr val="accent1">
                        <a:lumMod val="20000"/>
                        <a:lumOff val="80000"/>
                      </a:schemeClr>
                    </a:solidFill>
                  </a:tcPr>
                </a:tc>
                <a:tc>
                  <a:txBody>
                    <a:bodyPr/>
                    <a:lstStyle/>
                    <a:p>
                      <a:endParaRPr lang="en-US" sz="2100" dirty="0"/>
                    </a:p>
                  </a:txBody>
                  <a:tcPr marL="87630" marR="87630" marT="34290" marB="34290">
                    <a:solidFill>
                      <a:schemeClr val="accent1">
                        <a:lumMod val="20000"/>
                        <a:lumOff val="80000"/>
                      </a:schemeClr>
                    </a:solidFill>
                  </a:tcPr>
                </a:tc>
                <a:tc>
                  <a:txBody>
                    <a:bodyPr/>
                    <a:lstStyle/>
                    <a:p>
                      <a:endParaRPr lang="en-US" sz="2100" dirty="0"/>
                    </a:p>
                  </a:txBody>
                  <a:tcPr marL="87630" marR="87630" marT="34290" marB="34290">
                    <a:solidFill>
                      <a:schemeClr val="accent1">
                        <a:lumMod val="20000"/>
                        <a:lumOff val="80000"/>
                      </a:schemeClr>
                    </a:solidFill>
                  </a:tcPr>
                </a:tc>
                <a:tc>
                  <a:txBody>
                    <a:bodyPr/>
                    <a:lstStyle/>
                    <a:p>
                      <a:endParaRPr lang="en-US" sz="2100" dirty="0"/>
                    </a:p>
                  </a:txBody>
                  <a:tcPr marL="87630" marR="87630" marT="34290" marB="34290">
                    <a:solidFill>
                      <a:schemeClr val="accent1">
                        <a:lumMod val="20000"/>
                        <a:lumOff val="80000"/>
                      </a:schemeClr>
                    </a:solidFill>
                  </a:tcPr>
                </a:tc>
                <a:tc>
                  <a:txBody>
                    <a:bodyPr/>
                    <a:lstStyle/>
                    <a:p>
                      <a:endParaRPr lang="en-US" sz="2100" dirty="0"/>
                    </a:p>
                  </a:txBody>
                  <a:tcPr marL="87630" marR="87630" marT="34290" marB="34290">
                    <a:solidFill>
                      <a:schemeClr val="accent1">
                        <a:lumMod val="20000"/>
                        <a:lumOff val="80000"/>
                      </a:schemeClr>
                    </a:solidFill>
                  </a:tcPr>
                </a:tc>
              </a:tr>
              <a:tr h="388620">
                <a:tc>
                  <a:txBody>
                    <a:bodyPr/>
                    <a:lstStyle/>
                    <a:p>
                      <a:endParaRPr lang="en-US" sz="2100" dirty="0"/>
                    </a:p>
                  </a:txBody>
                  <a:tcPr marL="87630" marR="87630" marT="34290" marB="34290">
                    <a:solidFill>
                      <a:srgbClr val="E9EDF4"/>
                    </a:solidFill>
                  </a:tcPr>
                </a:tc>
                <a:tc>
                  <a:txBody>
                    <a:bodyPr/>
                    <a:lstStyle/>
                    <a:p>
                      <a:endParaRPr lang="en-US" sz="2100" dirty="0"/>
                    </a:p>
                  </a:txBody>
                  <a:tcPr marL="87630" marR="87630" marT="34290" marB="34290">
                    <a:solidFill>
                      <a:srgbClr val="E9EDF4"/>
                    </a:solidFill>
                  </a:tcPr>
                </a:tc>
                <a:tc>
                  <a:txBody>
                    <a:bodyPr/>
                    <a:lstStyle/>
                    <a:p>
                      <a:endParaRPr lang="en-US" sz="2100" dirty="0"/>
                    </a:p>
                  </a:txBody>
                  <a:tcPr marL="87630" marR="87630" marT="34290" marB="34290">
                    <a:solidFill>
                      <a:srgbClr val="E9EDF4"/>
                    </a:solidFill>
                  </a:tcPr>
                </a:tc>
                <a:tc>
                  <a:txBody>
                    <a:bodyPr/>
                    <a:lstStyle/>
                    <a:p>
                      <a:endParaRPr lang="en-US" sz="2100" dirty="0"/>
                    </a:p>
                  </a:txBody>
                  <a:tcPr marL="87630" marR="87630" marT="34290" marB="34290">
                    <a:solidFill>
                      <a:srgbClr val="E9EDF4"/>
                    </a:solidFill>
                  </a:tcPr>
                </a:tc>
                <a:tc>
                  <a:txBody>
                    <a:bodyPr/>
                    <a:lstStyle/>
                    <a:p>
                      <a:endParaRPr lang="en-US" sz="2100" dirty="0"/>
                    </a:p>
                  </a:txBody>
                  <a:tcPr marL="87630" marR="87630" marT="34290" marB="34290">
                    <a:solidFill>
                      <a:srgbClr val="E9EDF4"/>
                    </a:solidFill>
                  </a:tcPr>
                </a:tc>
              </a:tr>
              <a:tr h="388620">
                <a:tc>
                  <a:txBody>
                    <a:bodyPr/>
                    <a:lstStyle/>
                    <a:p>
                      <a:endParaRPr lang="en-US" sz="2100" dirty="0"/>
                    </a:p>
                  </a:txBody>
                  <a:tcPr marL="87630" marR="87630" marT="34290" marB="34290">
                    <a:solidFill>
                      <a:schemeClr val="accent1">
                        <a:lumMod val="20000"/>
                        <a:lumOff val="80000"/>
                      </a:schemeClr>
                    </a:solidFill>
                  </a:tcPr>
                </a:tc>
                <a:tc>
                  <a:txBody>
                    <a:bodyPr/>
                    <a:lstStyle/>
                    <a:p>
                      <a:endParaRPr lang="en-US" sz="2100" dirty="0"/>
                    </a:p>
                  </a:txBody>
                  <a:tcPr marL="87630" marR="87630" marT="34290" marB="34290">
                    <a:solidFill>
                      <a:schemeClr val="accent1">
                        <a:lumMod val="20000"/>
                        <a:lumOff val="80000"/>
                      </a:schemeClr>
                    </a:solidFill>
                  </a:tcPr>
                </a:tc>
                <a:tc>
                  <a:txBody>
                    <a:bodyPr/>
                    <a:lstStyle/>
                    <a:p>
                      <a:endParaRPr lang="en-US" sz="2100" dirty="0"/>
                    </a:p>
                  </a:txBody>
                  <a:tcPr marL="87630" marR="87630" marT="34290" marB="34290">
                    <a:solidFill>
                      <a:schemeClr val="accent1">
                        <a:lumMod val="20000"/>
                        <a:lumOff val="80000"/>
                      </a:schemeClr>
                    </a:solidFill>
                  </a:tcPr>
                </a:tc>
                <a:tc>
                  <a:txBody>
                    <a:bodyPr/>
                    <a:lstStyle/>
                    <a:p>
                      <a:endParaRPr lang="en-US" sz="2100" dirty="0"/>
                    </a:p>
                  </a:txBody>
                  <a:tcPr marL="87630" marR="87630" marT="34290" marB="34290">
                    <a:solidFill>
                      <a:schemeClr val="accent1">
                        <a:lumMod val="20000"/>
                        <a:lumOff val="80000"/>
                      </a:schemeClr>
                    </a:solidFill>
                  </a:tcPr>
                </a:tc>
                <a:tc>
                  <a:txBody>
                    <a:bodyPr/>
                    <a:lstStyle/>
                    <a:p>
                      <a:endParaRPr lang="en-US" sz="2100" dirty="0"/>
                    </a:p>
                  </a:txBody>
                  <a:tcPr marL="87630" marR="87630" marT="34290" marB="34290">
                    <a:solidFill>
                      <a:schemeClr val="accent1">
                        <a:lumMod val="20000"/>
                        <a:lumOff val="80000"/>
                      </a:schemeClr>
                    </a:solidFill>
                  </a:tcPr>
                </a:tc>
              </a:tr>
              <a:tr h="388620">
                <a:tc>
                  <a:txBody>
                    <a:bodyPr/>
                    <a:lstStyle/>
                    <a:p>
                      <a:endParaRPr lang="en-US" sz="2100" dirty="0"/>
                    </a:p>
                  </a:txBody>
                  <a:tcPr marL="87630" marR="87630" marT="34290" marB="34290">
                    <a:solidFill>
                      <a:srgbClr val="E9EDF4"/>
                    </a:solidFill>
                  </a:tcPr>
                </a:tc>
                <a:tc>
                  <a:txBody>
                    <a:bodyPr/>
                    <a:lstStyle/>
                    <a:p>
                      <a:endParaRPr lang="en-US" sz="2100" dirty="0" smtClean="0"/>
                    </a:p>
                  </a:txBody>
                  <a:tcPr marL="87630" marR="87630" marT="34290" marB="34290">
                    <a:solidFill>
                      <a:srgbClr val="E9EDF4"/>
                    </a:solidFill>
                  </a:tcPr>
                </a:tc>
                <a:tc>
                  <a:txBody>
                    <a:bodyPr/>
                    <a:lstStyle/>
                    <a:p>
                      <a:endParaRPr lang="en-US" sz="2100" dirty="0"/>
                    </a:p>
                  </a:txBody>
                  <a:tcPr marL="87630" marR="87630" marT="34290" marB="34290">
                    <a:solidFill>
                      <a:srgbClr val="E9EDF4"/>
                    </a:solidFill>
                  </a:tcPr>
                </a:tc>
                <a:tc>
                  <a:txBody>
                    <a:bodyPr/>
                    <a:lstStyle/>
                    <a:p>
                      <a:endParaRPr lang="en-US" sz="2100" dirty="0"/>
                    </a:p>
                  </a:txBody>
                  <a:tcPr marL="87630" marR="87630" marT="34290" marB="34290">
                    <a:solidFill>
                      <a:srgbClr val="E9EDF4"/>
                    </a:solidFill>
                  </a:tcPr>
                </a:tc>
                <a:tc>
                  <a:txBody>
                    <a:bodyPr/>
                    <a:lstStyle/>
                    <a:p>
                      <a:endParaRPr lang="en-US" sz="2100" dirty="0"/>
                    </a:p>
                  </a:txBody>
                  <a:tcPr marL="87630" marR="87630" marT="34290" marB="34290">
                    <a:solidFill>
                      <a:srgbClr val="E9EDF4"/>
                    </a:solidFill>
                  </a:tcPr>
                </a:tc>
              </a:tr>
              <a:tr h="388620">
                <a:tc>
                  <a:txBody>
                    <a:bodyPr/>
                    <a:lstStyle/>
                    <a:p>
                      <a:endParaRPr lang="en-US" sz="2100" dirty="0"/>
                    </a:p>
                  </a:txBody>
                  <a:tcPr marL="87630" marR="87630" marT="34290" marB="34290">
                    <a:solidFill>
                      <a:schemeClr val="accent1">
                        <a:lumMod val="20000"/>
                        <a:lumOff val="80000"/>
                      </a:schemeClr>
                    </a:solidFill>
                  </a:tcPr>
                </a:tc>
                <a:tc>
                  <a:txBody>
                    <a:bodyPr/>
                    <a:lstStyle/>
                    <a:p>
                      <a:endParaRPr lang="en-US" sz="2100" dirty="0"/>
                    </a:p>
                  </a:txBody>
                  <a:tcPr marL="87630" marR="87630" marT="34290" marB="34290">
                    <a:solidFill>
                      <a:schemeClr val="accent1">
                        <a:lumMod val="20000"/>
                        <a:lumOff val="80000"/>
                      </a:schemeClr>
                    </a:solidFill>
                  </a:tcPr>
                </a:tc>
                <a:tc>
                  <a:txBody>
                    <a:bodyPr/>
                    <a:lstStyle/>
                    <a:p>
                      <a:endParaRPr lang="en-US" sz="2100" dirty="0"/>
                    </a:p>
                  </a:txBody>
                  <a:tcPr marL="87630" marR="87630" marT="34290" marB="34290">
                    <a:solidFill>
                      <a:schemeClr val="accent1">
                        <a:lumMod val="20000"/>
                        <a:lumOff val="80000"/>
                      </a:schemeClr>
                    </a:solidFill>
                  </a:tcPr>
                </a:tc>
                <a:tc>
                  <a:txBody>
                    <a:bodyPr/>
                    <a:lstStyle/>
                    <a:p>
                      <a:endParaRPr lang="en-US" sz="2100" dirty="0"/>
                    </a:p>
                  </a:txBody>
                  <a:tcPr marL="87630" marR="87630" marT="34290" marB="34290">
                    <a:solidFill>
                      <a:schemeClr val="accent1">
                        <a:lumMod val="20000"/>
                        <a:lumOff val="80000"/>
                      </a:schemeClr>
                    </a:solidFill>
                  </a:tcPr>
                </a:tc>
                <a:tc>
                  <a:txBody>
                    <a:bodyPr/>
                    <a:lstStyle/>
                    <a:p>
                      <a:endParaRPr lang="en-US" sz="2100" dirty="0"/>
                    </a:p>
                  </a:txBody>
                  <a:tcPr marL="87630" marR="87630" marT="34290" marB="34290">
                    <a:solidFill>
                      <a:schemeClr val="accent1">
                        <a:lumMod val="20000"/>
                        <a:lumOff val="80000"/>
                      </a:schemeClr>
                    </a:solidFill>
                  </a:tcPr>
                </a:tc>
              </a:tr>
              <a:tr h="393740">
                <a:tc>
                  <a:txBody>
                    <a:bodyPr/>
                    <a:lstStyle/>
                    <a:p>
                      <a:pPr marL="0" algn="l" defTabSz="914400" rtl="0" eaLnBrk="1" latinLnBrk="0" hangingPunct="1"/>
                      <a:endParaRPr lang="en-US" sz="2100" kern="1200" dirty="0">
                        <a:solidFill>
                          <a:schemeClr val="dk1"/>
                        </a:solidFill>
                        <a:latin typeface="+mn-lt"/>
                        <a:ea typeface="+mn-ea"/>
                        <a:cs typeface="+mn-cs"/>
                      </a:endParaRPr>
                    </a:p>
                  </a:txBody>
                  <a:tcPr marL="87630" marR="87630" marT="34290" marB="34290">
                    <a:solidFill>
                      <a:srgbClr val="E9EDF4"/>
                    </a:solidFill>
                  </a:tcPr>
                </a:tc>
                <a:tc>
                  <a:txBody>
                    <a:bodyPr/>
                    <a:lstStyle/>
                    <a:p>
                      <a:pPr marL="0" algn="l" defTabSz="914400" rtl="0" eaLnBrk="1" latinLnBrk="0" hangingPunct="1"/>
                      <a:endParaRPr lang="en-US" sz="2100" kern="1200" dirty="0">
                        <a:solidFill>
                          <a:schemeClr val="dk1"/>
                        </a:solidFill>
                        <a:latin typeface="+mn-lt"/>
                        <a:ea typeface="+mn-ea"/>
                        <a:cs typeface="+mn-cs"/>
                      </a:endParaRPr>
                    </a:p>
                  </a:txBody>
                  <a:tcPr marL="87630" marR="87630" marT="34290" marB="34290">
                    <a:solidFill>
                      <a:srgbClr val="E9EDF4"/>
                    </a:solidFill>
                  </a:tcPr>
                </a:tc>
                <a:tc>
                  <a:txBody>
                    <a:bodyPr/>
                    <a:lstStyle/>
                    <a:p>
                      <a:pPr marL="0" algn="l" defTabSz="914400" rtl="0" eaLnBrk="1" latinLnBrk="0" hangingPunct="1"/>
                      <a:endParaRPr lang="en-US" sz="2100" kern="1200" dirty="0">
                        <a:solidFill>
                          <a:schemeClr val="dk1"/>
                        </a:solidFill>
                        <a:latin typeface="+mn-lt"/>
                        <a:ea typeface="+mn-ea"/>
                        <a:cs typeface="+mn-cs"/>
                      </a:endParaRPr>
                    </a:p>
                  </a:txBody>
                  <a:tcPr marL="87630" marR="87630" marT="34290" marB="34290">
                    <a:solidFill>
                      <a:srgbClr val="E9EDF4"/>
                    </a:solidFill>
                  </a:tcPr>
                </a:tc>
                <a:tc>
                  <a:txBody>
                    <a:bodyPr/>
                    <a:lstStyle/>
                    <a:p>
                      <a:pPr marL="0" algn="l" defTabSz="914400" rtl="0" eaLnBrk="1" latinLnBrk="0" hangingPunct="1"/>
                      <a:endParaRPr lang="en-US" sz="2100" kern="1200" dirty="0">
                        <a:solidFill>
                          <a:schemeClr val="dk1"/>
                        </a:solidFill>
                        <a:latin typeface="+mn-lt"/>
                        <a:ea typeface="+mn-ea"/>
                        <a:cs typeface="+mn-cs"/>
                      </a:endParaRPr>
                    </a:p>
                  </a:txBody>
                  <a:tcPr marL="87630" marR="87630" marT="34290" marB="34290">
                    <a:solidFill>
                      <a:srgbClr val="E9EDF4"/>
                    </a:solidFill>
                  </a:tcPr>
                </a:tc>
                <a:tc>
                  <a:txBody>
                    <a:bodyPr/>
                    <a:lstStyle/>
                    <a:p>
                      <a:pPr marL="0" algn="l" defTabSz="914400" rtl="0" eaLnBrk="1" latinLnBrk="0" hangingPunct="1"/>
                      <a:endParaRPr lang="en-US" sz="2100" kern="1200" dirty="0">
                        <a:solidFill>
                          <a:schemeClr val="dk1"/>
                        </a:solidFill>
                        <a:latin typeface="+mn-lt"/>
                        <a:ea typeface="+mn-ea"/>
                        <a:cs typeface="+mn-cs"/>
                      </a:endParaRPr>
                    </a:p>
                  </a:txBody>
                  <a:tcPr marL="87630" marR="87630" marT="34290" marB="34290">
                    <a:solidFill>
                      <a:srgbClr val="E9EDF4"/>
                    </a:solidFill>
                  </a:tcPr>
                </a:tc>
              </a:tr>
              <a:tr h="393740">
                <a:tc>
                  <a:txBody>
                    <a:bodyPr/>
                    <a:lstStyle/>
                    <a:p>
                      <a:pPr marL="0" algn="l" defTabSz="914400" rtl="0" eaLnBrk="1" latinLnBrk="0" hangingPunct="1"/>
                      <a:endParaRPr lang="en-US" sz="2100" kern="1200" dirty="0">
                        <a:solidFill>
                          <a:schemeClr val="dk1"/>
                        </a:solidFill>
                        <a:latin typeface="+mn-lt"/>
                        <a:ea typeface="+mn-ea"/>
                        <a:cs typeface="+mn-cs"/>
                      </a:endParaRPr>
                    </a:p>
                  </a:txBody>
                  <a:tcPr marL="87630" marR="87630" marT="34290" marB="34290">
                    <a:solidFill>
                      <a:schemeClr val="accent1">
                        <a:lumMod val="20000"/>
                        <a:lumOff val="80000"/>
                      </a:schemeClr>
                    </a:solidFill>
                  </a:tcPr>
                </a:tc>
                <a:tc>
                  <a:txBody>
                    <a:bodyPr/>
                    <a:lstStyle/>
                    <a:p>
                      <a:pPr marL="0" algn="l" defTabSz="914400" rtl="0" eaLnBrk="1" latinLnBrk="0" hangingPunct="1"/>
                      <a:endParaRPr lang="en-US" sz="2100" kern="1200" dirty="0">
                        <a:solidFill>
                          <a:schemeClr val="dk1"/>
                        </a:solidFill>
                        <a:latin typeface="+mn-lt"/>
                        <a:ea typeface="+mn-ea"/>
                        <a:cs typeface="+mn-cs"/>
                      </a:endParaRPr>
                    </a:p>
                  </a:txBody>
                  <a:tcPr marL="87630" marR="87630" marT="34290" marB="34290">
                    <a:solidFill>
                      <a:schemeClr val="accent1">
                        <a:lumMod val="20000"/>
                        <a:lumOff val="80000"/>
                      </a:schemeClr>
                    </a:solidFill>
                  </a:tcPr>
                </a:tc>
                <a:tc>
                  <a:txBody>
                    <a:bodyPr/>
                    <a:lstStyle/>
                    <a:p>
                      <a:pPr marL="0" algn="l" defTabSz="914400" rtl="0" eaLnBrk="1" latinLnBrk="0" hangingPunct="1"/>
                      <a:endParaRPr lang="en-US" sz="2100" kern="1200" dirty="0">
                        <a:solidFill>
                          <a:schemeClr val="dk1"/>
                        </a:solidFill>
                        <a:latin typeface="+mn-lt"/>
                        <a:ea typeface="+mn-ea"/>
                        <a:cs typeface="+mn-cs"/>
                      </a:endParaRPr>
                    </a:p>
                  </a:txBody>
                  <a:tcPr marL="87630" marR="87630" marT="34290" marB="34290">
                    <a:solidFill>
                      <a:schemeClr val="accent1">
                        <a:lumMod val="20000"/>
                        <a:lumOff val="80000"/>
                      </a:schemeClr>
                    </a:solidFill>
                  </a:tcPr>
                </a:tc>
                <a:tc>
                  <a:txBody>
                    <a:bodyPr/>
                    <a:lstStyle/>
                    <a:p>
                      <a:pPr marL="0" algn="l" defTabSz="914400" rtl="0" eaLnBrk="1" latinLnBrk="0" hangingPunct="1"/>
                      <a:endParaRPr lang="en-US" sz="2100" kern="1200" dirty="0">
                        <a:solidFill>
                          <a:schemeClr val="dk1"/>
                        </a:solidFill>
                        <a:latin typeface="+mn-lt"/>
                        <a:ea typeface="+mn-ea"/>
                        <a:cs typeface="+mn-cs"/>
                      </a:endParaRPr>
                    </a:p>
                  </a:txBody>
                  <a:tcPr marL="87630" marR="87630" marT="34290" marB="34290">
                    <a:solidFill>
                      <a:schemeClr val="accent1">
                        <a:lumMod val="20000"/>
                        <a:lumOff val="80000"/>
                      </a:schemeClr>
                    </a:solidFill>
                  </a:tcPr>
                </a:tc>
                <a:tc>
                  <a:txBody>
                    <a:bodyPr/>
                    <a:lstStyle/>
                    <a:p>
                      <a:pPr marL="0" algn="l" defTabSz="914400" rtl="0" eaLnBrk="1" latinLnBrk="0" hangingPunct="1"/>
                      <a:endParaRPr lang="en-US" sz="2100" kern="1200" dirty="0">
                        <a:solidFill>
                          <a:schemeClr val="dk1"/>
                        </a:solidFill>
                        <a:latin typeface="+mn-lt"/>
                        <a:ea typeface="+mn-ea"/>
                        <a:cs typeface="+mn-cs"/>
                      </a:endParaRPr>
                    </a:p>
                  </a:txBody>
                  <a:tcPr marL="87630" marR="87630" marT="34290" marB="34290">
                    <a:solidFill>
                      <a:schemeClr val="accent1">
                        <a:lumMod val="20000"/>
                        <a:lumOff val="80000"/>
                      </a:schemeClr>
                    </a:solidFill>
                  </a:tcPr>
                </a:tc>
              </a:tr>
            </a:tbl>
          </a:graphicData>
        </a:graphic>
      </p:graphicFrame>
      <p:sp>
        <p:nvSpPr>
          <p:cNvPr id="3" name="Date Placeholder 2"/>
          <p:cNvSpPr>
            <a:spLocks noGrp="1"/>
          </p:cNvSpPr>
          <p:nvPr>
            <p:ph type="dt" sz="half" idx="10"/>
          </p:nvPr>
        </p:nvSpPr>
        <p:spPr/>
        <p:txBody>
          <a:bodyPr/>
          <a:lstStyle/>
          <a:p>
            <a:r>
              <a:rPr lang="en-US" dirty="0" smtClean="0"/>
              <a:t>May 2016</a:t>
            </a:r>
            <a:endParaRPr lang="en-US" dirty="0"/>
          </a:p>
        </p:txBody>
      </p:sp>
      <p:sp>
        <p:nvSpPr>
          <p:cNvPr id="13" name="Footer Placeholder 4"/>
          <p:cNvSpPr>
            <a:spLocks noGrp="1"/>
          </p:cNvSpPr>
          <p:nvPr>
            <p:ph type="ftr" sz="quarter" idx="11"/>
          </p:nvPr>
        </p:nvSpPr>
        <p:spPr/>
        <p:txBody>
          <a:bodyPr/>
          <a:lstStyle/>
          <a:p>
            <a:r>
              <a:rPr lang="en-US" dirty="0" smtClean="0"/>
              <a:t>Medicaid and the Children's Health Insurance Program</a:t>
            </a:r>
            <a:endParaRPr lang="en-US" dirty="0"/>
          </a:p>
        </p:txBody>
      </p:sp>
      <p:sp>
        <p:nvSpPr>
          <p:cNvPr id="14" name="Slide Number Placeholder 5"/>
          <p:cNvSpPr>
            <a:spLocks noGrp="1"/>
          </p:cNvSpPr>
          <p:nvPr>
            <p:ph type="sldNum" sz="quarter" idx="12"/>
          </p:nvPr>
        </p:nvSpPr>
        <p:spPr/>
        <p:txBody>
          <a:bodyPr/>
          <a:lstStyle/>
          <a:p>
            <a:fld id="{9418AAB6-4650-4C46-97D6-618B9D2525ED}" type="slidenum">
              <a:rPr lang="en-US" smtClean="0"/>
              <a:pPr/>
              <a:t>43</a:t>
            </a:fld>
            <a:endParaRPr lang="en-US" dirty="0"/>
          </a:p>
        </p:txBody>
      </p:sp>
    </p:spTree>
    <p:extLst>
      <p:ext uri="{BB962C8B-B14F-4D97-AF65-F5344CB8AC3E}">
        <p14:creationId xmlns:p14="http://schemas.microsoft.com/office/powerpoint/2010/main" val="41836243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Appendix D—State Medicaid Federal Medical Assistance Percentages (FMAP) Rates </a:t>
            </a:r>
            <a:endParaRPr lang="en-US" sz="3200" dirty="0"/>
          </a:p>
        </p:txBody>
      </p:sp>
      <p:graphicFrame>
        <p:nvGraphicFramePr>
          <p:cNvPr id="8" name="Content Placeholder 7" descr="Blank table for states to use to capture state Medicaid FMP rates" title="Blank table for states to use to capture state Medicaid FMP rates"/>
          <p:cNvGraphicFramePr>
            <a:graphicFrameLocks noGrp="1"/>
          </p:cNvGraphicFramePr>
          <p:nvPr>
            <p:ph idx="1"/>
            <p:extLst>
              <p:ext uri="{D42A27DB-BD31-4B8C-83A1-F6EECF244321}">
                <p14:modId xmlns:p14="http://schemas.microsoft.com/office/powerpoint/2010/main" val="3865034573"/>
              </p:ext>
            </p:extLst>
          </p:nvPr>
        </p:nvGraphicFramePr>
        <p:xfrm>
          <a:off x="628650" y="1139825"/>
          <a:ext cx="7886700" cy="2846070"/>
        </p:xfrm>
        <a:graphic>
          <a:graphicData uri="http://schemas.openxmlformats.org/drawingml/2006/table">
            <a:tbl>
              <a:tblPr firstRow="1" bandRow="1">
                <a:tableStyleId>{5C22544A-7EE6-4342-B048-85BDC9FD1C3A}</a:tableStyleId>
              </a:tblPr>
              <a:tblGrid>
                <a:gridCol w="2117725"/>
                <a:gridCol w="2847975"/>
                <a:gridCol w="2921000"/>
              </a:tblGrid>
              <a:tr h="514350">
                <a:tc>
                  <a:txBody>
                    <a:bodyPr/>
                    <a:lstStyle/>
                    <a:p>
                      <a:pPr algn="ctr"/>
                      <a:r>
                        <a:rPr lang="en-US" sz="2400" dirty="0" smtClean="0"/>
                        <a:t>State</a:t>
                      </a:r>
                      <a:endParaRPr lang="en-US" sz="2400" dirty="0"/>
                    </a:p>
                  </a:txBody>
                  <a:tcPr marL="87630" marR="87630" marT="34290" marB="34290"/>
                </a:tc>
                <a:tc>
                  <a:txBody>
                    <a:bodyPr/>
                    <a:lstStyle/>
                    <a:p>
                      <a:pPr algn="ctr"/>
                      <a:r>
                        <a:rPr lang="en-US" sz="2400" dirty="0" smtClean="0"/>
                        <a:t>FMAP</a:t>
                      </a:r>
                      <a:endParaRPr lang="en-US" sz="2400" dirty="0"/>
                    </a:p>
                  </a:txBody>
                  <a:tcPr marL="87630" marR="87630" marT="34290" marB="34290"/>
                </a:tc>
                <a:tc>
                  <a:txBody>
                    <a:bodyPr/>
                    <a:lstStyle/>
                    <a:p>
                      <a:pPr algn="ctr"/>
                      <a:r>
                        <a:rPr lang="en-US" sz="2400" dirty="0" smtClean="0"/>
                        <a:t>Enhanced FMAP</a:t>
                      </a:r>
                      <a:endParaRPr lang="en-US" sz="2400" dirty="0"/>
                    </a:p>
                  </a:txBody>
                  <a:tcPr marL="87630" marR="87630" marT="34290" marB="34290"/>
                </a:tc>
              </a:tr>
              <a:tr h="388620">
                <a:tc>
                  <a:txBody>
                    <a:bodyPr/>
                    <a:lstStyle/>
                    <a:p>
                      <a:endParaRPr lang="en-US" sz="2100" dirty="0"/>
                    </a:p>
                  </a:txBody>
                  <a:tcPr marL="87630" marR="87630" marT="34290" marB="34290">
                    <a:solidFill>
                      <a:srgbClr val="D0D8E8"/>
                    </a:solidFill>
                  </a:tcPr>
                </a:tc>
                <a:tc>
                  <a:txBody>
                    <a:bodyPr/>
                    <a:lstStyle/>
                    <a:p>
                      <a:endParaRPr lang="en-US" sz="2100" dirty="0"/>
                    </a:p>
                  </a:txBody>
                  <a:tcPr marL="87630" marR="87630" marT="34290" marB="34290">
                    <a:solidFill>
                      <a:srgbClr val="D0D8E8"/>
                    </a:solidFill>
                  </a:tcPr>
                </a:tc>
                <a:tc>
                  <a:txBody>
                    <a:bodyPr/>
                    <a:lstStyle/>
                    <a:p>
                      <a:endParaRPr lang="en-US" sz="2100" dirty="0"/>
                    </a:p>
                  </a:txBody>
                  <a:tcPr marL="87630" marR="87630" marT="34290" marB="34290">
                    <a:solidFill>
                      <a:srgbClr val="D0D8E8"/>
                    </a:solidFill>
                  </a:tcPr>
                </a:tc>
              </a:tr>
              <a:tr h="388620">
                <a:tc>
                  <a:txBody>
                    <a:bodyPr/>
                    <a:lstStyle/>
                    <a:p>
                      <a:endParaRPr lang="en-US" sz="2100" dirty="0"/>
                    </a:p>
                  </a:txBody>
                  <a:tcPr marL="87630" marR="87630" marT="34290" marB="34290">
                    <a:solidFill>
                      <a:srgbClr val="E9EDF4"/>
                    </a:solidFill>
                  </a:tcPr>
                </a:tc>
                <a:tc>
                  <a:txBody>
                    <a:bodyPr/>
                    <a:lstStyle/>
                    <a:p>
                      <a:endParaRPr lang="en-US" sz="2100" dirty="0"/>
                    </a:p>
                  </a:txBody>
                  <a:tcPr marL="87630" marR="87630" marT="34290" marB="34290">
                    <a:solidFill>
                      <a:srgbClr val="E9EDF4"/>
                    </a:solidFill>
                  </a:tcPr>
                </a:tc>
                <a:tc>
                  <a:txBody>
                    <a:bodyPr/>
                    <a:lstStyle/>
                    <a:p>
                      <a:endParaRPr lang="en-US" sz="2100" dirty="0"/>
                    </a:p>
                  </a:txBody>
                  <a:tcPr marL="87630" marR="87630" marT="34290" marB="34290">
                    <a:solidFill>
                      <a:srgbClr val="E9EDF4"/>
                    </a:solidFill>
                  </a:tcPr>
                </a:tc>
              </a:tr>
              <a:tr h="388620">
                <a:tc>
                  <a:txBody>
                    <a:bodyPr/>
                    <a:lstStyle/>
                    <a:p>
                      <a:endParaRPr lang="en-US" sz="2100" dirty="0"/>
                    </a:p>
                  </a:txBody>
                  <a:tcPr marL="87630" marR="87630" marT="34290" marB="34290">
                    <a:solidFill>
                      <a:srgbClr val="D0D8E8"/>
                    </a:solidFill>
                  </a:tcPr>
                </a:tc>
                <a:tc>
                  <a:txBody>
                    <a:bodyPr/>
                    <a:lstStyle/>
                    <a:p>
                      <a:endParaRPr lang="en-US" sz="2100" dirty="0"/>
                    </a:p>
                  </a:txBody>
                  <a:tcPr marL="87630" marR="87630" marT="34290" marB="34290">
                    <a:solidFill>
                      <a:srgbClr val="D0D8E8"/>
                    </a:solidFill>
                  </a:tcPr>
                </a:tc>
                <a:tc>
                  <a:txBody>
                    <a:bodyPr/>
                    <a:lstStyle/>
                    <a:p>
                      <a:endParaRPr lang="en-US" sz="2100" dirty="0"/>
                    </a:p>
                  </a:txBody>
                  <a:tcPr marL="87630" marR="87630" marT="34290" marB="34290">
                    <a:solidFill>
                      <a:srgbClr val="D0D8E8"/>
                    </a:solidFill>
                  </a:tcPr>
                </a:tc>
              </a:tr>
              <a:tr h="388620">
                <a:tc>
                  <a:txBody>
                    <a:bodyPr/>
                    <a:lstStyle/>
                    <a:p>
                      <a:pPr marL="0" algn="l" defTabSz="914400" rtl="0" eaLnBrk="1" latinLnBrk="0" hangingPunct="1"/>
                      <a:endParaRPr lang="en-US" sz="2100" kern="1200" dirty="0">
                        <a:solidFill>
                          <a:schemeClr val="dk1"/>
                        </a:solidFill>
                        <a:latin typeface="+mn-lt"/>
                        <a:ea typeface="+mn-ea"/>
                        <a:cs typeface="+mn-cs"/>
                      </a:endParaRPr>
                    </a:p>
                  </a:txBody>
                  <a:tcPr marL="87630" marR="87630" marT="34290" marB="34290">
                    <a:solidFill>
                      <a:srgbClr val="E9EDF4"/>
                    </a:solidFill>
                  </a:tcPr>
                </a:tc>
                <a:tc>
                  <a:txBody>
                    <a:bodyPr/>
                    <a:lstStyle/>
                    <a:p>
                      <a:pPr marL="0" algn="l" defTabSz="914400" rtl="0" eaLnBrk="1" latinLnBrk="0" hangingPunct="1"/>
                      <a:endParaRPr lang="en-US" sz="2100" kern="1200" dirty="0">
                        <a:solidFill>
                          <a:schemeClr val="dk1"/>
                        </a:solidFill>
                        <a:latin typeface="+mn-lt"/>
                        <a:ea typeface="+mn-ea"/>
                        <a:cs typeface="+mn-cs"/>
                      </a:endParaRPr>
                    </a:p>
                  </a:txBody>
                  <a:tcPr marL="87630" marR="87630" marT="34290" marB="34290">
                    <a:solidFill>
                      <a:srgbClr val="E9EDF4"/>
                    </a:solidFill>
                  </a:tcPr>
                </a:tc>
                <a:tc>
                  <a:txBody>
                    <a:bodyPr/>
                    <a:lstStyle/>
                    <a:p>
                      <a:pPr marL="0" algn="l" defTabSz="914400" rtl="0" eaLnBrk="1" latinLnBrk="0" hangingPunct="1"/>
                      <a:endParaRPr lang="en-US" sz="2100" kern="1200" dirty="0">
                        <a:solidFill>
                          <a:schemeClr val="dk1"/>
                        </a:solidFill>
                        <a:latin typeface="+mn-lt"/>
                        <a:ea typeface="+mn-ea"/>
                        <a:cs typeface="+mn-cs"/>
                      </a:endParaRPr>
                    </a:p>
                  </a:txBody>
                  <a:tcPr marL="87630" marR="87630" marT="34290" marB="34290">
                    <a:solidFill>
                      <a:srgbClr val="E9EDF4"/>
                    </a:solidFill>
                  </a:tcPr>
                </a:tc>
              </a:tr>
              <a:tr h="388620">
                <a:tc>
                  <a:txBody>
                    <a:bodyPr/>
                    <a:lstStyle/>
                    <a:p>
                      <a:endParaRPr lang="en-US" sz="2100" dirty="0"/>
                    </a:p>
                  </a:txBody>
                  <a:tcPr marL="87630" marR="87630" marT="34290" marB="34290">
                    <a:solidFill>
                      <a:srgbClr val="D0D8E8"/>
                    </a:solidFill>
                  </a:tcPr>
                </a:tc>
                <a:tc>
                  <a:txBody>
                    <a:bodyPr/>
                    <a:lstStyle/>
                    <a:p>
                      <a:endParaRPr lang="en-US" sz="2100" dirty="0"/>
                    </a:p>
                  </a:txBody>
                  <a:tcPr marL="87630" marR="87630" marT="34290" marB="34290">
                    <a:solidFill>
                      <a:srgbClr val="D0D8E8"/>
                    </a:solidFill>
                  </a:tcPr>
                </a:tc>
                <a:tc>
                  <a:txBody>
                    <a:bodyPr/>
                    <a:lstStyle/>
                    <a:p>
                      <a:endParaRPr lang="en-US" sz="2100" dirty="0"/>
                    </a:p>
                  </a:txBody>
                  <a:tcPr marL="87630" marR="87630" marT="34290" marB="34290">
                    <a:solidFill>
                      <a:srgbClr val="D0D8E8"/>
                    </a:solidFill>
                  </a:tcPr>
                </a:tc>
              </a:tr>
              <a:tr h="388620">
                <a:tc>
                  <a:txBody>
                    <a:bodyPr/>
                    <a:lstStyle/>
                    <a:p>
                      <a:endParaRPr lang="en-US" sz="2100" dirty="0"/>
                    </a:p>
                  </a:txBody>
                  <a:tcPr marL="87630" marR="87630" marT="34290" marB="34290">
                    <a:solidFill>
                      <a:srgbClr val="E9EDF4"/>
                    </a:solidFill>
                  </a:tcPr>
                </a:tc>
                <a:tc>
                  <a:txBody>
                    <a:bodyPr/>
                    <a:lstStyle/>
                    <a:p>
                      <a:endParaRPr lang="en-US" sz="2100" dirty="0"/>
                    </a:p>
                  </a:txBody>
                  <a:tcPr marL="87630" marR="87630" marT="34290" marB="34290">
                    <a:solidFill>
                      <a:srgbClr val="E9EDF4"/>
                    </a:solidFill>
                  </a:tcPr>
                </a:tc>
                <a:tc>
                  <a:txBody>
                    <a:bodyPr/>
                    <a:lstStyle/>
                    <a:p>
                      <a:endParaRPr lang="en-US" sz="2100" dirty="0"/>
                    </a:p>
                  </a:txBody>
                  <a:tcPr marL="87630" marR="87630" marT="34290" marB="34290">
                    <a:solidFill>
                      <a:srgbClr val="E9EDF4"/>
                    </a:solidFill>
                  </a:tcPr>
                </a:tc>
              </a:tr>
            </a:tbl>
          </a:graphicData>
        </a:graphic>
      </p:graphicFrame>
      <p:sp>
        <p:nvSpPr>
          <p:cNvPr id="3" name="Date Placeholder 2"/>
          <p:cNvSpPr>
            <a:spLocks noGrp="1"/>
          </p:cNvSpPr>
          <p:nvPr>
            <p:ph type="dt" sz="half" idx="10"/>
          </p:nvPr>
        </p:nvSpPr>
        <p:spPr/>
        <p:txBody>
          <a:bodyPr/>
          <a:lstStyle/>
          <a:p>
            <a:r>
              <a:rPr lang="en-US" dirty="0" smtClean="0"/>
              <a:t>May 2016</a:t>
            </a:r>
            <a:endParaRPr lang="en-US" dirty="0"/>
          </a:p>
        </p:txBody>
      </p:sp>
      <p:sp>
        <p:nvSpPr>
          <p:cNvPr id="11" name="Footer Placeholder 4"/>
          <p:cNvSpPr>
            <a:spLocks noGrp="1"/>
          </p:cNvSpPr>
          <p:nvPr>
            <p:ph type="ftr" sz="quarter" idx="11"/>
          </p:nvPr>
        </p:nvSpPr>
        <p:spPr/>
        <p:txBody>
          <a:bodyPr/>
          <a:lstStyle/>
          <a:p>
            <a:r>
              <a:rPr lang="en-US" dirty="0" smtClean="0"/>
              <a:t>Medicaid and the Children's Health Insurance Program</a:t>
            </a:r>
            <a:endParaRPr lang="en-US" dirty="0"/>
          </a:p>
        </p:txBody>
      </p:sp>
      <p:sp>
        <p:nvSpPr>
          <p:cNvPr id="12" name="Slide Number Placeholder 5"/>
          <p:cNvSpPr>
            <a:spLocks noGrp="1"/>
          </p:cNvSpPr>
          <p:nvPr>
            <p:ph type="sldNum" sz="quarter" idx="12"/>
          </p:nvPr>
        </p:nvSpPr>
        <p:spPr/>
        <p:txBody>
          <a:bodyPr/>
          <a:lstStyle/>
          <a:p>
            <a:fld id="{9418AAB6-4650-4C46-97D6-618B9D2525ED}" type="slidenum">
              <a:rPr lang="en-US" smtClean="0"/>
              <a:pPr/>
              <a:t>44</a:t>
            </a:fld>
            <a:endParaRPr lang="en-US" dirty="0"/>
          </a:p>
        </p:txBody>
      </p:sp>
    </p:spTree>
    <p:extLst>
      <p:ext uri="{BB962C8B-B14F-4D97-AF65-F5344CB8AC3E}">
        <p14:creationId xmlns:p14="http://schemas.microsoft.com/office/powerpoint/2010/main" val="12592896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This Training </a:t>
            </a:r>
            <a:r>
              <a:rPr lang="en-US" dirty="0"/>
              <a:t>P</a:t>
            </a:r>
            <a:r>
              <a:rPr lang="en-US" dirty="0" smtClean="0"/>
              <a:t>rovided by the</a:t>
            </a:r>
            <a:endParaRPr lang="en-US" dirty="0"/>
          </a:p>
        </p:txBody>
      </p:sp>
      <p:sp>
        <p:nvSpPr>
          <p:cNvPr id="9" name="Content Placeholder 2"/>
          <p:cNvSpPr txBox="1">
            <a:spLocks/>
          </p:cNvSpPr>
          <p:nvPr/>
        </p:nvSpPr>
        <p:spPr>
          <a:xfrm>
            <a:off x="381000" y="1234440"/>
            <a:ext cx="8382000" cy="508635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600"/>
              </a:spcBef>
              <a:buNone/>
            </a:pPr>
            <a:r>
              <a:rPr lang="en-US" dirty="0"/>
              <a:t>CMS National Training Program (NTP)</a:t>
            </a:r>
          </a:p>
          <a:p>
            <a:pPr marL="0" indent="0" algn="ctr">
              <a:spcBef>
                <a:spcPts val="600"/>
              </a:spcBef>
              <a:buNone/>
            </a:pPr>
            <a:endParaRPr lang="en-US" sz="1000" dirty="0"/>
          </a:p>
          <a:p>
            <a:pPr marL="0" indent="0" algn="ctr">
              <a:spcBef>
                <a:spcPts val="600"/>
              </a:spcBef>
              <a:buNone/>
            </a:pPr>
            <a:r>
              <a:rPr lang="en-US" dirty="0"/>
              <a:t>For questions about training products, email </a:t>
            </a:r>
            <a:r>
              <a:rPr lang="en-US" dirty="0">
                <a:hlinkClick r:id="rId3"/>
              </a:rPr>
              <a:t>training@cms.hhs.gov</a:t>
            </a:r>
            <a:r>
              <a:rPr lang="en-US" dirty="0"/>
              <a:t>.</a:t>
            </a:r>
          </a:p>
          <a:p>
            <a:pPr marL="0" indent="0" algn="ctr">
              <a:spcBef>
                <a:spcPts val="600"/>
              </a:spcBef>
              <a:buNone/>
            </a:pPr>
            <a:endParaRPr lang="en-US" sz="1000" dirty="0"/>
          </a:p>
          <a:p>
            <a:pPr marL="0" indent="0" algn="ctr">
              <a:spcBef>
                <a:spcPts val="600"/>
              </a:spcBef>
              <a:buNone/>
            </a:pPr>
            <a:r>
              <a:rPr lang="en-US" dirty="0"/>
              <a:t>To view all available NTP training materials, </a:t>
            </a:r>
          </a:p>
          <a:p>
            <a:pPr marL="0" indent="0" algn="ctr">
              <a:spcBef>
                <a:spcPts val="600"/>
              </a:spcBef>
              <a:buNone/>
            </a:pPr>
            <a:r>
              <a:rPr lang="en-US" dirty="0"/>
              <a:t>or to subscribe to our email list, visit</a:t>
            </a:r>
          </a:p>
          <a:p>
            <a:pPr marL="0" indent="0" algn="ctr">
              <a:spcBef>
                <a:spcPts val="600"/>
              </a:spcBef>
              <a:buNone/>
            </a:pPr>
            <a:r>
              <a:rPr lang="en-US" u="sng" dirty="0">
                <a:hlinkClick r:id="rId4"/>
              </a:rPr>
              <a:t>CMS.gov/outreach-and-education/training/CMSNationalTrainingProgram</a:t>
            </a:r>
            <a:endParaRPr lang="en-US" dirty="0" smtClean="0"/>
          </a:p>
          <a:p>
            <a:pPr marL="0" indent="0">
              <a:buNone/>
            </a:pPr>
            <a:endParaRPr lang="en-US" dirty="0"/>
          </a:p>
        </p:txBody>
      </p:sp>
    </p:spTree>
    <p:extLst>
      <p:ext uri="{BB962C8B-B14F-4D97-AF65-F5344CB8AC3E}">
        <p14:creationId xmlns:p14="http://schemas.microsoft.com/office/powerpoint/2010/main" val="30482678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dirty="0" smtClean="0"/>
              <a:t>Medicaid Administration</a:t>
            </a:r>
          </a:p>
        </p:txBody>
      </p:sp>
      <p:sp>
        <p:nvSpPr>
          <p:cNvPr id="9" name="Content Placeholder 8"/>
          <p:cNvSpPr>
            <a:spLocks noGrp="1"/>
          </p:cNvSpPr>
          <p:nvPr>
            <p:ph idx="1"/>
          </p:nvPr>
        </p:nvSpPr>
        <p:spPr>
          <a:xfrm>
            <a:off x="347133" y="1139868"/>
            <a:ext cx="8669866" cy="5037095"/>
          </a:xfrm>
        </p:spPr>
        <p:txBody>
          <a:bodyPr/>
          <a:lstStyle/>
          <a:p>
            <a:r>
              <a:rPr lang="en-US" dirty="0" smtClean="0"/>
              <a:t>Federal/state partnership</a:t>
            </a:r>
          </a:p>
          <a:p>
            <a:pPr lvl="1"/>
            <a:r>
              <a:rPr lang="en-US" dirty="0" smtClean="0"/>
              <a:t>Jointly financed entitlement program</a:t>
            </a:r>
          </a:p>
          <a:p>
            <a:pPr lvl="1"/>
            <a:r>
              <a:rPr lang="en-US" dirty="0" smtClean="0"/>
              <a:t>Federally established national guidelines</a:t>
            </a:r>
          </a:p>
          <a:p>
            <a:pPr lvl="1"/>
            <a:r>
              <a:rPr lang="en-US" dirty="0" smtClean="0"/>
              <a:t>States receive federal matching funds</a:t>
            </a:r>
          </a:p>
          <a:p>
            <a:pPr lvl="2"/>
            <a:r>
              <a:rPr lang="en-US" dirty="0" smtClean="0"/>
              <a:t>Known as the Federal Medical Assistance Percentage (FMAP) </a:t>
            </a:r>
            <a:endParaRPr lang="en-US" dirty="0"/>
          </a:p>
          <a:p>
            <a:pPr marL="1150938" lvl="3" indent="-355600">
              <a:tabLst>
                <a:tab pos="1150938" algn="l"/>
              </a:tabLst>
            </a:pPr>
            <a:r>
              <a:rPr lang="en-US" dirty="0" smtClean="0"/>
              <a:t>Used to calculate amount of federal share of state expenditures </a:t>
            </a:r>
          </a:p>
          <a:p>
            <a:pPr lvl="3"/>
            <a:r>
              <a:rPr lang="en-US" dirty="0" smtClean="0"/>
              <a:t>Varies from state-to-state</a:t>
            </a:r>
          </a:p>
          <a:p>
            <a:pPr lvl="3"/>
            <a:r>
              <a:rPr lang="en-US" dirty="0" smtClean="0"/>
              <a:t>Based on state per capita income</a:t>
            </a:r>
            <a:endParaRPr lang="en-US" dirty="0"/>
          </a:p>
        </p:txBody>
      </p:sp>
      <p:sp>
        <p:nvSpPr>
          <p:cNvPr id="2" name="Date Placeholder 1"/>
          <p:cNvSpPr>
            <a:spLocks noGrp="1"/>
          </p:cNvSpPr>
          <p:nvPr>
            <p:ph type="dt" sz="half" idx="10"/>
          </p:nvPr>
        </p:nvSpPr>
        <p:spPr/>
        <p:txBody>
          <a:bodyPr/>
          <a:lstStyle/>
          <a:p>
            <a:r>
              <a:rPr lang="en-US" dirty="0" smtClean="0"/>
              <a:t>May 2016</a:t>
            </a:r>
            <a:endParaRPr lang="en-US" dirty="0"/>
          </a:p>
        </p:txBody>
      </p:sp>
      <p:sp>
        <p:nvSpPr>
          <p:cNvPr id="11" name="Footer Placeholder 4"/>
          <p:cNvSpPr>
            <a:spLocks noGrp="1"/>
          </p:cNvSpPr>
          <p:nvPr>
            <p:ph type="ftr" sz="quarter" idx="11"/>
          </p:nvPr>
        </p:nvSpPr>
        <p:spPr/>
        <p:txBody>
          <a:bodyPr/>
          <a:lstStyle/>
          <a:p>
            <a:r>
              <a:rPr lang="en-US" dirty="0" smtClean="0"/>
              <a:t>Medicaid and the Children's Health Insurance Program</a:t>
            </a:r>
            <a:endParaRPr lang="en-US" dirty="0"/>
          </a:p>
        </p:txBody>
      </p:sp>
      <p:sp>
        <p:nvSpPr>
          <p:cNvPr id="12" name="Slide Number Placeholder 5"/>
          <p:cNvSpPr>
            <a:spLocks noGrp="1"/>
          </p:cNvSpPr>
          <p:nvPr>
            <p:ph type="sldNum" sz="quarter" idx="12"/>
          </p:nvPr>
        </p:nvSpPr>
        <p:spPr/>
        <p:txBody>
          <a:bodyPr/>
          <a:lstStyle/>
          <a:p>
            <a:fld id="{9418AAB6-4650-4C46-97D6-618B9D2525ED}" type="slidenum">
              <a:rPr lang="en-US" smtClean="0"/>
              <a:pPr/>
              <a:t>5</a:t>
            </a:fld>
            <a:endParaRPr lang="en-US" dirty="0"/>
          </a:p>
        </p:txBody>
      </p:sp>
    </p:spTree>
    <p:extLst>
      <p:ext uri="{BB962C8B-B14F-4D97-AF65-F5344CB8AC3E}">
        <p14:creationId xmlns:p14="http://schemas.microsoft.com/office/powerpoint/2010/main" val="37258069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dirty="0" smtClean="0"/>
              <a:t>State Medicaid Administration</a:t>
            </a:r>
          </a:p>
        </p:txBody>
      </p:sp>
      <p:sp>
        <p:nvSpPr>
          <p:cNvPr id="11" name="Content Placeholder 10"/>
          <p:cNvSpPr>
            <a:spLocks noGrp="1"/>
          </p:cNvSpPr>
          <p:nvPr>
            <p:ph idx="1"/>
          </p:nvPr>
        </p:nvSpPr>
        <p:spPr/>
        <p:txBody>
          <a:bodyPr/>
          <a:lstStyle/>
          <a:p>
            <a:r>
              <a:rPr lang="en-US" dirty="0" smtClean="0"/>
              <a:t>Within broad federal guidelines, each state </a:t>
            </a:r>
          </a:p>
          <a:p>
            <a:pPr lvl="1"/>
            <a:r>
              <a:rPr lang="en-US" dirty="0" smtClean="0"/>
              <a:t>Develops its own programs</a:t>
            </a:r>
          </a:p>
          <a:p>
            <a:pPr lvl="1"/>
            <a:r>
              <a:rPr lang="en-US" dirty="0" smtClean="0"/>
              <a:t>Develops and operates its own plan</a:t>
            </a:r>
          </a:p>
          <a:p>
            <a:pPr lvl="1"/>
            <a:r>
              <a:rPr lang="en-US" dirty="0" smtClean="0"/>
              <a:t>Establishes its own eligibility standards</a:t>
            </a:r>
          </a:p>
          <a:p>
            <a:pPr lvl="1"/>
            <a:r>
              <a:rPr lang="en-US" dirty="0" smtClean="0"/>
              <a:t>Determines the type, amount, duration, and </a:t>
            </a:r>
            <a:br>
              <a:rPr lang="en-US" dirty="0" smtClean="0"/>
            </a:br>
            <a:r>
              <a:rPr lang="en-US" dirty="0" smtClean="0"/>
              <a:t>scope of services</a:t>
            </a:r>
          </a:p>
          <a:p>
            <a:pPr lvl="1"/>
            <a:r>
              <a:rPr lang="en-US" dirty="0" smtClean="0"/>
              <a:t>Sets the rate of payment for services</a:t>
            </a:r>
          </a:p>
          <a:p>
            <a:pPr lvl="1"/>
            <a:r>
              <a:rPr lang="en-US" dirty="0" smtClean="0"/>
              <a:t>Partners with CMS to administer its program</a:t>
            </a:r>
          </a:p>
          <a:p>
            <a:r>
              <a:rPr lang="en-US" dirty="0" smtClean="0"/>
              <a:t>States may change eligibility, services, and reimbursement during the year</a:t>
            </a:r>
            <a:endParaRPr lang="en-US" dirty="0"/>
          </a:p>
        </p:txBody>
      </p:sp>
      <p:sp>
        <p:nvSpPr>
          <p:cNvPr id="2" name="Date Placeholder 1"/>
          <p:cNvSpPr>
            <a:spLocks noGrp="1"/>
          </p:cNvSpPr>
          <p:nvPr>
            <p:ph type="dt" sz="half" idx="10"/>
          </p:nvPr>
        </p:nvSpPr>
        <p:spPr/>
        <p:txBody>
          <a:bodyPr/>
          <a:lstStyle/>
          <a:p>
            <a:r>
              <a:rPr lang="en-US" dirty="0" smtClean="0"/>
              <a:t>May 2016</a:t>
            </a:r>
            <a:endParaRPr lang="en-US" dirty="0"/>
          </a:p>
        </p:txBody>
      </p:sp>
      <p:sp>
        <p:nvSpPr>
          <p:cNvPr id="9" name="Footer Placeholder 4"/>
          <p:cNvSpPr>
            <a:spLocks noGrp="1"/>
          </p:cNvSpPr>
          <p:nvPr>
            <p:ph type="ftr" sz="quarter" idx="11"/>
          </p:nvPr>
        </p:nvSpPr>
        <p:spPr/>
        <p:txBody>
          <a:bodyPr/>
          <a:lstStyle/>
          <a:p>
            <a:r>
              <a:rPr lang="en-US" dirty="0" smtClean="0"/>
              <a:t>Medicaid and the Children's Health Insurance Program</a:t>
            </a:r>
            <a:endParaRPr lang="en-US" dirty="0"/>
          </a:p>
        </p:txBody>
      </p:sp>
      <p:sp>
        <p:nvSpPr>
          <p:cNvPr id="10" name="Slide Number Placeholder 5"/>
          <p:cNvSpPr>
            <a:spLocks noGrp="1"/>
          </p:cNvSpPr>
          <p:nvPr>
            <p:ph type="sldNum" sz="quarter" idx="12"/>
          </p:nvPr>
        </p:nvSpPr>
        <p:spPr/>
        <p:txBody>
          <a:bodyPr/>
          <a:lstStyle/>
          <a:p>
            <a:fld id="{9418AAB6-4650-4C46-97D6-618B9D2525ED}" type="slidenum">
              <a:rPr lang="en-US" smtClean="0"/>
              <a:pPr/>
              <a:t>6</a:t>
            </a:fld>
            <a:endParaRPr lang="en-US" dirty="0"/>
          </a:p>
        </p:txBody>
      </p:sp>
    </p:spTree>
    <p:extLst>
      <p:ext uri="{BB962C8B-B14F-4D97-AF65-F5344CB8AC3E}">
        <p14:creationId xmlns:p14="http://schemas.microsoft.com/office/powerpoint/2010/main" val="37258069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dirty="0" smtClean="0"/>
              <a:t>The Single State Medicaid Agency</a:t>
            </a:r>
          </a:p>
        </p:txBody>
      </p:sp>
      <p:sp>
        <p:nvSpPr>
          <p:cNvPr id="9" name="Content Placeholder 8"/>
          <p:cNvSpPr>
            <a:spLocks noGrp="1"/>
          </p:cNvSpPr>
          <p:nvPr>
            <p:ph idx="1"/>
          </p:nvPr>
        </p:nvSpPr>
        <p:spPr/>
        <p:txBody>
          <a:bodyPr/>
          <a:lstStyle/>
          <a:p>
            <a:r>
              <a:rPr lang="en-US" dirty="0" smtClean="0"/>
              <a:t>Administers the Medicaid State Plan</a:t>
            </a:r>
          </a:p>
          <a:p>
            <a:pPr lvl="1"/>
            <a:r>
              <a:rPr lang="en-US" dirty="0" smtClean="0"/>
              <a:t>May delegate some administrative functions</a:t>
            </a:r>
          </a:p>
          <a:p>
            <a:r>
              <a:rPr lang="en-US" dirty="0" smtClean="0"/>
              <a:t>Local office names may vary</a:t>
            </a:r>
          </a:p>
          <a:p>
            <a:pPr lvl="1"/>
            <a:r>
              <a:rPr lang="en-US" dirty="0" smtClean="0"/>
              <a:t>Social Services</a:t>
            </a:r>
          </a:p>
          <a:p>
            <a:pPr lvl="1"/>
            <a:r>
              <a:rPr lang="en-US" dirty="0" smtClean="0"/>
              <a:t>Public Assistance</a:t>
            </a:r>
          </a:p>
          <a:p>
            <a:pPr lvl="1"/>
            <a:r>
              <a:rPr lang="en-US" dirty="0" smtClean="0"/>
              <a:t>Human Services</a:t>
            </a:r>
          </a:p>
          <a:p>
            <a:endParaRPr lang="en-US" dirty="0"/>
          </a:p>
        </p:txBody>
      </p:sp>
      <p:sp>
        <p:nvSpPr>
          <p:cNvPr id="2" name="Date Placeholder 1"/>
          <p:cNvSpPr>
            <a:spLocks noGrp="1"/>
          </p:cNvSpPr>
          <p:nvPr>
            <p:ph type="dt" sz="half" idx="10"/>
          </p:nvPr>
        </p:nvSpPr>
        <p:spPr/>
        <p:txBody>
          <a:bodyPr/>
          <a:lstStyle/>
          <a:p>
            <a:r>
              <a:rPr lang="en-US" dirty="0" smtClean="0"/>
              <a:t>May 2016</a:t>
            </a:r>
            <a:endParaRPr lang="en-US" dirty="0"/>
          </a:p>
        </p:txBody>
      </p:sp>
      <p:sp>
        <p:nvSpPr>
          <p:cNvPr id="11" name="Footer Placeholder 4"/>
          <p:cNvSpPr>
            <a:spLocks noGrp="1"/>
          </p:cNvSpPr>
          <p:nvPr>
            <p:ph type="ftr" sz="quarter" idx="11"/>
          </p:nvPr>
        </p:nvSpPr>
        <p:spPr/>
        <p:txBody>
          <a:bodyPr/>
          <a:lstStyle/>
          <a:p>
            <a:r>
              <a:rPr lang="en-US" dirty="0" smtClean="0"/>
              <a:t>Medicaid and the Children's Health Insurance Program</a:t>
            </a:r>
            <a:endParaRPr lang="en-US" dirty="0"/>
          </a:p>
        </p:txBody>
      </p:sp>
      <p:sp>
        <p:nvSpPr>
          <p:cNvPr id="12" name="Slide Number Placeholder 5"/>
          <p:cNvSpPr>
            <a:spLocks noGrp="1"/>
          </p:cNvSpPr>
          <p:nvPr>
            <p:ph type="sldNum" sz="quarter" idx="12"/>
          </p:nvPr>
        </p:nvSpPr>
        <p:spPr/>
        <p:txBody>
          <a:bodyPr/>
          <a:lstStyle/>
          <a:p>
            <a:fld id="{9418AAB6-4650-4C46-97D6-618B9D2525ED}" type="slidenum">
              <a:rPr lang="en-US" smtClean="0"/>
              <a:pPr/>
              <a:t>7</a:t>
            </a:fld>
            <a:endParaRPr lang="en-US" dirty="0"/>
          </a:p>
        </p:txBody>
      </p:sp>
    </p:spTree>
    <p:extLst>
      <p:ext uri="{BB962C8B-B14F-4D97-AF65-F5344CB8AC3E}">
        <p14:creationId xmlns:p14="http://schemas.microsoft.com/office/powerpoint/2010/main" val="37258069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 Your Knowledge―Question 1</a:t>
            </a:r>
            <a:endParaRPr lang="en-US" dirty="0"/>
          </a:p>
        </p:txBody>
      </p:sp>
      <p:sp>
        <p:nvSpPr>
          <p:cNvPr id="15" name="Content Placeholder 14"/>
          <p:cNvSpPr>
            <a:spLocks noGrp="1"/>
          </p:cNvSpPr>
          <p:nvPr>
            <p:ph sz="half" idx="1"/>
          </p:nvPr>
        </p:nvSpPr>
        <p:spPr>
          <a:xfrm>
            <a:off x="495915" y="1511828"/>
            <a:ext cx="4430046" cy="1647601"/>
          </a:xfrm>
        </p:spPr>
        <p:txBody>
          <a:bodyPr/>
          <a:lstStyle/>
          <a:p>
            <a:pPr marL="0" indent="0">
              <a:buNone/>
            </a:pPr>
            <a:r>
              <a:rPr lang="en-US" dirty="0"/>
              <a:t>Medicaid is </a:t>
            </a:r>
            <a:r>
              <a:rPr lang="en-US" dirty="0" smtClean="0"/>
              <a:t>_______.</a:t>
            </a:r>
            <a:endParaRPr lang="en-US" dirty="0"/>
          </a:p>
          <a:p>
            <a:pPr marL="0" indent="0">
              <a:buNone/>
            </a:pPr>
            <a:r>
              <a:rPr lang="en-US" dirty="0" smtClean="0"/>
              <a:t>	</a:t>
            </a:r>
            <a:endParaRPr lang="en-US" dirty="0"/>
          </a:p>
          <a:p>
            <a:pPr marL="0" indent="0">
              <a:buNone/>
            </a:pPr>
            <a:endParaRPr lang="en-US" dirty="0" smtClean="0"/>
          </a:p>
        </p:txBody>
      </p:sp>
      <p:sp>
        <p:nvSpPr>
          <p:cNvPr id="16" name="Content Placeholder 15"/>
          <p:cNvSpPr>
            <a:spLocks noGrp="1"/>
          </p:cNvSpPr>
          <p:nvPr>
            <p:ph sz="half" idx="2"/>
          </p:nvPr>
        </p:nvSpPr>
        <p:spPr>
          <a:xfrm>
            <a:off x="534422" y="2437704"/>
            <a:ext cx="4044950" cy="4786396"/>
          </a:xfrm>
        </p:spPr>
        <p:txBody>
          <a:bodyPr/>
          <a:lstStyle/>
          <a:p>
            <a:pPr marL="514350" indent="-514350">
              <a:buFont typeface="+mj-lt"/>
              <a:buAutoNum type="alphaLcPeriod"/>
            </a:pPr>
            <a:r>
              <a:rPr lang="en-US" dirty="0" smtClean="0"/>
              <a:t>For people with high incomes</a:t>
            </a:r>
            <a:endParaRPr lang="en-US" dirty="0"/>
          </a:p>
          <a:p>
            <a:pPr marL="514350" indent="-514350">
              <a:buFont typeface="+mj-lt"/>
              <a:buAutoNum type="alphaLcPeriod"/>
            </a:pPr>
            <a:r>
              <a:rPr lang="en-US" dirty="0" smtClean="0"/>
              <a:t>Funded solely by states</a:t>
            </a:r>
            <a:endParaRPr lang="en-US" dirty="0"/>
          </a:p>
          <a:p>
            <a:pPr marL="514350" indent="-514350">
              <a:buFont typeface="+mj-lt"/>
              <a:buAutoNum type="alphaLcPeriod"/>
            </a:pPr>
            <a:r>
              <a:rPr lang="en-US" dirty="0" smtClean="0"/>
              <a:t>A Federal program</a:t>
            </a:r>
            <a:endParaRPr lang="en-US" dirty="0"/>
          </a:p>
          <a:p>
            <a:pPr marL="514350" indent="-514350">
              <a:buFont typeface="+mj-lt"/>
              <a:buAutoNum type="alphaLcPeriod"/>
            </a:pPr>
            <a:r>
              <a:rPr lang="en-US" dirty="0" smtClean="0"/>
              <a:t>A joint federal/state partnership</a:t>
            </a:r>
            <a:endParaRPr lang="en-US" dirty="0"/>
          </a:p>
          <a:p>
            <a:endParaRPr lang="en-US" dirty="0"/>
          </a:p>
        </p:txBody>
      </p:sp>
      <p:sp>
        <p:nvSpPr>
          <p:cNvPr id="7" name="Rounded Rectangle 6" descr="Red box answer selection"/>
          <p:cNvSpPr/>
          <p:nvPr/>
        </p:nvSpPr>
        <p:spPr>
          <a:xfrm>
            <a:off x="564269" y="5106049"/>
            <a:ext cx="4031839" cy="992462"/>
          </a:xfrm>
          <a:prstGeom prst="round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3" name="Date Placeholder 2"/>
          <p:cNvSpPr>
            <a:spLocks noGrp="1"/>
          </p:cNvSpPr>
          <p:nvPr>
            <p:ph type="dt" sz="half" idx="13"/>
          </p:nvPr>
        </p:nvSpPr>
        <p:spPr/>
        <p:txBody>
          <a:bodyPr/>
          <a:lstStyle/>
          <a:p>
            <a:r>
              <a:rPr lang="en-US" dirty="0" smtClean="0"/>
              <a:t>May 2016</a:t>
            </a:r>
            <a:endParaRPr lang="en-US" dirty="0"/>
          </a:p>
        </p:txBody>
      </p:sp>
      <p:sp>
        <p:nvSpPr>
          <p:cNvPr id="4" name="Footer Placeholder 3"/>
          <p:cNvSpPr>
            <a:spLocks noGrp="1"/>
          </p:cNvSpPr>
          <p:nvPr>
            <p:ph type="ftr" sz="quarter" idx="11"/>
          </p:nvPr>
        </p:nvSpPr>
        <p:spPr/>
        <p:txBody>
          <a:bodyPr/>
          <a:lstStyle/>
          <a:p>
            <a:r>
              <a:rPr lang="en-US" dirty="0" smtClean="0"/>
              <a:t>Medicaid and the Children's Health Insurance Program</a:t>
            </a:r>
            <a:endParaRPr lang="en-US" dirty="0"/>
          </a:p>
        </p:txBody>
      </p:sp>
      <p:sp>
        <p:nvSpPr>
          <p:cNvPr id="5" name="Slide Number Placeholder 4"/>
          <p:cNvSpPr>
            <a:spLocks noGrp="1"/>
          </p:cNvSpPr>
          <p:nvPr>
            <p:ph type="sldNum" sz="quarter" idx="12"/>
          </p:nvPr>
        </p:nvSpPr>
        <p:spPr/>
        <p:txBody>
          <a:bodyPr/>
          <a:lstStyle/>
          <a:p>
            <a:fld id="{D3B75908-2BC4-4CCC-BE4B-63652A0FD379}" type="slidenum">
              <a:rPr lang="en-US" smtClean="0"/>
              <a:t>8</a:t>
            </a:fld>
            <a:endParaRPr lang="en-US" dirty="0"/>
          </a:p>
        </p:txBody>
      </p:sp>
    </p:spTree>
    <p:extLst>
      <p:ext uri="{BB962C8B-B14F-4D97-AF65-F5344CB8AC3E}">
        <p14:creationId xmlns:p14="http://schemas.microsoft.com/office/powerpoint/2010/main" val="1363611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dirty="0" smtClean="0"/>
              <a:t>Medicaid Eligibility</a:t>
            </a:r>
          </a:p>
        </p:txBody>
      </p:sp>
      <p:sp>
        <p:nvSpPr>
          <p:cNvPr id="3" name="Content Placeholder 2"/>
          <p:cNvSpPr>
            <a:spLocks noGrp="1"/>
          </p:cNvSpPr>
          <p:nvPr>
            <p:ph idx="1"/>
          </p:nvPr>
        </p:nvSpPr>
        <p:spPr>
          <a:xfrm>
            <a:off x="0" y="977030"/>
            <a:ext cx="9144000" cy="5199933"/>
          </a:xfrm>
        </p:spPr>
        <p:txBody>
          <a:bodyPr/>
          <a:lstStyle/>
          <a:p>
            <a:r>
              <a:rPr lang="en-US" dirty="0" smtClean="0"/>
              <a:t>Eligibility tied to groups specified under the federal Medicaid law</a:t>
            </a:r>
          </a:p>
          <a:p>
            <a:pPr lvl="1"/>
            <a:r>
              <a:rPr lang="en-US" dirty="0" smtClean="0"/>
              <a:t>Pregnant women</a:t>
            </a:r>
          </a:p>
          <a:p>
            <a:pPr lvl="1"/>
            <a:r>
              <a:rPr lang="en-US" dirty="0" smtClean="0"/>
              <a:t>Children</a:t>
            </a:r>
          </a:p>
          <a:p>
            <a:pPr lvl="1"/>
            <a:r>
              <a:rPr lang="en-US" dirty="0" smtClean="0"/>
              <a:t>People with disabilities </a:t>
            </a:r>
          </a:p>
          <a:p>
            <a:pPr lvl="1"/>
            <a:r>
              <a:rPr lang="en-US" dirty="0" smtClean="0"/>
              <a:t>Seniors </a:t>
            </a:r>
          </a:p>
          <a:p>
            <a:pPr lvl="1"/>
            <a:r>
              <a:rPr lang="en-US" dirty="0" smtClean="0"/>
              <a:t>Adult Group in states with Affordable Care Act expansion</a:t>
            </a:r>
          </a:p>
          <a:p>
            <a:r>
              <a:rPr lang="en-US" dirty="0" smtClean="0"/>
              <a:t>States must cover certain groups, such as children and pregnant women, and have the option to cover other groups</a:t>
            </a:r>
          </a:p>
          <a:p>
            <a:r>
              <a:rPr lang="en-US" dirty="0" smtClean="0"/>
              <a:t>Financial and non-financial requirements</a:t>
            </a:r>
            <a:endParaRPr lang="en-US" dirty="0"/>
          </a:p>
        </p:txBody>
      </p:sp>
      <p:sp>
        <p:nvSpPr>
          <p:cNvPr id="2" name="Date Placeholder 1"/>
          <p:cNvSpPr>
            <a:spLocks noGrp="1"/>
          </p:cNvSpPr>
          <p:nvPr>
            <p:ph type="dt" sz="half" idx="10"/>
          </p:nvPr>
        </p:nvSpPr>
        <p:spPr>
          <a:xfrm>
            <a:off x="628650" y="6483351"/>
            <a:ext cx="2057400" cy="365125"/>
          </a:xfrm>
        </p:spPr>
        <p:txBody>
          <a:bodyPr/>
          <a:lstStyle/>
          <a:p>
            <a:r>
              <a:rPr lang="en-US" dirty="0" smtClean="0"/>
              <a:t>May 2016</a:t>
            </a:r>
            <a:endParaRPr lang="en-US" dirty="0"/>
          </a:p>
        </p:txBody>
      </p:sp>
      <p:sp>
        <p:nvSpPr>
          <p:cNvPr id="9" name="Footer Placeholder 4"/>
          <p:cNvSpPr>
            <a:spLocks noGrp="1"/>
          </p:cNvSpPr>
          <p:nvPr>
            <p:ph type="ftr" sz="quarter" idx="11"/>
          </p:nvPr>
        </p:nvSpPr>
        <p:spPr>
          <a:xfrm>
            <a:off x="3028950" y="6483351"/>
            <a:ext cx="3086100" cy="365125"/>
          </a:xfrm>
        </p:spPr>
        <p:txBody>
          <a:bodyPr/>
          <a:lstStyle/>
          <a:p>
            <a:r>
              <a:rPr lang="en-US" dirty="0" smtClean="0"/>
              <a:t>Medicaid and the Children's Health Insurance Program</a:t>
            </a:r>
            <a:endParaRPr lang="en-US" dirty="0"/>
          </a:p>
        </p:txBody>
      </p:sp>
      <p:sp>
        <p:nvSpPr>
          <p:cNvPr id="10" name="Slide Number Placeholder 5"/>
          <p:cNvSpPr>
            <a:spLocks noGrp="1"/>
          </p:cNvSpPr>
          <p:nvPr>
            <p:ph type="sldNum" sz="quarter" idx="12"/>
          </p:nvPr>
        </p:nvSpPr>
        <p:spPr>
          <a:xfrm>
            <a:off x="6457950" y="6483351"/>
            <a:ext cx="2057400" cy="365125"/>
          </a:xfrm>
        </p:spPr>
        <p:txBody>
          <a:bodyPr/>
          <a:lstStyle/>
          <a:p>
            <a:fld id="{9418AAB6-4650-4C46-97D6-618B9D2525ED}" type="slidenum">
              <a:rPr lang="en-US" smtClean="0"/>
              <a:pPr/>
              <a:t>9</a:t>
            </a:fld>
            <a:endParaRPr lang="en-US" dirty="0"/>
          </a:p>
        </p:txBody>
      </p:sp>
    </p:spTree>
    <p:extLst>
      <p:ext uri="{BB962C8B-B14F-4D97-AF65-F5344CB8AC3E}">
        <p14:creationId xmlns:p14="http://schemas.microsoft.com/office/powerpoint/2010/main" val="159492309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OPREFERENCE" val="False"/>
</p:tagLst>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6ntpPowerPointTemplate11_5_15.potx" id="{D8B21409-55A4-475D-A914-F952BFB016A0}" vid="{5687438E-5A0B-49A1-93AD-3CCD7DF03B27}"/>
    </a:ext>
  </a:extLst>
</a:theme>
</file>

<file path=ppt/theme/theme2.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6ntpPowerPointTemplate11_5_15.potx" id="{D8B21409-55A4-475D-A914-F952BFB016A0}" vid="{8611ABE4-F9CF-465A-AD8F-7875D2A83E82}"/>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6ntpPowerPointTemplate11_5_15.potx" id="{D8B21409-55A4-475D-A914-F952BFB016A0}" vid="{40E4E048-E822-4C7F-8E8A-B9C21D1035E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2016ntpPowerPointTemplate11_5_15</Template>
  <TotalTime>1522</TotalTime>
  <Words>9300</Words>
  <Application>Microsoft Office PowerPoint</Application>
  <PresentationFormat>On-screen Show (4:3)</PresentationFormat>
  <Paragraphs>856</Paragraphs>
  <Slides>45</Slides>
  <Notes>45</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45</vt:i4>
      </vt:variant>
    </vt:vector>
  </HeadingPairs>
  <TitlesOfParts>
    <vt:vector size="55" baseType="lpstr">
      <vt:lpstr>ＭＳ Ｐゴシック</vt:lpstr>
      <vt:lpstr>Arial</vt:lpstr>
      <vt:lpstr>Calibri</vt:lpstr>
      <vt:lpstr>Calibri </vt:lpstr>
      <vt:lpstr>Times New Roman</vt:lpstr>
      <vt:lpstr>Wingdings</vt:lpstr>
      <vt:lpstr>Wingdings 2</vt:lpstr>
      <vt:lpstr>1_Custom Design</vt:lpstr>
      <vt:lpstr>2_Custom Design</vt:lpstr>
      <vt:lpstr>Custom Design</vt:lpstr>
      <vt:lpstr> </vt:lpstr>
      <vt:lpstr>Session Objectives</vt:lpstr>
      <vt:lpstr>Lesson 1—Medicaid Overview</vt:lpstr>
      <vt:lpstr>Medicaid Overview</vt:lpstr>
      <vt:lpstr>Medicaid Administration</vt:lpstr>
      <vt:lpstr>State Medicaid Administration</vt:lpstr>
      <vt:lpstr>The Single State Medicaid Agency</vt:lpstr>
      <vt:lpstr>Check Your Knowledge―Question 1</vt:lpstr>
      <vt:lpstr>Medicaid Eligibility</vt:lpstr>
      <vt:lpstr> Eligibility—Medicaid Expansion  </vt:lpstr>
      <vt:lpstr> Medicaid Expansion in 2016: 32 States Including the District of Columbia </vt:lpstr>
      <vt:lpstr> Affordable Insurance Programs  Without Expansion </vt:lpstr>
      <vt:lpstr>A Seamless System of Coverage  With Expansion</vt:lpstr>
      <vt:lpstr>States Not Expanding Medicaid</vt:lpstr>
      <vt:lpstr>Streamlined Application</vt:lpstr>
      <vt:lpstr>Application and Enrollment Process</vt:lpstr>
      <vt:lpstr>Modified Adjusted Gross  Income (MAGI) Methodology</vt:lpstr>
      <vt:lpstr>Modified Adjusted Gross Income (MAGI)-Based Methodology</vt:lpstr>
      <vt:lpstr>State Options for Coordinated Eligibility Determinations With the Marketplace </vt:lpstr>
      <vt:lpstr>Whose Eligibility Is Based on MAGI?</vt:lpstr>
      <vt:lpstr>Verification</vt:lpstr>
      <vt:lpstr>Check Your Knowledge―Question 2</vt:lpstr>
      <vt:lpstr>Mandatory Medicaid State Plan Benefits</vt:lpstr>
      <vt:lpstr> Mandatory Medicaid State  Plan Benefits Continued </vt:lpstr>
      <vt:lpstr>Medicaid Waivers</vt:lpstr>
      <vt:lpstr>ACA Medicaid Funding Improvements &amp; Expansion of Waivers</vt:lpstr>
      <vt:lpstr>How Are Medicare and Medicaid Different?</vt:lpstr>
      <vt:lpstr>Medicare-Medicaid Enrollees </vt:lpstr>
      <vt:lpstr>Medicare Savings Programs (MSPs)</vt:lpstr>
      <vt:lpstr>Minimum Federal Eligibility Requirements for MSP</vt:lpstr>
      <vt:lpstr>Check Your Knowledge―Question 3</vt:lpstr>
      <vt:lpstr>Lesson 2—Children’s Health Insurance Program (CHIP) Overview</vt:lpstr>
      <vt:lpstr>What is the Children’s  Health Insurance Program (CHIP)?</vt:lpstr>
      <vt:lpstr>State Options for the Children’s  Health Insurance Program (CHIP)</vt:lpstr>
      <vt:lpstr>Children’s Health Insurance  Program (CHIP) Eligibility</vt:lpstr>
      <vt:lpstr>Restrictions on Eligibility</vt:lpstr>
      <vt:lpstr>Documentation Requirements for Medicaid and CHIP</vt:lpstr>
      <vt:lpstr>Authorization and Funding</vt:lpstr>
      <vt:lpstr>Check Your Knowledge―Question 4</vt:lpstr>
      <vt:lpstr>Medicaid and CHIP Resource Guide</vt:lpstr>
      <vt:lpstr>Appendix A—Medicaid Agencies</vt:lpstr>
      <vt:lpstr>Appendix B—Medicaid Enrollment</vt:lpstr>
      <vt:lpstr>Appendix C—Medicaid Eligibility</vt:lpstr>
      <vt:lpstr>Appendix D—State Medicaid Federal Medical Assistance Percentages (FMAP) Rates </vt:lpstr>
      <vt:lpstr>This Training Provided by the</vt:lpstr>
    </vt:vector>
  </TitlesOfParts>
  <Company>CMS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Kim Lare</dc:creator>
  <cp:lastModifiedBy>Kim Lare</cp:lastModifiedBy>
  <cp:revision>193</cp:revision>
  <cp:lastPrinted>2016-04-22T15:09:15Z</cp:lastPrinted>
  <dcterms:created xsi:type="dcterms:W3CDTF">2015-11-05T17:26:50Z</dcterms:created>
  <dcterms:modified xsi:type="dcterms:W3CDTF">2016-05-12T16:20:08Z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30456370</vt:i4>
  </property>
  <property fmtid="{D5CDD505-2E9C-101B-9397-08002B2CF9AE}" pid="3" name="_NewReviewCycle">
    <vt:lpwstr/>
  </property>
  <property fmtid="{D5CDD505-2E9C-101B-9397-08002B2CF9AE}" pid="4" name="_EmailSubject">
    <vt:lpwstr>Mod 12- Medicaid and CHIP ready for CSG review</vt:lpwstr>
  </property>
  <property fmtid="{D5CDD505-2E9C-101B-9397-08002B2CF9AE}" pid="5" name="_AuthorEmail">
    <vt:lpwstr>Kim.Lare@cms.hhs.gov</vt:lpwstr>
  </property>
  <property fmtid="{D5CDD505-2E9C-101B-9397-08002B2CF9AE}" pid="6" name="_AuthorEmailDisplayName">
    <vt:lpwstr>Lare, Kim M. (CMS/OC)</vt:lpwstr>
  </property>
</Properties>
</file>