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73" r:id="rId2"/>
    <p:sldMasterId id="2147483660" r:id="rId3"/>
  </p:sldMasterIdLst>
  <p:notesMasterIdLst>
    <p:notesMasterId r:id="rId68"/>
  </p:notesMasterIdLst>
  <p:handoutMasterIdLst>
    <p:handoutMasterId r:id="rId69"/>
  </p:handoutMasterIdLst>
  <p:sldIdLst>
    <p:sldId id="367" r:id="rId4"/>
    <p:sldId id="387" r:id="rId5"/>
    <p:sldId id="386" r:id="rId6"/>
    <p:sldId id="305" r:id="rId7"/>
    <p:sldId id="306" r:id="rId8"/>
    <p:sldId id="307" r:id="rId9"/>
    <p:sldId id="308" r:id="rId10"/>
    <p:sldId id="373" r:id="rId11"/>
    <p:sldId id="310" r:id="rId12"/>
    <p:sldId id="374" r:id="rId13"/>
    <p:sldId id="375" r:id="rId14"/>
    <p:sldId id="376" r:id="rId15"/>
    <p:sldId id="377" r:id="rId16"/>
    <p:sldId id="317" r:id="rId17"/>
    <p:sldId id="316" r:id="rId18"/>
    <p:sldId id="318" r:id="rId19"/>
    <p:sldId id="378" r:id="rId20"/>
    <p:sldId id="320" r:id="rId21"/>
    <p:sldId id="321" r:id="rId22"/>
    <p:sldId id="322" r:id="rId23"/>
    <p:sldId id="323" r:id="rId24"/>
    <p:sldId id="324" r:id="rId25"/>
    <p:sldId id="379" r:id="rId26"/>
    <p:sldId id="325" r:id="rId27"/>
    <p:sldId id="326" r:id="rId28"/>
    <p:sldId id="380" r:id="rId29"/>
    <p:sldId id="328" r:id="rId30"/>
    <p:sldId id="329" r:id="rId31"/>
    <p:sldId id="330" r:id="rId32"/>
    <p:sldId id="331" r:id="rId33"/>
    <p:sldId id="383" r:id="rId34"/>
    <p:sldId id="333" r:id="rId35"/>
    <p:sldId id="335" r:id="rId36"/>
    <p:sldId id="336" r:id="rId37"/>
    <p:sldId id="337" r:id="rId38"/>
    <p:sldId id="338" r:id="rId39"/>
    <p:sldId id="339" r:id="rId40"/>
    <p:sldId id="381" r:id="rId41"/>
    <p:sldId id="341" r:id="rId42"/>
    <p:sldId id="342" r:id="rId43"/>
    <p:sldId id="343" r:id="rId44"/>
    <p:sldId id="344" r:id="rId45"/>
    <p:sldId id="345" r:id="rId46"/>
    <p:sldId id="346" r:id="rId47"/>
    <p:sldId id="347" r:id="rId48"/>
    <p:sldId id="348" r:id="rId49"/>
    <p:sldId id="349" r:id="rId50"/>
    <p:sldId id="353" r:id="rId51"/>
    <p:sldId id="350" r:id="rId52"/>
    <p:sldId id="351" r:id="rId53"/>
    <p:sldId id="352" r:id="rId54"/>
    <p:sldId id="355" r:id="rId55"/>
    <p:sldId id="356" r:id="rId56"/>
    <p:sldId id="357" r:id="rId57"/>
    <p:sldId id="358" r:id="rId58"/>
    <p:sldId id="359" r:id="rId59"/>
    <p:sldId id="388" r:id="rId60"/>
    <p:sldId id="361" r:id="rId61"/>
    <p:sldId id="362" r:id="rId62"/>
    <p:sldId id="363" r:id="rId63"/>
    <p:sldId id="364" r:id="rId64"/>
    <p:sldId id="384" r:id="rId65"/>
    <p:sldId id="385" r:id="rId66"/>
    <p:sldId id="382" r:id="rId6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slie Long" initials="LL" lastIdx="13" clrIdx="0">
    <p:extLst>
      <p:ext uri="{19B8F6BF-5375-455C-9EA6-DF929625EA0E}">
        <p15:presenceInfo xmlns:p15="http://schemas.microsoft.com/office/powerpoint/2012/main" userId="S-1-5-21-4095628063-3556742122-3606576086-120535" providerId="AD"/>
      </p:ext>
    </p:extLst>
  </p:cmAuthor>
  <p:cmAuthor id="2" name="Amy Miner" initials="AM" lastIdx="9" clrIdx="1">
    <p:extLst>
      <p:ext uri="{19B8F6BF-5375-455C-9EA6-DF929625EA0E}">
        <p15:presenceInfo xmlns:p15="http://schemas.microsoft.com/office/powerpoint/2012/main" userId="S-1-5-21-4095628063-3556742122-3606576086-8437" providerId="AD"/>
      </p:ext>
    </p:extLst>
  </p:cmAuthor>
  <p:cmAuthor id="3" name="Erin Gordon" initials="EG" lastIdx="40" clrIdx="2">
    <p:extLst>
      <p:ext uri="{19B8F6BF-5375-455C-9EA6-DF929625EA0E}">
        <p15:presenceInfo xmlns:p15="http://schemas.microsoft.com/office/powerpoint/2012/main" userId="S-1-5-21-4095628063-3556742122-3606576086-10842" providerId="AD"/>
      </p:ext>
    </p:extLst>
  </p:cmAuthor>
  <p:cmAuthor id="4" name="Susan Razik" initials="SR" lastIdx="8" clrIdx="3">
    <p:extLst>
      <p:ext uri="{19B8F6BF-5375-455C-9EA6-DF929625EA0E}">
        <p15:presenceInfo xmlns:p15="http://schemas.microsoft.com/office/powerpoint/2012/main" userId="S-1-5-21-4095628063-3556742122-3606576086-101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4A9C"/>
    <a:srgbClr val="6A8ED0"/>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0" autoAdjust="0"/>
    <p:restoredTop sz="81016" autoAdjust="0"/>
  </p:normalViewPr>
  <p:slideViewPr>
    <p:cSldViewPr snapToGrid="0">
      <p:cViewPr varScale="1">
        <p:scale>
          <a:sx n="90" d="100"/>
          <a:sy n="90" d="100"/>
        </p:scale>
        <p:origin x="2028" y="9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70" d="100"/>
          <a:sy n="70" d="100"/>
        </p:scale>
        <p:origin x="1608" y="-16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4" Type="http://schemas.openxmlformats.org/officeDocument/2006/relationships/image" Target="../media/image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4"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36991C-74AC-49D6-ADF2-06BDDC0B6C03}" type="doc">
      <dgm:prSet loTypeId="urn:microsoft.com/office/officeart/2005/8/layout/pList2#1" loCatId="list" qsTypeId="urn:microsoft.com/office/officeart/2005/8/quickstyle/simple1" qsCatId="simple" csTypeId="urn:microsoft.com/office/officeart/2005/8/colors/accent1_2" csCatId="accent1" phldr="1"/>
      <dgm:spPr/>
    </dgm:pt>
    <dgm:pt modelId="{9FDCE8C1-B58D-4C87-B0F1-A8FB6B563698}">
      <dgm:prSet phldrT="[Text]" custT="1"/>
      <dgm:spPr/>
      <dgm:t>
        <a:bodyPr/>
        <a:lstStyle/>
        <a:p>
          <a:r>
            <a:rPr lang="en-US" sz="2000" b="1" dirty="0" smtClean="0"/>
            <a:t>Parte A Seguro de Hospital</a:t>
          </a:r>
          <a:endParaRPr lang="es-US" sz="2000" b="1" dirty="0"/>
        </a:p>
      </dgm:t>
      <dgm:extLst>
        <a:ext uri="{E40237B7-FDA0-4F09-8148-C483321AD2D9}">
          <dgm14:cNvPr xmlns:dgm14="http://schemas.microsoft.com/office/drawing/2010/diagram" id="0" name="" descr="Part A Hospital Insurance&#10;" title="part A"/>
        </a:ext>
      </dgm:extLst>
    </dgm:pt>
    <dgm:pt modelId="{3ED9B716-15AB-4011-8B44-DD5AE9120BA7}" type="parTrans" cxnId="{26320344-3E1F-46DC-B3CD-6537F4BD7A4A}">
      <dgm:prSet/>
      <dgm:spPr/>
      <dgm:t>
        <a:bodyPr/>
        <a:lstStyle/>
        <a:p>
          <a:endParaRPr lang="en-US"/>
        </a:p>
      </dgm:t>
    </dgm:pt>
    <dgm:pt modelId="{48D14F0C-76A9-48EB-9043-D105EC90AAD9}" type="sibTrans" cxnId="{26320344-3E1F-46DC-B3CD-6537F4BD7A4A}">
      <dgm:prSet/>
      <dgm:spPr/>
      <dgm:t>
        <a:bodyPr/>
        <a:lstStyle/>
        <a:p>
          <a:endParaRPr lang="en-US"/>
        </a:p>
      </dgm:t>
    </dgm:pt>
    <dgm:pt modelId="{CCB254E7-7AE5-4237-AC45-1FB42C32275C}">
      <dgm:prSet phldrT="[Text]" custT="1"/>
      <dgm:spPr/>
      <dgm:t>
        <a:bodyPr/>
        <a:lstStyle/>
        <a:p>
          <a:r>
            <a:rPr lang="en-US" sz="2000" b="1" dirty="0" smtClean="0"/>
            <a:t>Parte B Seguro Médico</a:t>
          </a:r>
          <a:r>
            <a:rPr lang="en-US" dirty="0" smtClean="0"/>
            <a:t>	</a:t>
          </a:r>
          <a:endParaRPr lang="es-US" sz="1700" dirty="0"/>
        </a:p>
      </dgm:t>
      <dgm:extLst>
        <a:ext uri="{E40237B7-FDA0-4F09-8148-C483321AD2D9}">
          <dgm14:cNvPr xmlns:dgm14="http://schemas.microsoft.com/office/drawing/2010/diagram" id="0" name="" descr="Part B Medical Insurance &#10;" title="Part B"/>
        </a:ext>
      </dgm:extLst>
    </dgm:pt>
    <dgm:pt modelId="{DCA7DDDF-04CE-4F6C-8AED-F3E8645C8DD2}" type="parTrans" cxnId="{D565DE86-EB22-46E0-9CCB-AF62C195BE62}">
      <dgm:prSet/>
      <dgm:spPr/>
      <dgm:t>
        <a:bodyPr/>
        <a:lstStyle/>
        <a:p>
          <a:endParaRPr lang="en-US"/>
        </a:p>
      </dgm:t>
    </dgm:pt>
    <dgm:pt modelId="{EBB80556-96B3-4B28-B915-9606A9AE962C}" type="sibTrans" cxnId="{D565DE86-EB22-46E0-9CCB-AF62C195BE62}">
      <dgm:prSet/>
      <dgm:spPr/>
      <dgm:t>
        <a:bodyPr/>
        <a:lstStyle/>
        <a:p>
          <a:endParaRPr lang="en-US"/>
        </a:p>
      </dgm:t>
    </dgm:pt>
    <dgm:pt modelId="{1E329FE2-26FB-4EDA-ADE5-C05C9C42F69A}">
      <dgm:prSet phldrT="[Text]" custT="1"/>
      <dgm:spPr/>
      <dgm:t>
        <a:bodyPr/>
        <a:lstStyle/>
        <a:p>
          <a:r>
            <a:rPr lang="en-US" sz="2000" b="1" dirty="0" smtClean="0"/>
            <a:t>Parte C Planes Medicare Advantage </a:t>
          </a:r>
          <a:r>
            <a:rPr lang="en-US" sz="1600" b="0" dirty="0" smtClean="0"/>
            <a:t>(como HMO/PPO) I</a:t>
          </a:r>
          <a:r>
            <a:rPr lang="en-US" sz="1600" dirty="0" smtClean="0"/>
            <a:t>ncluye cobertura de Parte A, Parte B y, a veces, de Parte C </a:t>
          </a:r>
          <a:endParaRPr lang="es-US" sz="1600" dirty="0"/>
        </a:p>
      </dgm:t>
      <dgm:extLst>
        <a:ext uri="{E40237B7-FDA0-4F09-8148-C483321AD2D9}">
          <dgm14:cNvPr xmlns:dgm14="http://schemas.microsoft.com/office/drawing/2010/diagram" id="0" name="" descr="Part C Medicare Advantage Plans (like HMOs/PPOs) Includes Part A, Part B and sometimes Part D coverage &#10;" title="Part C"/>
        </a:ext>
      </dgm:extLst>
    </dgm:pt>
    <dgm:pt modelId="{633C02F7-69DA-4A4B-A292-DC4304727856}" type="parTrans" cxnId="{244960A6-6E71-42A0-9ACD-FC26A5A407F1}">
      <dgm:prSet/>
      <dgm:spPr/>
      <dgm:t>
        <a:bodyPr/>
        <a:lstStyle/>
        <a:p>
          <a:endParaRPr lang="en-US"/>
        </a:p>
      </dgm:t>
    </dgm:pt>
    <dgm:pt modelId="{21DD9548-6603-4C0B-8189-7F5DCF085E94}" type="sibTrans" cxnId="{244960A6-6E71-42A0-9ACD-FC26A5A407F1}">
      <dgm:prSet/>
      <dgm:spPr/>
      <dgm:t>
        <a:bodyPr/>
        <a:lstStyle/>
        <a:p>
          <a:endParaRPr lang="en-US"/>
        </a:p>
      </dgm:t>
    </dgm:pt>
    <dgm:pt modelId="{AD7A8618-6064-41D7-8365-B37264D688FC}">
      <dgm:prSet phldrT="[Text]" custT="1"/>
      <dgm:spPr/>
      <dgm:t>
        <a:bodyPr/>
        <a:lstStyle/>
        <a:p>
          <a:r>
            <a:rPr lang="en-US" sz="2000" b="1" dirty="0" smtClean="0"/>
            <a:t>Parte D Cobertura Medicare para medicamentos recetados</a:t>
          </a:r>
          <a:endParaRPr lang="es-US" sz="2000" b="1" dirty="0"/>
        </a:p>
      </dgm:t>
      <dgm:extLst>
        <a:ext uri="{E40237B7-FDA0-4F09-8148-C483321AD2D9}">
          <dgm14:cNvPr xmlns:dgm14="http://schemas.microsoft.com/office/drawing/2010/diagram" id="0" name="" descr="Part D Medicare Prescription Drug Coverage&#10;" title="Part D"/>
        </a:ext>
      </dgm:extLst>
    </dgm:pt>
    <dgm:pt modelId="{511CA061-341C-4B9D-9E62-00CEE4537C9D}" type="parTrans" cxnId="{C51D3A02-66F1-4140-B117-D173BED88DC8}">
      <dgm:prSet/>
      <dgm:spPr/>
      <dgm:t>
        <a:bodyPr/>
        <a:lstStyle/>
        <a:p>
          <a:endParaRPr lang="en-US"/>
        </a:p>
      </dgm:t>
    </dgm:pt>
    <dgm:pt modelId="{CB18D4EC-5CAD-4947-9366-63CF1A1183ED}" type="sibTrans" cxnId="{C51D3A02-66F1-4140-B117-D173BED88DC8}">
      <dgm:prSet/>
      <dgm:spPr/>
      <dgm:t>
        <a:bodyPr/>
        <a:lstStyle/>
        <a:p>
          <a:endParaRPr lang="en-US"/>
        </a:p>
      </dgm:t>
    </dgm:pt>
    <dgm:pt modelId="{82AEA39A-D373-4F8E-8BE6-DE723396E6F8}" type="pres">
      <dgm:prSet presAssocID="{5936991C-74AC-49D6-ADF2-06BDDC0B6C03}" presName="Name0" presStyleCnt="0">
        <dgm:presLayoutVars>
          <dgm:dir/>
          <dgm:resizeHandles val="exact"/>
        </dgm:presLayoutVars>
      </dgm:prSet>
      <dgm:spPr/>
    </dgm:pt>
    <dgm:pt modelId="{3038BFC1-A524-49B5-AD01-729E4706DDE2}" type="pres">
      <dgm:prSet presAssocID="{5936991C-74AC-49D6-ADF2-06BDDC0B6C03}" presName="bkgdShp" presStyleLbl="alignAccFollowNode1" presStyleIdx="0" presStyleCnt="1"/>
      <dgm:spPr/>
      <dgm:t>
        <a:bodyPr/>
        <a:lstStyle/>
        <a:p>
          <a:endParaRPr lang="en-US"/>
        </a:p>
      </dgm:t>
      <dgm:extLst>
        <a:ext uri="{E40237B7-FDA0-4F09-8148-C483321AD2D9}">
          <dgm14:cNvPr xmlns:dgm14="http://schemas.microsoft.com/office/drawing/2010/diagram" id="0" name="" descr="Image showing the four parts of Medicare. Part A, Part B, Part C, and Part D." title="Image showing the four parts of Medicare. Part A, Part B, Part C, and Part D"/>
        </a:ext>
      </dgm:extLst>
    </dgm:pt>
    <dgm:pt modelId="{6DC59DF4-EF78-4600-86AF-9DB5BE1969A6}" type="pres">
      <dgm:prSet presAssocID="{5936991C-74AC-49D6-ADF2-06BDDC0B6C03}" presName="linComp" presStyleCnt="0"/>
      <dgm:spPr/>
    </dgm:pt>
    <dgm:pt modelId="{C4688080-78A1-4AF7-B6B7-FDDCE7EF1010}" type="pres">
      <dgm:prSet presAssocID="{9FDCE8C1-B58D-4C87-B0F1-A8FB6B563698}" presName="compNode" presStyleCnt="0"/>
      <dgm:spPr/>
    </dgm:pt>
    <dgm:pt modelId="{B9190056-5272-460F-A316-1E39CEB814C0}" type="pres">
      <dgm:prSet presAssocID="{9FDCE8C1-B58D-4C87-B0F1-A8FB6B563698}" presName="node" presStyleLbl="node1" presStyleIdx="0" presStyleCnt="4">
        <dgm:presLayoutVars>
          <dgm:bulletEnabled val="1"/>
        </dgm:presLayoutVars>
      </dgm:prSet>
      <dgm:spPr/>
      <dgm:t>
        <a:bodyPr/>
        <a:lstStyle/>
        <a:p>
          <a:endParaRPr lang="en-US"/>
        </a:p>
      </dgm:t>
    </dgm:pt>
    <dgm:pt modelId="{B4CA6AB2-8684-4BE9-88DF-12D4D9414E11}" type="pres">
      <dgm:prSet presAssocID="{9FDCE8C1-B58D-4C87-B0F1-A8FB6B563698}" presName="invisiNode" presStyleLbl="node1" presStyleIdx="0" presStyleCnt="4"/>
      <dgm:spPr/>
    </dgm:pt>
    <dgm:pt modelId="{8C98B3AB-1BB9-419A-B85D-C8CED2763647}" type="pres">
      <dgm:prSet presAssocID="{9FDCE8C1-B58D-4C87-B0F1-A8FB6B563698}" presName="imagNode" presStyleLbl="fgImgPlace1" presStyleIdx="0" presStyleCnt="4"/>
      <dgm:spPr>
        <a:blipFill rotWithShape="0">
          <a:blip xmlns:r="http://schemas.openxmlformats.org/officeDocument/2006/relationships" r:embed="rId1">
            <a:duotone>
              <a:prstClr val="black"/>
              <a:schemeClr val="accent1">
                <a:tint val="45000"/>
                <a:satMod val="400000"/>
              </a:schemeClr>
            </a:duotone>
          </a:blip>
          <a:stretch>
            <a:fillRect/>
          </a:stretch>
        </a:blipFill>
      </dgm:spPr>
      <dgm:extLst>
        <a:ext uri="{E40237B7-FDA0-4F09-8148-C483321AD2D9}">
          <dgm14:cNvPr xmlns:dgm14="http://schemas.microsoft.com/office/drawing/2010/diagram" id="0" name="" descr="graphic of H for hospital" title="graphic of H for hospital"/>
        </a:ext>
      </dgm:extLst>
    </dgm:pt>
    <dgm:pt modelId="{C03C1913-C716-456D-9DAA-7B204A10E431}" type="pres">
      <dgm:prSet presAssocID="{48D14F0C-76A9-48EB-9043-D105EC90AAD9}" presName="sibTrans" presStyleLbl="sibTrans2D1" presStyleIdx="0" presStyleCnt="0"/>
      <dgm:spPr/>
      <dgm:t>
        <a:bodyPr/>
        <a:lstStyle/>
        <a:p>
          <a:endParaRPr lang="en-US"/>
        </a:p>
      </dgm:t>
    </dgm:pt>
    <dgm:pt modelId="{2F7DB555-22FA-4A40-BDAC-8B6BFA87DCC6}" type="pres">
      <dgm:prSet presAssocID="{CCB254E7-7AE5-4237-AC45-1FB42C32275C}" presName="compNode" presStyleCnt="0"/>
      <dgm:spPr/>
    </dgm:pt>
    <dgm:pt modelId="{FFB9F90F-833E-4AF6-9D41-FEA07765D9C3}" type="pres">
      <dgm:prSet presAssocID="{CCB254E7-7AE5-4237-AC45-1FB42C32275C}" presName="node" presStyleLbl="node1" presStyleIdx="1" presStyleCnt="4" custLinFactNeighborY="364">
        <dgm:presLayoutVars>
          <dgm:bulletEnabled val="1"/>
        </dgm:presLayoutVars>
      </dgm:prSet>
      <dgm:spPr/>
      <dgm:t>
        <a:bodyPr/>
        <a:lstStyle/>
        <a:p>
          <a:endParaRPr lang="en-US"/>
        </a:p>
      </dgm:t>
    </dgm:pt>
    <dgm:pt modelId="{F4CF67F9-1E26-4E6A-859C-E7606CDEC8BE}" type="pres">
      <dgm:prSet presAssocID="{CCB254E7-7AE5-4237-AC45-1FB42C32275C}" presName="invisiNode" presStyleLbl="node1" presStyleIdx="1" presStyleCnt="4"/>
      <dgm:spPr/>
    </dgm:pt>
    <dgm:pt modelId="{34D8C33A-6615-45BE-9CAB-0E3C92CE0146}" type="pres">
      <dgm:prSet presAssocID="{CCB254E7-7AE5-4237-AC45-1FB42C32275C}" presName="imagNode" presStyleLbl="fgImgPlace1" presStyleIdx="1" presStyleCnt="4"/>
      <dgm:spPr>
        <a:blipFill rotWithShape="0">
          <a:blip xmlns:r="http://schemas.openxmlformats.org/officeDocument/2006/relationships" r:embed="rId2">
            <a:duotone>
              <a:prstClr val="black"/>
              <a:schemeClr val="accent1">
                <a:tint val="45000"/>
                <a:satMod val="400000"/>
              </a:schemeClr>
            </a:duotone>
          </a:blip>
          <a:stretch>
            <a:fillRect/>
          </a:stretch>
        </a:blipFill>
      </dgm:spPr>
      <dgm:extLst>
        <a:ext uri="{E40237B7-FDA0-4F09-8148-C483321AD2D9}">
          <dgm14:cNvPr xmlns:dgm14="http://schemas.microsoft.com/office/drawing/2010/diagram" id="0" name="" descr="Part B Graphic" title="part B graphic"/>
        </a:ext>
      </dgm:extLst>
    </dgm:pt>
    <dgm:pt modelId="{4E0F21C8-45C2-4E2B-BF45-0C401A24C588}" type="pres">
      <dgm:prSet presAssocID="{EBB80556-96B3-4B28-B915-9606A9AE962C}" presName="sibTrans" presStyleLbl="sibTrans2D1" presStyleIdx="0" presStyleCnt="0"/>
      <dgm:spPr/>
      <dgm:t>
        <a:bodyPr/>
        <a:lstStyle/>
        <a:p>
          <a:endParaRPr lang="en-US"/>
        </a:p>
      </dgm:t>
    </dgm:pt>
    <dgm:pt modelId="{6A3AB180-55C1-4F57-8907-26E7F802F9C5}" type="pres">
      <dgm:prSet presAssocID="{1E329FE2-26FB-4EDA-ADE5-C05C9C42F69A}" presName="compNode" presStyleCnt="0"/>
      <dgm:spPr/>
    </dgm:pt>
    <dgm:pt modelId="{ACF7CE3A-57D4-4F48-9E7B-80BF4F17191F}" type="pres">
      <dgm:prSet presAssocID="{1E329FE2-26FB-4EDA-ADE5-C05C9C42F69A}" presName="node" presStyleLbl="node1" presStyleIdx="2" presStyleCnt="4" custScaleX="111844">
        <dgm:presLayoutVars>
          <dgm:bulletEnabled val="1"/>
        </dgm:presLayoutVars>
      </dgm:prSet>
      <dgm:spPr/>
      <dgm:t>
        <a:bodyPr/>
        <a:lstStyle/>
        <a:p>
          <a:endParaRPr lang="en-US"/>
        </a:p>
      </dgm:t>
    </dgm:pt>
    <dgm:pt modelId="{A25DD50A-FD45-4AB4-BB9B-846F1F0FEF3A}" type="pres">
      <dgm:prSet presAssocID="{1E329FE2-26FB-4EDA-ADE5-C05C9C42F69A}" presName="invisiNode" presStyleLbl="node1" presStyleIdx="2" presStyleCnt="4"/>
      <dgm:spPr/>
    </dgm:pt>
    <dgm:pt modelId="{650F7A33-91A8-4FDC-86A9-52A7F62CC262}" type="pres">
      <dgm:prSet presAssocID="{1E329FE2-26FB-4EDA-ADE5-C05C9C42F69A}" presName="imagNode" presStyleLbl="fgImgPlace1" presStyleIdx="2" presStyleCnt="4" custLinFactNeighborX="-110" custLinFactNeighborY="-2463"/>
      <dgm:spPr>
        <a:blipFill rotWithShape="0">
          <a:blip xmlns:r="http://schemas.openxmlformats.org/officeDocument/2006/relationships" r:embed="rId3">
            <a:duotone>
              <a:prstClr val="black"/>
              <a:schemeClr val="accent1">
                <a:tint val="45000"/>
                <a:satMod val="400000"/>
              </a:schemeClr>
            </a:duotone>
          </a:blip>
          <a:stretch>
            <a:fillRect/>
          </a:stretch>
        </a:blipFill>
      </dgm:spPr>
      <dgm:t>
        <a:bodyPr/>
        <a:lstStyle/>
        <a:p>
          <a:endParaRPr lang="en-US"/>
        </a:p>
      </dgm:t>
      <dgm:extLst>
        <a:ext uri="{E40237B7-FDA0-4F09-8148-C483321AD2D9}">
          <dgm14:cNvPr xmlns:dgm14="http://schemas.microsoft.com/office/drawing/2010/diagram" id="0" name="" descr="Part C graphic" title="Part C graphic"/>
        </a:ext>
      </dgm:extLst>
    </dgm:pt>
    <dgm:pt modelId="{6F63F81A-135E-43DC-B179-59B74A460381}" type="pres">
      <dgm:prSet presAssocID="{21DD9548-6603-4C0B-8189-7F5DCF085E94}" presName="sibTrans" presStyleLbl="sibTrans2D1" presStyleIdx="0" presStyleCnt="0"/>
      <dgm:spPr/>
      <dgm:t>
        <a:bodyPr/>
        <a:lstStyle/>
        <a:p>
          <a:endParaRPr lang="en-US"/>
        </a:p>
      </dgm:t>
    </dgm:pt>
    <dgm:pt modelId="{C266C995-2C40-470D-A609-D497A082FFBB}" type="pres">
      <dgm:prSet presAssocID="{AD7A8618-6064-41D7-8365-B37264D688FC}" presName="compNode" presStyleCnt="0"/>
      <dgm:spPr/>
    </dgm:pt>
    <dgm:pt modelId="{61631289-9812-41CB-A79F-371ABE60634A}" type="pres">
      <dgm:prSet presAssocID="{AD7A8618-6064-41D7-8365-B37264D688FC}" presName="node" presStyleLbl="node1" presStyleIdx="3" presStyleCnt="4">
        <dgm:presLayoutVars>
          <dgm:bulletEnabled val="1"/>
        </dgm:presLayoutVars>
      </dgm:prSet>
      <dgm:spPr/>
      <dgm:t>
        <a:bodyPr/>
        <a:lstStyle/>
        <a:p>
          <a:endParaRPr lang="en-US"/>
        </a:p>
      </dgm:t>
    </dgm:pt>
    <dgm:pt modelId="{202956DC-A047-4F75-A3C5-E8CCDF97D3B5}" type="pres">
      <dgm:prSet presAssocID="{AD7A8618-6064-41D7-8365-B37264D688FC}" presName="invisiNode" presStyleLbl="node1" presStyleIdx="3" presStyleCnt="4"/>
      <dgm:spPr/>
    </dgm:pt>
    <dgm:pt modelId="{B6A3AA38-82E3-4410-A7EF-BD1690391318}" type="pres">
      <dgm:prSet presAssocID="{AD7A8618-6064-41D7-8365-B37264D688FC}" presName="imagNode" presStyleLbl="fgImgPlace1" presStyleIdx="3" presStyleCnt="4"/>
      <dgm:spPr>
        <a:blipFill rotWithShape="0">
          <a:blip xmlns:r="http://schemas.openxmlformats.org/officeDocument/2006/relationships" r:embed="rId4">
            <a:duotone>
              <a:prstClr val="black"/>
              <a:schemeClr val="accent1">
                <a:tint val="45000"/>
                <a:satMod val="400000"/>
              </a:schemeClr>
            </a:duotone>
          </a:blip>
          <a:stretch>
            <a:fillRect/>
          </a:stretch>
        </a:blipFill>
      </dgm:spPr>
      <dgm:t>
        <a:bodyPr/>
        <a:lstStyle/>
        <a:p>
          <a:endParaRPr lang="en-US"/>
        </a:p>
      </dgm:t>
      <dgm:extLst>
        <a:ext uri="{E40237B7-FDA0-4F09-8148-C483321AD2D9}">
          <dgm14:cNvPr xmlns:dgm14="http://schemas.microsoft.com/office/drawing/2010/diagram" id="0" name="" descr="Part D graphic" title="Part D graphic"/>
        </a:ext>
      </dgm:extLst>
    </dgm:pt>
  </dgm:ptLst>
  <dgm:cxnLst>
    <dgm:cxn modelId="{26320344-3E1F-46DC-B3CD-6537F4BD7A4A}" srcId="{5936991C-74AC-49D6-ADF2-06BDDC0B6C03}" destId="{9FDCE8C1-B58D-4C87-B0F1-A8FB6B563698}" srcOrd="0" destOrd="0" parTransId="{3ED9B716-15AB-4011-8B44-DD5AE9120BA7}" sibTransId="{48D14F0C-76A9-48EB-9043-D105EC90AAD9}"/>
    <dgm:cxn modelId="{04B2E7D9-87E2-4FCC-89C7-ED60E986E139}" type="presOf" srcId="{1E329FE2-26FB-4EDA-ADE5-C05C9C42F69A}" destId="{ACF7CE3A-57D4-4F48-9E7B-80BF4F17191F}" srcOrd="0" destOrd="0" presId="urn:microsoft.com/office/officeart/2005/8/layout/pList2#1"/>
    <dgm:cxn modelId="{3E8F5FD2-9C9C-4C11-AF84-B2FC6B4E87AD}" type="presOf" srcId="{5936991C-74AC-49D6-ADF2-06BDDC0B6C03}" destId="{82AEA39A-D373-4F8E-8BE6-DE723396E6F8}" srcOrd="0" destOrd="0" presId="urn:microsoft.com/office/officeart/2005/8/layout/pList2#1"/>
    <dgm:cxn modelId="{774976B0-D8D5-4C83-8021-7A835A1A297C}" type="presOf" srcId="{9FDCE8C1-B58D-4C87-B0F1-A8FB6B563698}" destId="{B9190056-5272-460F-A316-1E39CEB814C0}" srcOrd="0" destOrd="0" presId="urn:microsoft.com/office/officeart/2005/8/layout/pList2#1"/>
    <dgm:cxn modelId="{C51D3A02-66F1-4140-B117-D173BED88DC8}" srcId="{5936991C-74AC-49D6-ADF2-06BDDC0B6C03}" destId="{AD7A8618-6064-41D7-8365-B37264D688FC}" srcOrd="3" destOrd="0" parTransId="{511CA061-341C-4B9D-9E62-00CEE4537C9D}" sibTransId="{CB18D4EC-5CAD-4947-9366-63CF1A1183ED}"/>
    <dgm:cxn modelId="{244960A6-6E71-42A0-9ACD-FC26A5A407F1}" srcId="{5936991C-74AC-49D6-ADF2-06BDDC0B6C03}" destId="{1E329FE2-26FB-4EDA-ADE5-C05C9C42F69A}" srcOrd="2" destOrd="0" parTransId="{633C02F7-69DA-4A4B-A292-DC4304727856}" sibTransId="{21DD9548-6603-4C0B-8189-7F5DCF085E94}"/>
    <dgm:cxn modelId="{D565DE86-EB22-46E0-9CCB-AF62C195BE62}" srcId="{5936991C-74AC-49D6-ADF2-06BDDC0B6C03}" destId="{CCB254E7-7AE5-4237-AC45-1FB42C32275C}" srcOrd="1" destOrd="0" parTransId="{DCA7DDDF-04CE-4F6C-8AED-F3E8645C8DD2}" sibTransId="{EBB80556-96B3-4B28-B915-9606A9AE962C}"/>
    <dgm:cxn modelId="{B6233216-19D9-4B13-B296-74EC06A02FD0}" type="presOf" srcId="{21DD9548-6603-4C0B-8189-7F5DCF085E94}" destId="{6F63F81A-135E-43DC-B179-59B74A460381}" srcOrd="0" destOrd="0" presId="urn:microsoft.com/office/officeart/2005/8/layout/pList2#1"/>
    <dgm:cxn modelId="{6CA55334-82D0-4338-8533-70FA74E58481}" type="presOf" srcId="{AD7A8618-6064-41D7-8365-B37264D688FC}" destId="{61631289-9812-41CB-A79F-371ABE60634A}" srcOrd="0" destOrd="0" presId="urn:microsoft.com/office/officeart/2005/8/layout/pList2#1"/>
    <dgm:cxn modelId="{03B9CEFB-69D8-4C05-ABE2-DC8D9966672A}" type="presOf" srcId="{EBB80556-96B3-4B28-B915-9606A9AE962C}" destId="{4E0F21C8-45C2-4E2B-BF45-0C401A24C588}" srcOrd="0" destOrd="0" presId="urn:microsoft.com/office/officeart/2005/8/layout/pList2#1"/>
    <dgm:cxn modelId="{719AC625-4BB4-458C-B3F9-297441E84A2E}" type="presOf" srcId="{CCB254E7-7AE5-4237-AC45-1FB42C32275C}" destId="{FFB9F90F-833E-4AF6-9D41-FEA07765D9C3}" srcOrd="0" destOrd="0" presId="urn:microsoft.com/office/officeart/2005/8/layout/pList2#1"/>
    <dgm:cxn modelId="{F150E328-CC0A-4BBC-90F6-32ABA286D66B}" type="presOf" srcId="{48D14F0C-76A9-48EB-9043-D105EC90AAD9}" destId="{C03C1913-C716-456D-9DAA-7B204A10E431}" srcOrd="0" destOrd="0" presId="urn:microsoft.com/office/officeart/2005/8/layout/pList2#1"/>
    <dgm:cxn modelId="{173FA10A-1D06-4A4A-B7C3-ECF4A6D6360C}" type="presParOf" srcId="{82AEA39A-D373-4F8E-8BE6-DE723396E6F8}" destId="{3038BFC1-A524-49B5-AD01-729E4706DDE2}" srcOrd="0" destOrd="0" presId="urn:microsoft.com/office/officeart/2005/8/layout/pList2#1"/>
    <dgm:cxn modelId="{8A851D70-57DB-4F7E-AABC-6460C67BB0E9}" type="presParOf" srcId="{82AEA39A-D373-4F8E-8BE6-DE723396E6F8}" destId="{6DC59DF4-EF78-4600-86AF-9DB5BE1969A6}" srcOrd="1" destOrd="0" presId="urn:microsoft.com/office/officeart/2005/8/layout/pList2#1"/>
    <dgm:cxn modelId="{21FE9E8B-3AAE-42B3-9FDB-4FF9AEDE5359}" type="presParOf" srcId="{6DC59DF4-EF78-4600-86AF-9DB5BE1969A6}" destId="{C4688080-78A1-4AF7-B6B7-FDDCE7EF1010}" srcOrd="0" destOrd="0" presId="urn:microsoft.com/office/officeart/2005/8/layout/pList2#1"/>
    <dgm:cxn modelId="{211B2D4E-BE6A-43CC-B4A1-EDDC56E52986}" type="presParOf" srcId="{C4688080-78A1-4AF7-B6B7-FDDCE7EF1010}" destId="{B9190056-5272-460F-A316-1E39CEB814C0}" srcOrd="0" destOrd="0" presId="urn:microsoft.com/office/officeart/2005/8/layout/pList2#1"/>
    <dgm:cxn modelId="{B60CB6D3-8A0E-4673-A07A-33127A672C9F}" type="presParOf" srcId="{C4688080-78A1-4AF7-B6B7-FDDCE7EF1010}" destId="{B4CA6AB2-8684-4BE9-88DF-12D4D9414E11}" srcOrd="1" destOrd="0" presId="urn:microsoft.com/office/officeart/2005/8/layout/pList2#1"/>
    <dgm:cxn modelId="{57675790-45B2-468E-92F8-3713EE8802AB}" type="presParOf" srcId="{C4688080-78A1-4AF7-B6B7-FDDCE7EF1010}" destId="{8C98B3AB-1BB9-419A-B85D-C8CED2763647}" srcOrd="2" destOrd="0" presId="urn:microsoft.com/office/officeart/2005/8/layout/pList2#1"/>
    <dgm:cxn modelId="{B6800064-FBD4-4EAD-B26E-4E7D3CF9BB06}" type="presParOf" srcId="{6DC59DF4-EF78-4600-86AF-9DB5BE1969A6}" destId="{C03C1913-C716-456D-9DAA-7B204A10E431}" srcOrd="1" destOrd="0" presId="urn:microsoft.com/office/officeart/2005/8/layout/pList2#1"/>
    <dgm:cxn modelId="{807F1637-DF1F-4E94-BD12-7F545FB7F180}" type="presParOf" srcId="{6DC59DF4-EF78-4600-86AF-9DB5BE1969A6}" destId="{2F7DB555-22FA-4A40-BDAC-8B6BFA87DCC6}" srcOrd="2" destOrd="0" presId="urn:microsoft.com/office/officeart/2005/8/layout/pList2#1"/>
    <dgm:cxn modelId="{6AF26477-366E-475E-97DE-9D732B186C67}" type="presParOf" srcId="{2F7DB555-22FA-4A40-BDAC-8B6BFA87DCC6}" destId="{FFB9F90F-833E-4AF6-9D41-FEA07765D9C3}" srcOrd="0" destOrd="0" presId="urn:microsoft.com/office/officeart/2005/8/layout/pList2#1"/>
    <dgm:cxn modelId="{39BAE460-F3F2-4313-B7D1-0FC4D0AA4D35}" type="presParOf" srcId="{2F7DB555-22FA-4A40-BDAC-8B6BFA87DCC6}" destId="{F4CF67F9-1E26-4E6A-859C-E7606CDEC8BE}" srcOrd="1" destOrd="0" presId="urn:microsoft.com/office/officeart/2005/8/layout/pList2#1"/>
    <dgm:cxn modelId="{7A41C08E-1F0C-4A0C-940A-18DB6867BFF0}" type="presParOf" srcId="{2F7DB555-22FA-4A40-BDAC-8B6BFA87DCC6}" destId="{34D8C33A-6615-45BE-9CAB-0E3C92CE0146}" srcOrd="2" destOrd="0" presId="urn:microsoft.com/office/officeart/2005/8/layout/pList2#1"/>
    <dgm:cxn modelId="{02864994-47E2-4BD1-BC4F-D976079FA9E2}" type="presParOf" srcId="{6DC59DF4-EF78-4600-86AF-9DB5BE1969A6}" destId="{4E0F21C8-45C2-4E2B-BF45-0C401A24C588}" srcOrd="3" destOrd="0" presId="urn:microsoft.com/office/officeart/2005/8/layout/pList2#1"/>
    <dgm:cxn modelId="{06ECFB1E-A27F-45EB-A919-63EBCE3F4866}" type="presParOf" srcId="{6DC59DF4-EF78-4600-86AF-9DB5BE1969A6}" destId="{6A3AB180-55C1-4F57-8907-26E7F802F9C5}" srcOrd="4" destOrd="0" presId="urn:microsoft.com/office/officeart/2005/8/layout/pList2#1"/>
    <dgm:cxn modelId="{0F6E3890-3C9E-4C1C-9D4C-BC85DB3419B1}" type="presParOf" srcId="{6A3AB180-55C1-4F57-8907-26E7F802F9C5}" destId="{ACF7CE3A-57D4-4F48-9E7B-80BF4F17191F}" srcOrd="0" destOrd="0" presId="urn:microsoft.com/office/officeart/2005/8/layout/pList2#1"/>
    <dgm:cxn modelId="{EE6244C3-AB10-4566-B161-DE82D4E67057}" type="presParOf" srcId="{6A3AB180-55C1-4F57-8907-26E7F802F9C5}" destId="{A25DD50A-FD45-4AB4-BB9B-846F1F0FEF3A}" srcOrd="1" destOrd="0" presId="urn:microsoft.com/office/officeart/2005/8/layout/pList2#1"/>
    <dgm:cxn modelId="{5922166C-71E3-472A-9DBF-381893919A6C}" type="presParOf" srcId="{6A3AB180-55C1-4F57-8907-26E7F802F9C5}" destId="{650F7A33-91A8-4FDC-86A9-52A7F62CC262}" srcOrd="2" destOrd="0" presId="urn:microsoft.com/office/officeart/2005/8/layout/pList2#1"/>
    <dgm:cxn modelId="{930B5A6C-EEED-429B-91CA-DC9020C2049E}" type="presParOf" srcId="{6DC59DF4-EF78-4600-86AF-9DB5BE1969A6}" destId="{6F63F81A-135E-43DC-B179-59B74A460381}" srcOrd="5" destOrd="0" presId="urn:microsoft.com/office/officeart/2005/8/layout/pList2#1"/>
    <dgm:cxn modelId="{1277FB51-89F6-4C88-B1D4-34AD3B5F124F}" type="presParOf" srcId="{6DC59DF4-EF78-4600-86AF-9DB5BE1969A6}" destId="{C266C995-2C40-470D-A609-D497A082FFBB}" srcOrd="6" destOrd="0" presId="urn:microsoft.com/office/officeart/2005/8/layout/pList2#1"/>
    <dgm:cxn modelId="{D21B596C-FD89-47C6-A81A-CC276637A272}" type="presParOf" srcId="{C266C995-2C40-470D-A609-D497A082FFBB}" destId="{61631289-9812-41CB-A79F-371ABE60634A}" srcOrd="0" destOrd="0" presId="urn:microsoft.com/office/officeart/2005/8/layout/pList2#1"/>
    <dgm:cxn modelId="{7DBED139-1661-4F7D-984E-7C5597284135}" type="presParOf" srcId="{C266C995-2C40-470D-A609-D497A082FFBB}" destId="{202956DC-A047-4F75-A3C5-E8CCDF97D3B5}" srcOrd="1" destOrd="0" presId="urn:microsoft.com/office/officeart/2005/8/layout/pList2#1"/>
    <dgm:cxn modelId="{8C9AE38E-00D7-4400-9135-D869EB12ED24}" type="presParOf" srcId="{C266C995-2C40-470D-A609-D497A082FFBB}" destId="{B6A3AA38-82E3-4410-A7EF-BD1690391318}" srcOrd="2" destOrd="0" presId="urn:microsoft.com/office/officeart/2005/8/layout/p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38BFC1-A524-49B5-AD01-729E4706DDE2}">
      <dsp:nvSpPr>
        <dsp:cNvPr id="0" name=""/>
        <dsp:cNvSpPr/>
      </dsp:nvSpPr>
      <dsp:spPr>
        <a:xfrm>
          <a:off x="0" y="0"/>
          <a:ext cx="7886700" cy="2252424"/>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98B3AB-1BB9-419A-B85D-C8CED2763647}">
      <dsp:nvSpPr>
        <dsp:cNvPr id="0" name=""/>
        <dsp:cNvSpPr/>
      </dsp:nvSpPr>
      <dsp:spPr>
        <a:xfrm>
          <a:off x="236697" y="300323"/>
          <a:ext cx="1677810" cy="1651778"/>
        </a:xfrm>
        <a:prstGeom prst="roundRect">
          <a:avLst>
            <a:gd name="adj" fmla="val 10000"/>
          </a:avLst>
        </a:prstGeom>
        <a:blipFill rotWithShape="0">
          <a:blip xmlns:r="http://schemas.openxmlformats.org/officeDocument/2006/relationships" r:embed="rId1">
            <a:duotone>
              <a:prstClr val="black"/>
              <a:schemeClr val="accent1">
                <a:tint val="45000"/>
                <a:satMod val="400000"/>
              </a:schemeClr>
            </a:duotone>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190056-5272-460F-A316-1E39CEB814C0}">
      <dsp:nvSpPr>
        <dsp:cNvPr id="0" name=""/>
        <dsp:cNvSpPr/>
      </dsp:nvSpPr>
      <dsp:spPr>
        <a:xfrm rot="10800000">
          <a:off x="236697" y="2252424"/>
          <a:ext cx="1677810" cy="2752963"/>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1" kern="1200" dirty="0" smtClean="0"/>
            <a:t>Parte A Seguro de Hospital</a:t>
          </a:r>
          <a:endParaRPr lang="es-US" sz="2000" b="1" kern="1200" dirty="0"/>
        </a:p>
      </dsp:txBody>
      <dsp:txXfrm rot="10800000">
        <a:off x="288295" y="2252424"/>
        <a:ext cx="1574614" cy="2701365"/>
      </dsp:txXfrm>
    </dsp:sp>
    <dsp:sp modelId="{34D8C33A-6615-45BE-9CAB-0E3C92CE0146}">
      <dsp:nvSpPr>
        <dsp:cNvPr id="0" name=""/>
        <dsp:cNvSpPr/>
      </dsp:nvSpPr>
      <dsp:spPr>
        <a:xfrm>
          <a:off x="2082288" y="300323"/>
          <a:ext cx="1677810" cy="1651778"/>
        </a:xfrm>
        <a:prstGeom prst="roundRect">
          <a:avLst>
            <a:gd name="adj" fmla="val 10000"/>
          </a:avLst>
        </a:prstGeom>
        <a:blipFill rotWithShape="0">
          <a:blip xmlns:r="http://schemas.openxmlformats.org/officeDocument/2006/relationships" r:embed="rId2">
            <a:duotone>
              <a:prstClr val="black"/>
              <a:schemeClr val="accent1">
                <a:tint val="45000"/>
                <a:satMod val="400000"/>
              </a:schemeClr>
            </a:duotone>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B9F90F-833E-4AF6-9D41-FEA07765D9C3}">
      <dsp:nvSpPr>
        <dsp:cNvPr id="0" name=""/>
        <dsp:cNvSpPr/>
      </dsp:nvSpPr>
      <dsp:spPr>
        <a:xfrm rot="10800000">
          <a:off x="2082288" y="2252424"/>
          <a:ext cx="1677810" cy="2752963"/>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1" kern="1200" dirty="0" smtClean="0"/>
            <a:t>Parte B Seguro Médico</a:t>
          </a:r>
          <a:r>
            <a:rPr lang="en-US" kern="1200" dirty="0" smtClean="0"/>
            <a:t>	</a:t>
          </a:r>
          <a:endParaRPr lang="es-US" sz="1700" kern="1200" dirty="0"/>
        </a:p>
      </dsp:txBody>
      <dsp:txXfrm rot="10800000">
        <a:off x="2133886" y="2252424"/>
        <a:ext cx="1574614" cy="2701365"/>
      </dsp:txXfrm>
    </dsp:sp>
    <dsp:sp modelId="{650F7A33-91A8-4FDC-86A9-52A7F62CC262}">
      <dsp:nvSpPr>
        <dsp:cNvPr id="0" name=""/>
        <dsp:cNvSpPr/>
      </dsp:nvSpPr>
      <dsp:spPr>
        <a:xfrm>
          <a:off x="4025394" y="259639"/>
          <a:ext cx="1677810" cy="1651778"/>
        </a:xfrm>
        <a:prstGeom prst="roundRect">
          <a:avLst>
            <a:gd name="adj" fmla="val 10000"/>
          </a:avLst>
        </a:prstGeom>
        <a:blipFill rotWithShape="0">
          <a:blip xmlns:r="http://schemas.openxmlformats.org/officeDocument/2006/relationships" r:embed="rId3">
            <a:duotone>
              <a:prstClr val="black"/>
              <a:schemeClr val="accent1">
                <a:tint val="45000"/>
                <a:satMod val="400000"/>
              </a:schemeClr>
            </a:duotone>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F7CE3A-57D4-4F48-9E7B-80BF4F17191F}">
      <dsp:nvSpPr>
        <dsp:cNvPr id="0" name=""/>
        <dsp:cNvSpPr/>
      </dsp:nvSpPr>
      <dsp:spPr>
        <a:xfrm rot="10800000">
          <a:off x="3927880" y="2252424"/>
          <a:ext cx="1876530" cy="2752963"/>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1" kern="1200" dirty="0" smtClean="0"/>
            <a:t>Parte C Planes Medicare Advantage </a:t>
          </a:r>
          <a:r>
            <a:rPr lang="en-US" sz="1600" b="0" kern="1200" dirty="0" smtClean="0"/>
            <a:t>(como HMO/PPO) I</a:t>
          </a:r>
          <a:r>
            <a:rPr lang="en-US" sz="1600" kern="1200" dirty="0" smtClean="0"/>
            <a:t>ncluye cobertura de Parte A, Parte B y, a veces, de Parte C </a:t>
          </a:r>
          <a:endParaRPr lang="es-US" sz="1600" kern="1200" dirty="0"/>
        </a:p>
      </dsp:txBody>
      <dsp:txXfrm rot="10800000">
        <a:off x="3985590" y="2252424"/>
        <a:ext cx="1761110" cy="2695253"/>
      </dsp:txXfrm>
    </dsp:sp>
    <dsp:sp modelId="{B6A3AA38-82E3-4410-A7EF-BD1690391318}">
      <dsp:nvSpPr>
        <dsp:cNvPr id="0" name=""/>
        <dsp:cNvSpPr/>
      </dsp:nvSpPr>
      <dsp:spPr>
        <a:xfrm>
          <a:off x="5972192" y="300323"/>
          <a:ext cx="1677810" cy="1651778"/>
        </a:xfrm>
        <a:prstGeom prst="roundRect">
          <a:avLst>
            <a:gd name="adj" fmla="val 10000"/>
          </a:avLst>
        </a:prstGeom>
        <a:blipFill rotWithShape="0">
          <a:blip xmlns:r="http://schemas.openxmlformats.org/officeDocument/2006/relationships" r:embed="rId4">
            <a:duotone>
              <a:prstClr val="black"/>
              <a:schemeClr val="accent1">
                <a:tint val="45000"/>
                <a:satMod val="400000"/>
              </a:schemeClr>
            </a:duotone>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631289-9812-41CB-A79F-371ABE60634A}">
      <dsp:nvSpPr>
        <dsp:cNvPr id="0" name=""/>
        <dsp:cNvSpPr/>
      </dsp:nvSpPr>
      <dsp:spPr>
        <a:xfrm rot="10800000">
          <a:off x="5972192" y="2252424"/>
          <a:ext cx="1677810" cy="2752963"/>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1" kern="1200" dirty="0" smtClean="0"/>
            <a:t>Parte D Cobertura Medicare para medicamentos recetados</a:t>
          </a:r>
          <a:endParaRPr lang="es-US" sz="2000" b="1" kern="1200" dirty="0"/>
        </a:p>
      </dsp:txBody>
      <dsp:txXfrm rot="10800000">
        <a:off x="6023790" y="2252424"/>
        <a:ext cx="1574614" cy="2701365"/>
      </dsp:txXfrm>
    </dsp:sp>
  </dsp:spTree>
</dsp:drawing>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475" cy="466725"/>
          </a:xfrm>
          <a:prstGeom prst="rect">
            <a:avLst/>
          </a:prstGeom>
        </p:spPr>
        <p:txBody>
          <a:bodyPr vert="horz" lIns="91438" tIns="45719" rIns="91438" bIns="45719" rtlCol="0"/>
          <a:lstStyle>
            <a:lvl1pPr algn="l">
              <a:defRPr sz="1200"/>
            </a:lvl1pPr>
          </a:lstStyle>
          <a:p>
            <a:endParaRPr lang="en-US" dirty="0"/>
          </a:p>
        </p:txBody>
      </p:sp>
      <p:sp>
        <p:nvSpPr>
          <p:cNvPr id="3" name="Date Placeholder 2"/>
          <p:cNvSpPr>
            <a:spLocks noGrp="1"/>
          </p:cNvSpPr>
          <p:nvPr>
            <p:ph type="dt" sz="quarter" idx="1"/>
          </p:nvPr>
        </p:nvSpPr>
        <p:spPr>
          <a:xfrm>
            <a:off x="3970339" y="1"/>
            <a:ext cx="3038475" cy="466725"/>
          </a:xfrm>
          <a:prstGeom prst="rect">
            <a:avLst/>
          </a:prstGeom>
        </p:spPr>
        <p:txBody>
          <a:bodyPr vert="horz" lIns="91438" tIns="45719" rIns="91438" bIns="45719" rtlCol="0"/>
          <a:lstStyle>
            <a:lvl1pPr algn="r">
              <a:defRPr sz="1200"/>
            </a:lvl1pPr>
          </a:lstStyle>
          <a:p>
            <a:fld id="{29120A81-42E5-431F-8EF6-9E9A34AB193C}" type="datetimeFigureOut">
              <a:rPr lang="en-US" smtClean="0"/>
              <a:t>07/13/2017</a:t>
            </a:fld>
            <a:endParaRPr lang="es-US" dirty="0"/>
          </a:p>
        </p:txBody>
      </p:sp>
      <p:sp>
        <p:nvSpPr>
          <p:cNvPr id="4" name="Footer Placeholder 3"/>
          <p:cNvSpPr>
            <a:spLocks noGrp="1"/>
          </p:cNvSpPr>
          <p:nvPr>
            <p:ph type="ftr" sz="quarter" idx="2"/>
          </p:nvPr>
        </p:nvSpPr>
        <p:spPr>
          <a:xfrm>
            <a:off x="1" y="8829675"/>
            <a:ext cx="3038475" cy="466725"/>
          </a:xfrm>
          <a:prstGeom prst="rect">
            <a:avLst/>
          </a:prstGeom>
        </p:spPr>
        <p:txBody>
          <a:bodyPr vert="horz" lIns="91438" tIns="45719" rIns="91438" bIns="4571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9" y="8829675"/>
            <a:ext cx="3038475" cy="466725"/>
          </a:xfrm>
          <a:prstGeom prst="rect">
            <a:avLst/>
          </a:prstGeom>
        </p:spPr>
        <p:txBody>
          <a:bodyPr vert="horz" lIns="91438" tIns="45719" rIns="91438" bIns="45719" rtlCol="0" anchor="b"/>
          <a:lstStyle>
            <a:lvl1pPr algn="r">
              <a:defRPr sz="1200"/>
            </a:lvl1pPr>
          </a:lstStyle>
          <a:p>
            <a:fld id="{69B55EE4-A3B5-424F-AD18-CCD1E9FD40B0}" type="slidenum">
              <a:rPr lang="en-US" smtClean="0"/>
              <a:t>‹#›</a:t>
            </a:fld>
            <a:endParaRPr lang="es-US" dirty="0"/>
          </a:p>
        </p:txBody>
      </p:sp>
    </p:spTree>
    <p:extLst>
      <p:ext uri="{BB962C8B-B14F-4D97-AF65-F5344CB8AC3E}">
        <p14:creationId xmlns:p14="http://schemas.microsoft.com/office/powerpoint/2010/main" val="149341102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14463" y="722313"/>
            <a:ext cx="4181475" cy="313690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701041" y="4148668"/>
            <a:ext cx="5608320" cy="4436533"/>
          </a:xfrm>
          <a:prstGeom prst="rect">
            <a:avLst/>
          </a:prstGeom>
        </p:spPr>
        <p:txBody>
          <a:bodyPr vert="horz" lIns="93176" tIns="46588" rIns="93176" bIns="46588" rtlCol="0"/>
          <a:lstStyle/>
          <a:p>
            <a:pPr marL="0" marR="0" lvl="0" indent="0" algn="l" defTabSz="914384"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Click to edit Master text styles</a:t>
            </a:r>
          </a:p>
          <a:p>
            <a:pPr marL="117473" marR="0" lvl="1" indent="-117473" algn="l" defTabSz="914384" rtl="0" eaLnBrk="1" fontAlgn="auto" latinLnBrk="0" hangingPunct="1">
              <a:lnSpc>
                <a:spcPct val="100000"/>
              </a:lnSpc>
              <a:spcBef>
                <a:spcPts val="600"/>
              </a:spcBef>
              <a:spcAft>
                <a:spcPts val="0"/>
              </a:spcAft>
              <a:buClrTx/>
              <a:buSzTx/>
              <a:buFont typeface="Wingdings" panose="05000000000000000000" pitchFamily="2" charset="2"/>
              <a:buChar char="§"/>
              <a:tabLst>
                <a:tab pos="117473" algn="l"/>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Second level</a:t>
            </a:r>
          </a:p>
          <a:p>
            <a:pPr marL="287333" marR="0" lvl="2" indent="-117473" algn="l" defTabSz="914384"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Third level</a:t>
            </a:r>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6" tIns="46588" rIns="93176" bIns="46588" rtlCol="0" anchor="b"/>
          <a:lstStyle>
            <a:lvl1pPr algn="r">
              <a:defRPr sz="1200"/>
            </a:lvl1pPr>
          </a:lstStyle>
          <a:p>
            <a:fld id="{0B77B103-16DD-4E5B-B7FE-8CB91BD629A9}" type="slidenum">
              <a:rPr lang="en-US" smtClean="0"/>
              <a:t>‹#›</a:t>
            </a:fld>
            <a:endParaRPr lang="es-US" dirty="0"/>
          </a:p>
        </p:txBody>
      </p:sp>
    </p:spTree>
    <p:extLst>
      <p:ext uri="{BB962C8B-B14F-4D97-AF65-F5344CB8AC3E}">
        <p14:creationId xmlns:p14="http://schemas.microsoft.com/office/powerpoint/2010/main" val="1928085563"/>
      </p:ext>
    </p:extLst>
  </p:cSld>
  <p:clrMap bg1="lt1" tx1="dk1" bg2="lt2" tx2="dk2" accent1="accent1" accent2="accent2" accent3="accent3" accent4="accent4" accent5="accent5" accent6="accent6" hlink="hlink" folHlink="folHlink"/>
  <p:hf sldNum="0" hdr="0" ftr="0" dt="0"/>
  <p:notesStyle>
    <a:lvl1pPr marL="0" marR="0" indent="0" algn="l" defTabSz="914400" rtl="0" eaLnBrk="1" fontAlgn="auto" latinLnBrk="0" hangingPunct="1">
      <a:lnSpc>
        <a:spcPct val="100000"/>
      </a:lnSpc>
      <a:spcBef>
        <a:spcPts val="600"/>
      </a:spcBef>
      <a:spcAft>
        <a:spcPts val="0"/>
      </a:spcAft>
      <a:buClrTx/>
      <a:buSzTx/>
      <a:buFontTx/>
      <a:buNone/>
      <a:tabLst/>
      <a:defRPr sz="1200" kern="1200">
        <a:solidFill>
          <a:schemeClr val="tx1"/>
        </a:solidFill>
        <a:latin typeface="+mn-lt"/>
        <a:ea typeface="+mn-ea"/>
        <a:cs typeface="+mn-cs"/>
      </a:defRPr>
    </a:lvl1pPr>
    <a:lvl2pPr marL="117475" marR="0" indent="-117475"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tab pos="117475" algn="l"/>
      </a:tabLst>
      <a:defRPr sz="1200" kern="1200">
        <a:solidFill>
          <a:schemeClr val="tx1"/>
        </a:solidFill>
        <a:latin typeface="+mn-lt"/>
        <a:ea typeface="+mn-ea"/>
        <a:cs typeface="+mn-cs"/>
      </a:defRPr>
    </a:lvl2pPr>
    <a:lvl3pPr marL="287338" marR="0" indent="-1174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sz="1200" kern="1200">
        <a:solidFill>
          <a:schemeClr val="tx1"/>
        </a:solidFill>
        <a:latin typeface="+mn-lt"/>
        <a:ea typeface="+mn-ea"/>
        <a:cs typeface="+mn-cs"/>
      </a:defRPr>
    </a:lvl3pPr>
    <a:lvl4pPr marL="1371600" algn="l" defTabSz="914400" rtl="0" eaLnBrk="1" latinLnBrk="0" hangingPunct="1">
      <a:spcBef>
        <a:spcPts val="600"/>
      </a:spcBef>
      <a:defRPr sz="1200" kern="1200">
        <a:solidFill>
          <a:schemeClr val="tx1"/>
        </a:solidFill>
        <a:latin typeface="+mn-lt"/>
        <a:ea typeface="+mn-ea"/>
        <a:cs typeface="+mn-cs"/>
      </a:defRPr>
    </a:lvl4pPr>
    <a:lvl5pPr marL="1828800" algn="l" defTabSz="914400" rtl="0" eaLnBrk="1" latinLnBrk="0" hangingPunct="1">
      <a:spcBef>
        <a:spcPts val="600"/>
      </a:spcBef>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ms.gov/Outreach-and-Education/Training/CMSNationalTrainingProgram/index.html"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press@cms.hhs.gov"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ssa.gov/retirement/ageincrease.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medicare.gov/your-medicare-costs/costs-at-a-glance/costs-at-glance.html"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www.medicare.gov/coverage/home-health-services.html" TargetMode="External"/><Relationship Id="rId5" Type="http://schemas.openxmlformats.org/officeDocument/2006/relationships/hyperlink" Target="http://www.medicare.gov/coverage/skilled-nursing-facility-care.html" TargetMode="External"/><Relationship Id="rId4" Type="http://schemas.openxmlformats.org/officeDocument/2006/relationships/hyperlink" Target="http://www.medicare.gov/coverage/hospital-care-inpatient.html"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irs.gov/pub/irs-pdf/p969.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medicare.gov/supplierdirectory/search.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tricare.mil/mybenefit"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www.medicare.gov/Pubs/pdf/02179.pdf" TargetMode="External"/><Relationship Id="rId5" Type="http://schemas.openxmlformats.org/officeDocument/2006/relationships/hyperlink" Target="https://www.va.gov/PURCHASEDCARE/programs/dependents/champva/CHAMPVA_eligibility.asp" TargetMode="External"/><Relationship Id="rId4" Type="http://schemas.openxmlformats.org/officeDocument/2006/relationships/hyperlink" Target="http://va.gov/"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medicare.gov/supplierdirectory/search.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cms.gov/Outreach-and-Education/Training/CMSNationalTrainingProgram/Training-Library.html?DLSort=0&amp;DLPage=1&amp;DLSortDir=ascending&amp;DLFilter=medigap"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medicare.gov/find-a-plan/questions/medigap-home.aspx"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medicare.gov/Publications/Search/Results.asp"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edicare.gov/pubs/pdf/10050-Medicare-and-You.pdf"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cms.gov/Medicare/Coverage/CoverageGenInfo/index.html" TargetMode="Externa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medicare.gov/find-a-plan/questions/home.aspx"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www.medicare.gov/contacts/" TargetMode="External"/><Relationship Id="rId5" Type="http://schemas.openxmlformats.org/officeDocument/2006/relationships/hyperlink" Target="https://www.medicare.gov/" TargetMode="External"/><Relationship Id="rId4" Type="http://schemas.openxmlformats.org/officeDocument/2006/relationships/hyperlink" Target="https://www.shiptacenter.org/"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medicare.gov/find-a-pla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cms.gov/"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www.rrb.gov/" TargetMode="External"/><Relationship Id="rId4" Type="http://schemas.openxmlformats.org/officeDocument/2006/relationships/hyperlink" Target="https://www.socialsecurity.gov/espanol/"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ealthcare.gov/medicare/changing-from-marketplace-to-medicare/"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medicare.gov/contacts/#resources/msps" TargetMode="External"/><Relationship Id="rId2" Type="http://schemas.openxmlformats.org/officeDocument/2006/relationships/slide" Target="../slides/slide57.xml"/><Relationship Id="rId1" Type="http://schemas.openxmlformats.org/officeDocument/2006/relationships/notesMaster" Target="../notesMasters/notesMaster1.xml"/><Relationship Id="rId6" Type="http://schemas.openxmlformats.org/officeDocument/2006/relationships/hyperlink" Target="http://www.medicaid.gov/medicaid-chip-program-information/by-population/medicare-medicaid-enrollees-dual-eligibles/seniors-and-medicare-and-medicaid-enrollees.html" TargetMode="External"/><Relationship Id="rId5" Type="http://schemas.openxmlformats.org/officeDocument/2006/relationships/hyperlink" Target="https://aspe.hhs.gov/poverty-guidelines" TargetMode="External"/><Relationship Id="rId4" Type="http://schemas.openxmlformats.org/officeDocument/2006/relationships/hyperlink" Target="http://www.socialsecurity.gov/" TargetMode="Externa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medicare.gov/contacts/#resources/msp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8" Type="http://schemas.openxmlformats.org/officeDocument/2006/relationships/hyperlink" Target="http://www.cms.gov/Outreach-and-Education/Training/CMSNationalTrainingProgram/index.html" TargetMode="External"/><Relationship Id="rId3" Type="http://schemas.openxmlformats.org/officeDocument/2006/relationships/hyperlink" Target="http://www.medicare.gov/" TargetMode="External"/><Relationship Id="rId7" Type="http://schemas.openxmlformats.org/officeDocument/2006/relationships/hyperlink" Target="http://www.insurekidsnow.gov/" TargetMode="External"/><Relationship Id="rId2" Type="http://schemas.openxmlformats.org/officeDocument/2006/relationships/slide" Target="../slides/slide60.xml"/><Relationship Id="rId1" Type="http://schemas.openxmlformats.org/officeDocument/2006/relationships/notesMaster" Target="../notesMasters/notesMaster1.xml"/><Relationship Id="rId6" Type="http://schemas.openxmlformats.org/officeDocument/2006/relationships/hyperlink" Target="http://www.healthcare.gov/" TargetMode="External"/><Relationship Id="rId5" Type="http://schemas.openxmlformats.org/officeDocument/2006/relationships/hyperlink" Target="http://www.socialsecurity.gov/" TargetMode="External"/><Relationship Id="rId10" Type="http://schemas.openxmlformats.org/officeDocument/2006/relationships/hyperlink" Target="http://www.cms.gov/Outreach-and-Education/Training/CMSNationalTrainingProgram/Downloads/2014-Web-Resources-Job-Aid.pdf" TargetMode="External"/><Relationship Id="rId4" Type="http://schemas.openxmlformats.org/officeDocument/2006/relationships/hyperlink" Target="http://www.medicaid.gov/" TargetMode="External"/><Relationship Id="rId9" Type="http://schemas.openxmlformats.org/officeDocument/2006/relationships/hyperlink" Target="http://www.medicare.gov/contacts/organization-search-criteria.aspx" TargetMode="Externa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cms.gov/Outreach-and-Education/Training/CMSNationalTrainingProgram/Training-Library.html"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www.cms.gov/Outreach-and-Education/Training/CMSNationalTrainingProgram/index.html" TargetMode="External"/><Relationship Id="rId2" Type="http://schemas.openxmlformats.org/officeDocument/2006/relationships/slide" Target="../slides/slide64.xml"/><Relationship Id="rId1" Type="http://schemas.openxmlformats.org/officeDocument/2006/relationships/notesMaster" Target="../notesMasters/notesMaster1.xml"/><Relationship Id="rId4" Type="http://schemas.openxmlformats.org/officeDocument/2006/relationships/hyperlink" Target="mailto:training@cms.hhs.gov"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medicare.gov/Pubs/pdf/11095-Welcome-to-Medicare.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ssa.gov/myaccoun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descr="Centers for Medicare and Medicaid Services National Training Program Module 7 Medicare Preventive Services" title="Cover Page"/>
          <p:cNvSpPr>
            <a:spLocks noGrp="1" noRot="1" noChangeAspect="1"/>
          </p:cNvSpPr>
          <p:nvPr>
            <p:ph type="sldImg"/>
          </p:nvPr>
        </p:nvSpPr>
        <p:spPr>
          <a:xfrm>
            <a:off x="1371600" y="792163"/>
            <a:ext cx="4114800" cy="3086100"/>
          </a:xfrm>
        </p:spPr>
      </p:sp>
      <p:sp>
        <p:nvSpPr>
          <p:cNvPr id="3" name="Notes Placeholder 2"/>
          <p:cNvSpPr>
            <a:spLocks noGrp="1"/>
          </p:cNvSpPr>
          <p:nvPr>
            <p:ph type="body" idx="1"/>
          </p:nvPr>
        </p:nvSpPr>
        <p:spPr>
          <a:xfrm>
            <a:off x="666799" y="4148668"/>
            <a:ext cx="5910782" cy="4436533"/>
          </a:xfrm>
        </p:spPr>
        <p:txBody>
          <a:bodyPr/>
          <a:lstStyle/>
          <a:p>
            <a:r>
              <a:rPr lang="es-US" dirty="0" smtClean="0"/>
              <a:t>Las lecciones de este módulo, "Introducción a Medicare", brindan una descripción general de los aspectos básicos del programa de Medicare, que incluye la Parte A (seguro de hospital), Parte B (seguro médico), pólizas del asegurador suplementario (Medigap), Parte C (planes Medicare Advance [MA]), Parte D (cobertura para medicamentos recetados), el Mercado de Seguros Médicos facilitado por el gobierno federal, Medicaid y otros programas para ayudar a los individuos con ingresos y recursos limitados y recursos relacionados. </a:t>
            </a:r>
          </a:p>
          <a:p>
            <a:r>
              <a:rPr lang="es-US" dirty="0" smtClean="0"/>
              <a:t>Este módulo de capacitación fue desarrollado y aprobado por los Centros de Servicios de Medicare y Medicaid (CMS), la agencia federal que administra Medicare, Medicaid, el Programa de Seguro Médico para Niños (CHIP) y el Mercado de Seguros Médicos facilitado por el gobierno federal. </a:t>
            </a:r>
          </a:p>
          <a:p>
            <a:r>
              <a:rPr lang="es-US" dirty="0" smtClean="0"/>
              <a:t>La información de este módulo era correcta al mes de junio de 2017. Para confirmar si hay una versión actualizada, visite </a:t>
            </a:r>
            <a:r>
              <a:rPr lang="es-US" u="sng" dirty="0" smtClean="0">
                <a:hlinkClick r:id="rId3"/>
              </a:rPr>
              <a:t>CMS.gov/Outreach-and-Education/Training/CMSNationalTrainingProgram/index</a:t>
            </a:r>
            <a:r>
              <a:rPr lang="es-US" dirty="0" smtClean="0"/>
              <a:t>.</a:t>
            </a:r>
            <a:endParaRPr lang="es-US" dirty="0"/>
          </a:p>
          <a:p>
            <a:r>
              <a:rPr lang="es-US" dirty="0" smtClean="0"/>
              <a:t>El Programa de Capacitación Nacional de CMS ofrece esto como un recurso de información para nuestros socios. El presente no es un documento legal ni tiene fines de prensa. La prensa puede comunicarse con la Oficina de prensa de los CMS a </a:t>
            </a:r>
            <a:r>
              <a:rPr lang="es-US" dirty="0" smtClean="0">
                <a:hlinkClick r:id="rId4"/>
              </a:rPr>
              <a:t>press@cms.hhs.gov</a:t>
            </a:r>
            <a:r>
              <a:rPr lang="es-US" dirty="0" smtClean="0"/>
              <a:t>. Las pautas legales oficiales del programa de Medicare están descritas en las leyes, regulaciones y disposiciones correspondientes.</a:t>
            </a:r>
          </a:p>
          <a:p>
            <a:endParaRPr lang="es-US" dirty="0" smtClean="0"/>
          </a:p>
          <a:p>
            <a:endParaRPr lang="es-US" dirty="0"/>
          </a:p>
        </p:txBody>
      </p:sp>
    </p:spTree>
    <p:extLst>
      <p:ext uri="{BB962C8B-B14F-4D97-AF65-F5344CB8AC3E}">
        <p14:creationId xmlns:p14="http://schemas.microsoft.com/office/powerpoint/2010/main" val="588503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Si 4 meses antes de cumplir 65 años no recibe los beneficios del Seguro Social o de la Junta de Retiro Ferroviario (RRB) (porque, por ejemplo, todavía trabaja), deberá inscribirse en la Parte A  y en la Parte B (incluso aunque sea elegible para recibir la Parte A gratis). Deberá contactarse con el Seguro Social 3 meses antes de cumplir los 65. Si trabajó para un ferrocarril, contáctese con la RRB para inscribirse. No tiene que estar jubilado para obtener Medicare. </a:t>
            </a:r>
          </a:p>
          <a:p>
            <a:r>
              <a:rPr lang="es-US" dirty="0" smtClean="0"/>
              <a:t>Las Enmiendas de Seguridad Social de 1983 incluyeron términos para elevar la edad completa de jubilación. El Congreso mencionó las mejoras en la salud de las personas mayores y el aumento de la expectativa de vida como las razones principales para aumentar la edad de jubilación normal.</a:t>
            </a:r>
          </a:p>
          <a:p>
            <a:r>
              <a:rPr lang="es-US" dirty="0" smtClean="0"/>
              <a:t>La edad completa de jubilación (también llamada "edad de jubilación normal") ha sido 65 años durante muchos años. Sin embargo, a partir de los nacidos en 1938 en adelante, esa edad aumenta en forma gradual hasta que alcanza la edad de 67 años para los nacidos después de 1959. </a:t>
            </a:r>
          </a:p>
          <a:p>
            <a:r>
              <a:rPr lang="es-US" dirty="0" smtClean="0"/>
              <a:t>Puede obtener más información o calcular su edad para reunir todos los beneficios de retiro del Seguro Social en </a:t>
            </a:r>
            <a:r>
              <a:rPr lang="es-US" dirty="0" smtClean="0">
                <a:hlinkClick r:id="rId3"/>
              </a:rPr>
              <a:t>SSA.gov/retirement/ageincrease.htm</a:t>
            </a:r>
            <a:r>
              <a:rPr lang="es-US" dirty="0" smtClean="0"/>
              <a:t>.</a:t>
            </a:r>
          </a:p>
          <a:p>
            <a:r>
              <a:rPr lang="es-US" b="1" dirty="0" smtClean="0"/>
              <a:t>NOTA</a:t>
            </a:r>
            <a:r>
              <a:rPr lang="es-US" dirty="0" smtClean="0"/>
              <a:t>: Si bien la edad para obtener todos los beneficios de retiro del Seguro Social está aumentando, la elegibilidad de los beneficios para Medicare por edad avanzada sigue siendo los 65 años.</a:t>
            </a:r>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1427093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7714" y="4005943"/>
            <a:ext cx="6564086" cy="4931228"/>
          </a:xfrm>
        </p:spPr>
        <p:txBody>
          <a:bodyPr/>
          <a:lstStyle/>
          <a:p>
            <a:r>
              <a:rPr lang="es-US" dirty="0" smtClean="0"/>
              <a:t>Su primera oportunidad para inscribirse en Medicare es durante su período de inscripción inicial (IEP, en inglés), que dura 7 meses. La cobertura comenzará según cuándo se inscriba: Si se inscribe durante los primeros 3 meses del IEP (los 3 meses antes del mes en que cumple 65 años), la cobertura comenzará el primer día del mes en que cumpla 65. Si se inscribe el mes en que cumple los 65, la cobertura comenzará el primer día del mes siguiente. Si se inscribe durante los últimos 3 meses del IEP (los 3 meses después del mes en que cumplió 65 años), la cobertura comenzará 2 o 3 meses después de que haya cumplido 65.</a:t>
            </a:r>
          </a:p>
          <a:p>
            <a:r>
              <a:rPr lang="es-US" dirty="0" smtClean="0"/>
              <a:t>Si es elegible para la Parte A gratuita, puede inscribirse en la Parte A una vez que el IEP haya comenzado (3 meses antes de que cumpla 65 años) y en cualquier mes después. Si no es elegible para la Parte A gratuita, solo podrá inscribirse a ella durante el IEP o durante los períodos de inscripción limitados para la Parte B. Solo quienes no califiquen para la Parte A gratis deberán pagar una prima para cobertura de Parte A. Deberá pagar una prima mensual tanto para la cobertura de Parte B como para la cobertura de Parte A con prima.</a:t>
            </a:r>
          </a:p>
          <a:p>
            <a:r>
              <a:rPr lang="es-US" dirty="0" smtClean="0"/>
              <a:t>Si se inscribe más adelante en la Parte A sin prima, la cobertura para esta comenzará 6 meses después; se cuenta a partir de la fecha en que el Seguro Social determinó que es elegible. Esto también lo exige la ley. No puede elegir la fecha de comienzo de la Parte A sin prima. La fecha en que comienza la Parte A sin prima es importante si usted paga una Cuenta de Ahorros de Salud (HSA en inglés) porque no podrá depositar dinero en la HSA por 6 meses antes de la fecha de inicio de la Parte A. Si contribuye a su HSA después de que comience su cobertura de Medicare, es posible que tenga que pagar una multa impositiva.</a:t>
            </a:r>
          </a:p>
          <a:p>
            <a:r>
              <a:rPr lang="es-US" dirty="0" smtClean="0"/>
              <a:t>Todos (independientemente de que reciban la Parte A sin prima o deban pagar una prima por ella) pueden inscribirse en la Parte B durante:</a:t>
            </a:r>
          </a:p>
          <a:p>
            <a:pPr marL="171450" indent="-171450">
              <a:buFont typeface="Wingdings" panose="05000000000000000000" pitchFamily="2" charset="2"/>
              <a:buChar char="§"/>
            </a:pPr>
            <a:r>
              <a:rPr lang="es-US" dirty="0" smtClean="0"/>
              <a:t>El IEP.</a:t>
            </a:r>
          </a:p>
          <a:p>
            <a:pPr marL="171450" indent="-171450">
              <a:buFont typeface="Wingdings" panose="05000000000000000000" pitchFamily="2" charset="2"/>
              <a:buChar char="§"/>
            </a:pPr>
            <a:r>
              <a:rPr lang="es-US" dirty="0" smtClean="0"/>
              <a:t>El Período de Inscripción General anual que va desde el 1 de enero al 31 de marzo de cada año.</a:t>
            </a:r>
          </a:p>
          <a:p>
            <a:pPr marL="171450" indent="-171450">
              <a:buFont typeface="Wingdings" panose="05000000000000000000" pitchFamily="2" charset="2"/>
              <a:buChar char="§"/>
            </a:pPr>
            <a:r>
              <a:rPr lang="es-US" dirty="0" smtClean="0"/>
              <a:t>En situaciones limitadas, en un Período de Inscripción Especial (ver la página 13).</a:t>
            </a:r>
            <a:endParaRPr lang="es-US" dirty="0"/>
          </a:p>
          <a:p>
            <a:r>
              <a:rPr lang="es-US" dirty="0" smtClean="0"/>
              <a:t>Si no se inscribe en la Parte B (o Parte A con prima) durante el IEP, es posible que deba pagar una multa. Para la Parte B, es una multa de por vida mientras tenga la Parte B.</a:t>
            </a:r>
          </a:p>
          <a:p>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2570680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Si no se inscribió para la Parte B (o Parte A con prima) durante el Período de Inscripción Inicial (IEP), puede inscribirse durante el Período de Inscripción General (GEP). </a:t>
            </a:r>
          </a:p>
          <a:p>
            <a:r>
              <a:rPr lang="es-US" dirty="0" smtClean="0"/>
              <a:t>El GEP es el período entre el 1 de enero y el 31 de marzo de cada año. Si se inscribe en el GEP, la cobertura comenzará el 1 de julio. </a:t>
            </a:r>
          </a:p>
          <a:p>
            <a:r>
              <a:rPr lang="es-US" dirty="0" smtClean="0"/>
              <a:t>Si usted no es elegible para la Parte A gratis y no la adquiere cuando es elegible por primera vez, su prima mensual puede aumentar hasta en un 10 %. Deberá pagar la prima más alta por el doble de la cantidad de años que podría haber tenido la Parte A, pero no se inscribió.</a:t>
            </a:r>
          </a:p>
          <a:p>
            <a:r>
              <a:rPr lang="es-US" dirty="0" smtClean="0"/>
              <a:t>En general, si no se inscribe en la Parte B la primera vez que es elegible y si pasan más de 12 meses desde que cumplió 65 años, es probable que deba pagar una multa que se agregará a la prima mensual de la Parte B. La multa para la Parte B es 10 % por cada período completo de 12 meses en el cual podría haber tenido la Parte B, pero no se inscribió. En la mayoría de los casos, deberá pagar dicha multa mientras tenga la Parte B. </a:t>
            </a:r>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1133686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3400" y="4061637"/>
            <a:ext cx="5901956" cy="4768330"/>
          </a:xfrm>
        </p:spPr>
        <p:txBody>
          <a:bodyPr/>
          <a:lstStyle/>
          <a:p>
            <a:r>
              <a:rPr lang="es-US" dirty="0" smtClean="0"/>
              <a:t>La ley solo permite unos pocos Períodos de Inscripción Especiales (SEP en inglés) para inscripción en la Parte B y Parte A con prima. La mayoría de las personas no califican para un SEP. Sin embargo, si aún trabaja, puede ser elegible. El SEP le permite inscribirse después del Período de Inscripción Inicial (IEP) y no esperar hasta el Período de Inscripción General (GEP) sin tener que pagar una multa. </a:t>
            </a:r>
          </a:p>
          <a:p>
            <a:r>
              <a:rPr lang="es-US" dirty="0" smtClean="0"/>
              <a:t>Para ser elegible debe tener cobertura de un plan de salud grupal de un empleador (EGHP en inglés) conforme a un empleo actual y activo. Si tiene 65 años o más, debe recibir esta cobertura subsidiada por el empleador acorde a su empleo actual o el de su cónyuge. Si tiene Medicare por una incapacidad, también puede recibir la cobertura subsidiada por el empleador conforme al empleo actual de un miembro de la familia.</a:t>
            </a:r>
          </a:p>
          <a:p>
            <a:r>
              <a:rPr lang="es-US" dirty="0" smtClean="0"/>
              <a:t>Debe haber contado con la cobertura del plan de salud grupal todos los meses que fue elegible para inscribirse en la Parte B, pero no lo hizo. Para la mayoría de las personas esto significa que tenían cobertura de plan de salud grupal desde que cumplieron los 65 años.</a:t>
            </a:r>
          </a:p>
          <a:p>
            <a:r>
              <a:rPr lang="es-US" dirty="0" smtClean="0"/>
              <a:t>Si es elegible, puede inscribirse usando el SEP en cualquier momento mientras tenga cobertura del plan de salud grupal por empleo activo y actual. Si pierde la cobertura del EGHP o el empleo actual, tendrá 8 meses para inscribirse. Si no se inscribe dentro de los 8 meses, tendrá que esperar hasta el próximo GEP para inscribirse, habrá una falta de cobertura y es posible que deba pagar una multa.</a:t>
            </a:r>
          </a:p>
          <a:p>
            <a:r>
              <a:rPr lang="es-US" dirty="0" smtClean="0"/>
              <a:t>Cabe destacar que la Ley Consolidada Ómnibus de Reconciliación del Presupuesto (COBRA en inglés), la cobertura a jubilados, el seguro de accidente del trabajo a largo plazo o la cobertura por asuntos de los veteranos no se consideran empleo actual y activo.</a:t>
            </a:r>
          </a:p>
          <a:p>
            <a:r>
              <a:rPr lang="es-US" dirty="0" smtClean="0"/>
              <a:t>Debe contactarse con el administrador de beneficios del sindicato o del empleador para saber de qué manera funciona su seguro con Medicare y si lo beneficia demorar la inscripción en la Parte B.</a:t>
            </a:r>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2836578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r>
              <a:rPr lang="es-US" dirty="0" smtClean="0"/>
              <a:t>Compruebe su conocimiento: pregunta 1</a:t>
            </a:r>
          </a:p>
          <a:p>
            <a:r>
              <a:rPr lang="es-US" dirty="0" smtClean="0"/>
              <a:t>¿Por qué es importante su Período de Inscripción Inicial?</a:t>
            </a:r>
          </a:p>
          <a:p>
            <a:pPr marL="231961" indent="-231961">
              <a:buFont typeface="+mj-lt"/>
              <a:buAutoNum type="alphaLcPeriod"/>
            </a:pPr>
            <a:r>
              <a:rPr lang="es-US" dirty="0" smtClean="0"/>
              <a:t>Si no cumple con las fechas límite para la inscripción podrían aplicarle multas</a:t>
            </a:r>
          </a:p>
          <a:p>
            <a:pPr marL="231961" indent="-231961">
              <a:buFont typeface="+mj-lt"/>
              <a:buAutoNum type="alphaLcPeriod"/>
            </a:pPr>
            <a:r>
              <a:rPr lang="es-US" dirty="0" smtClean="0"/>
              <a:t>Es su primera oportunidad de inscribirse en Medicare</a:t>
            </a:r>
          </a:p>
          <a:p>
            <a:pPr marL="231961" indent="-231961">
              <a:buFont typeface="+mj-lt"/>
              <a:buAutoNum type="alphaLcPeriod"/>
            </a:pPr>
            <a:r>
              <a:rPr lang="es-US" dirty="0" smtClean="0"/>
              <a:t>El momento en que se inscribe determina cuándo comienza su cobertura</a:t>
            </a:r>
          </a:p>
          <a:p>
            <a:pPr marL="231961" indent="-231961">
              <a:buFont typeface="+mj-lt"/>
              <a:buAutoNum type="alphaLcPeriod"/>
            </a:pPr>
            <a:r>
              <a:rPr lang="es-US" dirty="0" smtClean="0"/>
              <a:t>Todas las anteriores</a:t>
            </a:r>
          </a:p>
          <a:p>
            <a:r>
              <a:rPr lang="es-US" b="1" dirty="0" smtClean="0"/>
              <a:t>Respuesta: d. Todas las anteriores</a:t>
            </a:r>
            <a:r>
              <a:rPr lang="es-US" dirty="0" smtClean="0"/>
              <a:t>. El Período de Inscripción Inicial (IEP en inglés) es lo que tiene disponible la primera vez que es elegible para Medicare y dura 7 meses (3 meses antes de que cumpla 65 años, el mes de su cumpleaños y los 3 meses después de su cumpleaños).  Es su primera oportunidad de inscribirse. El momento en que se inscribe determina la fecha en la que comienza su cobertura y demorar la inscripción una vez que es elegible podría resultar en multas de por vida. </a:t>
            </a:r>
          </a:p>
          <a:p>
            <a:endParaRPr lang="es-US" dirty="0" smtClean="0"/>
          </a:p>
        </p:txBody>
      </p:sp>
    </p:spTree>
    <p:extLst>
      <p:ext uri="{BB962C8B-B14F-4D97-AF65-F5344CB8AC3E}">
        <p14:creationId xmlns:p14="http://schemas.microsoft.com/office/powerpoint/2010/main" val="3696970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Deberá tomar ciertas decisiones sobre su cobertura Medicare, entre ellas, las siguientes:</a:t>
            </a:r>
          </a:p>
          <a:p>
            <a:pPr marL="171447" indent="-171447">
              <a:buFont typeface="Wingdings" panose="05000000000000000000" pitchFamily="2" charset="2"/>
              <a:buChar char="§"/>
            </a:pPr>
            <a:r>
              <a:rPr lang="es-US" dirty="0" smtClean="0"/>
              <a:t>¿Deseo tener Medicare Original o debo pensar en obtener un Plan Medicare Advantage?</a:t>
            </a:r>
          </a:p>
          <a:p>
            <a:pPr marL="171447" indent="-171447">
              <a:buFont typeface="Wingdings" panose="05000000000000000000" pitchFamily="2" charset="2"/>
              <a:buChar char="§"/>
            </a:pPr>
            <a:r>
              <a:rPr lang="es-US" dirty="0" smtClean="0"/>
              <a:t>¿Debo elegir la Parte A y la Parte B? ¿Cuándo?</a:t>
            </a:r>
          </a:p>
          <a:p>
            <a:pPr marL="171447" indent="-171447">
              <a:buFont typeface="Wingdings" panose="05000000000000000000" pitchFamily="2" charset="2"/>
              <a:buChar char="§"/>
            </a:pPr>
            <a:r>
              <a:rPr lang="es-US" dirty="0" smtClean="0"/>
              <a:t>¿Necesito una póliza Medigap?</a:t>
            </a:r>
          </a:p>
          <a:p>
            <a:pPr marL="171447" indent="-171447">
              <a:buFont typeface="Wingdings" panose="05000000000000000000" pitchFamily="2" charset="2"/>
              <a:buChar char="§"/>
            </a:pPr>
            <a:r>
              <a:rPr lang="es-US" dirty="0" smtClean="0"/>
              <a:t>¿Qué sucede con la Parte D?</a:t>
            </a:r>
          </a:p>
          <a:p>
            <a:pPr marL="171447" indent="-171447">
              <a:buFont typeface="Wingdings" panose="05000000000000000000" pitchFamily="2" charset="2"/>
              <a:buChar char="§"/>
            </a:pPr>
            <a:r>
              <a:rPr lang="es-US" dirty="0" smtClean="0"/>
              <a:t>¿Qué debo hacer si no me jubilo a los 65?</a:t>
            </a:r>
          </a:p>
          <a:p>
            <a:pPr lvl="1"/>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2929882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68087" y="4148668"/>
            <a:ext cx="6085114" cy="4436533"/>
          </a:xfrm>
        </p:spPr>
        <p:txBody>
          <a:bodyPr/>
          <a:lstStyle/>
          <a:p>
            <a:r>
              <a:rPr lang="es-US" dirty="0" smtClean="0"/>
              <a:t>Medicare Parte A (Seguro de Hospital) ayuda a cubrir los servicios de internación necesarios por razones médicas.</a:t>
            </a:r>
          </a:p>
          <a:p>
            <a:pPr marL="171447" indent="-171447">
              <a:buFont typeface="Wingdings" panose="05000000000000000000" pitchFamily="2" charset="2"/>
              <a:buChar char="§"/>
            </a:pPr>
            <a:r>
              <a:rPr lang="es-US" dirty="0" smtClean="0"/>
              <a:t>Internación en hospital: habitación semiprivada, comidas, cuidados generales, otros suministros y servicios de hospital, así como también centros de rehabilitación de internación y cuidados de salud mental para pacientes internados en un hospital psiquiátrico (límite de 190 días). </a:t>
            </a:r>
          </a:p>
          <a:p>
            <a:pPr marL="171447" indent="-171447">
              <a:buFont typeface="Wingdings" panose="05000000000000000000" pitchFamily="2" charset="2"/>
              <a:buChar char="§"/>
            </a:pPr>
            <a:r>
              <a:rPr lang="es-US" dirty="0" smtClean="0"/>
              <a:t>Cuidados en un centro de enfermería especializada (SNF) para pacientes internados (no es cuidado a largo plazo, ni de compañía) bajo ciertas condiciones.</a:t>
            </a:r>
          </a:p>
          <a:p>
            <a:pPr marL="171447" indent="-171447">
              <a:buFont typeface="Wingdings" panose="05000000000000000000" pitchFamily="2" charset="2"/>
              <a:buChar char="§"/>
            </a:pPr>
            <a:r>
              <a:rPr lang="es-US" dirty="0" smtClean="0"/>
              <a:t>Sangre: en la mayoría de los casos, si necesita sangre como paciente internado, no tendrá que pagarla o reemplazarla. </a:t>
            </a:r>
          </a:p>
          <a:p>
            <a:pPr marL="171447" indent="-171447">
              <a:buFont typeface="Wingdings" panose="05000000000000000000" pitchFamily="2" charset="2"/>
              <a:buChar char="§"/>
            </a:pPr>
            <a:r>
              <a:rPr lang="es-US" dirty="0" smtClean="0"/>
              <a:t>Ciertos servicios del cuidado de la salud durante la internación en instituciones de cuidado de la salud religiosas no médicas (RNHCI en inglés) aprobadas. Medicare solamente cubrirá los servicios y productos no médicos, no religiosos para pacientes internados. Entre algunos ejemplos se incluyen habitación y hospedaje o cualquier producto o servicio que no necesite de una orden o receta médica, por ejemplo, vendajes para heridas no medicadas o el uso de un andador simple.</a:t>
            </a:r>
          </a:p>
          <a:p>
            <a:pPr marL="171447" indent="-171447">
              <a:buFont typeface="Wingdings" panose="05000000000000000000" pitchFamily="2" charset="2"/>
              <a:buChar char="§"/>
            </a:pPr>
            <a:r>
              <a:rPr lang="es-US" dirty="0" smtClean="0"/>
              <a:t>Cuidado de la salud en el hogar: un médico o ciertos proveedores de atención médica que trabajan con el médico deben verlo personalmente para certificar que necesita servicios de salud en su hogar. Debe estar confinado en el hogar, es decir que salir de su casa le implica un esfuerzo importante. </a:t>
            </a:r>
          </a:p>
          <a:p>
            <a:pPr marL="171447" indent="-171447">
              <a:buFont typeface="Wingdings" panose="05000000000000000000" pitchFamily="2" charset="2"/>
              <a:buChar char="§"/>
            </a:pPr>
            <a:r>
              <a:rPr lang="es-US" dirty="0" smtClean="0"/>
              <a:t>Cuidado de hospicio: su médico debe certificar que tiene una expectativa de vida de 6 meses o menos. La cobertura incluye medicamentos para aliviar el dolor y tratamiento de los síntomas; servicios médicos, de enfermería y sociales; y también servicios que Medicare generalmente no cubre, como asesoramiento para el duelo.</a:t>
            </a:r>
          </a:p>
          <a:p>
            <a:r>
              <a:rPr lang="es-US" b="1" dirty="0" smtClean="0"/>
              <a:t>NOTA</a:t>
            </a:r>
            <a:r>
              <a:rPr lang="es-US" dirty="0" smtClean="0"/>
              <a:t>: Medicare no pagará las facturas médicas o del hospital si no reside legalmente en los Estados Unidos. Además, en la mayoría de las situaciones, Medicare no pagará las facturas médicas o del hospital si está en la cárcel.</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2104202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185058" y="3894910"/>
            <a:ext cx="6528143" cy="4744123"/>
          </a:xfrm>
        </p:spPr>
        <p:txBody>
          <a:bodyPr>
            <a:normAutofit lnSpcReduction="10000"/>
          </a:bodyPr>
          <a:lstStyle/>
          <a:p>
            <a:r>
              <a:rPr lang="es-US" sz="1100" dirty="0"/>
              <a:t>Generalmente no paga una prima mensual por la cobertura de la Parte A si usted o su cónyuge pagaron los impuestos de Medicare mientras trabajaban. A veces, esto se denomina Parte A gratis o sin prima. El impuesto de la Ley de Contribución al Seguro Federal (FICA) es un impuesto federal de nómina (o empleo) de EE. UU. que se le cobra tanto a empleados como empleadores para financiar el Seguro Social y Medicare. </a:t>
            </a:r>
          </a:p>
          <a:p>
            <a:r>
              <a:rPr lang="es-US" sz="1100" dirty="0"/>
              <a:t>Alrededor del 99% de las personas con Medicare no pagan una prima por la Parte A porque trabajaron</a:t>
            </a:r>
            <a:r>
              <a:rPr lang="es-US" dirty="0" smtClean="0"/>
              <a:t> </a:t>
            </a:r>
            <a:r>
              <a:rPr lang="es-US" sz="1100" dirty="0" smtClean="0"/>
              <a:t>al menos 40 trimestres de empleo cubierto por Medicare. Los inscriptos de 65 años o mayores y ciertas personas con incapacidades que tengan menos de 40 trimestres de cobertura pagarán una prima mensual para obtener cobertura bajo la Parte A. </a:t>
            </a:r>
          </a:p>
          <a:p>
            <a:r>
              <a:rPr lang="es-US" sz="1100" dirty="0"/>
              <a:t>Si no es elegible para la Parte A gratis, puede comprar la Parte A, si:</a:t>
            </a:r>
          </a:p>
          <a:p>
            <a:pPr marL="171447" indent="-171447">
              <a:buFont typeface="Wingdings" panose="05000000000000000000" pitchFamily="2" charset="2"/>
              <a:buChar char="§"/>
            </a:pPr>
            <a:r>
              <a:rPr lang="es-US" sz="1100" dirty="0"/>
              <a:t>Tiene 65 años o más y posee (o se va a inscribir en) la Parte B, y cumple con los requisitos de ciudadanía y residencia.</a:t>
            </a:r>
          </a:p>
          <a:p>
            <a:pPr marL="171447" indent="-171447">
              <a:buFont typeface="Wingdings" panose="05000000000000000000" pitchFamily="2" charset="2"/>
              <a:buChar char="§"/>
            </a:pPr>
            <a:r>
              <a:rPr lang="es-US" sz="1100" dirty="0"/>
              <a:t>Es menor de 65 años, está incapacitado y su cobertura de Parte A gratis se terminó porque volvió a trabajar. (Si tiene menos de 65 años y está incapacitado, puede seguir recibiendo la Parte A gratis hasta 8 años y medio después de volver al trabajo). </a:t>
            </a:r>
          </a:p>
          <a:p>
            <a:r>
              <a:rPr lang="es-US" sz="1100" dirty="0"/>
              <a:t>En la mayoría de los casos, si elige comprar la Parte A, también debe contar con la Parte B y pagar una prima mensual por ambas. El monto de la prima depende de cuánto tiempo usted o su cónyuge hayan trabajado en un empleo con cobertura de Medicare. </a:t>
            </a:r>
          </a:p>
          <a:p>
            <a:pPr>
              <a:spcBef>
                <a:spcPts val="395"/>
              </a:spcBef>
            </a:pPr>
            <a:r>
              <a:rPr lang="es-US" sz="1100" dirty="0"/>
              <a:t>El Seguro Social determina si tiene que pagar una prima mensual por la Parte A. En 2017, la prima para una persona que ha trabajado menos de 30 trimestres de un empleo con cobertura de Medicare es de $413 por mes. Quienes posean entre 30 y 39 trimestres de cobertura pueden adquirir la Parte A por una tarifa de prima mensual reducida, es decir, $227 para 2017. </a:t>
            </a:r>
          </a:p>
          <a:p>
            <a:r>
              <a:rPr lang="es-US" sz="1100" dirty="0"/>
              <a:t>Si no es elegible para la Parte A sin prima y no la adquiere cuando es elegible por primera vez, la prima mensual puede aumentar hasta un 10 % cada 12 meses que pase sin cobertura. Deberá pagar la prima más alta por el doble de la cantidad de años que podría haber tenido la Parte A, pero no se inscribió. </a:t>
            </a:r>
          </a:p>
          <a:p>
            <a:r>
              <a:rPr lang="es-US" sz="1100" dirty="0"/>
              <a:t>Si tiene recursos e ingresos limitados, su estado puede ayudarlo a pagar por la Parte A y/o B. Llame al Seguro Social al 1-800-772-1213 para obtener más información sobre la Parte A con prima. TTY: 1-800-325-0778.</a:t>
            </a:r>
          </a:p>
        </p:txBody>
      </p:sp>
      <p:sp>
        <p:nvSpPr>
          <p:cNvPr id="8" name="Slide Image Placeholder 7"/>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2497070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01396" y="4005944"/>
            <a:ext cx="6591289" cy="4590334"/>
          </a:xfrm>
        </p:spPr>
        <p:txBody>
          <a:bodyPr>
            <a:normAutofit lnSpcReduction="10000"/>
          </a:bodyPr>
          <a:lstStyle/>
          <a:p>
            <a:r>
              <a:rPr lang="es-US" dirty="0" smtClean="0"/>
              <a:t>En Medicare Original debe pagar ciertos costos. Los importes reales en dólares se actualizan todos los años. Para ver los importes más actualizados, visite </a:t>
            </a:r>
            <a:r>
              <a:rPr lang="es-US" dirty="0" smtClean="0">
                <a:hlinkClick r:id="rId3"/>
              </a:rPr>
              <a:t>Medicare.gov/your-medicare-costs/costs-at-a-glance/costs-at-glance.html</a:t>
            </a:r>
            <a:r>
              <a:rPr lang="es-US" dirty="0" smtClean="0"/>
              <a:t>. Esto es lo que pagará por período de beneficios (se analizan en la siguiente página) por servicios necesarios por razones médicas cubiertos por la Parte A:</a:t>
            </a:r>
          </a:p>
          <a:p>
            <a:pPr marL="171447" indent="-171447">
              <a:buFont typeface="Wingdings" panose="05000000000000000000" pitchFamily="2" charset="2"/>
              <a:buChar char="§"/>
            </a:pPr>
            <a:r>
              <a:rPr lang="es-US" dirty="0" smtClean="0"/>
              <a:t>Internación: </a:t>
            </a:r>
            <a:r>
              <a:rPr lang="es-US" dirty="0" smtClean="0">
                <a:hlinkClick r:id="rId4"/>
              </a:rPr>
              <a:t>Medicare.gov/coverage/hospital-care-inpatient.html</a:t>
            </a:r>
            <a:endParaRPr lang="es-US" dirty="0" smtClean="0"/>
          </a:p>
          <a:p>
            <a:pPr marL="347657" lvl="1" indent="-173035">
              <a:buFont typeface="Arial" panose="020B0604020202020204" pitchFamily="34" charset="0"/>
              <a:buChar char="•"/>
            </a:pPr>
            <a:r>
              <a:rPr lang="es-US" dirty="0" smtClean="0"/>
              <a:t>El importe del deducible para los días 1 a 60; una tarifa de coseguro por día para los días 61 a 90; una tarifa de "día de reserva de por vida" después del día 90 de cada período de beneficios* (hasta 60 días durante toda su vida); todos los costos por cada día pasados los días de reserva de por vida; cuidados de salud mental para paciente internado en un hospital psiquiátrico limitados a 190 días a lo largo de su vida. </a:t>
            </a:r>
          </a:p>
          <a:p>
            <a:pPr marL="171447" indent="-171447">
              <a:buFont typeface="Wingdings" panose="05000000000000000000" pitchFamily="2" charset="2"/>
              <a:buChar char="§"/>
            </a:pPr>
            <a:r>
              <a:rPr lang="es-US" dirty="0" smtClean="0"/>
              <a:t>Cuidados en un Centro de Enfermería Especializada (SNF): </a:t>
            </a:r>
            <a:r>
              <a:rPr lang="es-US" dirty="0" smtClean="0">
                <a:hlinkClick r:id="rId5"/>
              </a:rPr>
              <a:t>Medicare.gov/coverage/skilled-nursing-facility-care.html</a:t>
            </a:r>
            <a:endParaRPr lang="es-US" dirty="0" smtClean="0"/>
          </a:p>
          <a:p>
            <a:pPr marL="347657" lvl="1" indent="-173035">
              <a:buFont typeface="Arial" panose="020B0604020202020204" pitchFamily="34" charset="0"/>
              <a:buChar char="•"/>
            </a:pPr>
            <a:r>
              <a:rPr lang="es-US" dirty="0" smtClean="0"/>
              <a:t>$0 para los primeros 20 días de cada período de beneficios*; una tarifa de coseguro por día para los días 21 a 100 de cada período de beneficios; todos los costos después del día 100 (véase los períodos de beneficios en la página 20)</a:t>
            </a:r>
          </a:p>
          <a:p>
            <a:pPr marL="171447" indent="-171447">
              <a:buFont typeface="Wingdings" panose="05000000000000000000" pitchFamily="2" charset="2"/>
              <a:buChar char="§"/>
            </a:pPr>
            <a:r>
              <a:rPr lang="es-US" dirty="0" smtClean="0"/>
              <a:t>Servicios de Cuidado de la salud en el hogar: </a:t>
            </a:r>
            <a:r>
              <a:rPr lang="es-US" dirty="0" smtClean="0">
                <a:hlinkClick r:id="rId6"/>
              </a:rPr>
              <a:t>Medicare.gov/coverage/home-health-services.html</a:t>
            </a:r>
            <a:endParaRPr lang="es-US" dirty="0" smtClean="0"/>
          </a:p>
          <a:p>
            <a:pPr marL="347657" lvl="1" indent="-173035">
              <a:buFont typeface="Arial" panose="020B0604020202020204" pitchFamily="34" charset="0"/>
              <a:buChar char="•"/>
            </a:pPr>
            <a:r>
              <a:rPr lang="es-US" dirty="0" smtClean="0"/>
              <a:t>$0 por servicios de cuidado de la salud en el hogar </a:t>
            </a:r>
          </a:p>
          <a:p>
            <a:pPr marL="347657" lvl="1" indent="-173035">
              <a:buFont typeface="Arial" panose="020B0604020202020204" pitchFamily="34" charset="0"/>
              <a:buChar char="•"/>
            </a:pPr>
            <a:r>
              <a:rPr lang="es-US" dirty="0" smtClean="0"/>
              <a:t>20 % de la cantidad aprobada por Medicare (coseguro) para equipo médico duradero para proveedores que acepten una asignación (debe usar un proveedor por contrato si se encuentra en un área de oferta competitiva)</a:t>
            </a:r>
          </a:p>
          <a:p>
            <a:r>
              <a:rPr lang="es-US" b="1" dirty="0" smtClean="0"/>
              <a:t>NOTA</a:t>
            </a:r>
            <a:r>
              <a:rPr lang="es-US" dirty="0" smtClean="0"/>
              <a:t>: Si no puede afrontar estos costos, hay programas que pueden ayudarlo. Más adelante analizaremos dichos programas.</a:t>
            </a:r>
          </a:p>
          <a:p>
            <a:pPr lvl="1"/>
            <a:endParaRPr lang="es-US" dirty="0"/>
          </a:p>
        </p:txBody>
      </p:sp>
      <p:sp>
        <p:nvSpPr>
          <p:cNvPr id="6" name="Slide Image Placeholder 5"/>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1069868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293915" y="3973287"/>
            <a:ext cx="6422571" cy="4420194"/>
          </a:xfrm>
        </p:spPr>
        <p:txBody>
          <a:bodyPr>
            <a:normAutofit fontScale="92500"/>
          </a:bodyPr>
          <a:lstStyle/>
          <a:p>
            <a:r>
              <a:rPr lang="es-US" dirty="0" smtClean="0"/>
              <a:t>Un período de beneficios es la forma en que Medicare Original mide el uso que usted hace de los servicios en Centros de enfermería especializada (SNF) y en hospitales. Un período de beneficios comienza el día en que se lo ingresa como paciente internado en un hospital o SNF. El período de beneficios termina cuando no ha recibido ningún tipo de cuidado en internación (o cuidado especializado en un SNF) durante 60 días seguidos. Si ingresa en un hospital o SNF después de que un período de beneficios ha terminado, entonces comenzará un nuevo período de beneficios. Deberá pagar el deducible de la Parte A por internación para cada período de beneficios. No hay límite para la cantidad de períodos de beneficios que puede tener.</a:t>
            </a:r>
          </a:p>
          <a:p>
            <a:r>
              <a:rPr lang="es-US" b="1" dirty="0" smtClean="0"/>
              <a:t>Ejemplos</a:t>
            </a:r>
            <a:r>
              <a:rPr lang="es-US" dirty="0" smtClean="0"/>
              <a:t>: </a:t>
            </a:r>
          </a:p>
          <a:p>
            <a:pPr marL="171447" indent="-171447">
              <a:buFont typeface="Wingdings" panose="05000000000000000000" pitchFamily="2" charset="2"/>
              <a:buChar char="§"/>
            </a:pPr>
            <a:r>
              <a:rPr lang="es-US" dirty="0" smtClean="0"/>
              <a:t>Pasa 5 días en el hospital. Luego ingresa a un SNF para 20 días de rehabilitación. Luego, regresa a su hogar. El período de beneficios terminará cuando haya estado afuera del SNF por 60 días, u 85 días después de que ingresó por primera vez al hospital. Si durante ese lapso de tiempo no vuelve al hospital como paciente internado, pagará otro deducible para el siguiente período de beneficios.</a:t>
            </a:r>
          </a:p>
          <a:p>
            <a:pPr marL="171447" indent="-171447">
              <a:buFont typeface="Wingdings" panose="05000000000000000000" pitchFamily="2" charset="2"/>
              <a:buChar char="§"/>
            </a:pPr>
            <a:r>
              <a:rPr lang="es-US" dirty="0" smtClean="0"/>
              <a:t>Ha vuelto a su casa después de haber estado internado en el hospital, o en una combinación de hospital y SNF. Después de 2 semanas en su casa, debe volver al hospital. Todavía no han pasado 60 días sin internación, por lo que aún se encuentra en su primer período de beneficios. No tiene que pagar otro deducible por el hospital.</a:t>
            </a:r>
          </a:p>
          <a:p>
            <a:r>
              <a:rPr lang="es-US" b="1" dirty="0" smtClean="0"/>
              <a:t>NOTA</a:t>
            </a:r>
            <a:r>
              <a:rPr lang="es-US" dirty="0" smtClean="0"/>
              <a:t>: Para calificar para servicios de un SNF, debe haber estado internado en un hospital, al menos, 3 días calendario consecutivos por razones médicas necesarias. El requisito de la estadía de tres días calendario consecutivos puede cumplirse con estadías que sumen 3 días consecutivos en uno o más hospitales. A fin de determinar si los requisitos se cumplen, se tiene en cuenta el día de admisión, pero no el día del alta, como día de internación. Es importante tener en cuenta que una estadía por una noche no garantiza que se lo considere paciente internado. La estadía de un paciente internado comienza el día en que lo ingresan formalmente con la solicitud de un médico.</a:t>
            </a:r>
            <a:endParaRPr lang="es-US" dirty="0"/>
          </a:p>
        </p:txBody>
      </p:sp>
      <p:sp>
        <p:nvSpPr>
          <p:cNvPr id="4" name="Slide Image Placeholder 3"/>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113838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dirty="0">
                <a:solidFill>
                  <a:srgbClr val="000000"/>
                </a:solidFill>
                <a:latin typeface="Calibri" panose="020F0502020204030204" pitchFamily="34" charset="0"/>
              </a:rPr>
              <a:t>Los materiales están diseñados para aquellas personas que transmiten la información/capacitadores que están familiarizados con el programa de Medicare, y quieren contar con información preparada para sus presentaciones con nuevos socios que asesoran a las personas sobre Medicare. </a:t>
            </a:r>
            <a:endParaRPr lang="es-US" dirty="0" smtClean="0">
              <a:solidFill>
                <a:srgbClr val="000000"/>
              </a:solidFill>
              <a:latin typeface="Calibri" panose="020F0502020204030204" pitchFamily="34" charset="0"/>
            </a:endParaRPr>
          </a:p>
          <a:p>
            <a:r>
              <a:rPr lang="es-US" dirty="0" smtClean="0"/>
              <a:t>El módulo consta de 64 diapositivas de PowerPoint con las notas del orador correspondientes, enlaces a sitios web y 9 preguntas para verificar su conocimiento. En aproximadamente 60 minutos, se puede realizar la presentación. Cuente con alrededor de 15 minutos más para debatir, realizar preguntas y respuestas. Se puede adicionar tiempo extra para realizar actividades complementarias. </a:t>
            </a:r>
          </a:p>
          <a:p>
            <a:r>
              <a:rPr lang="es-US" b="1" dirty="0"/>
              <a:t>Materiales adicionales disponibles</a:t>
            </a:r>
            <a:r>
              <a:rPr lang="es-US" dirty="0" smtClean="0"/>
              <a:t>: </a:t>
            </a:r>
          </a:p>
          <a:p>
            <a:pPr marL="171450" indent="-171450">
              <a:buFont typeface="Wingdings" panose="05000000000000000000" pitchFamily="2" charset="2"/>
              <a:buChar char="§"/>
            </a:pPr>
            <a:r>
              <a:rPr lang="es-US" dirty="0" smtClean="0"/>
              <a:t>Publicaciones</a:t>
            </a:r>
          </a:p>
          <a:p>
            <a:pPr marL="347663" lvl="1" indent="-171450">
              <a:buFont typeface="Arial" panose="020B0604020202020204" pitchFamily="34" charset="0"/>
              <a:buChar char="•"/>
            </a:pPr>
            <a:r>
              <a:rPr lang="es-US" dirty="0" smtClean="0"/>
              <a:t>"Bienvenido a Medicare" </a:t>
            </a:r>
          </a:p>
          <a:p>
            <a:pPr marL="347663" lvl="1" indent="-171450">
              <a:buFont typeface="Arial" panose="020B0604020202020204" pitchFamily="34" charset="0"/>
              <a:buChar char="•"/>
            </a:pPr>
            <a:r>
              <a:rPr lang="es-US" dirty="0" smtClean="0"/>
              <a:t>"Entienda los períodos de inscripción para la Parte C y D de Medicare" </a:t>
            </a:r>
          </a:p>
          <a:p>
            <a:pPr marL="171450" indent="-171450">
              <a:buFont typeface="Wingdings" panose="05000000000000000000" pitchFamily="2" charset="2"/>
              <a:buChar char="§"/>
            </a:pPr>
            <a:r>
              <a:rPr lang="es-US" dirty="0" smtClean="0"/>
              <a:t>Herramientas de apoyo</a:t>
            </a:r>
          </a:p>
          <a:p>
            <a:pPr marL="347663" lvl="1" indent="-171450">
              <a:buFont typeface="Arial" panose="020B0604020202020204" pitchFamily="34" charset="0"/>
              <a:buChar char="•"/>
            </a:pPr>
            <a:r>
              <a:rPr lang="es-US" dirty="0" smtClean="0"/>
              <a:t>Tarjeta Medicare</a:t>
            </a:r>
          </a:p>
          <a:p>
            <a:pPr marL="347663" lvl="1" indent="-171450">
              <a:buFont typeface="Arial" panose="020B0604020202020204" pitchFamily="34" charset="0"/>
              <a:buChar char="•"/>
            </a:pPr>
            <a:r>
              <a:rPr lang="es-US" dirty="0" smtClean="0"/>
              <a:t>Recursos web </a:t>
            </a:r>
          </a:p>
          <a:p>
            <a:endParaRPr lang="es-US" dirty="0"/>
          </a:p>
        </p:txBody>
      </p:sp>
    </p:spTree>
    <p:extLst>
      <p:ext uri="{BB962C8B-B14F-4D97-AF65-F5344CB8AC3E}">
        <p14:creationId xmlns:p14="http://schemas.microsoft.com/office/powerpoint/2010/main" val="2419343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84220" y="4058360"/>
            <a:ext cx="6441959" cy="4563225"/>
          </a:xfrm>
        </p:spPr>
        <p:txBody>
          <a:bodyPr>
            <a:normAutofit fontScale="92500"/>
          </a:bodyPr>
          <a:lstStyle/>
          <a:p>
            <a:r>
              <a:rPr lang="es-US" dirty="0" smtClean="0"/>
              <a:t>Si recibe beneficios del Seguro Social o por Retiro ferroviario al menos 4 meses antes de cumplir los 65 años, automáticamente quedará inscripto en la Parte A sin prima. </a:t>
            </a:r>
          </a:p>
          <a:p>
            <a:r>
              <a:rPr lang="es-US" dirty="0" smtClean="0"/>
              <a:t>Si no recibe la Parte A automáticamente, debe pensar en inscribirse para la Parte A cuando sea elegible por primera vez (durante el IEP). La mayoría no paga una prima mensual por la cobertura de la Parte A porque ellos o sus cónyuges pagaron los impuestos de Medicare mientras trabajaban. </a:t>
            </a:r>
          </a:p>
          <a:p>
            <a:r>
              <a:rPr lang="es-US" dirty="0" smtClean="0"/>
              <a:t>Si no es elegible para la Parte A gratis y no la adquiere cuando es elegible por primera vez, la prima mensual puede aumentar hasta un 10 % cada 12 meses que pase sin cobertura. Deberá pagar la prima más alta por el doble de la cantidad de años que podría haber tenido la Parte A, pero no se inscribió. El sobrecargo del 10 % de la prima se aplicará solamente después de que hayan pasado 12 meses desde el último día del IEP hasta el último día del período de inscripción que usó para inscribirse. Es decir, si pasan menos de 12 meses, no se aplicará ninguna multa. Esta multa tampoco se aplicará si es elegible para el Período de inscripción especial (SEP). Recuerde que solo será elegible para un SEP si usted o su cónyuge (o algún miembro de su familia, si está incapacitado) están trabajando activamente y tienen cobertura por un plan de salud grupal a través del empleador o sindicato por ese trabajo; o durante el período de 8 meses que comienza el mes después de que finaliza el trabajo o la cobertura del plan de salud grupal, lo que suceda primero.</a:t>
            </a:r>
          </a:p>
          <a:p>
            <a:r>
              <a:rPr lang="es-US" dirty="0" smtClean="0"/>
              <a:t>Si aún trabaja o tiene cobertura a través de su cónyuge, hable con el coordinador de beneficios del empleador para saber cómo se verá afectada la cobertura del empleador si se inscribe en Medicare (o demora la inscripción). Si tiene Medicare no podrá seguir aportando a la Cuenta de Ahorros de Salud (HSA). Hable con el administrador de beneficios de la compañía para saber cuándo debe dejar de hacer aportes a la HSA si planea inscribirse para Medicare. Es posible que deba dejar de aportar a la HSA hasta 6 meses antes de que comience su cobertura de Medicare. Podrá retirar dinero de la HSA después de inscribirse a Medicare para ayudar a pagar los gastos médicos (como deducibles, primas y copagos). Si aporta a la HSA después de tener Medicare, puede quedar sujeto a una multa impositiva por parte del Internal Revenue Service. Vea la publicación 969 del IRS para obtener más información. </a:t>
            </a:r>
            <a:r>
              <a:rPr lang="es-US" dirty="0">
                <a:hlinkClick r:id="rId3"/>
              </a:rPr>
              <a:t>IRS.gov/pub/irs-pdf/p969.pdf</a:t>
            </a:r>
            <a:r>
              <a:rPr lang="es-US" dirty="0" smtClean="0"/>
              <a:t>.</a:t>
            </a:r>
          </a:p>
          <a:p>
            <a:endParaRPr lang="es-US" sz="1100"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2986792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La Parte B de Medicare ayuda a cubrir los suministros y servicios ambulatorios necesarios por razones médicas. </a:t>
            </a:r>
          </a:p>
          <a:p>
            <a:pPr marL="171447" indent="-171447">
              <a:buFont typeface="Wingdings" panose="05000000000000000000" pitchFamily="2" charset="2"/>
              <a:buChar char="§"/>
            </a:pPr>
            <a:r>
              <a:rPr lang="es-US" dirty="0" smtClean="0"/>
              <a:t>Servicios médicos: servicios necesarios por razones médicas.</a:t>
            </a:r>
          </a:p>
          <a:p>
            <a:pPr marL="171447" indent="-171447">
              <a:buFont typeface="Wingdings" panose="05000000000000000000" pitchFamily="2" charset="2"/>
              <a:buChar char="§"/>
            </a:pPr>
            <a:r>
              <a:rPr lang="es-US" dirty="0" smtClean="0"/>
              <a:t>Suministros y servicios ambulatorios médicos y quirúrgicos: para procedimientos aprobados como suturas o radiografías. </a:t>
            </a:r>
          </a:p>
          <a:p>
            <a:pPr marL="171447" indent="-171447">
              <a:buFont typeface="Wingdings" panose="05000000000000000000" pitchFamily="2" charset="2"/>
              <a:buChar char="§"/>
            </a:pPr>
            <a:r>
              <a:rPr lang="es-US" dirty="0" smtClean="0"/>
              <a:t>Servicios de laboratorio clínico: análisis de sangre, análisis de orina y algunos exámenes médicos.</a:t>
            </a:r>
          </a:p>
          <a:p>
            <a:pPr marL="171447" indent="-171447">
              <a:buFont typeface="Wingdings" panose="05000000000000000000" pitchFamily="2" charset="2"/>
              <a:buChar char="§"/>
            </a:pPr>
            <a:r>
              <a:rPr lang="es-US" dirty="0" smtClean="0"/>
              <a:t>Equipo médico duradero como andadores y sillas de rueda: es posible que necesite usar ciertos proveedores que se encuentran en el Programa de Oferta Competitiva de suministros, ortóptica, prótesis y equipos médicos duraderos. Visite </a:t>
            </a:r>
            <a:r>
              <a:rPr lang="es-US" dirty="0" smtClean="0">
                <a:hlinkClick r:id="rId3"/>
              </a:rPr>
              <a:t>Medicare.gov/supplierdirectory/</a:t>
            </a:r>
            <a:r>
              <a:rPr lang="es-US" dirty="0" smtClean="0"/>
              <a:t>.</a:t>
            </a:r>
          </a:p>
          <a:p>
            <a:pPr marL="171447" indent="-171447">
              <a:buFont typeface="Wingdings" panose="05000000000000000000" pitchFamily="2" charset="2"/>
              <a:buChar char="§"/>
            </a:pPr>
            <a:r>
              <a:rPr lang="es-US" dirty="0" smtClean="0"/>
              <a:t>Suministros de análisis para diabetes: quizás necesite usar proveedores específicos para ciertos tipos de suministros para análisis de diabetes. </a:t>
            </a:r>
          </a:p>
          <a:p>
            <a:pPr marL="171447" indent="-171447">
              <a:buFont typeface="Wingdings" panose="05000000000000000000" pitchFamily="2" charset="2"/>
              <a:buChar char="§"/>
            </a:pPr>
            <a:r>
              <a:rPr lang="es-US" dirty="0" smtClean="0"/>
              <a:t>Servicios preventivos: exámenes, análisis, exámenes médicos y vacunas para prevenir, encontrar o tratar un problema médico. </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428022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65760" y="4148668"/>
            <a:ext cx="6233160" cy="4777618"/>
          </a:xfrm>
        </p:spPr>
        <p:txBody>
          <a:bodyPr/>
          <a:lstStyle/>
          <a:p>
            <a:pPr defTabSz="918240">
              <a:spcBef>
                <a:spcPts val="603"/>
              </a:spcBef>
              <a:defRPr/>
            </a:pPr>
            <a:r>
              <a:rPr lang="es-US" dirty="0" smtClean="0"/>
              <a:t>Debe pagar una prima por la Parte B cada mes. El monto estándar de la prima de la Parte B en 2017 </a:t>
            </a:r>
            <a:r>
              <a:rPr lang="es-US" strike="noStrike" baseline="0" dirty="0" smtClean="0"/>
              <a:t>es</a:t>
            </a:r>
            <a:r>
              <a:rPr lang="es-US" dirty="0" smtClean="0"/>
              <a:t> de $134 (o más según su ingreso). Sin embargo, la mayoría de las personas que obtienen los beneficios del Seguro Social pagarán menos que este monto. Esto se debe a que la prima de la Parte B aumentó más que el aumento del costo de vida para los beneficios de Seguro Social de 2017 Si usted paga la prima de la Parte B a través de su beneficio del Seguro Social mensual, puede pagar menos ($109 en promedio). El seguro social le informará el monto exacto que pagará para la Parte B en 2017. </a:t>
            </a:r>
          </a:p>
          <a:p>
            <a:pPr defTabSz="918240">
              <a:spcBef>
                <a:spcPts val="603"/>
              </a:spcBef>
              <a:defRPr/>
            </a:pPr>
            <a:r>
              <a:rPr lang="es-US" b="1" dirty="0" smtClean="0"/>
              <a:t>RECUERDE</a:t>
            </a:r>
            <a:r>
              <a:rPr lang="es-US" dirty="0" smtClean="0"/>
              <a:t>: Esta prima puede ser mayor si no eligió la Parte B cuando fue elegible por primera vez. El costo de la Parte B puede aumentar un 10 % por cada período de 12 meses que haya pasado sin la Parte B. Una excepción a esta regla sería que pueda inscribirse a la Parte B durante un Período de Inscripción Especial porque usted o su cónyuge (o miembro de la familia, si está incapacitado) aún trabajan y tienen cobertura por un plan de salud grupal a través del empleo. </a:t>
            </a:r>
          </a:p>
          <a:p>
            <a:pPr defTabSz="918240">
              <a:spcBef>
                <a:spcPts val="603"/>
              </a:spcBef>
              <a:defRPr/>
            </a:pPr>
            <a:r>
              <a:rPr lang="es-US" dirty="0" smtClean="0">
                <a:solidFill>
                  <a:prstClr val="black"/>
                </a:solidFill>
              </a:rPr>
              <a:t>Usted pagará la prima estándar ($134.00 o más) en 2017 si usted: </a:t>
            </a:r>
            <a:endParaRPr lang="es-US" dirty="0">
              <a:solidFill>
                <a:prstClr val="black"/>
              </a:solidFill>
            </a:endParaRPr>
          </a:p>
          <a:p>
            <a:pPr marL="172170" indent="-172170" defTabSz="918240">
              <a:spcBef>
                <a:spcPts val="603"/>
              </a:spcBef>
              <a:buFont typeface="Wingdings" panose="05000000000000000000" pitchFamily="2" charset="2"/>
              <a:buChar char="§"/>
              <a:defRPr/>
            </a:pPr>
            <a:r>
              <a:rPr lang="es-US" dirty="0" smtClean="0"/>
              <a:t>Se inscribe en la Parte B por primera vez en 2017</a:t>
            </a:r>
          </a:p>
          <a:p>
            <a:pPr marL="172170" indent="-172170" defTabSz="918240">
              <a:spcBef>
                <a:spcPts val="603"/>
              </a:spcBef>
              <a:buFont typeface="Wingdings" panose="05000000000000000000" pitchFamily="2" charset="2"/>
              <a:buChar char="§"/>
              <a:defRPr/>
            </a:pPr>
            <a:r>
              <a:rPr lang="es-US" dirty="0" smtClean="0"/>
              <a:t>No recibe beneficios del Seguro Social</a:t>
            </a:r>
          </a:p>
          <a:p>
            <a:pPr marL="172170" indent="-172170" defTabSz="918240">
              <a:spcBef>
                <a:spcPts val="603"/>
              </a:spcBef>
              <a:buFont typeface="Wingdings" panose="05000000000000000000" pitchFamily="2" charset="2"/>
              <a:buChar char="§"/>
              <a:defRPr/>
            </a:pPr>
            <a:r>
              <a:rPr lang="es-US" dirty="0" smtClean="0"/>
              <a:t>Reciban las facturas de sus primas de la Parte B directamente</a:t>
            </a:r>
          </a:p>
          <a:p>
            <a:pPr marL="172170" indent="-172170" defTabSz="918240">
              <a:spcBef>
                <a:spcPts val="603"/>
              </a:spcBef>
              <a:buFont typeface="Wingdings" panose="05000000000000000000" pitchFamily="2" charset="2"/>
              <a:buChar char="§"/>
              <a:defRPr/>
            </a:pPr>
            <a:r>
              <a:rPr lang="es-US" dirty="0" smtClean="0"/>
              <a:t>Tiene Medicare y Medicaid, y Medicaid paga sus primas. (Su estado pagará el monto de la prima estándar de $134).</a:t>
            </a:r>
          </a:p>
          <a:p>
            <a:pPr marL="172170" indent="-172170" defTabSz="918240">
              <a:spcBef>
                <a:spcPts val="603"/>
              </a:spcBef>
              <a:buFont typeface="Wingdings" panose="05000000000000000000" pitchFamily="2" charset="2"/>
              <a:buChar char="§"/>
              <a:defRPr/>
            </a:pPr>
            <a:r>
              <a:rPr lang="es-US" dirty="0" smtClean="0"/>
              <a:t>Tenía un ingreso bruto ajustado modificado, según lo informado en su declaración de impuestos ante la IRS 2 años antes, por encima de cierto monto. De ser así, usted pagará el monto de la prima estándar y una Cantidad de Ajuste Mensual Relacionado al Ingreso (IRMAA). IRMAA es un cargo adicional que se agrega a su prima </a:t>
            </a:r>
            <a:r>
              <a:rPr lang="es-US" dirty="0">
                <a:solidFill>
                  <a:prstClr val="black"/>
                </a:solidFill>
              </a:rPr>
              <a:t>(ver la página siguiente).</a:t>
            </a:r>
          </a:p>
          <a:p>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372261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3400" y="4061637"/>
            <a:ext cx="5901956" cy="4919077"/>
          </a:xfrm>
        </p:spPr>
        <p:txBody>
          <a:bodyPr/>
          <a:lstStyle/>
          <a:p>
            <a:r>
              <a:rPr lang="es-US" dirty="0" smtClean="0"/>
              <a:t>Desde 2007, las personas con Medicare con ingresos más altos han pagado primas mensuales de la Parte B de Medicare más altas. Estas tasas de primas mensuales relacionadas con el ingreso afectan a, aproximadamente, el 5 % de las personas con Medicare. Las primas totales de la Parte B de Medicare para las personas con un ingreso alto para 2017 se muestran en la siguiente tabla:</a:t>
            </a:r>
          </a:p>
          <a:p>
            <a:r>
              <a:rPr lang="es-US" dirty="0" smtClean="0"/>
              <a:t>Para los ingresos de </a:t>
            </a:r>
          </a:p>
          <a:p>
            <a:pPr marL="113186" indent="-113186">
              <a:buFont typeface="Wingdings" panose="05000000000000000000" pitchFamily="2" charset="2"/>
              <a:buChar char="§"/>
            </a:pPr>
            <a:r>
              <a:rPr lang="es-US" dirty="0" smtClean="0"/>
              <a:t>$85,000 o menos, que hayan presentado una declaración de impuestos individual, hayan presentado una declaración de impuestos conjunta con un ingreso anual de $170,000 o menos, o que hayan presentado declaraciones de impuestos separadas con su cónyuge, la prima de la Parte B es de $134.00 por mes.  </a:t>
            </a:r>
          </a:p>
          <a:p>
            <a:pPr lvl="1"/>
            <a:r>
              <a:rPr lang="es-US" dirty="0" smtClean="0"/>
              <a:t>$85,000.01–$107,000, que hayan presentado una declaración de impuestos individual, hayan presentado una declaración de impuestos conjunta con un ingreso anual de $170,000 a $214,000, o que hayan presentado declaraciones de impuestos separadas con su cónyuge, la prima de la Parte B es de $187.50 por mes.</a:t>
            </a:r>
          </a:p>
          <a:p>
            <a:pPr lvl="1"/>
            <a:r>
              <a:rPr lang="es-US" dirty="0" smtClean="0"/>
              <a:t>$107,000.01–$160,000, que hayan presentado una declaración de impuestos individual, hayan presentado una declaración de impuestos conjunta con un ingreso anual de $214,000 a $320,000, o que hayan presentado declaraciones de impuestos separadas con su cónyuge, la prima de la Parte B es de $267.90 por mes.</a:t>
            </a:r>
          </a:p>
          <a:p>
            <a:pPr lvl="1"/>
            <a:r>
              <a:rPr lang="es-US" dirty="0" smtClean="0"/>
              <a:t>$160,000.01–$214,000, que hayan presentado una declaración de impuestos individual, hayan presentado una declaración de impuestos conjunta con un ingreso de $320,000 a $428,000, o que hayan presentado declaraciones de impuestos separadas con su cónyuge de más de $85,000 y hasta $129,000, la prima de la Parte B es de $348.00 por mes.</a:t>
            </a:r>
          </a:p>
          <a:p>
            <a:pPr lvl="1"/>
            <a:r>
              <a:rPr lang="es-US" dirty="0" smtClean="0"/>
              <a:t>Más de $214,000, que hayan presentado una declaración de impuestos individual, hayan presentado una declaración de impuestos conjunta con un ingreso $428,000 o más, o que hayan presentado declaraciones de impuestos separadas con su cónyuge de más de $129,000, la prima de la Parte B es de $428.60 por mes.</a:t>
            </a:r>
          </a:p>
          <a:p>
            <a:pPr marL="0" lvl="1" indent="0">
              <a:buNone/>
            </a:pPr>
            <a:r>
              <a:rPr lang="es-US" dirty="0" smtClean="0"/>
              <a:t>Si tiene que pagar una cantidad mayor por la prima de la Parte B y no está de acuerdo (por ejemplo, porque su ingreso ha bajado), llame al Seguro Social al 1-800-772-1213. TTY: 1‑800‑325‑0778. </a:t>
            </a:r>
          </a:p>
          <a:p>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1222873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8971" y="3996263"/>
            <a:ext cx="6085115" cy="4657880"/>
          </a:xfrm>
        </p:spPr>
        <p:txBody>
          <a:bodyPr/>
          <a:lstStyle/>
          <a:p>
            <a:r>
              <a:rPr lang="es-US" sz="1100" dirty="0"/>
              <a:t>Además de las primas, en Medicare Original debe pagar otros costos. Por ello, en 2017 pagará lo siguiente para los servicios necesarios por razones médicas de la Parte B:</a:t>
            </a:r>
          </a:p>
          <a:p>
            <a:pPr marL="171447" indent="-171447">
              <a:buFont typeface="Wingdings" panose="05000000000000000000" pitchFamily="2" charset="2"/>
              <a:buChar char="§"/>
            </a:pPr>
            <a:r>
              <a:rPr lang="es-US" sz="1100" dirty="0"/>
              <a:t>El deducible anual para la Parte B es de $183 en 2017. Si tiene Medicare Original, pagará el deducible de la Parte B, que es la cantidad que una persona debe pagar por atención médica cada año calendario antes de que Medicare comience a pagar. Esta cantidad puede cambiar cada año en enero. Es decir que debe pagar los primeros $183 de sus facturas médicas aprobadas por Medicare en 2017 antes de que Parte B comience a pagar por su atención. </a:t>
            </a:r>
          </a:p>
          <a:p>
            <a:pPr marL="171447" indent="-171447">
              <a:buFont typeface="Wingdings" panose="05000000000000000000" pitchFamily="2" charset="2"/>
              <a:buChar char="§"/>
            </a:pPr>
            <a:r>
              <a:rPr lang="es-US" sz="1100" dirty="0"/>
              <a:t>Coseguro para servicios de la Parte B. Por lo general, es el 20 % para la mayoría de los servicios cubiertos para los proveedores que acepten las asignaciones.</a:t>
            </a:r>
          </a:p>
          <a:p>
            <a:pPr marL="171447" indent="-171447">
              <a:buFont typeface="Wingdings" panose="05000000000000000000" pitchFamily="2" charset="2"/>
              <a:buChar char="§"/>
            </a:pPr>
            <a:r>
              <a:rPr lang="es-US" sz="1100" dirty="0" smtClean="0"/>
              <a:t>La mayoría de los servicios preventivos no tienen coseguro y el deducible de la Parte B no se aplicará siempre y cuando el proveedor acepte la asignación. Una asignación es un acuerdo entre Medicare y los proveedores de atención médica para aceptar la cantidad aprobada por Medicare como pago completo. Usted paga los deducibles y un coseguro (generalmente el 20 % de la cantidad aprobada). Si la asignación se rechaza, los proveedores podrán cobrarle hasta un 15 % de la cantidad aprobada (llamado también "cargo límite") y es posible que deba pagar el monto total por adelantado. Entre los servicios cubiertos se incluyen los servicios del doctor necesarios por razones médicas; terapia ambulatoria, como por ejemplo fisioterapia, terapia del habla y terapia ocupacional sujeta a límites; la mayoría de los servicios preventivos; equipos médicos duraderos; y sangre que recibe como paciente ambulatorio que se no reemplazó después de las primeras 3 pintas.</a:t>
            </a:r>
          </a:p>
          <a:p>
            <a:pPr marL="171447" indent="-171447">
              <a:buFont typeface="Wingdings" panose="05000000000000000000" pitchFamily="2" charset="2"/>
              <a:buChar char="§"/>
            </a:pPr>
            <a:r>
              <a:rPr lang="es-US" sz="1100" dirty="0" smtClean="0"/>
              <a:t>Usted paga 20 % por servicios de salud mental ambulatorios (consultas al médico u otro proveedor de servicios de salud para recibir un diagnóstico de su afección o supervisar o modificar las recetas, o para el tratamiento ambulatorio de su condición [por ejemplo, asesoramiento o psicoterapia] para proveedores que acepten la asignación). </a:t>
            </a:r>
          </a:p>
          <a:p>
            <a:pPr marL="171447" indent="-171447">
              <a:buFont typeface="Wingdings" panose="05000000000000000000" pitchFamily="2" charset="2"/>
              <a:buChar char="§"/>
            </a:pPr>
            <a:r>
              <a:rPr lang="es-US" sz="1100" dirty="0"/>
              <a:t>Si no puede afrontar estos costos, hay programas que pueden ayudarlo. Más adelante analizaremos dichos programas.</a:t>
            </a:r>
          </a:p>
        </p:txBody>
      </p:sp>
      <p:sp>
        <p:nvSpPr>
          <p:cNvPr id="6" name="Slide Image Placeholder 5"/>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024849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4148668"/>
            <a:ext cx="5660069" cy="4436533"/>
          </a:xfrm>
        </p:spPr>
        <p:txBody>
          <a:bodyPr/>
          <a:lstStyle/>
          <a:p>
            <a:r>
              <a:rPr lang="es-US" dirty="0" smtClean="0"/>
              <a:t>Si ya obtiene los beneficios del Seguro Social (por ejemplo, obtención de retiro temprano) al menos 4 meses antes de cumplir los 65 años, automáticamente quedará inscripto en Medicare Parte A y Parte B sin necesidad de solicitud adicional. Recibirá un paquete de Período de Inscripción Inicial (IEP en inglés), que incluye su tarjeta Medicare y más información, alrededor de 3 meses antes de que cumpla los 65 años (la cobertura comienza el primer día del mes en que cumple los 65) o 3 meses antes del 25.</a:t>
            </a:r>
            <a:r>
              <a:rPr lang="es-US" baseline="30000" dirty="0" smtClean="0"/>
              <a:t>vo</a:t>
            </a:r>
            <a:r>
              <a:rPr lang="es-US" dirty="0" smtClean="0"/>
              <a:t> mes de beneficios por incapacidad (la cobertura comienza en el mes n.º 25 de beneficios por incapacidad). </a:t>
            </a:r>
          </a:p>
          <a:p>
            <a:r>
              <a:rPr lang="es-US" dirty="0" smtClean="0"/>
              <a:t>La Parte B generalmente se deduce de los pagos mensuales por retiro federal, retiro ferroviario o del Seguro Social. La cantidad depende de su ingreso y de cuándo se inscriba en la Parte B. Si demora la inscripción, puede que tenga que pagar una multa de por vida, la cual se agregará a la prima mensual de la Parte B.</a:t>
            </a:r>
          </a:p>
          <a:p>
            <a:r>
              <a:rPr lang="es-US" dirty="0" smtClean="0"/>
              <a:t>Quienes no reciban un pago por retiro o aquellos cuyos pagos no sean suficientes para cubrir la prima recibirán una factura de Medicare por las primas de la Parte B. La factura puede pagarse con tarjeta de crédito, cheque o giro postal.</a:t>
            </a:r>
          </a:p>
          <a:p>
            <a:r>
              <a:rPr lang="es-US" dirty="0" smtClean="0"/>
              <a:t>Si tiene cobertura por empleador o sindicato mientras usted o su cónyuge, o miembro familiar si usted está incapacitado, siguen trabajando, sus derechos de inscripción a la Parte B pueden verse afectados. Esto incluye empleo federal y estatal y servicio militar activo con TRICARE. Debe contactarse con el administrador de beneficios del sindicato o empleador para saber de qué manera funciona su seguro con Medicare y si debe inscribirse a la Parte B durante el IEP. </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236323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47714" y="4050274"/>
            <a:ext cx="6159915" cy="4886897"/>
          </a:xfrm>
        </p:spPr>
        <p:txBody>
          <a:bodyPr>
            <a:normAutofit fontScale="92500"/>
          </a:bodyPr>
          <a:lstStyle/>
          <a:p>
            <a:r>
              <a:rPr lang="es-US" dirty="0" smtClean="0"/>
              <a:t>Debe tener la Parte B si</a:t>
            </a:r>
          </a:p>
          <a:p>
            <a:pPr lvl="1"/>
            <a:r>
              <a:rPr lang="es-US" dirty="0" smtClean="0"/>
              <a:t>Desea adquirir una póliza de Seguro Suplementario de Medicare (Medigap)</a:t>
            </a:r>
          </a:p>
          <a:p>
            <a:pPr lvl="1"/>
            <a:r>
              <a:rPr lang="es-US" dirty="0" smtClean="0"/>
              <a:t>Desea inscribirse en un Plan Medicare Advantage</a:t>
            </a:r>
          </a:p>
          <a:p>
            <a:pPr lvl="1"/>
            <a:r>
              <a:rPr lang="es-US" dirty="0" smtClean="0"/>
              <a:t>Es elegible para TRICARE for Life (TFL) o para el Programa de Salud Civil y Médico del Departamento de Asuntos de Veteranos (CHAMPVA). TFL ofrece cobertura médica ampliada a las personas de 65 años o mayores jubiladas de servicios militares elegibles para Medicare, a los miembros elegibles de la familia y sobrevivientes, y a ciertos ex cónyuges. Debe tener Medicare Parte A (Seguro de hospital) y Medicare Parte B (Seguro médico) para obtener los beneficios de TFL. No obstante, si es un miembro de las fuerzas armadas en servicio activo, o cónyuge o hijo dependiente de un miembro de las fuerzas armadas en servicio activo, no tiene que inscribirse a la Parte B para conservar la cobertura de TRICARE. Cuando esa persona se retire, usted deberá inscribirse para la Parte B para conservar la cobertura de TFL. Puede conseguir la Parte B durante un Período de inscripción especial si tiene Medicare porque tiene 65 años o más, o está incapacitado. Para obtener más información, visite: </a:t>
            </a:r>
            <a:r>
              <a:rPr lang="es-US" dirty="0">
                <a:hlinkClick r:id="rId3"/>
              </a:rPr>
              <a:t>Tricare.mil/mybenefit</a:t>
            </a:r>
            <a:r>
              <a:rPr lang="es-US" dirty="0" smtClean="0"/>
              <a:t>. </a:t>
            </a:r>
          </a:p>
          <a:p>
            <a:pPr lvl="1"/>
            <a:r>
              <a:rPr lang="es-US" dirty="0" smtClean="0"/>
              <a:t>La cobertura del empleador le exige a usted o a su cónyuge o miembro de la familia que lo tenga; menos de 20 empleados (hable con su administrador de beneficios del sindicato o empleador)</a:t>
            </a:r>
          </a:p>
          <a:p>
            <a:r>
              <a:rPr lang="es-US" dirty="0" smtClean="0"/>
              <a:t>Los beneficios para asuntos de los veteranos (VA) son independientes de los de Medicare. Con beneficios para veteranos, puede elegir no inscribirse en la Parte B, pero pagará una multa si no se inscribe en la Parte B durante el Período de Inscripción Inicial (visite </a:t>
            </a:r>
            <a:r>
              <a:rPr lang="es-US" dirty="0" smtClean="0">
                <a:hlinkClick r:id="rId4"/>
              </a:rPr>
              <a:t>VA.gov</a:t>
            </a:r>
            <a:r>
              <a:rPr lang="es-US" dirty="0" smtClean="0"/>
              <a:t>). Si tiene cobertura por VA, no será elegible para inscribirse en la Parte B utilizando el Período de Inscripción Especial (SEP). </a:t>
            </a:r>
          </a:p>
          <a:p>
            <a:r>
              <a:rPr lang="es-US" dirty="0" smtClean="0"/>
              <a:t>Para conservar su cobertura de CHAMPVA debe tener Parte A y Parte B. Para obtener más información, visite </a:t>
            </a:r>
            <a:r>
              <a:rPr lang="es-US" u="sng" dirty="0" smtClean="0">
                <a:hlinkClick r:id="rId5"/>
              </a:rPr>
              <a:t>va.gov/PURCHASEDCARE/programs/dependents/champva/CHAMPVA_eligibility.asp</a:t>
            </a:r>
            <a:endParaRPr lang="es-US" dirty="0"/>
          </a:p>
          <a:p>
            <a:r>
              <a:rPr lang="es-US" b="1" dirty="0" smtClean="0"/>
              <a:t>NOTA</a:t>
            </a:r>
            <a:r>
              <a:rPr lang="es-US" dirty="0" smtClean="0"/>
              <a:t>: Consulte también </a:t>
            </a:r>
            <a:r>
              <a:rPr lang="es-US" dirty="0" smtClean="0">
                <a:hlinkClick r:id="rId6"/>
              </a:rPr>
              <a:t>Medicare.gov/Pubs/pdf/02179.pdf</a:t>
            </a:r>
            <a:r>
              <a:rPr lang="es-US" dirty="0" smtClean="0"/>
              <a:t> para obtener más información sobre "Quién paga primero".</a:t>
            </a:r>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4214177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Si no opta por la Parte B cuando es elegible por primera vez, deberá pagar una multa de la prima del 10 % por cada período de 12 meses que haya pasado sin inscribirse a la Parte B, excepto situaciones especiales. En la mayoría de los casos, deberá pagar dicha multa mientras tenga la Parte B.</a:t>
            </a:r>
          </a:p>
          <a:p>
            <a:r>
              <a:rPr lang="es-US" dirty="0" smtClean="0"/>
              <a:t>Si no obtiene la Parte B cuando es elegible por primera vez, puede tener que esperar a inscribirse durante un Período de inscripción general, que va desde el 1 de enero hasta el 31 de marzo de cada año. La cobertura entrará en vigencia el 1 de julio de ese año. </a:t>
            </a:r>
          </a:p>
          <a:p>
            <a:r>
              <a:rPr lang="es-US" dirty="0" smtClean="0"/>
              <a:t>Si tiene cobertura por empleador (incluidos empleos estatales o federales, pero no el servicio militar) o por sindicato mientras usted o su cónyuge (o miembro familiar si usted está incapacitado) siguen trabajando, sus derechos de inscripción a la Parte B pueden verse afectados. Si usted o su cónyuge tienen cobertura a través de un empleo activo, tendrán un Período de Inscripción Especial (SEP). Esto implica que podrá inscribirse a la Parte B en cualquier momento en que usted o su cónyuge (o algún miembro de su familia, si está incapacitado) estén trabajando, y tengan cobertura por un plan de salud grupal a través del empleador o sindicato por ese trabajo; o durante el período de 8 meses que comienza el mes después de que finaliza el trabajo o la cobertura del plan de salud grupal, lo que suceda primero. Generalmente, no tiene que pagar una multa por inscripción tardía si se inscribe durante un SEP. Este SEP no corresponde para personas con Enfermedad Renal en Etapa Final (ESRD en inglés). </a:t>
            </a:r>
          </a:p>
          <a:p>
            <a:r>
              <a:rPr lang="es-US" dirty="0" smtClean="0"/>
              <a:t>Debe contactarse con el administrador de beneficios del sindicato o del empleador para saber de qué manera funciona su seguro con Medicare y si lo beneficia demorar la inscripción en la Parte B.</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952001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a:xfrm>
            <a:off x="583465" y="4148668"/>
            <a:ext cx="5995605" cy="4316735"/>
          </a:xfrm>
        </p:spPr>
        <p:txBody>
          <a:bodyPr>
            <a:noAutofit/>
          </a:bodyPr>
          <a:lstStyle/>
          <a:p>
            <a:pPr>
              <a:lnSpc>
                <a:spcPct val="90000"/>
              </a:lnSpc>
            </a:pPr>
            <a:r>
              <a:rPr lang="es-US" dirty="0" smtClean="0"/>
              <a:t>Compruebe su conocimiento: pregunta 2</a:t>
            </a:r>
          </a:p>
          <a:p>
            <a:pPr>
              <a:lnSpc>
                <a:spcPct val="90000"/>
              </a:lnSpc>
            </a:pPr>
            <a:r>
              <a:rPr lang="es-US" dirty="0" smtClean="0"/>
              <a:t>Medicare Parte A le ayuda a pagar por todo lo siguiente cuando sea médicamente necesario y se cumplan todos los requisitos ¿Cuál es la EXCEPCIÓN?</a:t>
            </a:r>
          </a:p>
          <a:p>
            <a:pPr marL="231961" indent="-231961">
              <a:lnSpc>
                <a:spcPct val="90000"/>
              </a:lnSpc>
              <a:buFont typeface="+mj-lt"/>
              <a:buAutoNum type="alphaLcPeriod"/>
            </a:pPr>
            <a:r>
              <a:rPr lang="es-US" dirty="0" smtClean="0"/>
              <a:t>Suministros para análisis para diabéticos</a:t>
            </a:r>
            <a:endParaRPr lang="es-US" dirty="0"/>
          </a:p>
          <a:p>
            <a:pPr marL="231961" indent="-231961">
              <a:lnSpc>
                <a:spcPct val="90000"/>
              </a:lnSpc>
              <a:buFont typeface="+mj-lt"/>
              <a:buAutoNum type="alphaLcPeriod"/>
            </a:pPr>
            <a:r>
              <a:rPr lang="es-US" dirty="0" smtClean="0"/>
              <a:t>Internación en un hospital</a:t>
            </a:r>
          </a:p>
          <a:p>
            <a:pPr marL="231961" indent="-231961">
              <a:lnSpc>
                <a:spcPct val="90000"/>
              </a:lnSpc>
              <a:buFont typeface="+mj-lt"/>
              <a:buAutoNum type="alphaLcPeriod"/>
            </a:pPr>
            <a:r>
              <a:rPr lang="es-US" dirty="0" smtClean="0"/>
              <a:t>Internación en un centro de enfermería especializada</a:t>
            </a:r>
          </a:p>
          <a:p>
            <a:pPr marL="231961" indent="-231961">
              <a:lnSpc>
                <a:spcPct val="90000"/>
              </a:lnSpc>
              <a:buFont typeface="+mj-lt"/>
              <a:buAutoNum type="alphaLcPeriod"/>
            </a:pPr>
            <a:r>
              <a:rPr lang="es-US" dirty="0" smtClean="0"/>
              <a:t>Cuidado de hospicio</a:t>
            </a:r>
          </a:p>
          <a:p>
            <a:pPr>
              <a:lnSpc>
                <a:spcPct val="90000"/>
              </a:lnSpc>
            </a:pPr>
            <a:r>
              <a:rPr lang="es-US" b="1" dirty="0"/>
              <a:t>Respuesta: a. Suministros para análisis para diabéticos  </a:t>
            </a:r>
            <a:r>
              <a:rPr lang="es-US" dirty="0" smtClean="0"/>
              <a:t>Medicare Pare A cubre el cuidado de internación (en un hospital y en un centro de enfermería especializada) y el cuidado de hospicio. Los suministros para análisis para diabéticos podrían estar cubiertos en Medicare Parte B (Seguro Médico), incluso:</a:t>
            </a:r>
          </a:p>
          <a:p>
            <a:pPr marL="173971" indent="-173971">
              <a:lnSpc>
                <a:spcPct val="90000"/>
              </a:lnSpc>
              <a:buFont typeface="Wingdings" panose="05000000000000000000" pitchFamily="2" charset="2"/>
              <a:buChar char="§"/>
            </a:pPr>
            <a:r>
              <a:rPr lang="es-US" dirty="0" smtClean="0"/>
              <a:t>Tiras reactivas para análisis de azúcar (glucosa) en sangre</a:t>
            </a:r>
          </a:p>
          <a:p>
            <a:pPr marL="173971" indent="-173971">
              <a:lnSpc>
                <a:spcPct val="90000"/>
              </a:lnSpc>
              <a:buFont typeface="Wingdings" panose="05000000000000000000" pitchFamily="2" charset="2"/>
              <a:buChar char="§"/>
            </a:pPr>
            <a:r>
              <a:rPr lang="es-US" dirty="0" smtClean="0"/>
              <a:t>Monitores para analizar el azúcar en sangre</a:t>
            </a:r>
          </a:p>
          <a:p>
            <a:pPr marL="173971" indent="-173971">
              <a:lnSpc>
                <a:spcPct val="90000"/>
              </a:lnSpc>
              <a:buFont typeface="Wingdings" panose="05000000000000000000" pitchFamily="2" charset="2"/>
              <a:buChar char="§"/>
            </a:pPr>
            <a:r>
              <a:rPr lang="es-US" dirty="0" smtClean="0"/>
              <a:t>Insulina</a:t>
            </a:r>
          </a:p>
          <a:p>
            <a:pPr marL="173971" indent="-173971">
              <a:lnSpc>
                <a:spcPct val="90000"/>
              </a:lnSpc>
              <a:buFont typeface="Wingdings" panose="05000000000000000000" pitchFamily="2" charset="2"/>
              <a:buChar char="§"/>
            </a:pPr>
            <a:r>
              <a:rPr lang="es-US" dirty="0" smtClean="0"/>
              <a:t>Lancetas y accesorios para lancetas</a:t>
            </a:r>
          </a:p>
          <a:p>
            <a:pPr marL="173971" indent="-173971">
              <a:lnSpc>
                <a:spcPct val="90000"/>
              </a:lnSpc>
              <a:buFont typeface="Wingdings" panose="05000000000000000000" pitchFamily="2" charset="2"/>
              <a:buChar char="§"/>
            </a:pPr>
            <a:r>
              <a:rPr lang="es-US" dirty="0" smtClean="0"/>
              <a:t>Soluciones de control de glucosa  </a:t>
            </a:r>
          </a:p>
          <a:p>
            <a:pPr marL="173971" indent="-173971">
              <a:lnSpc>
                <a:spcPct val="90000"/>
              </a:lnSpc>
              <a:buFont typeface="Wingdings" panose="05000000000000000000" pitchFamily="2" charset="2"/>
              <a:buChar char="§"/>
            </a:pPr>
            <a:r>
              <a:rPr lang="es-US" dirty="0" smtClean="0"/>
              <a:t>Calzado o plantillas terapéuticos</a:t>
            </a:r>
          </a:p>
          <a:p>
            <a:pPr>
              <a:lnSpc>
                <a:spcPct val="90000"/>
              </a:lnSpc>
            </a:pPr>
            <a:r>
              <a:rPr lang="es-US" dirty="0" smtClean="0"/>
              <a:t>Quizás necesite usar proveedores específicos para ciertos tipos de suministros para la diabetes. Visite </a:t>
            </a:r>
            <a:r>
              <a:rPr lang="es-US" dirty="0">
                <a:hlinkClick r:id="rId3"/>
              </a:rPr>
              <a:t>Medicare.gov/supplierdirectory/search.html</a:t>
            </a:r>
            <a:r>
              <a:rPr lang="es-US" dirty="0" smtClean="0"/>
              <a:t>. </a:t>
            </a:r>
          </a:p>
          <a:p>
            <a:pPr>
              <a:lnSpc>
                <a:spcPct val="90000"/>
              </a:lnSpc>
            </a:pPr>
            <a:r>
              <a:rPr lang="es-US" dirty="0" smtClean="0"/>
              <a:t>En algunos casos, ciertos suministros de análisis para diabéticos podrían estar cubiertos en Medicare Parte D.</a:t>
            </a:r>
          </a:p>
        </p:txBody>
      </p:sp>
    </p:spTree>
    <p:extLst>
      <p:ext uri="{BB962C8B-B14F-4D97-AF65-F5344CB8AC3E}">
        <p14:creationId xmlns:p14="http://schemas.microsoft.com/office/powerpoint/2010/main" val="38733820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r>
              <a:rPr lang="es-US" dirty="0" smtClean="0"/>
              <a:t>Compruebe su conocimiento: pregunta 3</a:t>
            </a:r>
          </a:p>
          <a:p>
            <a:r>
              <a:rPr lang="es-US" dirty="0" smtClean="0"/>
              <a:t>Por Medicare Parte B, en la mayoría de los casos, usted paga _______.</a:t>
            </a:r>
          </a:p>
          <a:p>
            <a:pPr marL="231961" indent="-231961">
              <a:buFont typeface="+mj-lt"/>
              <a:buAutoNum type="alphaLcPeriod"/>
            </a:pPr>
            <a:r>
              <a:rPr lang="es-US" dirty="0" smtClean="0"/>
              <a:t>Una prima mensual</a:t>
            </a:r>
          </a:p>
          <a:p>
            <a:pPr marL="231961" indent="-231961">
              <a:buFont typeface="+mj-lt"/>
              <a:buAutoNum type="alphaLcPeriod"/>
            </a:pPr>
            <a:r>
              <a:rPr lang="es-US" dirty="0" smtClean="0"/>
              <a:t>Un deducible anual</a:t>
            </a:r>
          </a:p>
          <a:p>
            <a:pPr marL="231961" indent="-231961">
              <a:buFont typeface="+mj-lt"/>
              <a:buAutoNum type="alphaLcPeriod"/>
            </a:pPr>
            <a:r>
              <a:rPr lang="es-US" dirty="0" smtClean="0"/>
              <a:t>20 % de coseguro para la mayoría de los servicios cubiertos</a:t>
            </a:r>
          </a:p>
          <a:p>
            <a:pPr marL="231961" indent="-231961">
              <a:buFont typeface="+mj-lt"/>
              <a:buAutoNum type="alphaLcPeriod"/>
            </a:pPr>
            <a:r>
              <a:rPr lang="es-US" dirty="0" smtClean="0"/>
              <a:t>Todas las anteriores</a:t>
            </a:r>
          </a:p>
          <a:p>
            <a:pPr marL="49935" lvl="1" indent="0">
              <a:buNone/>
            </a:pPr>
            <a:r>
              <a:rPr lang="es-US" b="1" dirty="0" smtClean="0"/>
              <a:t>Respuesta: d. Todas las anteriores</a:t>
            </a:r>
            <a:r>
              <a:rPr lang="es-US" dirty="0" smtClean="0"/>
              <a:t>.  Por Medicare Parte B, la mayoría de las personas pagará una prima mensual, el deducible anual de la Parte B, y 20 % de coseguro para la mayoría de los servicios cubiertos. Estos importes de la Parte B cambian cada año. </a:t>
            </a:r>
            <a:endParaRPr lang="es-US" strike="sngStrike" baseline="0" dirty="0" smtClean="0"/>
          </a:p>
        </p:txBody>
      </p:sp>
    </p:spTree>
    <p:extLst>
      <p:ext uri="{BB962C8B-B14F-4D97-AF65-F5344CB8AC3E}">
        <p14:creationId xmlns:p14="http://schemas.microsoft.com/office/powerpoint/2010/main" val="387338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sz="1200" b="0" i="0" u="none" strike="noStrike" kern="1200" baseline="0" dirty="0" smtClean="0">
                <a:solidFill>
                  <a:schemeClr val="tx1"/>
                </a:solidFill>
                <a:latin typeface="+mn-lt"/>
              </a:rPr>
              <a:t>Esta sesión debe ayudarlo a</a:t>
            </a:r>
          </a:p>
          <a:p>
            <a:pPr marL="171450" indent="-171450">
              <a:buFont typeface="Wingdings" panose="05000000000000000000" pitchFamily="2" charset="2"/>
              <a:buChar char="§"/>
            </a:pPr>
            <a:r>
              <a:rPr lang="es-US" sz="1200" b="0" i="0" u="none" strike="noStrike" kern="1200" baseline="0" dirty="0" smtClean="0">
                <a:solidFill>
                  <a:schemeClr val="tx1"/>
                </a:solidFill>
                <a:latin typeface="+mn-lt"/>
              </a:rPr>
              <a:t>Comparar las partes de Medicare y las opciones de cobertura </a:t>
            </a:r>
          </a:p>
          <a:p>
            <a:pPr marL="171450" indent="-171450">
              <a:buFont typeface="Wingdings" panose="05000000000000000000" pitchFamily="2" charset="2"/>
              <a:buChar char="§"/>
            </a:pPr>
            <a:r>
              <a:rPr lang="es-US" sz="1200" b="0" i="0" u="none" strike="noStrike" kern="1200" baseline="0" dirty="0" smtClean="0">
                <a:solidFill>
                  <a:schemeClr val="tx1"/>
                </a:solidFill>
                <a:latin typeface="+mn-lt"/>
              </a:rPr>
              <a:t>Explicar los beneficios y los costos </a:t>
            </a:r>
          </a:p>
          <a:p>
            <a:pPr marL="171450" indent="-171450">
              <a:buFont typeface="Wingdings" panose="05000000000000000000" pitchFamily="2" charset="2"/>
              <a:buChar char="§"/>
            </a:pPr>
            <a:r>
              <a:rPr lang="es-US" sz="1200" b="0" i="0" u="none" strike="noStrike" kern="1200" baseline="0" dirty="0" smtClean="0">
                <a:solidFill>
                  <a:schemeClr val="tx1"/>
                </a:solidFill>
                <a:latin typeface="+mn-lt"/>
              </a:rPr>
              <a:t>Analizar en qué difieren las pólizas Medigap y los planes Medicare Advantage </a:t>
            </a:r>
          </a:p>
          <a:p>
            <a:pPr marL="171450" indent="-171450">
              <a:buFont typeface="Wingdings" panose="05000000000000000000" pitchFamily="2" charset="2"/>
              <a:buChar char="§"/>
            </a:pPr>
            <a:r>
              <a:rPr lang="es-US" sz="1200" b="0" i="0" u="none" strike="noStrike" kern="1200" baseline="0" dirty="0" smtClean="0">
                <a:solidFill>
                  <a:schemeClr val="tx1"/>
                </a:solidFill>
                <a:latin typeface="+mn-lt"/>
              </a:rPr>
              <a:t>Describir el Mercado de Seguros Médicos facilitado por el gobierno federal </a:t>
            </a:r>
          </a:p>
          <a:p>
            <a:pPr marL="171450" indent="-171450">
              <a:buFont typeface="Wingdings" panose="05000000000000000000" pitchFamily="2" charset="2"/>
              <a:buChar char="§"/>
            </a:pPr>
            <a:r>
              <a:rPr lang="es-US" sz="1200" b="0" i="0" u="none" strike="noStrike" kern="1200" baseline="0" dirty="0" smtClean="0">
                <a:solidFill>
                  <a:schemeClr val="tx1"/>
                </a:solidFill>
                <a:latin typeface="+mn-lt"/>
              </a:rPr>
              <a:t>Reconocer Medicaid y los recursos relacionados </a:t>
            </a:r>
          </a:p>
          <a:p>
            <a:endParaRPr lang="es-US" dirty="0"/>
          </a:p>
        </p:txBody>
      </p:sp>
    </p:spTree>
    <p:extLst>
      <p:ext uri="{BB962C8B-B14F-4D97-AF65-F5344CB8AC3E}">
        <p14:creationId xmlns:p14="http://schemas.microsoft.com/office/powerpoint/2010/main" val="1423269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02771" y="4148668"/>
            <a:ext cx="6139543" cy="4436533"/>
          </a:xfrm>
        </p:spPr>
        <p:txBody>
          <a:bodyPr/>
          <a:lstStyle/>
          <a:p>
            <a:r>
              <a:rPr lang="es-US" dirty="0" smtClean="0"/>
              <a:t>Ahora veamos cómo puede afrontar algunos de los gastos asociados a la cobertura de Medicare Original. Una póliza Medigap es un seguro de salud que venden compañías de seguros privadas para cubrir lo que no cubre Medicare Original. Las pólizas Medigap pueden ayudarlo a pagar su parte (coseguro, copagos o deducibles) de los costos de los servicios cubiertos por Medicare. Ciertas pólizas de Medigap también cubren ciertos beneficios que Medicare Original no cubre. </a:t>
            </a:r>
          </a:p>
          <a:p>
            <a:r>
              <a:rPr lang="es-US" dirty="0" smtClean="0"/>
              <a:t>Las pólizas Medigap no cubren su parte de los costos bajo otros tipos de cobertura de salud, incluidos los Planes Medicare Advantage, Planes Medicare para medicamentos recetados independientes, cobertura de salud grupal por sindicato/empleador, Medicaid, Departamento de beneficios de Asuntos de los Veteranos o TRICARE.</a:t>
            </a:r>
          </a:p>
          <a:p>
            <a:r>
              <a:rPr lang="es-US" dirty="0" smtClean="0"/>
              <a:t>En todos los estados, excepto en Massachusetts, Minnesota y Wisconsin, las pólizas Medigap deben ser uno de los Planes A, B, C, D, F, G, K, L, M o N estandarizados, para que se los pueda comparar fácilmente. Cada plan tiene un conjunto de beneficios que son los mismos para todas las compañías de seguros. Es importante comparar las pólizas Medigap porque los costos pueden variar. Cada compañía decide qué pólizas Medigap venderá y el precio de cada plan, con revisión y aprobación del estado. Entre otras diferencias se incluyen un período de espera por condiciones preexistentes, intercambio de reclamaciones entre el Contratista Administrativo de Medicare y la póliza Medigap, garantizar la emisión, etc.</a:t>
            </a:r>
          </a:p>
          <a:p>
            <a:r>
              <a:rPr lang="es-US" dirty="0" smtClean="0"/>
              <a:t>Para obtener más información sobre Medigap, consulte el Módulo 3 en la biblioteca de capacitaciones</a:t>
            </a:r>
            <a:r>
              <a:rPr lang="es-US" strike="noStrike" baseline="0" dirty="0" smtClean="0"/>
              <a:t>: </a:t>
            </a:r>
            <a:r>
              <a:rPr lang="es-US" dirty="0" smtClean="0">
                <a:hlinkClick r:id="rId3"/>
              </a:rPr>
              <a:t>CMS.gov/Outreach-and-Education/ Training/CMSNationalTrainingProgram/Training-Library.html</a:t>
            </a:r>
            <a:r>
              <a:rPr lang="es-US" dirty="0" smtClean="0"/>
              <a:t>.</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111001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5"/>
          <p:cNvSpPr>
            <a:spLocks noGrp="1" noChangeArrowheads="1"/>
          </p:cNvSpPr>
          <p:nvPr>
            <p:ph type="body" idx="1"/>
          </p:nvPr>
        </p:nvSpPr>
        <p:spPr>
          <a:xfrm>
            <a:off x="205973" y="3847829"/>
            <a:ext cx="6519942" cy="5042172"/>
          </a:xfrm>
        </p:spPr>
        <p:txBody>
          <a:bodyPr/>
          <a:lstStyle/>
          <a:p>
            <a:r>
              <a:rPr lang="es-US" dirty="0" smtClean="0"/>
              <a:t>Todas las pólizas Medigap cubren un conjunto básico de beneficios, incluidos los siguientes:</a:t>
            </a:r>
          </a:p>
          <a:p>
            <a:pPr marL="175442" indent="-175442">
              <a:buFont typeface="Wingdings" panose="05000000000000000000" pitchFamily="2" charset="2"/>
              <a:buChar char="§"/>
            </a:pPr>
            <a:r>
              <a:rPr lang="es-US" dirty="0" smtClean="0"/>
              <a:t>Todos los planes cubren el 100 % del coseguro y los gastos de hospital de Medicare Parte A hasta 365 días más después de haber usado todos los beneficios de Medicare.</a:t>
            </a:r>
          </a:p>
          <a:p>
            <a:pPr marL="175442" indent="-175442">
              <a:buFont typeface="Wingdings" panose="05000000000000000000" pitchFamily="2" charset="2"/>
              <a:buChar char="§"/>
            </a:pPr>
            <a:r>
              <a:rPr lang="es-US" dirty="0" smtClean="0"/>
              <a:t>Copago o coseguro de Medicare Parte B, donde los planes A, B, C, D, E, F, G, M y N cubren el 100 %. El Plan N paga el 100 % del coseguro de la Parte B, excepto por un copago de hasta $20 por algunas consultas y un copago de hasta $50 para visitas a la sala de emergencias que no conlleven a una internación. El plan K paga el 50 % del coseguro o copago de Medicare Parte B, y el Plan L paga el 75 %.</a:t>
            </a:r>
          </a:p>
          <a:p>
            <a:pPr marL="175442" indent="-175442">
              <a:buFont typeface="Wingdings" panose="05000000000000000000" pitchFamily="2" charset="2"/>
              <a:buChar char="§"/>
            </a:pPr>
            <a:r>
              <a:rPr lang="es-US" dirty="0" smtClean="0"/>
              <a:t>Sangre (3 primeras pintas), con los planes A, B, C, D, F, G, M y N se cubre el 100 %, el Plan K paga el 50 % y el Plan L paga el 75 %.</a:t>
            </a:r>
          </a:p>
          <a:p>
            <a:pPr marL="175442" indent="-175442">
              <a:buFont typeface="Wingdings" panose="05000000000000000000" pitchFamily="2" charset="2"/>
              <a:buChar char="§"/>
            </a:pPr>
            <a:r>
              <a:rPr lang="es-US" dirty="0" smtClean="0"/>
              <a:t>Copago o coseguro de cuidado de hospicio de la Parte A, con los planes A, B, C, D, F, G, M y N se cubre el 100 %, el Plan K paga el 50% y el Plan L paga el 75 %.</a:t>
            </a:r>
          </a:p>
          <a:p>
            <a:pPr marL="175442" indent="-175442">
              <a:buFont typeface="Wingdings" panose="05000000000000000000" pitchFamily="2" charset="2"/>
              <a:buChar char="§"/>
            </a:pPr>
            <a:r>
              <a:rPr lang="es-US" dirty="0" smtClean="0"/>
              <a:t>Además, cada plan Medigap cubre distintos beneficios:</a:t>
            </a:r>
          </a:p>
          <a:p>
            <a:pPr marL="344340" lvl="1" indent="-175358">
              <a:buFont typeface="Arial" panose="020B0604020202020204" pitchFamily="34" charset="0"/>
              <a:buChar char="•"/>
            </a:pPr>
            <a:r>
              <a:rPr lang="es-US" dirty="0" smtClean="0"/>
              <a:t>El coseguro de cuidado en un centro de enfermería especializada está cubierto en un 100 % con los planes C, D, F, G, M y N se cubre el 100 %, un 50 % en el Plan K y un 75 % en el Plan L.</a:t>
            </a:r>
          </a:p>
          <a:p>
            <a:pPr marL="344340" lvl="1" indent="-175358">
              <a:buFont typeface="Arial" panose="020B0604020202020204" pitchFamily="34" charset="0"/>
              <a:buChar char="•"/>
            </a:pPr>
            <a:r>
              <a:rPr lang="es-US" dirty="0" smtClean="0"/>
              <a:t>El deducible de Medicare Parte A está cubierto en un 100 % en los Planes B, C, D, F, G y N; en un 50 % en los planes K y M; y en un 75 % en el Plan L.</a:t>
            </a:r>
          </a:p>
          <a:p>
            <a:pPr marL="344340" lvl="1" indent="-175358">
              <a:buFont typeface="Arial" panose="020B0604020202020204" pitchFamily="34" charset="0"/>
              <a:buChar char="•"/>
            </a:pPr>
            <a:r>
              <a:rPr lang="es-US" dirty="0" smtClean="0"/>
              <a:t>El deducible de Medicare Parte B está 100 % cubierto en los planes Medigap C y F.</a:t>
            </a:r>
          </a:p>
          <a:p>
            <a:pPr marL="344340" lvl="1" indent="-175358">
              <a:buFont typeface="Arial" panose="020B0604020202020204" pitchFamily="34" charset="0"/>
              <a:buChar char="•"/>
            </a:pPr>
            <a:r>
              <a:rPr lang="es-US" dirty="0" smtClean="0"/>
              <a:t>Los cargos en exceso de Medicare Parte B están 100 % cubiertos en los planes Medigap F y G.</a:t>
            </a:r>
          </a:p>
          <a:p>
            <a:pPr marL="344340" lvl="1" indent="-175358">
              <a:buFont typeface="Arial" panose="020B0604020202020204" pitchFamily="34" charset="0"/>
              <a:buChar char="•"/>
            </a:pPr>
            <a:r>
              <a:rPr lang="es-US" dirty="0" smtClean="0"/>
              <a:t>Los costos de emergencias en viajes al extranjero hasta los límites del plan están cubiertos en un 80 % por los planes Medigap C, D, F, G, M y N.</a:t>
            </a:r>
          </a:p>
          <a:p>
            <a:pPr marL="344340" lvl="1" indent="-175358">
              <a:buFont typeface="Arial" panose="020B0604020202020204" pitchFamily="34" charset="0"/>
              <a:buChar char="•"/>
            </a:pPr>
            <a:r>
              <a:rPr lang="es-US" dirty="0" smtClean="0"/>
              <a:t>En 2017, los planes K y L tienen límites de gastos directos de su bolsillo de $5,120 y $2,560, respectivamente.</a:t>
            </a:r>
          </a:p>
          <a:p>
            <a:pPr marL="344340" lvl="1" indent="-175358">
              <a:buFont typeface="Arial" panose="020B0604020202020204" pitchFamily="34" charset="0"/>
              <a:buChar char="•"/>
            </a:pPr>
            <a:r>
              <a:rPr lang="es-US" dirty="0" smtClean="0"/>
              <a:t>El Plan F también ofrece un plan de deducible alto en algunos estados. </a:t>
            </a:r>
            <a:endParaRPr lang="es-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1559360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1"/>
            <a:r>
              <a:rPr lang="es-US" dirty="0" smtClean="0"/>
              <a:t>Debe tener Medicare Original para obtener una póliza Medigap; Medigap no funciona con Medicare Advantage. </a:t>
            </a:r>
          </a:p>
          <a:p>
            <a:pPr lvl="1"/>
            <a:r>
              <a:rPr lang="es-US" dirty="0" smtClean="0"/>
              <a:t>Si posee otra cobertura complementaria a Medicare, como cobertura por jubilado, puede que no necesite Medigap.</a:t>
            </a:r>
          </a:p>
          <a:p>
            <a:pPr lvl="1"/>
            <a:r>
              <a:rPr lang="es-US" dirty="0" smtClean="0"/>
              <a:t>Debe tener en cuenta si puede afrontar los copagos y deducibles de Medicare y comparar esto con lo que cuesta la prima mensual de Medigap.</a:t>
            </a:r>
          </a:p>
          <a:p>
            <a:pPr lvl="1"/>
            <a:endParaRPr lang="es-US" dirty="0" smtClean="0"/>
          </a:p>
          <a:p>
            <a:endParaRPr lang="es-US" dirty="0" smtClean="0"/>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2387385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Generalmente el mejor momento para comprar una póliza Medigap es durante el Período de Inscripción Abierta (OEP). Comienza cuando tiene 65 años o más y se inscribe a la Parte B por primera vez. También debe tener Medicare Parte A para tener una póliza Medigap. </a:t>
            </a:r>
          </a:p>
          <a:p>
            <a:r>
              <a:rPr lang="es-US" dirty="0" smtClean="0"/>
              <a:t>Tiene un OEP de 6 meses con Medigap, esto le garantiza el derecho a comprar una póliza Medigap. Ciertos estados pueden tener un período más prolongado. Una vez que comienza el período, no puede demorarse ni repetirse.</a:t>
            </a:r>
          </a:p>
          <a:p>
            <a:r>
              <a:rPr lang="es-US" dirty="0" smtClean="0"/>
              <a:t>Durante el OEP de Medigap, las compañías no pueden hacer lo siguiente:</a:t>
            </a:r>
          </a:p>
          <a:p>
            <a:pPr marL="171447" indent="-171447">
              <a:buFont typeface="Wingdings" panose="05000000000000000000" pitchFamily="2" charset="2"/>
              <a:buChar char="§"/>
            </a:pPr>
            <a:r>
              <a:rPr lang="es-US" dirty="0" smtClean="0"/>
              <a:t>Rehusarse a venderle una póliza Medigap que ofrecen.</a:t>
            </a:r>
          </a:p>
          <a:p>
            <a:pPr marL="171447" indent="-171447">
              <a:buFont typeface="Wingdings" panose="05000000000000000000" pitchFamily="2" charset="2"/>
              <a:buChar char="§"/>
            </a:pPr>
            <a:r>
              <a:rPr lang="es-US" dirty="0" smtClean="0"/>
              <a:t>Hacerlo esperar para recibir cobertura (puede ser un período de espera por condiciones preexistentes si no tiene cobertura acreditable antes del OEP).</a:t>
            </a:r>
          </a:p>
          <a:p>
            <a:pPr marL="171447" indent="-171447">
              <a:buFont typeface="Wingdings" panose="05000000000000000000" pitchFamily="2" charset="2"/>
              <a:buChar char="§"/>
            </a:pPr>
            <a:r>
              <a:rPr lang="es-US" dirty="0" smtClean="0"/>
              <a:t>Cobrarle más por un problema de salud presente o anterior.</a:t>
            </a:r>
          </a:p>
          <a:p>
            <a:r>
              <a:rPr lang="es-US" dirty="0" smtClean="0"/>
              <a:t>Quizás desee solicitar una póliza Medigap antes de que comience el OEP a Medigap si el seguro de salud actual termina el mes en que pasa a ser elegible para Medicare, o cumple 65 años, para tener cobertura continua sin interrupciones.</a:t>
            </a:r>
          </a:p>
          <a:p>
            <a:r>
              <a:rPr lang="es-US" dirty="0" smtClean="0"/>
              <a:t>También puede comprar una póliza de Medigap cuando sea que una compañía acceda a venderle una. No obstante, puede que haya restricciones, como una revisión de historial médico o un período de espera por condiciones preexistentes. </a:t>
            </a:r>
          </a:p>
          <a:p>
            <a:r>
              <a:rPr lang="es-US" dirty="0" smtClean="0"/>
              <a:t>La revisión de historial médico es un proceso utilizado por las compañías de seguro para averiguar sobre su estado de salud cuando solicita un seguro de salud, con el fin de determinar si deben ofrecerle cobertura, a qué precio y con qué exclusiones o límites.</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181690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Para comprar una póliza Medigap, siga estos pasos:</a:t>
            </a:r>
          </a:p>
          <a:p>
            <a:pPr marL="171447" indent="-171447">
              <a:buFont typeface="Wingdings" panose="05000000000000000000" pitchFamily="2" charset="2"/>
              <a:buChar char="§"/>
            </a:pPr>
            <a:r>
              <a:rPr lang="es-US" dirty="0" smtClean="0"/>
              <a:t>Decida qué Plan de Medigap (del A al N) tiene los beneficios que necesita. Puede utilizar la herramienta de comparación Medigap en </a:t>
            </a:r>
            <a:r>
              <a:rPr lang="es-US" sz="1200" u="sng" dirty="0" smtClean="0">
                <a:solidFill>
                  <a:prstClr val="black"/>
                </a:solidFill>
                <a:hlinkClick r:id="rId3"/>
              </a:rPr>
              <a:t>Medicare.gov/find-a-plan</a:t>
            </a:r>
            <a:r>
              <a:rPr lang="es-US" sz="1200" u="none" baseline="0" dirty="0" smtClean="0">
                <a:solidFill>
                  <a:prstClr val="black"/>
                </a:solidFill>
              </a:rPr>
              <a:t> </a:t>
            </a:r>
            <a:r>
              <a:rPr lang="es-US" dirty="0" smtClean="0"/>
              <a:t>para comparar sus planes o puede llamar al 1-800-633-4227; TTY:</a:t>
            </a:r>
            <a:r>
              <a:rPr lang="es-US" sz="1200" u="none" baseline="0" dirty="0" smtClean="0">
                <a:solidFill>
                  <a:prstClr val="black"/>
                </a:solidFill>
              </a:rPr>
              <a:t> 1-877-486-2048.</a:t>
            </a:r>
            <a:endParaRPr lang="es-US" dirty="0" smtClean="0"/>
          </a:p>
          <a:p>
            <a:pPr marL="171447" indent="-171447">
              <a:buFont typeface="Wingdings" panose="05000000000000000000" pitchFamily="2" charset="2"/>
              <a:buChar char="§"/>
            </a:pPr>
            <a:r>
              <a:rPr lang="es-US" dirty="0" smtClean="0"/>
              <a:t>Averigüe qué compañías de seguros venden pólizas Medigap en su estado, para eso, llame al Programa Estatal de Asistencia sobre Seguros de salud, al Departamento Estatal de Seguros o visite </a:t>
            </a:r>
            <a:r>
              <a:rPr lang="es-US" u="sng" dirty="0" smtClean="0">
                <a:hlinkClick r:id="rId3"/>
              </a:rPr>
              <a:t>Medicare.gov/find-a-plan</a:t>
            </a:r>
            <a:r>
              <a:rPr lang="es-US" dirty="0" smtClean="0"/>
              <a:t>.</a:t>
            </a:r>
          </a:p>
          <a:p>
            <a:pPr marL="171447" indent="-171447">
              <a:buFont typeface="Wingdings" panose="05000000000000000000" pitchFamily="2" charset="2"/>
              <a:buChar char="§"/>
            </a:pPr>
            <a:r>
              <a:rPr lang="es-US" dirty="0" smtClean="0"/>
              <a:t>Las coberturas de Medigap federales no se ofrecen a personas con Medicare debido a una incapacidad, por lo que debe contactarse con el Departamento Estatal de Seguros para determinar si su estado amplía estas protecciones a personas menores de 65 años.</a:t>
            </a:r>
          </a:p>
          <a:p>
            <a:pPr marL="171447" indent="-171447">
              <a:buFont typeface="Wingdings" panose="05000000000000000000" pitchFamily="2" charset="2"/>
              <a:buChar char="§"/>
            </a:pPr>
            <a:r>
              <a:rPr lang="es-US" dirty="0" smtClean="0"/>
              <a:t>Llame a las compañías de seguro y busque la mejor póliza a un precio que pueda pagar. </a:t>
            </a:r>
          </a:p>
          <a:p>
            <a:pPr marL="171447" indent="-171447">
              <a:buFont typeface="Wingdings" panose="05000000000000000000" pitchFamily="2" charset="2"/>
              <a:buChar char="§"/>
            </a:pPr>
            <a:r>
              <a:rPr lang="es-US" dirty="0" smtClean="0"/>
              <a:t>Compre la póliza Medigap. Una vez que elija la compañía de seguros y el plan Medigap, solicite la póliza. La compañía de seguros debe darle un resumen claramente redactado de su póliza Medigap cuando lo solicite. </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2669957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r>
              <a:rPr lang="es-US" dirty="0" smtClean="0"/>
              <a:t>Compruebe su conocimiento: pregunta 4</a:t>
            </a:r>
          </a:p>
          <a:p>
            <a:r>
              <a:rPr lang="es-US" dirty="0" smtClean="0"/>
              <a:t>Medigap (Seguro Suplementario de Medicare) puede ayudar a pagar los copagos por medicamentos recetados.</a:t>
            </a:r>
          </a:p>
          <a:p>
            <a:pPr marL="231961" indent="-231961">
              <a:buFont typeface="+mj-lt"/>
              <a:buAutoNum type="alphaLcPeriod"/>
            </a:pPr>
            <a:r>
              <a:rPr lang="es-US" dirty="0" smtClean="0"/>
              <a:t>Verdadero</a:t>
            </a:r>
          </a:p>
          <a:p>
            <a:pPr marL="231961" indent="-231961">
              <a:buFont typeface="+mj-lt"/>
              <a:buAutoNum type="alphaLcPeriod"/>
            </a:pPr>
            <a:r>
              <a:rPr lang="es-US" dirty="0" smtClean="0"/>
              <a:t>Falso</a:t>
            </a:r>
          </a:p>
          <a:p>
            <a:r>
              <a:rPr lang="es-US" b="1" dirty="0" smtClean="0"/>
              <a:t>Respuesta: b. Falso</a:t>
            </a:r>
            <a:r>
              <a:rPr lang="es-US" dirty="0" smtClean="0"/>
              <a:t>. Las pólizas del asegurador suplementario de Medicare (Medigap) cubren las faltas en la cobertura de Medicare Original, como deducibles, coseguro y copago para servicios cubiertos por Medicare.</a:t>
            </a:r>
          </a:p>
        </p:txBody>
      </p:sp>
    </p:spTree>
    <p:extLst>
      <p:ext uri="{BB962C8B-B14F-4D97-AF65-F5344CB8AC3E}">
        <p14:creationId xmlns:p14="http://schemas.microsoft.com/office/powerpoint/2010/main" val="32546848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Medicare Parte D es la cobertura Medicare para medicamentos recetados. Esta parte se ofrece a través de Planes Medicare para Medicamentos Recetados (PDP en inglés) y Planes Medicare Advantage (MA) con cobertura Medicare para medicamentos recetados. </a:t>
            </a:r>
          </a:p>
          <a:p>
            <a:r>
              <a:rPr lang="es-US" dirty="0" smtClean="0"/>
              <a:t>Existen otros tipos de planes de salud Medicare que ofrecen cobertura de atención médica que no son los Planes Medicare Advantage, pero igualmente son parte de Medicare, como los Planes de Costos Medicare y los Programas de Cuidado Integral para Ancianos (PACE en inglés). Algunos de estos planes ofrecen cobertura para Medicare Parte A y Parte B, mientras que otros proporcionan cobertura solo para la Parte B. Algunos también ofrecen la Parte D. Estos planes tienen en parte las mismas reglas que los planes MA como verá luego en esta presentación. Sin embargo, cada tipo de plan tiene reglas especiales y excepciones, por lo que debe contactarse con todos los planes en los que esté interesado para obtener más detalles.</a:t>
            </a:r>
          </a:p>
          <a:p>
            <a:endParaRPr lang="es-US" dirty="0" smtClean="0"/>
          </a:p>
          <a:p>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670822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91886" y="4148668"/>
            <a:ext cx="6193971" cy="4213348"/>
          </a:xfrm>
        </p:spPr>
        <p:txBody>
          <a:bodyPr>
            <a:normAutofit fontScale="92500" lnSpcReduction="10000"/>
          </a:bodyPr>
          <a:lstStyle/>
          <a:p>
            <a:r>
              <a:rPr lang="es-US" dirty="0" smtClean="0"/>
              <a:t>Medicare establece contratos con compañías de seguro privadas que ofrecen planes de medicamentos recetados a las personas con Medicare. Todos los que tengan Medicare pueden obtener cobertura Medicare para medicamentos recetados si se inscriben en un Plan medicare para medicinas. Es posible que deba pagar una multa por inscribirse más tarde. Puede obtener esta cobertura con un Plan Medicare Advantage (con cobertura para medicamentos recetados), pero debe tener la Parte A y la Parte B.</a:t>
            </a:r>
          </a:p>
          <a:p>
            <a:r>
              <a:rPr lang="es-US" dirty="0" smtClean="0"/>
              <a:t>Cada plan tiene un formulario o una lista de medicamentos cubiertos. El formulario para cada plan debe incluir un rango de medicamentos en las categorías que se recetan más comúnmente. Esto garantiza que las personas con distintas condiciones médicas puedan recibir el tratamiento que necesitan. Generalmente, todos los planes Medicare para medicinas deben cubrir al menos dos medicamentos en cada categoría de fármacos, pero los planes pueden elegir qué medicamentos específicos se cubren en cada categoría. </a:t>
            </a:r>
          </a:p>
          <a:p>
            <a:r>
              <a:rPr lang="es-US" dirty="0" smtClean="0"/>
              <a:t>Los costos varían según el plan. La mayoría pagará una prima mensual por la cobertura Medicare para medicamentos recetados. Además, pagará una parte del costo de sus recetas, incluidos un deducible (si el plan lo tiene), copagos o coseguro. Todos los planes Medicare para medicinas deben ofrecer al menos un nivel estándar de cobertura dispuesto por Medicare. Sin embargo, algunos planes pueden ofrecer más cobertura y medicamentos adicionales; generalmente por una prima mensual más alta. </a:t>
            </a:r>
          </a:p>
          <a:p>
            <a:r>
              <a:rPr lang="es-US" dirty="0" smtClean="0"/>
              <a:t>Si tiene Cobertura Medicare para medicamentos recetados (Parte D) y un ingreso anual más elevado, también es posible que deba pagar un Ajuste Mensual Acorde a su Ingreso (IRMAA en inglés) para la Parte D. Si debe pagar esta cantidad extra para Medicare Parte D, la cantidad se deducirá o bien de su beneficio del Seguro Social o de la Junta de Retiro Ferroviaria, o bien Medicare le enviará una factura mensualmente. Si recibe una factura por IRMAA para Parte D, pagará dicho monto a Medicare, no al plan Parte D. </a:t>
            </a:r>
          </a:p>
          <a:p>
            <a:r>
              <a:rPr lang="es-US" dirty="0" smtClean="0"/>
              <a:t>Quienes tengan ingresos y recursos limitados pueden recibir ayuda adicional para pagar los costos del Plan Medicare para medicinas. Esta "ayuda adicional" se analiza en más detalle en la página 60.</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548687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3"/>
          <p:cNvSpPr>
            <a:spLocks noGrp="1" noChangeArrowheads="1"/>
          </p:cNvSpPr>
          <p:nvPr>
            <p:ph type="body" idx="1"/>
          </p:nvPr>
        </p:nvSpPr>
        <p:spPr>
          <a:xfrm>
            <a:off x="701041" y="4148668"/>
            <a:ext cx="5743632" cy="4436533"/>
          </a:xfrm>
        </p:spPr>
        <p:txBody>
          <a:bodyPr/>
          <a:lstStyle/>
          <a:p>
            <a:r>
              <a:rPr lang="es-US" sz="1200" kern="1200" dirty="0" smtClean="0">
                <a:solidFill>
                  <a:schemeClr val="tx1"/>
                </a:solidFill>
                <a:effectLst/>
                <a:latin typeface="+mn-lt"/>
              </a:rPr>
              <a:t>En general, usted es elegible para inscribirse en un plan de medicamentos recetados de Medicare (PDP) si usted </a:t>
            </a:r>
          </a:p>
          <a:p>
            <a:pPr marL="171450" lvl="0" indent="-171450">
              <a:buFont typeface="Arial" panose="020B0604020202020204" pitchFamily="34" charset="0"/>
              <a:buChar char="•"/>
            </a:pPr>
            <a:r>
              <a:rPr lang="es-US" sz="1200" kern="1200" dirty="0" smtClean="0">
                <a:solidFill>
                  <a:schemeClr val="tx1"/>
                </a:solidFill>
                <a:effectLst/>
                <a:latin typeface="+mn-lt"/>
              </a:rPr>
              <a:t>Está inscripto en la Parte A y/o Parte B de Medicare, </a:t>
            </a:r>
          </a:p>
          <a:p>
            <a:pPr marL="171450" lvl="0" indent="-171450">
              <a:buFont typeface="Arial" panose="020B0604020202020204" pitchFamily="34" charset="0"/>
              <a:buChar char="•"/>
            </a:pPr>
            <a:r>
              <a:rPr lang="es-US" sz="1200" kern="1200" dirty="0" smtClean="0">
                <a:solidFill>
                  <a:schemeClr val="tx1"/>
                </a:solidFill>
                <a:effectLst/>
                <a:latin typeface="+mn-lt"/>
              </a:rPr>
              <a:t>Tiene residencia permanente en el área de servicio de PDP, </a:t>
            </a:r>
          </a:p>
          <a:p>
            <a:pPr marL="171450" lvl="0" indent="-171450">
              <a:buFont typeface="Arial" panose="020B0604020202020204" pitchFamily="34" charset="0"/>
              <a:buChar char="•"/>
            </a:pPr>
            <a:r>
              <a:rPr lang="es-US" sz="1200" kern="1200" dirty="0" smtClean="0">
                <a:solidFill>
                  <a:schemeClr val="tx1"/>
                </a:solidFill>
                <a:effectLst/>
                <a:latin typeface="+mn-lt"/>
              </a:rPr>
              <a:t>Es ciudadano de los Estados Unidos o está legalmente presente en los Estados Unidos, </a:t>
            </a:r>
          </a:p>
          <a:p>
            <a:r>
              <a:rPr lang="es-US" sz="1200" kern="1200" dirty="0" smtClean="0">
                <a:solidFill>
                  <a:schemeClr val="tx1"/>
                </a:solidFill>
                <a:effectLst/>
                <a:latin typeface="+mn-lt"/>
              </a:rPr>
              <a:t>Si vive en el exterior o está en la cárcel, usted no es elegible para la Parte D porque no puede cumplir con los requisitos de residencia permanente en el área de servicio de un plan de la Parte D.</a:t>
            </a:r>
          </a:p>
          <a:p>
            <a:r>
              <a:rPr lang="es-US" sz="1200" kern="1200" dirty="0" smtClean="0">
                <a:solidFill>
                  <a:schemeClr val="tx1"/>
                </a:solidFill>
                <a:effectLst/>
                <a:latin typeface="+mn-lt"/>
              </a:rPr>
              <a:t>La cobertura de medicamentos de Medicare no es automática. Debe unirse al plan Medicare para medicamentos para tener cobertura. Por lo tanto, aunque todas las personas con Medicare pueden acceder a esta cobertura, usted debe tomar medidas para obtenerla. Si califica para recibir Ayuda Adicional para pagar por sus medicamentos recetados, Medicare lo inscribirá en un plan Medicare de medicamentos, a menos que renuncie a la cobertura o se una a un plan usted mismo. Solo puede ser miembro de un plan Medicare de medicamentos a la vez.</a:t>
            </a:r>
          </a:p>
        </p:txBody>
      </p:sp>
      <p:sp>
        <p:nvSpPr>
          <p:cNvPr id="4" name="Slide Image Placeholder 3"/>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262615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99037" y="3940628"/>
            <a:ext cx="6212450" cy="4702629"/>
          </a:xfrm>
        </p:spPr>
        <p:txBody>
          <a:bodyPr>
            <a:normAutofit fontScale="92500" lnSpcReduction="10000"/>
          </a:bodyPr>
          <a:lstStyle/>
          <a:p>
            <a:r>
              <a:rPr lang="es-US" sz="1100" dirty="0"/>
              <a:t>Puede inscribirse a un Plan Medicare para medicamentos la primera vez que es elegible para Medicare, durante el Período de Inscripción Inicial, que comienza 3 meses inmediatamente antes de su primer beneficio para las Parte A y B. </a:t>
            </a:r>
          </a:p>
          <a:p>
            <a:r>
              <a:rPr lang="es-US" sz="1100" dirty="0"/>
              <a:t>El período de elección anual/</a:t>
            </a:r>
            <a:r>
              <a:rPr lang="es-US" sz="1100" b="1" dirty="0"/>
              <a:t>Período de Inscripción Abierta (OEP en inglés)</a:t>
            </a:r>
            <a:r>
              <a:rPr lang="es-US" sz="1100" dirty="0"/>
              <a:t> dura desde el 15 de octubre hasta el 7 de diciembre. Toda persona elegible puede inscribirse, cambiar o renunciar a un Plan Medicare para medicinas en ese período. Cada año tiene la posibilidad de modificar su cobertura Medicare para medicamentos recetados o su cobertura Medicare Advantage para el año siguiente. La cobertura comienza el 1 de enero. Para la mayoría de las personas, es el momento del año en que se pueden hacer modificaciones. Si realiza modificaciones durante este período, la cobertura nueva comenzará el 1 de enero si el plan recibe su solicitud hasta el 7 de diciembre. Generalmente, su inscripción comenzará el primer día del mes después de que el plan reciba su solicitud de inscripción. </a:t>
            </a:r>
          </a:p>
          <a:p>
            <a:r>
              <a:rPr lang="es-US" sz="1100" dirty="0"/>
              <a:t>Por lo general, debe permanecer inscripto por el año calendario. No obstante, en ciertas situaciones puede inscribirse en algún otro momento, por ejemplo, cuando cambia de Medicare Advantage (durante el período de desafiliación) a Medicare Original, puede agregar cobertura de la Parte D. También puede ser elegible para un Período de Inscripción Especial (SEP en inglés), con el cual tiene la posibilidad de inscribirse, cambiar o renunciar a un plan Medicare para medicinas si se cumple alguna de las siguientes condiciones:</a:t>
            </a:r>
          </a:p>
          <a:p>
            <a:pPr marL="171447" indent="-171447">
              <a:buFont typeface="Wingdings" panose="05000000000000000000" pitchFamily="2" charset="2"/>
              <a:buChar char="§"/>
            </a:pPr>
            <a:r>
              <a:rPr lang="es-US" sz="1100" dirty="0"/>
              <a:t>Si se traslada permanentemente a un sitio distinto del área de servicio del plan.</a:t>
            </a:r>
          </a:p>
          <a:p>
            <a:pPr marL="171447" indent="-171447">
              <a:buFont typeface="Wingdings" panose="05000000000000000000" pitchFamily="2" charset="2"/>
              <a:buChar char="§"/>
            </a:pPr>
            <a:r>
              <a:rPr lang="es-US" sz="1100" dirty="0"/>
              <a:t>Si pierde la otra cobertura acreditable de medicamentos por receta ("acreditable" significa que la cobertura se considera al menos igual de buena que la cobertura Medicare para medicamentos recetados).</a:t>
            </a:r>
          </a:p>
          <a:p>
            <a:pPr marL="171447" indent="-171447">
              <a:buFont typeface="Wingdings" panose="05000000000000000000" pitchFamily="2" charset="2"/>
              <a:buChar char="§"/>
            </a:pPr>
            <a:r>
              <a:rPr lang="es-US" sz="1100" dirty="0"/>
              <a:t>Si no se le informó adecuadamente sobre que su otra cobertura no era acreditable, o que la cobertura se redujo, por lo que ya no es acreditable.</a:t>
            </a:r>
          </a:p>
          <a:p>
            <a:pPr marL="171447" indent="-171447">
              <a:buFont typeface="Wingdings" panose="05000000000000000000" pitchFamily="2" charset="2"/>
              <a:buChar char="§"/>
            </a:pPr>
            <a:r>
              <a:rPr lang="es-US" sz="1100" dirty="0"/>
              <a:t>Cuando ingresa a un centro de cuidado a largo plazo, como un asilo de ancianos, vive allí o se retira de este.</a:t>
            </a:r>
          </a:p>
          <a:p>
            <a:pPr marL="171447" indent="-171447">
              <a:buFont typeface="Wingdings" panose="05000000000000000000" pitchFamily="2" charset="2"/>
              <a:buChar char="§"/>
            </a:pPr>
            <a:r>
              <a:rPr lang="es-US" sz="1100" dirty="0"/>
              <a:t>Si cumple con los requisitos para recibir ayuda adicional (tiene un SEP en curso y puede modificar su plan Medicare para medicinas en cualquier momento).</a:t>
            </a:r>
          </a:p>
          <a:p>
            <a:pPr marL="171447" indent="-171447">
              <a:buFont typeface="Wingdings" panose="05000000000000000000" pitchFamily="2" charset="2"/>
              <a:buChar char="§"/>
            </a:pPr>
            <a:r>
              <a:rPr lang="es-US" sz="1100" dirty="0"/>
              <a:t>O en ocasiones excepcionales, como por ejemplo, si ya no clasifica para ayuda adicional.</a:t>
            </a:r>
          </a:p>
          <a:p>
            <a:r>
              <a:rPr lang="es-US" sz="1100" dirty="0"/>
              <a:t>Visite </a:t>
            </a:r>
            <a:r>
              <a:rPr lang="es-US" sz="1100" dirty="0" smtClean="0">
                <a:hlinkClick r:id="rId3"/>
              </a:rPr>
              <a:t>Medicare.gov/Publications/Search/Results.asp</a:t>
            </a:r>
            <a:r>
              <a:rPr lang="es-US" sz="1100" dirty="0" smtClean="0"/>
              <a:t> para acceder al documento "Entienda los períodos de inscripción para la Parte C y D de Medicare".</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2048473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Actualmente, Medicare ofrece seguros de salud a 55 millones de ciudadanos de EE. UU. </a:t>
            </a:r>
          </a:p>
          <a:p>
            <a:pPr marL="171450" indent="-171450">
              <a:buFont typeface="Wingdings" panose="05000000000000000000" pitchFamily="2" charset="2"/>
              <a:buChar char="§"/>
            </a:pPr>
            <a:r>
              <a:rPr lang="es-US" dirty="0" smtClean="0"/>
              <a:t>Medicare es un seguro médico para, generalmente, 3 grupos de personas:</a:t>
            </a:r>
          </a:p>
          <a:p>
            <a:pPr marL="403225" lvl="1" indent="-171450">
              <a:buFont typeface="Arial" panose="020B0604020202020204" pitchFamily="34" charset="0"/>
              <a:buChar char="•"/>
            </a:pPr>
            <a:r>
              <a:rPr lang="es-US" dirty="0" smtClean="0"/>
              <a:t>Mayores de 65 años;</a:t>
            </a:r>
          </a:p>
          <a:p>
            <a:pPr marL="403225" lvl="1" indent="-171450">
              <a:buFont typeface="Arial" panose="020B0604020202020204" pitchFamily="34" charset="0"/>
              <a:buChar char="•"/>
            </a:pPr>
            <a:r>
              <a:rPr lang="es-US" dirty="0" smtClean="0"/>
              <a:t>Personas menores de 65 años con ciertas incapacidades y que tienen derecho a beneficios del seguro social por incapacidad durante 24 meses, incluye esclerosis lateral amiotrófica (ELA, también conocida como enfermedad de Lou Gehrig), sin período de espera; </a:t>
            </a:r>
          </a:p>
          <a:p>
            <a:pPr marL="403225" lvl="1" indent="-171450">
              <a:buFont typeface="Arial" panose="020B0604020202020204" pitchFamily="34" charset="0"/>
              <a:buChar char="•"/>
            </a:pPr>
            <a:r>
              <a:rPr lang="es-US" dirty="0" smtClean="0"/>
              <a:t>personas de cualquier edad que padezcan enfermedad renal en etapa final (ESRD en inglés), que es un fallo renal permanente que requiere diálisis frecuente o un trasplante de riñón;</a:t>
            </a:r>
          </a:p>
          <a:p>
            <a:r>
              <a:rPr lang="es-US" dirty="0" smtClean="0"/>
              <a:t>un pequeño subconjunto de personas que pueden conseguir Medicare sobre la base de un peligro ambiental para la salud declarado por el gobierno federal, quienes tengan una afección relacionada con el asbesto asociada con dicho peligro. Actualmente únicamente corresponde para individuos afectados por un peligro en Libby, Montana.</a:t>
            </a:r>
          </a:p>
          <a:p>
            <a:r>
              <a:rPr lang="es-US" b="1" dirty="0" smtClean="0"/>
              <a:t>NOTA</a:t>
            </a:r>
            <a:r>
              <a:rPr lang="es-US" dirty="0" smtClean="0"/>
              <a:t>: Para obtener Parte A o Parte B debe ser ciudadano estadounidense o residir legalmente en los Estados Unidos. Si vive en Puerto Rico, debe inscribirse activamente en la Parte B. Consulte la sección "Cuando la inscripción no es automática" de esta presentación, que comienza en la página 10, para obtener más información sobre los requisitos de inscripción.</a:t>
            </a:r>
          </a:p>
          <a:p>
            <a:r>
              <a:rPr lang="es-US" b="1" dirty="0" smtClean="0"/>
              <a:t>Recursos</a:t>
            </a:r>
            <a:r>
              <a:rPr lang="es-US" dirty="0" smtClean="0"/>
              <a:t>: </a:t>
            </a:r>
          </a:p>
          <a:p>
            <a:pPr marL="171450" indent="-171450">
              <a:buFont typeface="Arial" panose="020B0604020202020204" pitchFamily="34" charset="0"/>
              <a:buChar char="•"/>
            </a:pPr>
            <a:r>
              <a:rPr lang="es-US" dirty="0" smtClean="0"/>
              <a:t>Manual Medicare y usted </a:t>
            </a:r>
            <a:r>
              <a:rPr lang="es-US" u="sng" dirty="0">
                <a:hlinkClick r:id="rId3"/>
              </a:rPr>
              <a:t>Medicare.gov/pubs/pdf/10050-Medicare-and-You.pdf</a:t>
            </a:r>
            <a:endParaRPr lang="es-US" dirty="0"/>
          </a:p>
          <a:p>
            <a:pPr marL="171450" indent="-171450">
              <a:buFont typeface="Arial" panose="020B0604020202020204" pitchFamily="34" charset="0"/>
              <a:buChar char="•"/>
            </a:pPr>
            <a:r>
              <a:rPr lang="es-US" u="sng" dirty="0" smtClean="0">
                <a:hlinkClick r:id="rId4"/>
              </a:rPr>
              <a:t>CMS.gov/Medicare/Coverage/CoverageGenInfo/index.html</a:t>
            </a:r>
            <a:endParaRPr lang="es-US" dirty="0"/>
          </a:p>
          <a:p>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6391367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Tiene ayuda a su disposición para encontrar un plan Medicare para medicinas. Puede usar el Buscador de planes de Medicare en </a:t>
            </a:r>
            <a:r>
              <a:rPr lang="es-US" dirty="0" smtClean="0">
                <a:hlinkClick r:id="rId3"/>
              </a:rPr>
              <a:t>Medicare.gov/find-a-plan/</a:t>
            </a:r>
            <a:r>
              <a:rPr lang="es-US" dirty="0" smtClean="0"/>
              <a:t> o llamar al 1-800-MEDICARE (1-800-633-4227). </a:t>
            </a:r>
            <a:r>
              <a:rPr dirty="0"/>
              <a:t/>
            </a:r>
            <a:br>
              <a:rPr dirty="0"/>
            </a:br>
            <a:r>
              <a:rPr lang="es-US" dirty="0" smtClean="0"/>
              <a:t>TTY: 1-877-486-2048 o contactarse con el Programa Estatal de Asistencia sobre Seguros de Salud (SHIP) en </a:t>
            </a:r>
            <a:r>
              <a:rPr lang="es-US" dirty="0" smtClean="0">
                <a:hlinkClick r:id="rId4"/>
              </a:rPr>
              <a:t>shiptacenter.org/</a:t>
            </a:r>
            <a:r>
              <a:rPr lang="es-US" dirty="0" smtClean="0"/>
              <a:t> para recibir asesoramiento gratuito para ayudarlo a comparar los planes Medicare para medicinas. </a:t>
            </a:r>
          </a:p>
          <a:p>
            <a:r>
              <a:rPr lang="es-US" dirty="0" smtClean="0"/>
              <a:t>Una vez que haya elegido un plan que satisfaga sus necesidades, llame a la compañía que se lo ofrece y solicite la inscripción. Todos los planes deben ofrecer solicitudes de inscripción en papel. Además, el plan puede permitirle que se inscriba a través del sitio web o por teléfono. La mayoría de los planes también participan y ofrecen inscripción a través de </a:t>
            </a:r>
            <a:r>
              <a:rPr lang="es-US" u="sng" dirty="0" smtClean="0">
                <a:hlinkClick r:id="rId5"/>
              </a:rPr>
              <a:t>Medicare.gov</a:t>
            </a:r>
            <a:r>
              <a:rPr lang="es-US" dirty="0" smtClean="0"/>
              <a:t>. También puede llamar a Medicare al 1-800--MEDICARE para inscribirse. TTY: 1-877-486-2048. </a:t>
            </a:r>
          </a:p>
          <a:p>
            <a:r>
              <a:rPr lang="es-US" dirty="0" smtClean="0"/>
              <a:t>Los planes deben procesar las solicitudes puntualmente y, después de hecha la solicitud, el plan debe notificarle si ha sido rechazada o aceptada. Los planes no pueden negarle una solicitud sobre la base de una condición de salud o de los medicamentos que toma.</a:t>
            </a:r>
          </a:p>
          <a:p>
            <a:r>
              <a:rPr lang="es-US" b="1" dirty="0" smtClean="0"/>
              <a:t>NOTA</a:t>
            </a:r>
            <a:r>
              <a:rPr lang="es-US" dirty="0" smtClean="0"/>
              <a:t>: </a:t>
            </a:r>
            <a:r>
              <a:rPr lang="es-US" dirty="0" smtClean="0">
                <a:hlinkClick r:id="rId6"/>
              </a:rPr>
              <a:t>Medicare.gov/contacts/</a:t>
            </a:r>
            <a:r>
              <a:rPr lang="es-US" dirty="0" smtClean="0"/>
              <a:t> ofrece la información de contacto de los SHIP en todo el país.</a:t>
            </a:r>
          </a:p>
          <a:p>
            <a:pPr lvl="1"/>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325065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76943" y="4105123"/>
            <a:ext cx="5932713" cy="4436533"/>
          </a:xfrm>
        </p:spPr>
        <p:txBody>
          <a:bodyPr/>
          <a:lstStyle/>
          <a:p>
            <a:r>
              <a:rPr lang="es-US" sz="1100" dirty="0"/>
              <a:t>Aquellos que tengan otros recursos para cobertura de medicamentos, por ejemplo a través de un empleador anterior, pueden elegir permanecer en ese plan y no inscribirse en el plan de Medicare para medicamentos. Si esa otra cobertura es igual de buena que la cobertura Medicare para medicamentos recetados, denominada cobertura "acreditable", no tendrá que pagar una prima más elevada si se inscribe más tarde en un plan Medicare para medicinas. Desde el otro plan le notificarán si su cobertura es acreditable. En esa notificación se le explicarán las opciones que tiene. Puede contactarse con el administrador de beneficios del plan para obtener más información. Entre algunos ejemplos de cobertura que puede considerarse acreditable se incluyen los planes de salud grupal (GHP en inglés), Beneficios de salud para empleados federales (FEHB), Programas Estatales de Asistencia Farmacéutica (SPAP en inglés), cobertura para Asuntos de los Veteranos, y cobertura para las fuerzas armadas, incluida TRICARE. </a:t>
            </a:r>
          </a:p>
          <a:p>
            <a:r>
              <a:rPr lang="es-US" sz="1100" dirty="0"/>
              <a:t>Aunque actualmente no tome ningún medicamento recetado, debería considerar inscribirse en un plan Medicare para medicinas. Si decide no hacerlo cuando es elegible por primera vez y no tiene otra cobertura de medicamentos por receta acreditable, o si no recibe ayuda adicional, es probable que deba pagar una multa por inscripción tardía si se registra más adelante.</a:t>
            </a:r>
          </a:p>
          <a:p>
            <a:r>
              <a:rPr lang="es-US" sz="1100" dirty="0"/>
              <a:t>Puede suceder que deba una multa por inscripción tardía si, en cualquier momento después de que haya finalizado el Período de Inscripción Inicial, pasa 63 días seguidos o más sin cobertura de medicamentos recetados por la Parte D u otra cobertura acreditable. El costo de esta multa dependerá de cuánto tiempo haya pasado sin la cobertura acreditable. </a:t>
            </a:r>
          </a:p>
          <a:p>
            <a:r>
              <a:rPr lang="es-US" sz="1100" dirty="0"/>
              <a:t>Actualmente la multa por inscripción tardía se calcula multiplicando el 1 % de la prima a nivel nacional para beneficiarios ($35.63 en 2017) por la cantidad de meses completos que haya pasado sin cobertura en los que era elegible pero no se registró en ningún plan Medicare para medicinas y durante los cuales tampoco tuvo otro tipo de cobertura acreditable. La cantidad total se redondea al $0.10 más cercano y se agrega a su prima mensual. Debido a que la prima nivel nacional para beneficiarios puede aumentar por año, el monto de la multa también puede aumentar. Es posible que tenga que pagar esta multa mientras tenga un plan Medicare para medicamentos.</a:t>
            </a:r>
          </a:p>
          <a:p>
            <a:endParaRPr lang="es-US" sz="1100"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40391476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pPr defTabSz="933885">
              <a:spcBef>
                <a:spcPts val="601"/>
              </a:spcBef>
              <a:defRPr/>
            </a:pPr>
            <a:r>
              <a:rPr lang="es-US" dirty="0" smtClean="0">
                <a:solidFill>
                  <a:prstClr val="black"/>
                </a:solidFill>
              </a:rPr>
              <a:t>Compruebe su conocimiento: pregunta 5</a:t>
            </a:r>
          </a:p>
          <a:p>
            <a:r>
              <a:rPr lang="es-US" dirty="0" smtClean="0"/>
              <a:t>En la mayoría de los casos puede obtener cobertura de Medicare para medicamentos recetados a través de _____.</a:t>
            </a:r>
          </a:p>
          <a:p>
            <a:pPr>
              <a:spcBef>
                <a:spcPts val="601"/>
              </a:spcBef>
            </a:pPr>
            <a:r>
              <a:rPr lang="es-US" dirty="0" smtClean="0"/>
              <a:t>a. Parte A y Parte B</a:t>
            </a:r>
          </a:p>
          <a:p>
            <a:pPr defTabSz="927629">
              <a:spcBef>
                <a:spcPts val="601"/>
              </a:spcBef>
              <a:defRPr/>
            </a:pPr>
            <a:r>
              <a:rPr lang="es-US" dirty="0" smtClean="0"/>
              <a:t>b. Parte B y Parte C </a:t>
            </a:r>
          </a:p>
          <a:p>
            <a:pPr>
              <a:spcBef>
                <a:spcPts val="601"/>
              </a:spcBef>
            </a:pPr>
            <a:r>
              <a:rPr lang="es-US" dirty="0" smtClean="0"/>
              <a:t>c. Parte C y Parte D</a:t>
            </a:r>
            <a:endParaRPr lang="es-US" dirty="0" smtClean="0">
              <a:ea typeface="Calibri"/>
              <a:cs typeface="Arial"/>
            </a:endParaRPr>
          </a:p>
          <a:p>
            <a:pPr>
              <a:spcBef>
                <a:spcPts val="601"/>
              </a:spcBef>
            </a:pPr>
            <a:r>
              <a:rPr lang="es-US" dirty="0" smtClean="0"/>
              <a:t>d. Todo lo anterior</a:t>
            </a:r>
          </a:p>
          <a:p>
            <a:pPr defTabSz="933885">
              <a:spcBef>
                <a:spcPts val="601"/>
              </a:spcBef>
              <a:defRPr/>
            </a:pPr>
            <a:r>
              <a:rPr lang="es-US" b="1" i="0" dirty="0" smtClean="0"/>
              <a:t>Respuesta</a:t>
            </a:r>
            <a:r>
              <a:rPr lang="es-US" i="0" dirty="0" smtClean="0"/>
              <a:t>: </a:t>
            </a:r>
            <a:r>
              <a:rPr lang="es-US" b="1" i="0" dirty="0" smtClean="0"/>
              <a:t>c. Parte C y Parte D</a:t>
            </a:r>
            <a:endParaRPr lang="es-US" b="1" dirty="0" smtClean="0">
              <a:solidFill>
                <a:prstClr val="black"/>
              </a:solidFill>
              <a:ea typeface="Calibri"/>
              <a:cs typeface="Arial"/>
            </a:endParaRPr>
          </a:p>
          <a:p>
            <a:pPr defTabSz="933885">
              <a:spcBef>
                <a:spcPts val="601"/>
              </a:spcBef>
              <a:defRPr/>
            </a:pPr>
            <a:r>
              <a:rPr lang="es-US" dirty="0" smtClean="0"/>
              <a:t>En la mayoría de los casos, hay 2 formas de obtener cobertura para medicamentos recetados, según cómo obtenga sus beneficios de Medicare. La cobertura de la Parte D se ofrece a través de Planes Medicare para Medicamentos Recetados, y los Planes Medicare Advantage (MA) de la Parte C con cobertura Medicare para medicamentos recetados (MA-PD).</a:t>
            </a:r>
          </a:p>
          <a:p>
            <a:pPr defTabSz="933885">
              <a:spcBef>
                <a:spcPts val="601"/>
              </a:spcBef>
              <a:defRPr/>
            </a:pPr>
            <a:r>
              <a:rPr lang="es-US" dirty="0" smtClean="0"/>
              <a:t>Si tiene:</a:t>
            </a:r>
            <a:endParaRPr lang="es-US" dirty="0" smtClean="0">
              <a:solidFill>
                <a:prstClr val="black"/>
              </a:solidFill>
              <a:ea typeface="Calibri"/>
              <a:cs typeface="Arial"/>
            </a:endParaRPr>
          </a:p>
          <a:p>
            <a:pPr marL="174688" indent="-174688">
              <a:spcBef>
                <a:spcPts val="601"/>
              </a:spcBef>
              <a:buFont typeface="Wingdings" panose="05000000000000000000" pitchFamily="2" charset="2"/>
              <a:buChar char="§"/>
            </a:pPr>
            <a:r>
              <a:rPr lang="es-US" i="0" dirty="0" smtClean="0"/>
              <a:t>Medicare Original, puede seleccionar</a:t>
            </a:r>
            <a:r>
              <a:rPr lang="es-US" dirty="0" smtClean="0"/>
              <a:t> un PDP independiente si desea seguir recibiendo los otros beneficios de salud a través de Medicare Original.</a:t>
            </a:r>
          </a:p>
          <a:p>
            <a:pPr marL="174688" indent="-174688">
              <a:spcBef>
                <a:spcPts val="601"/>
              </a:spcBef>
              <a:buFont typeface="Wingdings" panose="05000000000000000000" pitchFamily="2" charset="2"/>
              <a:buChar char="§"/>
            </a:pPr>
            <a:r>
              <a:rPr lang="es-US" dirty="0" smtClean="0"/>
              <a:t>Un Plan MA (como una HMO o PPO), generalmente, debe obtener la cobertura de medicamentos de la Parte D como parte de su paquete de beneficios del plan MA. Si se registra para una cuenta de ahorros médicos de Medicare, para un plan privado de pago por servicio o para un plan de costos, también puede inscribirse al PDP si la cobertura para medicamentos no se ofrece.</a:t>
            </a:r>
          </a:p>
        </p:txBody>
      </p:sp>
    </p:spTree>
    <p:extLst>
      <p:ext uri="{BB962C8B-B14F-4D97-AF65-F5344CB8AC3E}">
        <p14:creationId xmlns:p14="http://schemas.microsoft.com/office/powerpoint/2010/main" val="13790978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Image Placeholder 8"/>
          <p:cNvSpPr>
            <a:spLocks noGrp="1" noRot="1" noChangeAspect="1"/>
          </p:cNvSpPr>
          <p:nvPr>
            <p:ph type="sldImg"/>
          </p:nvPr>
        </p:nvSpPr>
        <p:spPr>
          <a:xfrm>
            <a:off x="1414463" y="722313"/>
            <a:ext cx="4181475" cy="3136900"/>
          </a:xfrm>
        </p:spPr>
      </p:sp>
      <p:sp>
        <p:nvSpPr>
          <p:cNvPr id="10" name="Notes Placeholder 9"/>
          <p:cNvSpPr>
            <a:spLocks noGrp="1"/>
          </p:cNvSpPr>
          <p:nvPr>
            <p:ph type="body" idx="1"/>
          </p:nvPr>
        </p:nvSpPr>
        <p:spPr/>
        <p:txBody>
          <a:bodyPr/>
          <a:lstStyle/>
          <a:p>
            <a:pPr defTabSz="933885">
              <a:spcBef>
                <a:spcPts val="610"/>
              </a:spcBef>
              <a:defRPr/>
            </a:pPr>
            <a:r>
              <a:rPr lang="es-US" dirty="0">
                <a:solidFill>
                  <a:prstClr val="black"/>
                </a:solidFill>
              </a:rPr>
              <a:t>Compruebe su conocimiento: pregunta 6</a:t>
            </a:r>
          </a:p>
          <a:p>
            <a:pPr defTabSz="933885">
              <a:spcBef>
                <a:spcPts val="610"/>
              </a:spcBef>
              <a:defRPr/>
            </a:pPr>
            <a:r>
              <a:rPr lang="es-US" dirty="0" smtClean="0"/>
              <a:t>Es julio. El año pasado se inscribió para Medicare, pero no para un plan Medicare para medicamentos. En general, ¿cuándo tendrá otra oportunidad para inscribirse a la Parte D? </a:t>
            </a:r>
          </a:p>
          <a:p>
            <a:pPr defTabSz="933885">
              <a:spcBef>
                <a:spcPts val="610"/>
              </a:spcBef>
              <a:defRPr/>
            </a:pPr>
            <a:r>
              <a:rPr lang="es-US" dirty="0">
                <a:solidFill>
                  <a:prstClr val="black"/>
                </a:solidFill>
              </a:rPr>
              <a:t>a. Período de Inscripción Abierta</a:t>
            </a:r>
          </a:p>
          <a:p>
            <a:pPr defTabSz="933885">
              <a:spcBef>
                <a:spcPts val="610"/>
              </a:spcBef>
              <a:defRPr/>
            </a:pPr>
            <a:r>
              <a:rPr lang="es-US" dirty="0">
                <a:solidFill>
                  <a:prstClr val="black"/>
                </a:solidFill>
              </a:rPr>
              <a:t>b. Período de Inscripción Inicial</a:t>
            </a:r>
          </a:p>
          <a:p>
            <a:pPr defTabSz="933885">
              <a:spcBef>
                <a:spcPts val="610"/>
              </a:spcBef>
              <a:defRPr/>
            </a:pPr>
            <a:r>
              <a:rPr lang="es-US" dirty="0">
                <a:solidFill>
                  <a:prstClr val="black"/>
                </a:solidFill>
              </a:rPr>
              <a:t>c. Su próximo cumpleaños</a:t>
            </a:r>
          </a:p>
          <a:p>
            <a:pPr defTabSz="933885">
              <a:spcBef>
                <a:spcPts val="610"/>
              </a:spcBef>
              <a:defRPr/>
            </a:pPr>
            <a:r>
              <a:rPr lang="es-US" dirty="0">
                <a:solidFill>
                  <a:prstClr val="black"/>
                </a:solidFill>
              </a:rPr>
              <a:t>d. 12 meses después de su inscripción inicial</a:t>
            </a:r>
          </a:p>
          <a:p>
            <a:pPr defTabSz="933885">
              <a:spcBef>
                <a:spcPts val="610"/>
              </a:spcBef>
              <a:defRPr/>
            </a:pPr>
            <a:r>
              <a:rPr lang="es-US" b="1" dirty="0"/>
              <a:t>Respuesta: a. </a:t>
            </a:r>
            <a:r>
              <a:rPr lang="es-US" b="1" dirty="0">
                <a:solidFill>
                  <a:prstClr val="black"/>
                </a:solidFill>
              </a:rPr>
              <a:t>Período de Inscripción Abierta </a:t>
            </a:r>
            <a:endParaRPr lang="es-US" b="1" dirty="0"/>
          </a:p>
          <a:p>
            <a:pPr defTabSz="933885">
              <a:spcBef>
                <a:spcPts val="610"/>
              </a:spcBef>
              <a:defRPr/>
            </a:pPr>
            <a:r>
              <a:rPr lang="es-US" dirty="0" smtClean="0"/>
              <a:t>En general, lo más temprano que puede unirse a la Parte D es e</a:t>
            </a:r>
            <a:r>
              <a:rPr lang="es-US" dirty="0" smtClean="0">
                <a:solidFill>
                  <a:prstClr val="black"/>
                </a:solidFill>
              </a:rPr>
              <a:t>l próximo </a:t>
            </a:r>
            <a:r>
              <a:rPr lang="es-US" dirty="0" smtClean="0"/>
              <a:t>Período de Inscripción Abierta, del 15 de octubre al 7 de diciembre. Cada año tiene la posibilidad de modificar su cobertura Medicare para medicamentos recetados o su cobertura Medicare Advantage para el año siguiente. Para la mayoría de las personas, es el momento del año en que se pueden hacer modificaciones. Si realiza modificaciones durante este período, la cobertura nueva comenzará el 1 de enero.</a:t>
            </a:r>
          </a:p>
          <a:p>
            <a:pPr>
              <a:spcBef>
                <a:spcPts val="610"/>
              </a:spcBef>
            </a:pPr>
            <a:r>
              <a:rPr lang="es-US" b="1" dirty="0" smtClean="0"/>
              <a:t>NOTA:</a:t>
            </a:r>
            <a:r>
              <a:rPr lang="es-US" dirty="0" smtClean="0"/>
              <a:t> Puede suceder que deba una multa por inscripción tardía si, en cualquier momento después de que haya finalizado el Período de Inscripción Inicial, pasa 63 días seguidos o más sin cobertura de medicamentos recetados por la Parte D u otra cobertura acreditable. El costo de esta multa dependerá de cuánto tiempo haya pasado sin la cobertura acreditable. </a:t>
            </a:r>
          </a:p>
        </p:txBody>
      </p:sp>
    </p:spTree>
    <p:extLst>
      <p:ext uri="{BB962C8B-B14F-4D97-AF65-F5344CB8AC3E}">
        <p14:creationId xmlns:p14="http://schemas.microsoft.com/office/powerpoint/2010/main" val="13790978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85058" y="3858685"/>
            <a:ext cx="6640286" cy="4726515"/>
          </a:xfrm>
        </p:spPr>
        <p:txBody>
          <a:bodyPr/>
          <a:lstStyle/>
          <a:p>
            <a:r>
              <a:rPr lang="es-US" sz="1100" dirty="0"/>
              <a:t>Los Planes Medicare Advantage (MA en inglés) (también conocidos como Planes Parte C) son opciones de planes de salud aprobados por Medicare y administrados por compañías privadas. Los Planes MA son parte del programa de Medicare; son otra alternativa para recibir cobertura Medicare. Medicare paga al plan una cierta cantidad por el cuidado de cada miembro. Si se inscribe en un Plan MA es posible que deba usar una red* de médicos u hospitales. Existen 6 tipos de planes MA principales. No todos los planes están disponibles en todas las áreas:</a:t>
            </a:r>
          </a:p>
          <a:p>
            <a:pPr marL="171447" indent="-171447">
              <a:lnSpc>
                <a:spcPct val="90000"/>
              </a:lnSpc>
              <a:buFont typeface="Wingdings" panose="05000000000000000000" pitchFamily="2" charset="2"/>
              <a:buChar char="§"/>
            </a:pPr>
            <a:r>
              <a:rPr lang="es-US" sz="1100" dirty="0"/>
              <a:t>Planes de Organización para el Mantenimiento de la Salud (HMO en inglés): recibe atención y servicios de médicos o en hospitales dentro de la red del plan. Si recibe atención fuera de la red del plan, es posible que deba pagar el costo completo. </a:t>
            </a:r>
          </a:p>
          <a:p>
            <a:pPr marL="171447" indent="-171447">
              <a:lnSpc>
                <a:spcPct val="90000"/>
              </a:lnSpc>
              <a:buFont typeface="Wingdings" panose="05000000000000000000" pitchFamily="2" charset="2"/>
              <a:buChar char="§"/>
            </a:pPr>
            <a:r>
              <a:rPr lang="es-US" sz="1100" dirty="0"/>
              <a:t>Planes de Organización de Proveedores Preferidos Medicare (PPO en inglés): cuenta con una red de médicos y hospitales, pero con un plan PPO también puede usar proveedores fuera de la red para servicios cubiertos, generalmente por un costo más elevado. </a:t>
            </a:r>
          </a:p>
          <a:p>
            <a:pPr marL="171447" indent="-171447">
              <a:lnSpc>
                <a:spcPct val="90000"/>
              </a:lnSpc>
              <a:buFont typeface="Wingdings" panose="05000000000000000000" pitchFamily="2" charset="2"/>
              <a:buChar char="§"/>
            </a:pPr>
            <a:r>
              <a:rPr lang="es-US" sz="1100" dirty="0"/>
              <a:t>Planes Privados de Pago por Servicio (PFFS en inglés) Medicare : puede ir a cualquier médico u hospital aprobado por Medicare que acepte los términos de pago del plan y acceda a tratarlo. Si se inscribe en un plan PFFS que tiene una red, también puede atenderse con cualquiera de los proveedores de la red que hayan accedido a tratar siempre a miembros del plan. Además, puede elegir un médico, hospital u otro proveedor fuera de la red que acepte los términos del plan, pero deberá pagar más. </a:t>
            </a:r>
          </a:p>
          <a:p>
            <a:pPr marL="171447" indent="-171447">
              <a:lnSpc>
                <a:spcPct val="90000"/>
              </a:lnSpc>
              <a:buFont typeface="Wingdings" panose="05000000000000000000" pitchFamily="2" charset="2"/>
              <a:buChar char="§"/>
            </a:pPr>
            <a:r>
              <a:rPr lang="es-US" sz="1100" dirty="0"/>
              <a:t>Planes de Necesidades Especiales (SNP en inglés): estos planes están diseñados para proporcionar administración de cuidados orientada, experiencia especial de los proveedores del plan y beneficios ajustados a las condiciones de quien se inscribe. Por lo general, debe recibir los servicios y atención médica de médicos, otros proveedores de servicios de salud u hospitales en la red del plan.</a:t>
            </a:r>
          </a:p>
          <a:p>
            <a:pPr marL="171447" indent="-171447">
              <a:lnSpc>
                <a:spcPct val="90000"/>
              </a:lnSpc>
              <a:buFont typeface="Wingdings" panose="05000000000000000000" pitchFamily="2" charset="2"/>
              <a:buChar char="§"/>
            </a:pPr>
            <a:r>
              <a:rPr lang="es-US" sz="1100" dirty="0"/>
              <a:t>Planes HMO Punto de servicio (HMOPOS en inglés): En ciertos planes HMO puede optar por no usar la red para determinados servicios, generalmente por un costo más elevado. Esto se conoce como HMO con opción de punto de servicio (POS en inglés). </a:t>
            </a:r>
          </a:p>
          <a:p>
            <a:pPr marL="171447" indent="-171447">
              <a:lnSpc>
                <a:spcPct val="90000"/>
              </a:lnSpc>
              <a:buFont typeface="Wingdings" panose="05000000000000000000" pitchFamily="2" charset="2"/>
              <a:buChar char="§"/>
            </a:pPr>
            <a:r>
              <a:rPr lang="es-US" sz="1100" dirty="0"/>
              <a:t>Planes Medicare de Cuenta de Ahorros Médicos (MSA en inglés): se trata de planes que combinan un plan de salud con deducible alto con una cuenta bancaria. Medicare deposita el dinero en la cuenta y usted lo usa para pagar por sus servicios de atención médica. </a:t>
            </a:r>
          </a:p>
          <a:p>
            <a:r>
              <a:rPr lang="es-US" sz="1100" dirty="0"/>
              <a:t>*Red: las instalaciones y los proveedores con los que el plan ha firmado contrato para que proporcionen servicios de salud.</a:t>
            </a:r>
          </a:p>
          <a:p>
            <a:r>
              <a:rPr lang="es-US" sz="1100" dirty="0"/>
              <a:t>Los planes PFFS y MSA no son planes de cuidado coordinados, por ende, los inscriptos a estos tipos de planes no tienen que acudir obligatoriamente a un proveedor o red de proveedores para coordinar coordinen su atención.  </a:t>
            </a:r>
          </a:p>
          <a:p>
            <a:pPr lvl="1"/>
            <a:endParaRPr lang="es-US" sz="1100" dirty="0"/>
          </a:p>
          <a:p>
            <a:pPr lvl="1"/>
            <a:endParaRPr lang="es-US" sz="1100"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3324341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171447" indent="-171447">
              <a:buFont typeface="Wingdings" panose="05000000000000000000" pitchFamily="2" charset="2"/>
              <a:buChar char="§"/>
            </a:pPr>
            <a:r>
              <a:rPr lang="es-US" dirty="0" smtClean="0"/>
              <a:t>Si se inscribe en un plan Medicare Advantage (MA): </a:t>
            </a:r>
          </a:p>
          <a:p>
            <a:pPr marL="347657" lvl="1" indent="-173035">
              <a:buFont typeface="Arial" panose="020B0604020202020204" pitchFamily="34" charset="0"/>
              <a:buChar char="•"/>
            </a:pPr>
            <a:r>
              <a:rPr lang="es-US" dirty="0" smtClean="0"/>
              <a:t>Seguirá inscripto en Medicare con todos los derechos y cobertura.</a:t>
            </a:r>
          </a:p>
          <a:p>
            <a:pPr marL="347657" lvl="1" indent="-173035">
              <a:buFont typeface="Arial" panose="020B0604020202020204" pitchFamily="34" charset="0"/>
              <a:buChar char="•"/>
            </a:pPr>
            <a:r>
              <a:rPr lang="es-US" dirty="0" smtClean="0"/>
              <a:t>Seguirá recibiendo los servicios cubiertos por las Partes A y B, pero en este caso los cubrirá el Plan MA en vez de Medicare Original (debe tener tanto Parte A como Parte B para inscribirse a un Plan MA).</a:t>
            </a:r>
          </a:p>
          <a:p>
            <a:pPr marL="347657" lvl="1" indent="-173035">
              <a:buFont typeface="Arial" panose="020B0604020202020204" pitchFamily="34" charset="0"/>
              <a:buChar char="•"/>
            </a:pPr>
            <a:r>
              <a:rPr lang="es-US" dirty="0" smtClean="0"/>
              <a:t>Puede escoger un plan que incluya cobertura de medicamentos recetados. </a:t>
            </a:r>
          </a:p>
          <a:p>
            <a:pPr marL="347657" lvl="1" indent="-173035">
              <a:buFont typeface="Arial" panose="020B0604020202020204" pitchFamily="34" charset="0"/>
              <a:buChar char="•"/>
            </a:pPr>
            <a:r>
              <a:rPr lang="es-US" dirty="0" smtClean="0"/>
              <a:t>Los beneficios y gastos compartidos pueden variar.</a:t>
            </a:r>
          </a:p>
          <a:p>
            <a:pPr marL="347657" lvl="1" indent="-173035">
              <a:buFont typeface="Arial" panose="020B0604020202020204" pitchFamily="34" charset="0"/>
              <a:buChar char="•"/>
            </a:pPr>
            <a:r>
              <a:rPr lang="es-US" dirty="0" smtClean="0"/>
              <a:t>Puede elegir un plan que incluya beneficios adicionales, como cobertura para cuidados dentales o de la visión, a cargo de los gastos del plan (no los cubre Medicare).</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8479827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Puede inscribirse a un Plan Medicare Advantage (MA) cuando es elegible por primera vez para Medicare, generalmente durante el Período de Inscripción Inicial (IEP), que comienza 3 meses inmediatamente después de que accede al derecho de tener tanto Medicare Parte A como Parte B; otra opción es durante el Período de Inscripción Abierta anual, y en ciertas situaciones especiales que se ofrece un Período de Inscripción Especial. </a:t>
            </a:r>
          </a:p>
          <a:p>
            <a:r>
              <a:rPr lang="es-US" dirty="0" smtClean="0"/>
              <a:t>Si tiene la Parte A y se inscribe para la Parte B durante el Período de Inscripción General, puede registrarse para un Plan MA hasta el 30 de junio; de este modo, la cobertura de MA comenzará el 1 de julio junto con la cobertura nueva de la Parte B.</a:t>
            </a:r>
          </a:p>
          <a:p>
            <a:r>
              <a:rPr lang="es-US" dirty="0" smtClean="0"/>
              <a:t>Puede inscribirse a un Plan MA por vez; la inscripción al plan generalmente es para un año calendario.</a:t>
            </a:r>
          </a:p>
          <a:p>
            <a:r>
              <a:rPr lang="es-US" dirty="0" smtClean="0"/>
              <a:t>Puede cambiar por otro plan MA o por Medicare Original durante el Período de Inscripción Abierta anual, que transcurre entre el 15 de octubre y el 7 de diciembre de cada año. </a:t>
            </a:r>
          </a:p>
          <a:p>
            <a:r>
              <a:rPr lang="es-US" dirty="0" smtClean="0"/>
              <a:t>Si pertenece a un plan MA, puede desafiliarse para volver a Medicare Original entre el 1 de enero y el 14 de febrero de cada año. Si vuelve a optar por Medicare Original en dicho período, la cobertura de Medicare Original entrará en vigencia el primer día del mes siguiente a la fecha en que se realizó la elección o modificación. Si modifica esto, también puede inscribirse en un Plan Medicare para medicamentos recetados para añadir cobertura de medicamentos. La cobertura comenzará el primer día del mes después de que el plan reciba su formulario de inscripción. </a:t>
            </a:r>
          </a:p>
          <a:p>
            <a:r>
              <a:rPr lang="es-US" dirty="0" smtClean="0"/>
              <a:t>Para obtener más información sobre los planes MA disponibles en su área, visite </a:t>
            </a:r>
            <a:r>
              <a:rPr lang="es-US" dirty="0" smtClean="0">
                <a:hlinkClick r:id="rId3"/>
              </a:rPr>
              <a:t>Medicare.gov/find-a-plan</a:t>
            </a:r>
            <a:r>
              <a:rPr lang="es-US" dirty="0" smtClean="0"/>
              <a:t> para usar el Buscador de planes de Medicare; o llame al 1-800-MEDICARE (1­800-633-4227). TTY: 1-877-486-2048.</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43519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Cuando deba decidir si quiere inscribirse en un Plan Medicare Advantage (MA) debe tener en cuenta lo siguiente:</a:t>
            </a:r>
          </a:p>
          <a:p>
            <a:pPr marL="171447" indent="-171447">
              <a:buFont typeface="Wingdings" panose="05000000000000000000" pitchFamily="2" charset="2"/>
              <a:buChar char="§"/>
            </a:pPr>
            <a:r>
              <a:rPr lang="es-US" dirty="0" smtClean="0"/>
              <a:t>Debe tener la Parte A y la Parte B para inscribirse.</a:t>
            </a:r>
          </a:p>
          <a:p>
            <a:pPr marL="171447" indent="-171447">
              <a:buFont typeface="Wingdings" panose="05000000000000000000" pitchFamily="2" charset="2"/>
              <a:buChar char="§"/>
            </a:pPr>
            <a:r>
              <a:rPr lang="es-US" dirty="0" smtClean="0"/>
              <a:t>La mayoría de los planes ofrecen cobertura integral. </a:t>
            </a:r>
          </a:p>
          <a:p>
            <a:pPr marL="171447" indent="-171447">
              <a:buFont typeface="Wingdings" panose="05000000000000000000" pitchFamily="2" charset="2"/>
              <a:buChar char="§"/>
            </a:pPr>
            <a:r>
              <a:rPr lang="es-US" dirty="0" smtClean="0"/>
              <a:t>Incluso cobertura de medicamentos de la Parte D</a:t>
            </a:r>
          </a:p>
          <a:p>
            <a:pPr marL="171447" indent="-171447">
              <a:buFont typeface="Wingdings" panose="05000000000000000000" pitchFamily="2" charset="2"/>
              <a:buChar char="§"/>
            </a:pPr>
            <a:r>
              <a:rPr lang="es-US" dirty="0" smtClean="0"/>
              <a:t>Algunos planes pueden exigirle que use una red. </a:t>
            </a:r>
          </a:p>
          <a:p>
            <a:pPr marL="171447" indent="-171447">
              <a:buFont typeface="Wingdings" panose="05000000000000000000" pitchFamily="2" charset="2"/>
              <a:buChar char="§"/>
            </a:pPr>
            <a:r>
              <a:rPr lang="es-US" dirty="0" smtClean="0"/>
              <a:t>Es posible que necesite una derivación para ver a un médico especialista.</a:t>
            </a:r>
          </a:p>
          <a:p>
            <a:pPr marL="171447" indent="-171447">
              <a:buFont typeface="Wingdings" panose="05000000000000000000" pitchFamily="2" charset="2"/>
              <a:buChar char="§"/>
            </a:pPr>
            <a:r>
              <a:rPr lang="es-US" dirty="0" smtClean="0"/>
              <a:t>Debe pagar la prima de la Parte B y la prima mensual del plan.</a:t>
            </a:r>
          </a:p>
          <a:p>
            <a:pPr marL="171447" indent="-171447">
              <a:buFont typeface="Wingdings" panose="05000000000000000000" pitchFamily="2" charset="2"/>
              <a:buChar char="§"/>
            </a:pPr>
            <a:r>
              <a:rPr lang="es-US" dirty="0" smtClean="0"/>
              <a:t>Puede inscribirse o abandonar el plan durante períodos específicos.</a:t>
            </a:r>
          </a:p>
          <a:p>
            <a:pPr marL="171447" indent="-171447">
              <a:buFont typeface="Wingdings" panose="05000000000000000000" pitchFamily="2" charset="2"/>
              <a:buChar char="§"/>
            </a:pPr>
            <a:r>
              <a:rPr lang="es-US" dirty="0" smtClean="0"/>
              <a:t>No es compatible con pólizas Medigap.</a:t>
            </a:r>
          </a:p>
          <a:p>
            <a:r>
              <a:rPr lang="es-US" dirty="0" smtClean="0"/>
              <a:t>Los Planes MA están disponibles para la mayoría de las personas con Medicare. Para ser elegible para inscribirse en un Plan MA debe vivir en el área geográfica de servicios del plan o en una continuación del área, tener Medicare Parte A y Parte B, ser ciudadano estadounidense, residir legalmente en los Estados Unidos y no tener Enfermedad Renal en Etapa Final (ESRD). Las personas con ESRD generalmente no pueden inscribirse a un Plan MA u otro plan de salud de Medicare. Sin embargo, hay ciertas excepciones. </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8063124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89858" y="4060372"/>
            <a:ext cx="6052457" cy="4524829"/>
          </a:xfrm>
        </p:spPr>
        <p:txBody>
          <a:bodyPr/>
          <a:lstStyle/>
          <a:p>
            <a:r>
              <a:rPr lang="es-US" dirty="0" smtClean="0"/>
              <a:t>Con este gráfico puede comparar directamente Medicare Original y los planes Medicare Advantage (MA). </a:t>
            </a:r>
          </a:p>
          <a:p>
            <a:pPr marL="171450" indent="-171450">
              <a:buFont typeface="Wingdings" panose="05000000000000000000" pitchFamily="2" charset="2"/>
              <a:buChar char="§"/>
            </a:pPr>
            <a:r>
              <a:rPr lang="es-US" dirty="0" smtClean="0"/>
              <a:t>Primero veamos cómo funciona Medicare Original.</a:t>
            </a:r>
          </a:p>
          <a:p>
            <a:pPr marL="347663" lvl="1" indent="-171450">
              <a:buFont typeface="Arial" panose="020B0604020202020204" pitchFamily="34" charset="0"/>
              <a:buChar char="•"/>
            </a:pPr>
            <a:r>
              <a:rPr lang="es-US" dirty="0" smtClean="0"/>
              <a:t>Cubre los beneficios de la Parte A y Parte B</a:t>
            </a:r>
          </a:p>
          <a:p>
            <a:pPr marL="347663" lvl="1" indent="-171450">
              <a:buFont typeface="Arial" panose="020B0604020202020204" pitchFamily="34" charset="0"/>
              <a:buChar char="•"/>
            </a:pPr>
            <a:r>
              <a:rPr lang="es-US" dirty="0" smtClean="0"/>
              <a:t>Medicare proporciona esta cobertura directamente</a:t>
            </a:r>
          </a:p>
          <a:p>
            <a:pPr marL="347663" lvl="1" indent="-171450">
              <a:buFont typeface="Arial" panose="020B0604020202020204" pitchFamily="34" charset="0"/>
              <a:buChar char="•"/>
            </a:pPr>
            <a:r>
              <a:rPr lang="es-US" dirty="0" smtClean="0"/>
              <a:t>Puede elegir entre los médicos y hospitales que estén inscriptos en Medicare y acepten nuevos pacientes de Medicare.</a:t>
            </a:r>
          </a:p>
          <a:p>
            <a:pPr marL="347663" lvl="1" indent="-171450">
              <a:buFont typeface="Arial" panose="020B0604020202020204" pitchFamily="34" charset="0"/>
              <a:buChar char="•"/>
            </a:pPr>
            <a:r>
              <a:rPr lang="es-US" dirty="0" smtClean="0"/>
              <a:t>Generalmente, la cobertura suplementaria o usted pagan los deducibles y el coseguro.</a:t>
            </a:r>
          </a:p>
          <a:p>
            <a:pPr marL="347663" lvl="1" indent="-171450">
              <a:buFont typeface="Arial" panose="020B0604020202020204" pitchFamily="34" charset="0"/>
              <a:buChar char="•"/>
            </a:pPr>
            <a:r>
              <a:rPr lang="es-US" dirty="0" smtClean="0"/>
              <a:t>Por lo general debe pagar una prima mensual por la Parte B.</a:t>
            </a:r>
          </a:p>
          <a:p>
            <a:pPr marL="171447" indent="-171447">
              <a:buFont typeface="Wingdings" panose="05000000000000000000" pitchFamily="2" charset="2"/>
              <a:buChar char="§"/>
            </a:pPr>
            <a:r>
              <a:rPr lang="es-US" dirty="0" smtClean="0"/>
              <a:t>MA funciona de la siguiente manera:</a:t>
            </a:r>
          </a:p>
          <a:p>
            <a:pPr marL="347663" lvl="1" indent="-171450">
              <a:buFont typeface="Arial" panose="020B0604020202020204" pitchFamily="34" charset="0"/>
              <a:buChar char="•"/>
            </a:pPr>
            <a:r>
              <a:rPr lang="es-US" dirty="0" smtClean="0"/>
              <a:t>Cubre los beneficios de la Parte A y la Parte B y puede cubrir beneficios adicionales (como cuidados dentales o de la visión) </a:t>
            </a:r>
          </a:p>
          <a:p>
            <a:pPr marL="347663" lvl="1" indent="-171450">
              <a:buFont typeface="Arial" panose="020B0604020202020204" pitchFamily="34" charset="0"/>
              <a:buChar char="•"/>
            </a:pPr>
            <a:r>
              <a:rPr lang="es-US" dirty="0" smtClean="0"/>
              <a:t>La cobertura la proporcionan compañías de seguro privadas que aprueba Medicare. </a:t>
            </a:r>
          </a:p>
          <a:p>
            <a:pPr marL="347663" lvl="1" indent="-171450">
              <a:buFont typeface="Arial" panose="020B0604020202020204" pitchFamily="34" charset="0"/>
              <a:buChar char="•"/>
            </a:pPr>
            <a:r>
              <a:rPr lang="es-US" dirty="0" smtClean="0"/>
              <a:t>En la mayoría de los planes, debe usar los médicos, hospitales y demás proveedores de la red del plan, de lo contrario pagará más o todos los costos.</a:t>
            </a:r>
          </a:p>
          <a:p>
            <a:pPr marL="347663" lvl="1" indent="-171450">
              <a:buFont typeface="Arial" panose="020B0604020202020204" pitchFamily="34" charset="0"/>
              <a:buChar char="•"/>
            </a:pPr>
            <a:r>
              <a:rPr lang="es-US" dirty="0" smtClean="0"/>
              <a:t>Es posible que deba pagar una prima mensual (además de la prima de la Parte B) y un copago o coseguro por los servicios cubiertos.</a:t>
            </a: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5756991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80999" y="4148668"/>
            <a:ext cx="6193971" cy="4436533"/>
          </a:xfrm>
        </p:spPr>
        <p:txBody>
          <a:bodyPr/>
          <a:lstStyle/>
          <a:p>
            <a:r>
              <a:rPr lang="es-US" dirty="0" smtClean="0"/>
              <a:t>En esta tabla se muestra una comparación directa entre las diferencias de las pólizas de Seguro Suplementario de Medicare (Medigap) y los planes Medicare Advantage (MA).</a:t>
            </a:r>
          </a:p>
          <a:p>
            <a:pPr marL="171447" indent="-171447">
              <a:buFont typeface="Wingdings" panose="05000000000000000000" pitchFamily="2" charset="2"/>
              <a:buChar char="§"/>
            </a:pPr>
            <a:r>
              <a:rPr lang="es-US" dirty="0" smtClean="0"/>
              <a:t>Ambas las ofrecen compañías privadas. </a:t>
            </a:r>
          </a:p>
          <a:p>
            <a:pPr marL="171447" indent="-171447">
              <a:buFont typeface="Wingdings" panose="05000000000000000000" pitchFamily="2" charset="2"/>
              <a:buChar char="§"/>
            </a:pPr>
            <a:r>
              <a:rPr lang="es-US" dirty="0" smtClean="0"/>
              <a:t>Supervisión gubernamental: Medigap debe respetar las leyes estatales y federales, pero la supervisión diaria de las pólizas Medigap estandarizadas queda dentro del ámbito de los estados. Medicare debe aprobar los planes MA.</a:t>
            </a:r>
          </a:p>
          <a:p>
            <a:pPr marL="171447" indent="-171447">
              <a:buFont typeface="Wingdings" panose="05000000000000000000" pitchFamily="2" charset="2"/>
              <a:buChar char="§"/>
            </a:pPr>
            <a:r>
              <a:rPr lang="es-US" dirty="0" smtClean="0"/>
              <a:t>Medigap solo es compatible con Medicare Original. Los planes MA </a:t>
            </a:r>
            <a:r>
              <a:rPr lang="es-US" b="1" dirty="0" smtClean="0"/>
              <a:t>no</a:t>
            </a:r>
            <a:r>
              <a:rPr lang="es-US" dirty="0" smtClean="0"/>
              <a:t> son compatibles con las pólizas Medigap. Si se incorpora a un Plan MA, no puede usar la póliza Medigap para pagar por los gastos directos de su bolsillo que tiene en el Plan MA.</a:t>
            </a:r>
          </a:p>
          <a:p>
            <a:pPr marL="171447" indent="-171447">
              <a:buFont typeface="Wingdings" panose="05000000000000000000" pitchFamily="2" charset="2"/>
              <a:buChar char="§"/>
            </a:pPr>
            <a:r>
              <a:rPr lang="es-US" dirty="0" smtClean="0"/>
              <a:t>Medicare Original paga gran parte de los servicios y suministros de la atención médica, pero no todos. Las compañías de seguros privadas venden pólizas Medigap para ayudar a pagar parte de los gastos directos de bolsillo ("faltas") que Medicare Original no cubre. Las pólizas Medigap no pagan las primas de Medicare. La mayoría de estas pólizas no cubren los gastos directos del bolsillo por la compra de medicamentos y, en ese caso, debería pensar en adquirir un plan Parte D. Es posible que ciertas pólizas anteriores (que ya no se venden) hayan incluido parte de la cobertura de gastos por medicamentos (Plan I). Los planes MA cubren los servicios cubiertos por las Partes A y B, pueden incluir la Parte D y pueden cubrir ciertos beneficios no cubiertos, como cuidados dentales y de la visión.</a:t>
            </a:r>
          </a:p>
          <a:p>
            <a:pPr marL="171447" indent="-171447">
              <a:buFont typeface="Wingdings" panose="05000000000000000000" pitchFamily="2" charset="2"/>
              <a:buChar char="§"/>
            </a:pPr>
            <a:r>
              <a:rPr lang="es-US" dirty="0" smtClean="0"/>
              <a:t>En ambos casos, debe tener la Parte A </a:t>
            </a:r>
            <a:r>
              <a:rPr lang="es-US" b="1" dirty="0" smtClean="0"/>
              <a:t>y</a:t>
            </a:r>
            <a:r>
              <a:rPr lang="es-US" dirty="0" smtClean="0"/>
              <a:t> la Parte B para inscribirse.</a:t>
            </a:r>
          </a:p>
          <a:p>
            <a:pPr marL="171447" indent="-171447">
              <a:buFont typeface="Wingdings" panose="05000000000000000000" pitchFamily="2" charset="2"/>
              <a:buChar char="§"/>
            </a:pPr>
            <a:r>
              <a:rPr lang="es-US" dirty="0" smtClean="0"/>
              <a:t>Pagará una prima por la póliza Medigap o el plan MA y pagará la prima de la Parte B.</a:t>
            </a:r>
          </a:p>
          <a:p>
            <a:pPr marL="171447" indent="-171447">
              <a:buFont typeface="Wingdings" panose="05000000000000000000" pitchFamily="2" charset="2"/>
              <a:buChar char="§"/>
            </a:pPr>
            <a:r>
              <a:rPr lang="es-US" dirty="0" smtClean="0"/>
              <a:t>Si ya tiene un plan MA, es ilegal que le vendan una póliza Medigap, excepto que se vaya a desafiliar del plan MA para volver a tener Medicare Original. </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575699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Los Centros de Servicios de Medicare y Medicaid (CMS) administran el programa de Medicare. Para obtener más información, visite </a:t>
            </a:r>
            <a:r>
              <a:rPr lang="es-US" dirty="0" smtClean="0">
                <a:hlinkClick r:id="rId3"/>
              </a:rPr>
              <a:t>CMS.gov</a:t>
            </a:r>
            <a:r>
              <a:rPr lang="es-US" dirty="0" smtClean="0"/>
              <a:t>.</a:t>
            </a:r>
          </a:p>
          <a:p>
            <a:r>
              <a:rPr lang="es-US" dirty="0" smtClean="0"/>
              <a:t>No obstante, el Seguro Social es el encargado de inscribir a la mayoría de las personas en Medicare. Para obtener más información, visite </a:t>
            </a:r>
            <a:r>
              <a:rPr lang="es-US" dirty="0" smtClean="0">
                <a:hlinkClick r:id="rId4"/>
              </a:rPr>
              <a:t>socialsecurity.gov</a:t>
            </a:r>
            <a:r>
              <a:rPr lang="es-US" dirty="0" smtClean="0"/>
              <a:t>.</a:t>
            </a:r>
          </a:p>
          <a:p>
            <a:r>
              <a:rPr lang="es-US" dirty="0" smtClean="0"/>
              <a:t>Si es jubilado ferroviario, la Junta de Retiro Ferroviario se encargará de su inscripción. Para obtener más información, visite </a:t>
            </a:r>
            <a:r>
              <a:rPr lang="es-US" dirty="0" smtClean="0">
                <a:hlinkClick r:id="rId5"/>
              </a:rPr>
              <a:t>RRB.gov</a:t>
            </a:r>
            <a:r>
              <a:rPr lang="es-US" dirty="0" smtClean="0"/>
              <a:t>.</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9875288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pPr>
              <a:spcBef>
                <a:spcPts val="601"/>
              </a:spcBef>
            </a:pPr>
            <a:r>
              <a:rPr lang="es-US" dirty="0" smtClean="0"/>
              <a:t>Compruebe su conocimiento: pregunta 7</a:t>
            </a:r>
          </a:p>
          <a:p>
            <a:r>
              <a:rPr lang="es-US" dirty="0" smtClean="0"/>
              <a:t>Los planes Medicare Advantage ________</a:t>
            </a:r>
          </a:p>
          <a:p>
            <a:pPr marL="231961" indent="-231961">
              <a:buFont typeface="+mj-lt"/>
              <a:buAutoNum type="alphaLcPeriod"/>
            </a:pPr>
            <a:r>
              <a:rPr lang="es-US" dirty="0" smtClean="0"/>
              <a:t>Ayudan a pagar las "brechas" de Medicare Original</a:t>
            </a:r>
          </a:p>
          <a:p>
            <a:pPr marL="231961" indent="-231961">
              <a:buFont typeface="+mj-lt"/>
              <a:buAutoNum type="alphaLcPeriod"/>
            </a:pPr>
            <a:r>
              <a:rPr lang="es-US" dirty="0" smtClean="0"/>
              <a:t>Cubren menos servicios que Medicare Original</a:t>
            </a:r>
          </a:p>
          <a:p>
            <a:pPr marL="227636" indent="-227636">
              <a:buFont typeface="+mj-lt"/>
              <a:buAutoNum type="alphaLcPeriod"/>
            </a:pPr>
            <a:r>
              <a:rPr lang="es-US" dirty="0" smtClean="0"/>
              <a:t>Son planes privados aprobados por cada estado</a:t>
            </a:r>
          </a:p>
          <a:p>
            <a:pPr marL="231961" indent="-231961">
              <a:buFont typeface="+mj-lt"/>
              <a:buAutoNum type="alphaLcPeriod"/>
            </a:pPr>
            <a:r>
              <a:rPr lang="es-US" dirty="0" smtClean="0"/>
              <a:t>Deben cubrir todos los servicios de Medicare Parte A y Parte B</a:t>
            </a:r>
          </a:p>
          <a:p>
            <a:pPr marL="0" lvl="1" indent="0" defTabSz="927845">
              <a:spcBef>
                <a:spcPts val="601"/>
              </a:spcBef>
              <a:buNone/>
              <a:defRPr/>
            </a:pPr>
            <a:r>
              <a:rPr lang="es-US" b="1" dirty="0" smtClean="0"/>
              <a:t>Respuesta: </a:t>
            </a:r>
            <a:r>
              <a:rPr lang="es-US" b="1" u="none" dirty="0" smtClean="0"/>
              <a:t>d. Deben</a:t>
            </a:r>
            <a:r>
              <a:rPr lang="es-US" b="1" dirty="0" smtClean="0"/>
              <a:t> cubrir todos los servicios de Medicare Parte A y Parte B </a:t>
            </a:r>
            <a:r>
              <a:rPr lang="es-US" dirty="0" smtClean="0"/>
              <a:t>Estos ofrecen todos los servicios cubiertos por las Partes A y B, pero además pueden cubrir beneficios adicionales que no estaban cubiertos en Medicare Original, como cuidados dentales y para la visión.  Su forma de compartir costos puede ser diferente que la de Medicare Original. Son administrados por compañías privadas, pero deben tener la aprobación de Medicare.  </a:t>
            </a:r>
          </a:p>
        </p:txBody>
      </p:sp>
    </p:spTree>
    <p:extLst>
      <p:ext uri="{BB962C8B-B14F-4D97-AF65-F5344CB8AC3E}">
        <p14:creationId xmlns:p14="http://schemas.microsoft.com/office/powerpoint/2010/main" val="36969704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p:txBody>
          <a:bodyPr/>
          <a:lstStyle/>
          <a:p>
            <a:r>
              <a:rPr lang="es-US" dirty="0" smtClean="0"/>
              <a:t>Compruebe su conocimiento: Pregunta 8</a:t>
            </a:r>
          </a:p>
          <a:p>
            <a:r>
              <a:rPr lang="es-US" dirty="0" smtClean="0"/>
              <a:t>En general, si tiene Enfermedad Renal en Etapa Final (ESRD en inglés) no puede inscribirse en un Plan Medicare Advantage.</a:t>
            </a:r>
          </a:p>
          <a:p>
            <a:pPr marL="231906" indent="-231906">
              <a:buAutoNum type="alphaLcPeriod"/>
            </a:pPr>
            <a:r>
              <a:rPr lang="es-US" dirty="0" smtClean="0"/>
              <a:t>Verdadero</a:t>
            </a:r>
          </a:p>
          <a:p>
            <a:pPr marL="231906" indent="-231906">
              <a:buAutoNum type="alphaLcPeriod"/>
            </a:pPr>
            <a:r>
              <a:rPr lang="es-US" dirty="0" smtClean="0"/>
              <a:t>Falso</a:t>
            </a:r>
          </a:p>
          <a:p>
            <a:r>
              <a:rPr lang="es-US" b="1" dirty="0" smtClean="0"/>
              <a:t>Respuesta: a. Verdadero</a:t>
            </a:r>
          </a:p>
          <a:p>
            <a:r>
              <a:rPr lang="es-US" dirty="0" smtClean="0"/>
              <a:t>Por lo general, si tiene ESRD recibirá atención médica a través de Medicare Original. </a:t>
            </a:r>
          </a:p>
          <a:p>
            <a:r>
              <a:rPr lang="es-US" dirty="0" smtClean="0"/>
              <a:t>Solo puede inscribirse en un Plan MA (Parte C) en ciertas situaciones:</a:t>
            </a:r>
          </a:p>
          <a:p>
            <a:pPr marL="174688" indent="-174688">
              <a:buFont typeface="Wingdings" panose="05000000000000000000" pitchFamily="2" charset="2"/>
              <a:buChar char="§"/>
              <a:tabLst>
                <a:tab pos="1221199" algn="l"/>
              </a:tabLst>
            </a:pPr>
            <a:r>
              <a:rPr lang="es-US" dirty="0" smtClean="0"/>
              <a:t>Si cuando surge la ESRD usted ya está inscripto en un Plan MA, es posible que pueda permanecer en el plan o que pueda inscribirse a otro plan que le ofrezca la misma compañía.</a:t>
            </a:r>
          </a:p>
          <a:p>
            <a:pPr marL="174688" indent="-174688">
              <a:buFont typeface="Wingdings" panose="05000000000000000000" pitchFamily="2" charset="2"/>
              <a:buChar char="§"/>
              <a:tabLst>
                <a:tab pos="1221199" algn="l"/>
              </a:tabLst>
            </a:pPr>
            <a:r>
              <a:rPr lang="es-US" dirty="0" smtClean="0"/>
              <a:t>Si ya recibe sus beneficios de salud (por ejemplo, a través de un plan de salud del empleador) a través de la misma organización que ofrece el plan MA.</a:t>
            </a:r>
          </a:p>
          <a:p>
            <a:pPr marL="174688" indent="-174688">
              <a:buFont typeface="Wingdings" panose="05000000000000000000" pitchFamily="2" charset="2"/>
              <a:buChar char="§"/>
              <a:tabLst>
                <a:tab pos="1221199" algn="l"/>
              </a:tabLst>
            </a:pPr>
            <a:r>
              <a:rPr lang="es-US" dirty="0" smtClean="0"/>
              <a:t>Si tuvo ESRD pero ha tenido un trasplante renal satisfactorio y aún cumple con los requisitos para los beneficios (conforme a su edad o a una incapacidad), puede permanecer en Medicare Original, o inscribirse en un plan MA.</a:t>
            </a:r>
          </a:p>
          <a:p>
            <a:pPr marL="174688" indent="-174688">
              <a:buFont typeface="Wingdings" panose="05000000000000000000" pitchFamily="2" charset="2"/>
              <a:buChar char="§"/>
              <a:tabLst>
                <a:tab pos="1221199" algn="l"/>
              </a:tabLst>
            </a:pPr>
            <a:r>
              <a:rPr lang="es-US" dirty="0" smtClean="0"/>
              <a:t>Es posible que pueda inscribirse en un Plan para Necesidades Especiales de Medicare para personas con ESRD, si se encuentra disponible en su área.</a:t>
            </a:r>
          </a:p>
        </p:txBody>
      </p:sp>
    </p:spTree>
    <p:extLst>
      <p:ext uri="{BB962C8B-B14F-4D97-AF65-F5344CB8AC3E}">
        <p14:creationId xmlns:p14="http://schemas.microsoft.com/office/powerpoint/2010/main" val="32546848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Medicare no es parte del Mercado de Seguros Médicos. Si usted cuenta solo con Medicare Parte A, se considera que cuenta con la cobertura esencial y mínima (la cobertura que necesita tener para cumplir con los requisitos de responsabilidad individual según la Ley de Cuidado de Salud a Bajo Costo). Si tiene Medicare Parte A y Parte B, también se considera que está cubierto. En el Mercado no necesitaría un Plan de salud autorizado (QHP en inglés). Si posee la Parte A, no tiene que hacer nada relacionado con el Mercado. El Mercado no cambia las opciones o beneficios del plan Medicare. </a:t>
            </a:r>
          </a:p>
          <a:p>
            <a:r>
              <a:rPr lang="es-US" dirty="0" smtClean="0"/>
              <a:t>Independientemente de cómo obtenga Medicare, ya sea a través de Medicare Original o un Plan Medicare Advantage (como una Organización para el mantenimiento de la salud o una organización de proveedores preferidos), no tendrá que hacer ninguna modificación. El Mercado no ofrece pólizas del Asegurador Suplementario de Medicare (Medigap) o planes Medicare Parte D. </a:t>
            </a:r>
          </a:p>
          <a:p>
            <a:r>
              <a:rPr lang="es-US" dirty="0" smtClean="0"/>
              <a:t>Es ilegal que alguien que sabe que usted tiene Medicare le venda un plan del Mercado. Esto corresponde incluso si solo tiene Parte A o solo Parte B.</a:t>
            </a:r>
          </a:p>
          <a:p>
            <a:r>
              <a:rPr lang="es-US" dirty="0" smtClean="0"/>
              <a:t>Si </a:t>
            </a:r>
            <a:r>
              <a:rPr lang="es-US" b="1" dirty="0" smtClean="0"/>
              <a:t>únicamente</a:t>
            </a:r>
            <a:r>
              <a:rPr lang="es-US" dirty="0" smtClean="0"/>
              <a:t> tiene Medicare Parte B, </a:t>
            </a:r>
            <a:r>
              <a:rPr lang="es-US" b="1" dirty="0" smtClean="0"/>
              <a:t>no</a:t>
            </a:r>
            <a:r>
              <a:rPr lang="es-US" dirty="0" smtClean="0"/>
              <a:t> se considera que tenga la cobertura mínima esencial.</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7036538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7800" y="3953934"/>
            <a:ext cx="6671733" cy="5135638"/>
          </a:xfrm>
        </p:spPr>
        <p:txBody>
          <a:bodyPr/>
          <a:lstStyle/>
          <a:p>
            <a:r>
              <a:rPr lang="es-US" sz="1150" dirty="0" smtClean="0"/>
              <a:t>Si tiene cobertura a través de un plan del Mercado de Seguros Médicos (no a través de un empleador), es posible que quiera finalizar su cobertura del Mercado e inscribirse en Medicare durante el Período de Inscripción Inicial para evitar el riesgo de demora en la futura cobertura de Medicare y la posibilidad de recibir una multa por inscripción tardía de Medicare. Una vez que se lo considera elegible para la Parte A, no calificará para recibir ayuda para pagar sus primas u otros costos del plan del Mercado. Sin importar cómo obtuvo Medicare, ya sea a través de Medicare Original o de un plan Medicare Advantage (como una Organización para el Mantenimiento de la Salud o una Organización de Proveedor Preferido), debe regresar al Mercado y finalizar todos los subsidios, tales como los créditos tributarios de primas adelantados o las reducciones de gastos compartidos que se pagan en su nombre. Si continúa recibiendo ayuda para pagar la prima de su plan del Mercado después de tener Medicare, es posible que deba devolver esa ayuda que recibió cuando presente su declaración de impuestos. Visite CuidadoDeSalud.gov para conectarse con el Mercado de su estado y obtener más información. También puede averiguar cómo terminar su plan del Mercado antes de que comience su inscripción a Medicare.</a:t>
            </a:r>
          </a:p>
          <a:p>
            <a:r>
              <a:rPr lang="es-US" sz="1150" dirty="0" smtClean="0"/>
              <a:t>Una vez que sea elegible para Medicare, tendrá un Período de Inscripción Inicial (IEP) para inscribirse. Para la mayoría de las personas el IEP a Medicare de 7 meses comienza 3 meses antes de que cumplen 65 años y finaliza 3 meses después de dicha fecha de cumpleaños. Si se inscribe para Medicare después del IEP, es posible que deba pagar una multa por inscripción tardía mientras tenga Medicare. </a:t>
            </a:r>
          </a:p>
          <a:p>
            <a:r>
              <a:rPr lang="es-US" sz="1150" dirty="0" smtClean="0"/>
              <a:t>Si tiene cobertura del Mercado individual y solo se inscribe para la Parte A durante el IEP, no podrá inscribirse a la Parte B más adelante en el Período de Inscripción Especial. </a:t>
            </a:r>
          </a:p>
          <a:p>
            <a:r>
              <a:rPr lang="es-US" sz="1150" b="1" dirty="0" smtClean="0"/>
              <a:t>NOTA</a:t>
            </a:r>
            <a:r>
              <a:rPr lang="es-US" sz="1150" dirty="0" smtClean="0"/>
              <a:t>: Puede tener cobertura del Mercado y Medicare simultáneamente solo si tenía la cobertura del Mercado antes de obtener la de Medicare. Es ilegal que alguien que sabe que usted tiene Medicare le venda un plan del Mercado. No existe coordinación de beneficios entre un Plan de salud autorizado (QHP) y Medicare. Debe saber esto por si decide permanecer en un QHP después de inscribirse para la Parte A. No se trata de un seguro secundario. Además, la cobertura de medicamentos en un QHP puede no ser acreditable y, en consecuencia, puede recibir una multa si se inscribe a la parte D más tarde. </a:t>
            </a:r>
          </a:p>
          <a:p>
            <a:r>
              <a:rPr lang="es-US" sz="1150" b="1" dirty="0" smtClean="0"/>
              <a:t>Referencia</a:t>
            </a:r>
            <a:r>
              <a:rPr lang="es-US" sz="1150" dirty="0" smtClean="0"/>
              <a:t>:</a:t>
            </a:r>
          </a:p>
          <a:p>
            <a:pPr marL="171450" indent="-171450">
              <a:buFont typeface="Arial" panose="020B0604020202020204" pitchFamily="34" charset="0"/>
              <a:buChar char="•"/>
            </a:pPr>
            <a:r>
              <a:rPr lang="es-US" sz="1150" dirty="0" smtClean="0">
                <a:hlinkClick r:id="rId3"/>
              </a:rPr>
              <a:t>HealthCare.gov/medicare/changing-from-marketplace-to-medicare/</a:t>
            </a:r>
            <a:endParaRPr lang="es-US" sz="1150"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7036538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Si tiene derecho a un Seguro por Incapacidad del Seguro Social (SSDI), puede clasificar para Medicare. Antes de que comience la cobertura Medicare, existe un período de espera de 24 meses. Durante dicho período, puede solicitar cobertura en el Mercado. Puede averiguar si clasificará para Medicare o para créditos tributarios de primas que le reduzcan la prima mensual del plan del Mercado, y para reducciones en los costos compartidos que disminuirán sus gastos directos de bolsillo. </a:t>
            </a:r>
          </a:p>
          <a:p>
            <a:r>
              <a:rPr lang="es-US" dirty="0" smtClean="0"/>
              <a:t>Si solicita costos reducidos en el Mercado, deberá calcular su ingreso para 2017. Si recibe beneficios por incapacidad del Seguro Social y desea saber si califica para costos más bajos con la cobertura del Mercado, deberá proporcionar información sobre sus pagos al Seguro social, incluidos los pagos por incapacidad. </a:t>
            </a:r>
          </a:p>
          <a:p>
            <a:r>
              <a:rPr lang="es-US" dirty="0" smtClean="0"/>
              <a:t>La cobertura Medicare entrará en vigencia al mes n.º 25 de haber recibido el SSDI. Se le enviará la tarjeta Medicare por correo unos 3 meses antes de cumplido el mes 25 de beneficios por incapacidad. Si no desea tener la Parte B, siga las instrucciones que vienen con la tarjeta. </a:t>
            </a:r>
          </a:p>
          <a:p>
            <a:r>
              <a:rPr lang="es-US" dirty="0" smtClean="0"/>
              <a:t>Una vez que sea elegible para Medicare, no podrá obtener costos más bajos para un plan del Mercado según sus ingresos. Una vez que comience la cobertura de la Parte A, dejarán de regir todos los créditos tributarios por primas y gastos compartidos reducidos para los que pueda haber calificado a través del Mercado. Esto se debe a que la Parte A se considera cobertura mínima esencial, no así la Parte B.</a:t>
            </a:r>
          </a:p>
          <a:p>
            <a:r>
              <a:rPr lang="es-US" dirty="0" smtClean="0"/>
              <a:t>Además, recuerde que al Plan de salud autorizado no se le exige que pague costos por su cobertura una vez que ya tiene Medicare.</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1812283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8971" y="4027715"/>
            <a:ext cx="6041572" cy="4952999"/>
          </a:xfrm>
        </p:spPr>
        <p:txBody>
          <a:bodyPr/>
          <a:lstStyle/>
          <a:p>
            <a:r>
              <a:rPr lang="es-US" sz="1200" kern="1200" dirty="0" smtClean="0">
                <a:solidFill>
                  <a:schemeClr val="tx1"/>
                </a:solidFill>
                <a:effectLst/>
                <a:latin typeface="+mn-lt"/>
              </a:rPr>
              <a:t>Puede elegir cobertura del Mercado en lugar de cobertura Medicare conforme a las siguientes condiciones:  </a:t>
            </a:r>
          </a:p>
          <a:p>
            <a:pPr marL="171450" lvl="0" indent="-171450">
              <a:buFont typeface="Wingdings" panose="05000000000000000000" pitchFamily="2" charset="2"/>
              <a:buChar char="§"/>
            </a:pPr>
            <a:r>
              <a:rPr lang="es-US" sz="1200" kern="1200" dirty="0" smtClean="0">
                <a:solidFill>
                  <a:schemeClr val="tx1"/>
                </a:solidFill>
                <a:effectLst/>
                <a:latin typeface="+mn-lt"/>
              </a:rPr>
              <a:t>Si está pagando una prima para la Parte A, puede renunciar a la cobertura de Parte A y Parte B y recibir un plan del mercado en cambio.</a:t>
            </a:r>
            <a:endParaRPr lang="es-US" sz="1400" kern="1200" dirty="0" smtClean="0">
              <a:solidFill>
                <a:schemeClr val="tx1"/>
              </a:solidFill>
              <a:effectLst/>
              <a:latin typeface="+mn-lt"/>
              <a:ea typeface="+mn-ea"/>
              <a:cs typeface="+mn-cs"/>
            </a:endParaRPr>
          </a:p>
          <a:p>
            <a:pPr marL="171450" lvl="0" indent="-171450">
              <a:buFont typeface="Wingdings" panose="05000000000000000000" pitchFamily="2" charset="2"/>
              <a:buChar char="§"/>
            </a:pPr>
            <a:r>
              <a:rPr lang="es-US" sz="1200" kern="1200" dirty="0" smtClean="0">
                <a:solidFill>
                  <a:schemeClr val="tx1"/>
                </a:solidFill>
                <a:effectLst/>
                <a:latin typeface="+mn-lt"/>
              </a:rPr>
              <a:t>Solo tiene Parte B y tiene que pagar una prima por la Parte A, puede renunciar a la Parte B y obtener, en cambio, un plan del Mercado. </a:t>
            </a:r>
          </a:p>
          <a:p>
            <a:pPr marL="171450" lvl="0" indent="-171450">
              <a:buFont typeface="Wingdings" panose="05000000000000000000" pitchFamily="2" charset="2"/>
              <a:buChar char="§"/>
            </a:pPr>
            <a:r>
              <a:rPr lang="es-US" sz="1200" kern="1200" dirty="0" smtClean="0">
                <a:solidFill>
                  <a:schemeClr val="tx1"/>
                </a:solidFill>
                <a:effectLst/>
                <a:latin typeface="+mn-lt"/>
              </a:rPr>
              <a:t>Si es elegible para Medicare pero no se ha inscripto porque: </a:t>
            </a:r>
          </a:p>
          <a:p>
            <a:pPr lvl="2"/>
            <a:r>
              <a:rPr lang="es-US" kern="1200" dirty="0" smtClean="0">
                <a:solidFill>
                  <a:schemeClr val="tx1"/>
                </a:solidFill>
                <a:effectLst/>
                <a:latin typeface="+mn-lt"/>
              </a:rPr>
              <a:t>Tendría que pagar una prima por la Parte A.</a:t>
            </a:r>
          </a:p>
          <a:p>
            <a:pPr lvl="2"/>
            <a:r>
              <a:rPr lang="es-US" kern="1200" dirty="0" smtClean="0">
                <a:solidFill>
                  <a:schemeClr val="tx1"/>
                </a:solidFill>
                <a:effectLst/>
                <a:latin typeface="+mn-lt"/>
              </a:rPr>
              <a:t>Tiene una condición médica que lo califica para Medicare por ejemplo, Enfermedad Renal en Etapa Final (ESRD), pero aún no ha solicitado cobertura Medicare.</a:t>
            </a:r>
          </a:p>
          <a:p>
            <a:pPr lvl="2"/>
            <a:r>
              <a:rPr lang="es-US" kern="1200" dirty="0" smtClean="0">
                <a:solidFill>
                  <a:schemeClr val="tx1"/>
                </a:solidFill>
                <a:effectLst/>
                <a:latin typeface="+mn-lt"/>
              </a:rPr>
              <a:t>Que aún no esté recibiendo los beneficios por incapacidad o jubilación del Seguro Social antes de ser elegible para Medicare. </a:t>
            </a:r>
          </a:p>
          <a:p>
            <a:pPr marL="287338" marR="0" lvl="2" indent="-1174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s-US" sz="1200" dirty="0" smtClean="0">
                <a:solidFill>
                  <a:prstClr val="black"/>
                </a:solidFill>
              </a:rPr>
              <a:t>Se encuentra en su período de espera por incapacidad de 24 meses. </a:t>
            </a:r>
          </a:p>
          <a:p>
            <a:pPr lvl="2"/>
            <a:endParaRPr lang="es-US" kern="1200" dirty="0" smtClean="0">
              <a:solidFill>
                <a:schemeClr val="tx1"/>
              </a:solidFill>
              <a:effectLst/>
              <a:latin typeface="+mn-lt"/>
              <a:ea typeface="+mn-ea"/>
              <a:cs typeface="+mn-cs"/>
            </a:endParaRPr>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7036538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1414463" y="722313"/>
            <a:ext cx="4181475" cy="3136900"/>
          </a:xfrm>
        </p:spPr>
      </p:sp>
      <p:sp>
        <p:nvSpPr>
          <p:cNvPr id="7" name="Notes Placeholder 6"/>
          <p:cNvSpPr>
            <a:spLocks noGrp="1"/>
          </p:cNvSpPr>
          <p:nvPr>
            <p:ph type="body" idx="1"/>
          </p:nvPr>
        </p:nvSpPr>
        <p:spPr>
          <a:xfrm>
            <a:off x="250370" y="3984171"/>
            <a:ext cx="6542315" cy="5127171"/>
          </a:xfrm>
        </p:spPr>
        <p:txBody>
          <a:bodyPr>
            <a:noAutofit/>
          </a:bodyPr>
          <a:lstStyle/>
          <a:p>
            <a:r>
              <a:rPr lang="es-US" sz="1100" dirty="0"/>
              <a:t>Compruebe su conocimiento: pregunta 9</a:t>
            </a:r>
          </a:p>
          <a:p>
            <a:pPr defTabSz="910544">
              <a:spcBef>
                <a:spcPts val="596"/>
              </a:spcBef>
            </a:pPr>
            <a:r>
              <a:rPr lang="es-US" sz="1100" dirty="0"/>
              <a:t>Es ilegal que alguien le venda un plan del Mercado si saben que tiene Medicare.</a:t>
            </a:r>
          </a:p>
          <a:p>
            <a:pPr marL="231906" indent="-231906">
              <a:buAutoNum type="alphaLcPeriod"/>
            </a:pPr>
            <a:r>
              <a:rPr lang="es-US" sz="1100" dirty="0"/>
              <a:t>Verdadero</a:t>
            </a:r>
          </a:p>
          <a:p>
            <a:pPr marL="231906" indent="-231906">
              <a:buAutoNum type="alphaLcPeriod"/>
            </a:pPr>
            <a:r>
              <a:rPr lang="es-US" sz="1100" dirty="0"/>
              <a:t>Falso</a:t>
            </a:r>
          </a:p>
          <a:p>
            <a:r>
              <a:rPr lang="es-US" sz="1100" b="1" dirty="0"/>
              <a:t>Respuesta: a. Verdadero</a:t>
            </a:r>
          </a:p>
          <a:p>
            <a:r>
              <a:rPr lang="es-US" sz="1100" dirty="0"/>
              <a:t>Es ilegal que alguien le venda un plan del Mercado si saben que tiene Medicare. Puede elegir cobertura del Mercado en lugar de cobertura Medicare, si:</a:t>
            </a:r>
          </a:p>
          <a:p>
            <a:pPr marL="179285" indent="-179285">
              <a:buSzPct val="100000"/>
              <a:buFont typeface="Wingdings" panose="05000000000000000000" pitchFamily="2" charset="2"/>
              <a:buChar char="§"/>
            </a:pPr>
            <a:r>
              <a:rPr lang="es-US" sz="1100" dirty="0"/>
              <a:t>Tendría que pagar una prima para la Parte A y no está inscripto en Medicare.</a:t>
            </a:r>
          </a:p>
          <a:p>
            <a:pPr marL="179285" indent="-179285">
              <a:buSzPct val="100000"/>
              <a:buFont typeface="Wingdings" panose="05000000000000000000" pitchFamily="2" charset="2"/>
              <a:buChar char="§"/>
            </a:pPr>
            <a:r>
              <a:rPr lang="es-US" sz="1100" dirty="0"/>
              <a:t>Tiene una condición médica que lo califica para Medicare (por ejemplo, Enfermedad Renal en Etapa Final), pero aún no ha solicitado cobertura Medicare.</a:t>
            </a:r>
          </a:p>
          <a:p>
            <a:pPr marL="179285" indent="-179285">
              <a:buSzPct val="100000"/>
              <a:buFont typeface="Wingdings" panose="05000000000000000000" pitchFamily="2" charset="2"/>
              <a:buChar char="§"/>
            </a:pPr>
            <a:r>
              <a:rPr lang="es-US" sz="1100" dirty="0" smtClean="0"/>
              <a:t>Está en el período de 24 meses para tener derecho a Medicare debido a una incapacidad.</a:t>
            </a:r>
          </a:p>
          <a:p>
            <a:pPr marL="179285" indent="-179285">
              <a:buSzPct val="100000"/>
              <a:buFont typeface="Wingdings" panose="05000000000000000000" pitchFamily="2" charset="2"/>
              <a:buChar char="§"/>
            </a:pPr>
            <a:r>
              <a:rPr lang="es-US" sz="1100" dirty="0"/>
              <a:t>Aún no recibe los beneficios por incapacidad o jubilación del Seguro Social antes de ser elegible para Medicare.</a:t>
            </a:r>
          </a:p>
          <a:p>
            <a:r>
              <a:rPr lang="es-US" sz="1100" dirty="0"/>
              <a:t>Antes de elegir un plan del Mercado en lugar de Medicare, existen dos puntos importantes que debe tener en cuenta:</a:t>
            </a:r>
          </a:p>
          <a:p>
            <a:pPr marL="178918" indent="-178918">
              <a:buSzPct val="100000"/>
              <a:buFont typeface="+mj-lt"/>
              <a:buAutoNum type="arabicPeriod"/>
            </a:pPr>
            <a:r>
              <a:rPr lang="es-US" sz="1100" dirty="0"/>
              <a:t>Si se inscribe para Medicare después de que el Período de Inscripción Inicial (IEP) ha finalizado, es posible que deba pagar una multa por inscripción tardía (LEP) a la Parte B mientras tenga Medicare.</a:t>
            </a:r>
          </a:p>
          <a:p>
            <a:pPr marL="178918" indent="-178918">
              <a:buSzPct val="100000"/>
              <a:buFont typeface="+mj-lt"/>
              <a:buAutoNum type="arabicPeriod"/>
            </a:pPr>
            <a:r>
              <a:rPr lang="es-US" sz="1100" dirty="0"/>
              <a:t>Por lo general, puede inscribirse en Medicare solo durante el Período de Inscripción General para Medicare (desde el 1 de enero hasta el 31 de marzo). La cobertura no comenzará hasta julio de ese año. </a:t>
            </a:r>
          </a:p>
          <a:p>
            <a:pPr marL="178918" indent="-178918">
              <a:buSzPct val="100000"/>
              <a:buFont typeface="+mj-lt"/>
              <a:buAutoNum type="arabicPeriod"/>
            </a:pPr>
            <a:r>
              <a:rPr lang="es-US" sz="1100" dirty="0" smtClean="0"/>
              <a:t>Si es elegible para la Parte A gratuita, no será elegible para ningún crédito tributario de las primas adelantado ni para las reducciones en los costos compartidos. Si continúa recibiendo ayuda para pagar la prima de su plan del Mercado después de tener Medicare, es posible que deba devolver esa ayuda que recibió cuando presente su declaración de impuestos. </a:t>
            </a:r>
            <a:endParaRPr lang="es-US" sz="1100" dirty="0">
              <a:ea typeface="Calibri"/>
            </a:endParaRPr>
          </a:p>
          <a:p>
            <a:r>
              <a:rPr lang="es-US" sz="1100" dirty="0"/>
              <a:t>Si no tiene Medicare Parte A o ha renunciado a ella porque tiene que pagar una prima, inscríbase para un plan del Mercado; será elegible para el crédito tributario por prima y reducciones en gastos compartidos si cumple con los requisitos para dichos programas. </a:t>
            </a:r>
          </a:p>
        </p:txBody>
      </p:sp>
    </p:spTree>
    <p:extLst>
      <p:ext uri="{BB962C8B-B14F-4D97-AF65-F5344CB8AC3E}">
        <p14:creationId xmlns:p14="http://schemas.microsoft.com/office/powerpoint/2010/main" val="32546848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94732" y="4148668"/>
            <a:ext cx="6587067" cy="4842932"/>
          </a:xfrm>
        </p:spPr>
        <p:txBody>
          <a:bodyPr/>
          <a:lstStyle/>
          <a:p>
            <a:r>
              <a:rPr lang="es-US" sz="1200" dirty="0" smtClean="0"/>
              <a:t>Existen programas disponibles para ayudar a que las personas con ingresos y recursos limitados paguen sus costos de medicamentos recetados o de atención médica. Entre estos se incluyen los Programas de Ahorros de Medicare, Ayuda adicional, Medicaid y el Programa de Seguro Médico para Niños (CHIP en inglés). Solicite estos programas si tiene recursos e ingresos limitados. Solicítelo aunque no esté seguro de si cumple con los requisitos. Visite Medicare.gov/contacts o llame al 1-800-MEDICARE (1-800-633-4227). TTY: 1-877-486-2048. </a:t>
            </a:r>
          </a:p>
          <a:p>
            <a:r>
              <a:rPr lang="es-US" sz="1200" b="1" dirty="0" smtClean="0"/>
              <a:t>Programa de Ahorros Medicare</a:t>
            </a:r>
            <a:r>
              <a:rPr lang="es-US" sz="1200" dirty="0" smtClean="0"/>
              <a:t>: Este programa ofrece ayuda del estado para pagar los costos de Medicare, entre ellos las primas, los deducibles y los coseguros de Medicare. Por lo general, tiene normas de recursos e ingresos más elevadas que Medicaid completo. Visite </a:t>
            </a:r>
            <a:r>
              <a:rPr lang="es-US" dirty="0" smtClean="0">
                <a:hlinkClick r:id="rId3"/>
              </a:rPr>
              <a:t>Medicare.gov/contacts/#resources/msps</a:t>
            </a:r>
            <a:r>
              <a:rPr lang="es-US" dirty="0" smtClean="0"/>
              <a:t> </a:t>
            </a:r>
            <a:r>
              <a:rPr lang="es-US" sz="1200" dirty="0" smtClean="0"/>
              <a:t>para consultar el programa de su estado. </a:t>
            </a:r>
          </a:p>
          <a:p>
            <a:r>
              <a:rPr lang="es-US" sz="1200" b="1" dirty="0" smtClean="0"/>
              <a:t>Ayuda adicional</a:t>
            </a:r>
            <a:r>
              <a:rPr lang="es-US" sz="1200" dirty="0" smtClean="0"/>
              <a:t>: Este programa ayuda a las personas con ingresos y recursos limitados a afrontar los gastos de la cobertura Medicare para medicamentos recetados. También se conoce como subsidio por bajos ingresos. Algunas personas que tienen Medicare deben solicitar la ayuda adicional. Para solicitar esta ayuda debe llenar una solicitud en papel, solicitarla en </a:t>
            </a:r>
            <a:r>
              <a:rPr lang="es-US" sz="1200" dirty="0" smtClean="0">
                <a:hlinkClick r:id="rId4"/>
              </a:rPr>
              <a:t>socialsecurity.gov</a:t>
            </a:r>
            <a:r>
              <a:rPr lang="es-US" sz="1200" dirty="0" smtClean="0"/>
              <a:t>, o contactarse con su Oficina Estatal de Asistencia Médica.</a:t>
            </a:r>
          </a:p>
          <a:p>
            <a:r>
              <a:rPr lang="es-US" sz="1200" b="1" dirty="0" smtClean="0"/>
              <a:t>Medicaid</a:t>
            </a:r>
            <a:r>
              <a:rPr lang="es-US" sz="1200" dirty="0" smtClean="0"/>
              <a:t>: Este programa ayuda a pagar los gastos médicos de ciertas personas con ingresos y recursos limitados; está financiado en conjunto por los gobiernos federal y estatal y lo administra cada estado.</a:t>
            </a:r>
          </a:p>
          <a:p>
            <a:r>
              <a:rPr lang="es-US" sz="1200" b="1" dirty="0" smtClean="0"/>
              <a:t>CHIP</a:t>
            </a:r>
            <a:r>
              <a:rPr lang="es-US" sz="1200" dirty="0" smtClean="0"/>
              <a:t>: Este programa ofrece seguro médico a bajo costo a niños de familias que tienen ingresos muy elevados como para calificar para Medicaid, pero no los suficientes como para adquirir un seguro de salud privado.</a:t>
            </a:r>
          </a:p>
          <a:p>
            <a:pPr marL="0" marR="0" indent="0" algn="l" defTabSz="914400" rtl="0" eaLnBrk="1" fontAlgn="auto" latinLnBrk="0" hangingPunct="1">
              <a:lnSpc>
                <a:spcPct val="100000"/>
              </a:lnSpc>
              <a:spcBef>
                <a:spcPts val="600"/>
              </a:spcBef>
              <a:spcAft>
                <a:spcPts val="0"/>
              </a:spcAft>
              <a:buClrTx/>
              <a:buSzTx/>
              <a:buFontTx/>
              <a:buNone/>
              <a:tabLst/>
              <a:defRPr/>
            </a:pPr>
            <a:r>
              <a:rPr lang="es-US" sz="1200" dirty="0" smtClean="0"/>
              <a:t>Los límites de ingreso para definir los niveles de pobreza a nivel federal generalmente se actualizan cada febrero para el mismo año calendario, puede acceder a ellos en </a:t>
            </a:r>
            <a:r>
              <a:rPr lang="es-US" sz="1400" u="sng" kern="1200" dirty="0" smtClean="0">
                <a:solidFill>
                  <a:schemeClr val="tx1"/>
                </a:solidFill>
                <a:effectLst/>
                <a:latin typeface="+mn-lt"/>
                <a:hlinkClick r:id="rId5"/>
              </a:rPr>
              <a:t>aspe.hhs.gov/poverty-guidelines</a:t>
            </a:r>
            <a:r>
              <a:rPr lang="es-US" sz="1200" dirty="0" smtClean="0"/>
              <a:t>.</a:t>
            </a:r>
          </a:p>
          <a:p>
            <a:r>
              <a:rPr lang="es-US" sz="1200" dirty="0" smtClean="0"/>
              <a:t>Para obtener más información, visite </a:t>
            </a:r>
            <a:r>
              <a:rPr lang="es-US" sz="1200" dirty="0" smtClean="0">
                <a:hlinkClick r:id="rId6"/>
              </a:rPr>
              <a:t>Medicaid.gov/medicaid-chip-program-information/by-population/medicare-medicaid-enrollees-dual-eligibles/seniors-and-medicare-and-medicaid-enrollees.html</a:t>
            </a:r>
            <a:r>
              <a:rPr lang="es-US" sz="1200" dirty="0" smtClean="0"/>
              <a:t> o llame o visite su Oficina Estatal de Asistencia Médica.</a:t>
            </a:r>
          </a:p>
        </p:txBody>
      </p:sp>
    </p:spTree>
    <p:extLst>
      <p:ext uri="{BB962C8B-B14F-4D97-AF65-F5344CB8AC3E}">
        <p14:creationId xmlns:p14="http://schemas.microsoft.com/office/powerpoint/2010/main" val="9351640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Medicare y Medicaid se distinguen en los siguientes aspectos:</a:t>
            </a:r>
          </a:p>
          <a:p>
            <a:pPr marL="171447" indent="-171447">
              <a:buFont typeface="Wingdings" panose="05000000000000000000" pitchFamily="2" charset="2"/>
              <a:buChar char="§"/>
            </a:pPr>
            <a:r>
              <a:rPr lang="es-US" dirty="0" smtClean="0"/>
              <a:t>Medicare es un programa nacional que es uniforme en todo el país. Medicaid consiste en programas estatales que varían entre estados.</a:t>
            </a:r>
          </a:p>
          <a:p>
            <a:pPr marL="171447" indent="-171447">
              <a:buFont typeface="Wingdings" panose="05000000000000000000" pitchFamily="2" charset="2"/>
              <a:buChar char="§"/>
            </a:pPr>
            <a:r>
              <a:rPr lang="es-US" dirty="0" smtClean="0"/>
              <a:t>Medicare es administrado por el gobierno federal. Medicaid es administrado por los gobiernos estatales dentro de las leyes federales (asociación federal/estatal).</a:t>
            </a:r>
          </a:p>
          <a:p>
            <a:pPr marL="171447" indent="-171447">
              <a:buFont typeface="Wingdings" panose="05000000000000000000" pitchFamily="2" charset="2"/>
              <a:buChar char="§"/>
            </a:pPr>
            <a:r>
              <a:rPr lang="es-US" dirty="0" smtClean="0"/>
              <a:t>La elegibilidad de Medicare se basa en la edad, la incapacidad o la Enfermedad Renal en Etapa Final (ESRD). La elegibilidad de Medicaid se basa en el ingreso y los recursos.</a:t>
            </a:r>
          </a:p>
          <a:p>
            <a:pPr marL="171447" indent="-171447">
              <a:buFont typeface="Wingdings" panose="05000000000000000000" pitchFamily="2" charset="2"/>
              <a:buChar char="§"/>
            </a:pPr>
            <a:r>
              <a:rPr lang="es-US" dirty="0" smtClean="0"/>
              <a:t>Medicare es el pagador primario de la nación en cuanto a servicios de internación en hospitales para los incapacitados, los ancianos y las personas con ESRD. Medicaid es el pagador público primario de la nación en lo que respecta a servicios de cuidado a largo plazo, salud mental y atención médica de agudos.</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9972971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52399" y="3895726"/>
            <a:ext cx="6715125" cy="5181599"/>
          </a:xfrm>
        </p:spPr>
        <p:txBody>
          <a:bodyPr/>
          <a:lstStyle/>
          <a:p>
            <a:r>
              <a:rPr lang="es-US" sz="1100" dirty="0"/>
              <a:t>Si califica para el programa Beneficiario Calificado de Medicare (QMB), recibirá ayuda para pagar las primas, los deducibles, los copagos y los coseguros de la Parte A y la Parte B. Para calificar debe ser elegible para Medicare Parte A y tener un ingreso que no supere el 100 % del nivel federal de pobreza (FPL). Esto entrará en vigencia el primer mes después del mes en que se apruebe la elegibilidad para el QMB (no puede ser retroactiva). </a:t>
            </a:r>
            <a:endParaRPr lang="es-US" sz="1100" dirty="0" smtClean="0"/>
          </a:p>
          <a:p>
            <a:pPr marL="0" marR="0" indent="0" algn="l" defTabSz="914400" rtl="0" eaLnBrk="1" fontAlgn="auto" latinLnBrk="0" hangingPunct="1">
              <a:lnSpc>
                <a:spcPct val="100000"/>
              </a:lnSpc>
              <a:spcBef>
                <a:spcPts val="600"/>
              </a:spcBef>
              <a:spcAft>
                <a:spcPts val="0"/>
              </a:spcAft>
              <a:buClrTx/>
              <a:buSzTx/>
              <a:buFontTx/>
              <a:buNone/>
              <a:tabLst/>
              <a:defRPr/>
            </a:pPr>
            <a:r>
              <a:rPr lang="es-US" sz="1100" b="1" dirty="0" smtClean="0"/>
              <a:t>NOTA: </a:t>
            </a:r>
            <a:r>
              <a:rPr lang="es-US" sz="1100" dirty="0" smtClean="0"/>
              <a:t>La ley federal impide que los proveedores de Medicare y MA facturen en saldo a un beneficiario QMB en cualquier circunstancia. </a:t>
            </a:r>
          </a:p>
          <a:p>
            <a:r>
              <a:rPr lang="es-US" sz="1100" dirty="0" smtClean="0"/>
              <a:t>Si califica para el programa de Beneficiarios Medicare de Bajo Ingreso (SLMB), recibirá ayuda para pagar la prima de la Parte B. Para calificar, debe ser elegible para Medicare Parte A y tener un ingreso que sea al menos el 100 %, pero que no exceda el 120 %, del nivel federal de pobreza (FPL). </a:t>
            </a:r>
          </a:p>
          <a:p>
            <a:r>
              <a:rPr lang="es-US" sz="1100" dirty="0"/>
              <a:t>Si califica para el programa de Individuos Calificados (QI), y aún hay fondos disponibles en su estado, recibirá ayuda para pagar la prima de la Parte B. Se financia por completo a nivel federal. El congreso asignó únicamente una cantidad limitada de fondos para cada estado. Para calificar, debe ser elegible para Medicare Parte A y tener un ingreso que no supere el 135 % del FPL. </a:t>
            </a:r>
          </a:p>
          <a:p>
            <a:r>
              <a:rPr lang="es-US" sz="1100" dirty="0"/>
              <a:t>Si califica para Individuos Incapacitados y Empleados Calificados (QDWI) recibirá ayuda para pagar la prima de la Parte A. Para calificar, debe tener derecho a Medicare Parte A debido a la pérdida de una Parte A basada en incapacidad por ingresos que se excedían del trabajo sustancial y lucrativo (SGA); debe tener un ingreso no mayor al 200 % del FPL y recursos que no superen en dos veces el máximo para el Ingreso Suplementario del Seguro ($4,000 para una persona, $6,000 para una pareja casada, en 2017); y no debe ser elegible para Medicaid. Si califica, recibirá ayuda para pagar la prima de la Parte A. Si su ingreso está entre el 150 % y el 200 % del FPL, el estado puede pedirle que pague una parte de la prima de Medicare Parte A. Los límites del activo son $4,000 (por persona) y $6,000 (por pareja casada).</a:t>
            </a:r>
          </a:p>
          <a:p>
            <a:r>
              <a:rPr lang="es-US" sz="1100" dirty="0"/>
              <a:t>En 2017, los límites de activos para los programas QMB, SLMB y QI son de $7,390 para una persona soltera y $11,090 para una persona casada en convivencia con su cónyuge y sin otros dependientes. *Estos límites de recursos se ajustan el 1 de enero de cada año conforme al cambio en el índice de precios al consumidor de septiembre del año anterior, en vigencia oficial a partir de abril de cada año.</a:t>
            </a:r>
          </a:p>
          <a:p>
            <a:r>
              <a:rPr lang="es-US" sz="1100" dirty="0"/>
              <a:t>Consulte también </a:t>
            </a:r>
            <a:r>
              <a:rPr lang="es-US" sz="1100" dirty="0" smtClean="0">
                <a:hlinkClick r:id="rId3"/>
              </a:rPr>
              <a:t>Medicare.gov/contacts/#resources/msps</a:t>
            </a:r>
            <a:r>
              <a:rPr lang="es-US" sz="1100" dirty="0" smtClean="0"/>
              <a:t> para acceder al sitio web del Programa de Ahorros de Medicare de su estado.</a:t>
            </a:r>
          </a:p>
          <a:p>
            <a:r>
              <a:rPr lang="es-US" sz="1100" b="1" dirty="0" smtClean="0"/>
              <a:t>NOTA:</a:t>
            </a:r>
            <a:r>
              <a:rPr lang="es-US" sz="1100" dirty="0" smtClean="0"/>
              <a:t> La información sobre Límites de ingresos/recursos del Programa de ahorros de Medicare, por lo general, se publican en enero/febrero de cada año.</a:t>
            </a:r>
            <a:endParaRPr lang="es-US" sz="1100" dirty="0"/>
          </a:p>
        </p:txBody>
      </p:sp>
      <p:sp>
        <p:nvSpPr>
          <p:cNvPr id="6" name="Slide Image Placeholder 5"/>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601591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Medicare cubre muchos tipos de servicios y cuenta con opciones sobre cómo recibir su cobertura de Medicare. Medicare tiene 4 partes:</a:t>
            </a:r>
          </a:p>
          <a:p>
            <a:pPr marL="171447" indent="-171447">
              <a:buFont typeface="Wingdings" panose="05000000000000000000" pitchFamily="2" charset="2"/>
              <a:buChar char="§"/>
            </a:pPr>
            <a:r>
              <a:rPr lang="es-US" dirty="0" smtClean="0"/>
              <a:t>La </a:t>
            </a:r>
            <a:r>
              <a:rPr lang="es-US" b="1" dirty="0" smtClean="0"/>
              <a:t>Parte A (Seguro de Hospital)</a:t>
            </a:r>
            <a:r>
              <a:rPr lang="es-US" dirty="0" smtClean="0"/>
              <a:t> ayuda a pagar las estadías del paciente internado, el cuidado en un Centro de enfermería especializada, el cuidado de la salud en el hogar y el cuidado de hospicio. </a:t>
            </a:r>
          </a:p>
          <a:p>
            <a:pPr marL="171447" indent="-171447">
              <a:buFont typeface="Wingdings" panose="05000000000000000000" pitchFamily="2" charset="2"/>
              <a:buChar char="§"/>
            </a:pPr>
            <a:r>
              <a:rPr lang="es-US" dirty="0" smtClean="0"/>
              <a:t>La </a:t>
            </a:r>
            <a:r>
              <a:rPr lang="es-US" b="1" dirty="0" smtClean="0"/>
              <a:t>Parte B (Seguro Médico)</a:t>
            </a:r>
            <a:r>
              <a:rPr lang="es-US" dirty="0" smtClean="0"/>
              <a:t> ayuda a cubrir los servicios necesarios por razones médicas como las visitas médicas y el cuidado ambulatorio. Además, la Parte B cubre muchos servicios de prevención (incluidos exámenes de evaluación y vacunas), exámenes de diagnóstico, ciertas terapias y equipo médico duradero, como sillas de ruedas y andadores. En conjunto, la Parte A y la Parte B también se denominan "Medicare Original".</a:t>
            </a:r>
          </a:p>
          <a:p>
            <a:pPr marL="171447" indent="-171447">
              <a:buFont typeface="Wingdings" panose="05000000000000000000" pitchFamily="2" charset="2"/>
              <a:buChar char="§"/>
            </a:pPr>
            <a:r>
              <a:rPr lang="es-US" dirty="0" smtClean="0"/>
              <a:t>La </a:t>
            </a:r>
            <a:r>
              <a:rPr lang="es-US" b="1" dirty="0" smtClean="0"/>
              <a:t>Parte C (Medicare Advantage [MA en inglés])</a:t>
            </a:r>
            <a:r>
              <a:rPr lang="es-US" dirty="0" smtClean="0"/>
              <a:t> es otra forma de obtener sus beneficios de Medicare. Aquí se combinan las partes A y B y, a veces, la D (cobertura de medicamentos recetados). Los planes de MA los gestionan compañías de seguro privadas que aprueba Medicare. Estos planes deben cubrir servicios necesarios por razones médicas. No obstante, los planes pueden cobrar copagos, coseguros o deducibles por estos servicios distintos de Medicare Original.</a:t>
            </a:r>
          </a:p>
          <a:p>
            <a:pPr marL="171447" indent="-171447">
              <a:buFont typeface="Wingdings" panose="05000000000000000000" pitchFamily="2" charset="2"/>
              <a:buChar char="§"/>
            </a:pPr>
            <a:r>
              <a:rPr lang="es-US" dirty="0" smtClean="0"/>
              <a:t>La </a:t>
            </a:r>
            <a:r>
              <a:rPr lang="es-US" b="1" dirty="0" smtClean="0"/>
              <a:t>Parte D (Cobertura Medicare para medicamentos recetados)</a:t>
            </a:r>
            <a:r>
              <a:rPr lang="es-US" dirty="0" smtClean="0"/>
              <a:t> ayuda a pagar los medicamentos recetados para pacientes ambulatorios. La Parte D puede ayudarlo a reducir los gastos en medicamentos recetados y a protegerlo contra costos más altos en el futuro.</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7213222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Tiene diversos recursos disponibles para obtener más información y aclarar sus dudas, entre ellos, los siguientes: </a:t>
            </a:r>
          </a:p>
          <a:p>
            <a:pPr marL="171447" indent="-171447">
              <a:buFont typeface="Wingdings" panose="05000000000000000000" pitchFamily="2" charset="2"/>
              <a:buChar char="§"/>
            </a:pPr>
            <a:r>
              <a:rPr lang="es-US" dirty="0" smtClean="0"/>
              <a:t>Sitio web de Medicare; también puede llamar al 1-800-MEDICARE (1-800-633-4227). TTY: 1-877-486-2048. </a:t>
            </a:r>
            <a:r>
              <a:rPr lang="es-US" dirty="0" smtClean="0">
                <a:hlinkClick r:id="rId3"/>
              </a:rPr>
              <a:t>Medicare.gov</a:t>
            </a:r>
            <a:r>
              <a:rPr lang="es-US" dirty="0" smtClean="0"/>
              <a:t> </a:t>
            </a:r>
          </a:p>
          <a:p>
            <a:pPr marL="171447" indent="-171447">
              <a:buFont typeface="Wingdings" panose="05000000000000000000" pitchFamily="2" charset="2"/>
              <a:buChar char="§"/>
            </a:pPr>
            <a:r>
              <a:rPr lang="es-US" dirty="0" smtClean="0"/>
              <a:t>Sitio web de Medicaid: </a:t>
            </a:r>
            <a:r>
              <a:rPr lang="es-US" dirty="0" smtClean="0">
                <a:hlinkClick r:id="rId4"/>
              </a:rPr>
              <a:t>Medicaid.gov</a:t>
            </a:r>
            <a:endParaRPr lang="es-US" dirty="0"/>
          </a:p>
          <a:p>
            <a:pPr marL="171447" indent="-171447">
              <a:buFont typeface="Wingdings" panose="05000000000000000000" pitchFamily="2" charset="2"/>
              <a:buChar char="§"/>
            </a:pPr>
            <a:r>
              <a:rPr lang="es-US" dirty="0" smtClean="0"/>
              <a:t>Sitio web del Seguro Social; puede llamar a la oficina local del SSA </a:t>
            </a:r>
            <a:r>
              <a:rPr lang="es-US" dirty="0" smtClean="0">
                <a:hlinkClick r:id="rId5"/>
              </a:rPr>
              <a:t>socialsecurity.gov</a:t>
            </a:r>
            <a:r>
              <a:rPr lang="es-US" dirty="0" smtClean="0"/>
              <a:t> </a:t>
            </a:r>
          </a:p>
          <a:p>
            <a:pPr marL="171447" indent="-171447">
              <a:buFont typeface="Wingdings" panose="05000000000000000000" pitchFamily="2" charset="2"/>
              <a:buChar char="§"/>
            </a:pPr>
            <a:r>
              <a:rPr lang="es-US" dirty="0" smtClean="0"/>
              <a:t>Sitio web del Mercado de Seguros Médicos: </a:t>
            </a:r>
            <a:r>
              <a:rPr lang="es-US" dirty="0" smtClean="0">
                <a:hlinkClick r:id="rId6"/>
              </a:rPr>
              <a:t>CuidadoDeSalud.gov</a:t>
            </a:r>
            <a:endParaRPr lang="es-US" dirty="0" smtClean="0"/>
          </a:p>
          <a:p>
            <a:pPr marL="171447" indent="-171447">
              <a:buFont typeface="Wingdings" panose="05000000000000000000" pitchFamily="2" charset="2"/>
              <a:buChar char="§"/>
            </a:pPr>
            <a:r>
              <a:rPr lang="es-US" dirty="0" smtClean="0"/>
              <a:t>Sitio web del Programa de Seguro Médico para Niños: </a:t>
            </a:r>
            <a:r>
              <a:rPr lang="es-US" dirty="0" smtClean="0">
                <a:hlinkClick r:id="rId7"/>
              </a:rPr>
              <a:t>InsureKidsNow.gov</a:t>
            </a:r>
            <a:endParaRPr lang="es-US" dirty="0" smtClean="0"/>
          </a:p>
          <a:p>
            <a:pPr marL="171447" indent="-171447">
              <a:buFont typeface="Wingdings" panose="05000000000000000000" pitchFamily="2" charset="2"/>
              <a:buChar char="§"/>
            </a:pPr>
            <a:r>
              <a:rPr lang="es-US" dirty="0" smtClean="0"/>
              <a:t>Programa de Capacitación Nacional de CMS: </a:t>
            </a:r>
            <a:r>
              <a:rPr lang="es-US" dirty="0" smtClean="0">
                <a:hlinkClick r:id="rId8"/>
              </a:rPr>
              <a:t>CMS.gov/Outreach-and-Education/Training/ CMSNationalTrainingProgram/index.html </a:t>
            </a:r>
            <a:endParaRPr lang="es-US" dirty="0" smtClean="0"/>
          </a:p>
          <a:p>
            <a:pPr marL="171447" indent="-171447">
              <a:buFont typeface="Wingdings" panose="05000000000000000000" pitchFamily="2" charset="2"/>
              <a:buChar char="§"/>
            </a:pPr>
            <a:r>
              <a:rPr lang="es-US" dirty="0" smtClean="0"/>
              <a:t>Programa Estatal de Asistencia sobre Seguros de Salud (SHIP); puede llamar a su oficina local de SHIP </a:t>
            </a:r>
            <a:r>
              <a:rPr lang="es-US" dirty="0" smtClean="0">
                <a:hlinkClick r:id="rId9"/>
              </a:rPr>
              <a:t>Medicare.gov/contacts/organization-search-criteria.aspx</a:t>
            </a:r>
            <a:endParaRPr lang="es-US" dirty="0" smtClean="0"/>
          </a:p>
          <a:p>
            <a:r>
              <a:rPr lang="es-US" b="1" dirty="0" smtClean="0"/>
              <a:t>NOTA</a:t>
            </a:r>
            <a:r>
              <a:rPr lang="es-US" dirty="0" smtClean="0"/>
              <a:t>: Encontrará una lista completa disponible en </a:t>
            </a:r>
            <a:r>
              <a:rPr lang="es-US" dirty="0" smtClean="0">
                <a:hlinkClick r:id="rId10"/>
              </a:rPr>
              <a:t>Web Resources Job Aid</a:t>
            </a:r>
            <a:endParaRPr lang="es-US" dirty="0" smtClean="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31118137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s-US" dirty="0" smtClean="0"/>
              <a:t>Puntos clave que debe recordar:</a:t>
            </a:r>
          </a:p>
          <a:p>
            <a:pPr marL="171447" indent="-171447">
              <a:buFont typeface="Wingdings" panose="05000000000000000000" pitchFamily="2" charset="2"/>
              <a:buChar char="§"/>
            </a:pPr>
            <a:r>
              <a:rPr lang="es-US" dirty="0" smtClean="0"/>
              <a:t>Medicare es un programa de seguro médico.</a:t>
            </a:r>
          </a:p>
          <a:p>
            <a:pPr marL="171447" indent="-171447">
              <a:buFont typeface="Wingdings" panose="05000000000000000000" pitchFamily="2" charset="2"/>
              <a:buChar char="§"/>
            </a:pPr>
            <a:r>
              <a:rPr lang="es-US" dirty="0" smtClean="0"/>
              <a:t>No cubre todos sus costos médicos.</a:t>
            </a:r>
          </a:p>
          <a:p>
            <a:pPr marL="171447" indent="-171447">
              <a:buFont typeface="Wingdings" panose="05000000000000000000" pitchFamily="2" charset="2"/>
              <a:buChar char="§"/>
            </a:pPr>
            <a:r>
              <a:rPr lang="es-US" dirty="0" smtClean="0"/>
              <a:t>Tiene opciones sobre cómo obtener cobertura.</a:t>
            </a:r>
          </a:p>
          <a:p>
            <a:pPr marL="171447" indent="-171447">
              <a:buFont typeface="Wingdings" panose="05000000000000000000" pitchFamily="2" charset="2"/>
              <a:buChar char="§"/>
            </a:pPr>
            <a:r>
              <a:rPr lang="es-US" dirty="0" smtClean="0"/>
              <a:t>Existen programas para las personas con ingresos y recursos limitados. </a:t>
            </a:r>
          </a:p>
          <a:p>
            <a:pPr marL="171447" indent="-171447">
              <a:buFont typeface="Wingdings" panose="05000000000000000000" pitchFamily="2" charset="2"/>
              <a:buChar char="§"/>
            </a:pPr>
            <a:r>
              <a:rPr lang="es-US" dirty="0" smtClean="0"/>
              <a:t>Tiene que tomar decisiones. Es importante saber cuándo debe tomar una medida. Las decisiones afectan el tipo de cobertura que recibe. Ciertas decisiones son urgentes.</a:t>
            </a:r>
          </a:p>
          <a:p>
            <a:pPr marL="171447" indent="-171447">
              <a:buFont typeface="Wingdings" panose="05000000000000000000" pitchFamily="2" charset="2"/>
              <a:buChar char="§"/>
            </a:pPr>
            <a:r>
              <a:rPr lang="es-US" dirty="0" smtClean="0"/>
              <a:t>Tiene ayuda disponible si la necesita.</a:t>
            </a:r>
          </a:p>
          <a:p>
            <a:r>
              <a:rPr lang="es-US" b="1" dirty="0" smtClean="0"/>
              <a:t>NOTA</a:t>
            </a:r>
            <a:r>
              <a:rPr lang="es-US" dirty="0" smtClean="0"/>
              <a:t>: Para obtener una revisión más detallada de la información que se presenta en este módulo, consulte el módulo de capacitación "Introducción a Medicare" y otros módulos específicos, visite </a:t>
            </a:r>
            <a:r>
              <a:rPr lang="es-US" dirty="0" smtClean="0">
                <a:hlinkClick r:id="rId3"/>
              </a:rPr>
              <a:t>CMS.gov/Outreach-and-Education/Training/ CMSNationalTrainingProgram/Training-Library.html</a:t>
            </a:r>
          </a:p>
          <a:p>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41074362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290808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35773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6213" y="833438"/>
            <a:ext cx="4281487" cy="3213100"/>
          </a:xfrm>
        </p:spPr>
      </p:sp>
      <p:sp>
        <p:nvSpPr>
          <p:cNvPr id="3" name="Notes Placeholder 2"/>
          <p:cNvSpPr>
            <a:spLocks noGrp="1"/>
          </p:cNvSpPr>
          <p:nvPr>
            <p:ph type="body" idx="1"/>
          </p:nvPr>
        </p:nvSpPr>
        <p:spPr>
          <a:xfrm>
            <a:off x="1116005" y="4231188"/>
            <a:ext cx="5284934" cy="4657146"/>
          </a:xfrm>
        </p:spPr>
        <p:txBody>
          <a:bodyPr/>
          <a:lstStyle/>
          <a:p>
            <a:pPr>
              <a:spcBef>
                <a:spcPts val="630"/>
              </a:spcBef>
            </a:pPr>
            <a:r>
              <a:rPr lang="es-US" dirty="0" smtClean="0"/>
              <a:t>Esta capacitación la proporciona el Programa de Capacitación Nacional de CMS (NTP en inglés).</a:t>
            </a:r>
          </a:p>
          <a:p>
            <a:pPr marL="0" marR="0" indent="0" algn="l" defTabSz="914400" rtl="0" eaLnBrk="1" fontAlgn="auto" latinLnBrk="0" hangingPunct="1">
              <a:lnSpc>
                <a:spcPct val="100000"/>
              </a:lnSpc>
              <a:spcBef>
                <a:spcPts val="630"/>
              </a:spcBef>
              <a:spcAft>
                <a:spcPts val="0"/>
              </a:spcAft>
              <a:buClrTx/>
              <a:buSzTx/>
              <a:buFontTx/>
              <a:buNone/>
              <a:tabLst/>
              <a:defRPr/>
            </a:pPr>
            <a:r>
              <a:rPr lang="es-US" dirty="0" smtClean="0"/>
              <a:t>Para conocer todos los materiales del NTP disponibles, o para suscribirse a nuestra lista de correo electrónico, visite </a:t>
            </a:r>
            <a:r>
              <a:rPr lang="es-US" u="sng" dirty="0" smtClean="0">
                <a:hlinkClick r:id="rId3"/>
              </a:rPr>
              <a:t>CMS.gov/outreach-and-education/training/CMSNationalTrainingProgram</a:t>
            </a:r>
            <a:r>
              <a:rPr lang="es-US" dirty="0" smtClean="0"/>
              <a:t>. </a:t>
            </a:r>
          </a:p>
          <a:p>
            <a:pPr marL="0" marR="0" indent="0" algn="l" defTabSz="914400" rtl="0" eaLnBrk="1" fontAlgn="auto" latinLnBrk="0" hangingPunct="1">
              <a:lnSpc>
                <a:spcPct val="100000"/>
              </a:lnSpc>
              <a:spcBef>
                <a:spcPts val="630"/>
              </a:spcBef>
              <a:spcAft>
                <a:spcPts val="0"/>
              </a:spcAft>
              <a:buClrTx/>
              <a:buSzTx/>
              <a:buFontTx/>
              <a:buNone/>
              <a:tabLst/>
              <a:defRPr/>
            </a:pPr>
            <a:r>
              <a:rPr lang="es-US" dirty="0" smtClean="0"/>
              <a:t>Contáctenos en </a:t>
            </a:r>
            <a:r>
              <a:rPr lang="es-US" dirty="0" smtClean="0">
                <a:hlinkClick r:id="rId4"/>
              </a:rPr>
              <a:t>training@cms.hhs.gov</a:t>
            </a:r>
            <a:r>
              <a:rPr lang="es-US" dirty="0" smtClean="0"/>
              <a:t>. </a:t>
            </a:r>
          </a:p>
          <a:p>
            <a:pPr marL="0" marR="0" indent="0" algn="l" defTabSz="914400" rtl="0" eaLnBrk="1" fontAlgn="auto" latinLnBrk="0" hangingPunct="1">
              <a:lnSpc>
                <a:spcPct val="100000"/>
              </a:lnSpc>
              <a:spcBef>
                <a:spcPts val="630"/>
              </a:spcBef>
              <a:spcAft>
                <a:spcPts val="0"/>
              </a:spcAft>
              <a:buClrTx/>
              <a:buSzTx/>
              <a:buFontTx/>
              <a:buNone/>
              <a:tabLst/>
              <a:defRPr/>
            </a:pPr>
            <a:r>
              <a:rPr lang="es-US" dirty="0" smtClean="0"/>
              <a:t>Síganos en @CMSGov #CMSNTP.</a:t>
            </a:r>
          </a:p>
          <a:p>
            <a:endParaRPr lang="es-US" dirty="0"/>
          </a:p>
        </p:txBody>
      </p:sp>
    </p:spTree>
    <p:extLst>
      <p:ext uri="{BB962C8B-B14F-4D97-AF65-F5344CB8AC3E}">
        <p14:creationId xmlns:p14="http://schemas.microsoft.com/office/powerpoint/2010/main" val="2474055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3400" y="4148668"/>
            <a:ext cx="5909733" cy="4436533"/>
          </a:xfrm>
        </p:spPr>
        <p:txBody>
          <a:bodyPr/>
          <a:lstStyle/>
          <a:p>
            <a:pPr>
              <a:spcBef>
                <a:spcPts val="611"/>
              </a:spcBef>
              <a:defRPr/>
            </a:pPr>
            <a:r>
              <a:rPr lang="es-US" dirty="0" smtClean="0"/>
              <a:t>Existen 2 formas principales de obtener su cobertura Medicare, Medicare Original o los planes Medicare Advantage (MA en inglés). Usted puede decidir cómo recibe la cobertura.</a:t>
            </a:r>
          </a:p>
          <a:p>
            <a:pPr marL="234828" indent="-234828">
              <a:spcBef>
                <a:spcPts val="611"/>
              </a:spcBef>
              <a:buFont typeface="Wingdings" panose="05000000000000000000" pitchFamily="2" charset="2"/>
              <a:buChar char="§"/>
              <a:defRPr/>
            </a:pPr>
            <a:r>
              <a:rPr lang="es-US" dirty="0" smtClean="0"/>
              <a:t>En Medicare Original se incluyen la Parte A (Seguro de Hospital) y la Parte B (Seguro Médico). Puede comprar una póliza Medigap para obtener ayuda para pagar algunos costos no cubiertos por Medicare Original. También puede elegir comprar una cobertura Medicare para medicamentos recetados (Parte D) a un Plan de medicamentos recetados de Medicare (PDP en inglés). </a:t>
            </a:r>
          </a:p>
          <a:p>
            <a:pPr marL="234828" indent="-234828">
              <a:spcBef>
                <a:spcPts val="611"/>
              </a:spcBef>
              <a:buFont typeface="Wingdings" panose="05000000000000000000" pitchFamily="2" charset="2"/>
              <a:buChar char="§"/>
            </a:pPr>
            <a:r>
              <a:rPr lang="es-US" dirty="0" smtClean="0"/>
              <a:t>Los planes MA (Parte C), como una Organización para el mantenimiento de la salud (HMO en inglés) o una Organización de proveedores preferidos (PPO en inglés), cubren los servicios y suministros de las Partes A y B. También pueden incluir la cobertura Medicare para medicamentos recetados (MA-PD). Puede agregar un Plan de Medicamentos Recetados de Medicare a un Plan Privado de Pago-por-Servicio o un Plan de Costo si no proporcionan cobertura para la Parte D y puede agregarlo a un Plan de Cuenta de Ahorro Médico de Medicare (MSA). No puede agregar un plan de la Parte D a un plan HMO o PPO sin cobertura de recetas médicas. </a:t>
            </a:r>
          </a:p>
          <a:p>
            <a:pPr marL="244821">
              <a:spcBef>
                <a:spcPts val="611"/>
              </a:spcBef>
            </a:pPr>
            <a:r>
              <a:rPr lang="es-US" dirty="0" smtClean="0"/>
              <a:t>Las pólizas de Medigap no funcionan con estos planes. Si se incorpora a un Plan Medicare Advantage, no puede usar su póliza del Seguro suplementario de Medicare (Medigap) para pagar por los gastos directos de su bolsillo mientras esté afiliado a un Plan Medicare Advantage.</a:t>
            </a:r>
            <a:endParaRPr lang="es-US" dirty="0"/>
          </a:p>
        </p:txBody>
      </p:sp>
      <p:sp>
        <p:nvSpPr>
          <p:cNvPr id="7" name="Slide Image Placeholder 6"/>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72786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4148668"/>
            <a:ext cx="5650506" cy="4436533"/>
          </a:xfrm>
        </p:spPr>
        <p:txBody>
          <a:bodyPr/>
          <a:lstStyle/>
          <a:p>
            <a:r>
              <a:rPr lang="es-US" dirty="0" smtClean="0"/>
              <a:t>Si ya es beneficiario del Seguro Social o de la Junta de Retiro Ferroviario (RRB) (por ejemplo, obtiene retiro temprano al menos 4 meses antes de cumplir los 65 años), automáticamente quedará inscripto en Medicare Parte A y Parte B sin necesidad de solicitud adicional. Recibirá un paquete de Inscripción Inicial, que incluye su tarjeta Medicare y más información, alrededor de 3 meses antes de que cumpla los 65 años (la cobertura comienza el primer día del mes en que cumple los 65) o 3 meses antes del 25.</a:t>
            </a:r>
            <a:r>
              <a:rPr lang="es-US" baseline="30000" dirty="0" smtClean="0"/>
              <a:t>vo</a:t>
            </a:r>
            <a:r>
              <a:rPr lang="es-US" dirty="0" smtClean="0"/>
              <a:t> mes de beneficios por incapacidad (la cobertura comienza en el mes n.º 25 de beneficios por incapacidad). </a:t>
            </a:r>
          </a:p>
          <a:p>
            <a:r>
              <a:rPr lang="es-US" dirty="0" smtClean="0"/>
              <a:t>Si todavía no es beneficiario del Seguro Social o de la RRB, deberá inscribirse para obtener Medicare (vea la página 10). </a:t>
            </a:r>
          </a:p>
          <a:p>
            <a:r>
              <a:rPr lang="es-US" b="1" dirty="0" smtClean="0"/>
              <a:t>NOTA</a:t>
            </a:r>
            <a:r>
              <a:rPr lang="es-US" dirty="0" smtClean="0"/>
              <a:t>: Si vive en Puerto Rico y es beneficiario del Seguro social o de la RRB, automáticamente obtendrá Parte A el primer día del mes en el que cumpla 65 años o después de recibir los beneficios por incapacidad durante 24 meses. No obstante, si desea tener la Parte B, deberá inscribirse. Si no se inscribe para la parte B cuando sea elegible, es posible que deba que pagar una multa por inscripción tardía siempre que tenga Parte B. Contáctese con la oficina local de Seguro social o de la RRB para obtener más información.</a:t>
            </a:r>
          </a:p>
          <a:p>
            <a:r>
              <a:rPr lang="es-US" dirty="0" smtClean="0"/>
              <a:t>En esta página se ve la imagen de "Bienvenido a Medicare", CMS Producto No. 11095. Es parte del paquete del Período de Inscripción Inicial. Visite </a:t>
            </a:r>
            <a:r>
              <a:rPr lang="es-US" dirty="0" smtClean="0">
                <a:hlinkClick r:id="rId3"/>
              </a:rPr>
              <a:t>Medicare.gov/Pubs/pdf/11095-Welcome-to-Medicare.pdf</a:t>
            </a:r>
            <a:r>
              <a:rPr lang="es-US" dirty="0" smtClean="0"/>
              <a:t>.</a:t>
            </a:r>
          </a:p>
          <a:p>
            <a:endParaRPr lang="es-US" dirty="0" smtClean="0"/>
          </a:p>
          <a:p>
            <a:endParaRPr lang="es-US" dirty="0"/>
          </a:p>
        </p:txBody>
      </p:sp>
      <p:sp>
        <p:nvSpPr>
          <p:cNvPr id="7" name="Slide Image Placeholder 6"/>
          <p:cNvSpPr>
            <a:spLocks noGrp="1" noRot="1" noChangeAspect="1"/>
          </p:cNvSpPr>
          <p:nvPr>
            <p:ph type="sldImg"/>
          </p:nvPr>
        </p:nvSpPr>
        <p:spPr>
          <a:xfrm>
            <a:off x="1414463" y="757238"/>
            <a:ext cx="4181475" cy="3136900"/>
          </a:xfrm>
        </p:spPr>
      </p:sp>
    </p:spTree>
    <p:extLst>
      <p:ext uri="{BB962C8B-B14F-4D97-AF65-F5344CB8AC3E}">
        <p14:creationId xmlns:p14="http://schemas.microsoft.com/office/powerpoint/2010/main" val="4066984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type="body" idx="1"/>
          </p:nvPr>
        </p:nvSpPr>
        <p:spPr>
          <a:xfrm>
            <a:off x="424543" y="3956660"/>
            <a:ext cx="6019800" cy="4726515"/>
          </a:xfrm>
        </p:spPr>
        <p:txBody>
          <a:bodyPr/>
          <a:lstStyle/>
          <a:p>
            <a:r>
              <a:rPr lang="es-US" dirty="0" smtClean="0"/>
              <a:t>Si tiene Medicare Original usará su tarjeta Medicare roja, azul y blanca para obtener servicios de cuidado de la salud. La tarjeta Medicare le muestra el tipo de cobertura Medicare (Parte A y/o Parte B) que tiene y la fecha en que comenzó la cobertura. Es posible que su tarjeta difiera un poco de esta, pero igualmente es válida.</a:t>
            </a:r>
          </a:p>
          <a:p>
            <a:r>
              <a:rPr lang="es-US" dirty="0" smtClean="0"/>
              <a:t>En la tarjeta Medicare también se ve su número de reclamación de Medicare. Para la mayoría de las personas, el número de reclamación tiene 9 números y 1 letra. También puede tener un número u otra letra después de la primera letra. Los 9 números muestran en qué expediente del Seguro Social se basa su Medicare. La letra o las letras y números indican cómo se relaciona usted con la persona con ese expediente. Por ejemplo, si obtiene Medicare por el expediente de Seguro Social, es posible que tenga la letra "A", "T" o "M", según si es beneficiario tanto de Medicare como del Seguro Social o únicamente de Medicare. Si obtiene Medicare por el expediente de su cónyuge, la letra puede ser "B" o "D". Para jubilados ferroviarios, las letras y los números están adelante del número del Seguro Social. Estos números y letras no tienen que ver con que tenga Medicare Parte A o Parte B. En caso de que haya información incorrecta en la tarjeta, deberá comunicarse con el Seguro Social (o con la Junta de Retiro Ferroviaria si obtiene beneficios por retiro ferroviario). </a:t>
            </a:r>
          </a:p>
          <a:p>
            <a:r>
              <a:rPr lang="es-US" dirty="0" smtClean="0"/>
              <a:t>Si recibe su tarjeta Medicare en el paquete del período de inscripción inicial y no desea la Parte B, siga las instrucciones y devuelva la tarjeta. Hablaremos más sobre los motivos por los cuales puede querer demorar la adopción de la Parte B. Si elige un Plan Medicare Advantage, es posible que el plan le dé una tarjeta para usar cuando reciba los suministros y servicios de atención médica.</a:t>
            </a:r>
          </a:p>
          <a:p>
            <a:r>
              <a:rPr lang="es-US" b="1" dirty="0"/>
              <a:t>NOTA</a:t>
            </a:r>
            <a:r>
              <a:rPr lang="es-US" dirty="0" smtClean="0"/>
              <a:t>: El Seguro Social tiene un servicio online que le permite obtener una tarjeta Medicare de reemplazo. Para crear una cuenta y obtener más información sobre las cuentas de "Mi Seguro Social", visite </a:t>
            </a:r>
            <a:r>
              <a:rPr lang="es-US" dirty="0" smtClean="0">
                <a:hlinkClick r:id="rId3"/>
              </a:rPr>
              <a:t>SSA.gov/myaccount</a:t>
            </a:r>
            <a:r>
              <a:rPr lang="es-US" dirty="0" smtClean="0"/>
              <a:t>.</a:t>
            </a:r>
          </a:p>
        </p:txBody>
      </p:sp>
      <p:sp>
        <p:nvSpPr>
          <p:cNvPr id="4" name="Slide Image Placeholder 3"/>
          <p:cNvSpPr>
            <a:spLocks noGrp="1" noRot="1" noChangeAspect="1"/>
          </p:cNvSpPr>
          <p:nvPr>
            <p:ph type="sldImg"/>
          </p:nvPr>
        </p:nvSpPr>
        <p:spPr>
          <a:xfrm>
            <a:off x="1414463" y="722313"/>
            <a:ext cx="4181475" cy="3136900"/>
          </a:xfrm>
        </p:spPr>
      </p:sp>
    </p:spTree>
    <p:extLst>
      <p:ext uri="{BB962C8B-B14F-4D97-AF65-F5344CB8AC3E}">
        <p14:creationId xmlns:p14="http://schemas.microsoft.com/office/powerpoint/2010/main" val="112002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Tree>
    <p:extLst>
      <p:ext uri="{BB962C8B-B14F-4D97-AF65-F5344CB8AC3E}">
        <p14:creationId xmlns:p14="http://schemas.microsoft.com/office/powerpoint/2010/main" val="2048620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June 2017</a:t>
            </a:r>
            <a:endParaRPr lang="en-US" dirty="0"/>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77697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June 2017</a:t>
            </a:r>
            <a:endParaRPr lang="en-US" dirty="0"/>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9456410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28650" y="1323474"/>
            <a:ext cx="7886700" cy="4853489"/>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6" name="Slide Number Placeholder 5"/>
          <p:cNvSpPr>
            <a:spLocks noGrp="1"/>
          </p:cNvSpPr>
          <p:nvPr>
            <p:ph type="sldNum" sz="quarter" idx="12"/>
          </p:nvPr>
        </p:nvSpPr>
        <p:spPr/>
        <p:txBody>
          <a:bodyPr/>
          <a:lstStyle/>
          <a:p>
            <a:fld id="{D3B75908-2BC4-4CCC-BE4B-63652A0FD379}" type="slidenum">
              <a:rPr lang="en-US" smtClean="0"/>
              <a:t>‹#›</a:t>
            </a:fld>
            <a:endParaRPr lang="en-US" dirty="0"/>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21491982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90567"/>
            <a:ext cx="3886200" cy="4786396"/>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390567"/>
            <a:ext cx="3886200" cy="4786396"/>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3B75908-2BC4-4CCC-BE4B-63652A0FD379}" type="slidenum">
              <a:rPr lang="en-US" smtClean="0"/>
              <a:t>‹#›</a:t>
            </a:fld>
            <a:endParaRPr lang="en-US" dirty="0"/>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32121625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9" name="Slide Number Placeholder 8"/>
          <p:cNvSpPr>
            <a:spLocks noGrp="1"/>
          </p:cNvSpPr>
          <p:nvPr>
            <p:ph type="sldNum" sz="quarter" idx="12"/>
          </p:nvPr>
        </p:nvSpPr>
        <p:spPr/>
        <p:txBody>
          <a:bodyPr/>
          <a:lstStyle/>
          <a:p>
            <a:fld id="{D3B75908-2BC4-4CCC-BE4B-63652A0FD379}" type="slidenum">
              <a:rPr lang="en-US" smtClean="0"/>
              <a:t>‹#›</a:t>
            </a:fld>
            <a:endParaRPr lang="en-US" dirty="0"/>
          </a:p>
        </p:txBody>
      </p:sp>
      <p:sp>
        <p:nvSpPr>
          <p:cNvPr id="10"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273830663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5" name="Slide Number Placeholder 4"/>
          <p:cNvSpPr>
            <a:spLocks noGrp="1"/>
          </p:cNvSpPr>
          <p:nvPr>
            <p:ph type="sldNum" sz="quarter" idx="12"/>
          </p:nvPr>
        </p:nvSpPr>
        <p:spPr/>
        <p:txBody>
          <a:bodyPr/>
          <a:lstStyle/>
          <a:p>
            <a:fld id="{D3B75908-2BC4-4CCC-BE4B-63652A0FD379}" type="slidenum">
              <a:rPr lang="en-US" smtClean="0"/>
              <a:t>‹#›</a:t>
            </a:fld>
            <a:endParaRPr lang="en-US" dirty="0"/>
          </a:p>
        </p:txBody>
      </p:sp>
      <p:sp>
        <p:nvSpPr>
          <p:cNvPr id="6"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1637421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4" name="Slide Number Placeholder 3"/>
          <p:cNvSpPr>
            <a:spLocks noGrp="1"/>
          </p:cNvSpPr>
          <p:nvPr>
            <p:ph type="sldNum" sz="quarter" idx="12"/>
          </p:nvPr>
        </p:nvSpPr>
        <p:spPr/>
        <p:txBody>
          <a:bodyPr/>
          <a:lstStyle/>
          <a:p>
            <a:fld id="{D3B75908-2BC4-4CCC-BE4B-63652A0FD379}" type="slidenum">
              <a:rPr lang="en-US" smtClean="0"/>
              <a:t>‹#›</a:t>
            </a:fld>
            <a:endParaRPr lang="en-US" dirty="0"/>
          </a:p>
        </p:txBody>
      </p:sp>
      <p:sp>
        <p:nvSpPr>
          <p:cNvPr id="5"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3226794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3B75908-2BC4-4CCC-BE4B-63652A0FD379}" type="slidenum">
              <a:rPr lang="en-US" smtClean="0"/>
              <a:t>‹#›</a:t>
            </a:fld>
            <a:endParaRPr lang="en-US" dirty="0"/>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113669444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3B75908-2BC4-4CCC-BE4B-63652A0FD379}" type="slidenum">
              <a:rPr lang="en-US" smtClean="0"/>
              <a:t>‹#›</a:t>
            </a:fld>
            <a:endParaRPr lang="en-US" dirty="0"/>
          </a:p>
        </p:txBody>
      </p:sp>
    </p:spTree>
    <p:extLst>
      <p:ext uri="{BB962C8B-B14F-4D97-AF65-F5344CB8AC3E}">
        <p14:creationId xmlns:p14="http://schemas.microsoft.com/office/powerpoint/2010/main" val="2443367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3_CMS title1">
    <p:bg>
      <p:bgPr>
        <a:solidFill>
          <a:schemeClr val="bg1"/>
        </a:solidFill>
        <a:effectLst/>
      </p:bgPr>
    </p:bg>
    <p:spTree>
      <p:nvGrpSpPr>
        <p:cNvPr id="1" name=""/>
        <p:cNvGrpSpPr/>
        <p:nvPr/>
      </p:nvGrpSpPr>
      <p:grpSpPr>
        <a:xfrm>
          <a:off x="0" y="0"/>
          <a:ext cx="0" cy="0"/>
          <a:chOff x="0" y="0"/>
          <a:chExt cx="0" cy="0"/>
        </a:xfrm>
      </p:grpSpPr>
      <p:sp>
        <p:nvSpPr>
          <p:cNvPr id="12" name="Title 7"/>
          <p:cNvSpPr>
            <a:spLocks noGrp="1"/>
          </p:cNvSpPr>
          <p:nvPr>
            <p:ph type="title" hasCustomPrompt="1"/>
          </p:nvPr>
        </p:nvSpPr>
        <p:spPr>
          <a:xfrm>
            <a:off x="0" y="1371600"/>
            <a:ext cx="9144000" cy="1066800"/>
          </a:xfrm>
          <a:prstGeom prst="rect">
            <a:avLst/>
          </a:prstGeom>
          <a:solidFill>
            <a:srgbClr val="084A9C"/>
          </a:solidFill>
        </p:spPr>
        <p:txBody>
          <a:bodyPr/>
          <a:lstStyle>
            <a:lvl1pPr>
              <a:defRPr baseline="0">
                <a:solidFill>
                  <a:schemeClr val="bg1"/>
                </a:solidFill>
              </a:defRPr>
            </a:lvl1pPr>
          </a:lstStyle>
          <a:p>
            <a:r>
              <a:rPr lang="en-US" dirty="0" smtClean="0"/>
              <a:t>National Training Program</a:t>
            </a:r>
            <a:endParaRPr lang="en-US" dirty="0"/>
          </a:p>
        </p:txBody>
      </p:sp>
      <p:sp>
        <p:nvSpPr>
          <p:cNvPr id="14" name="TextBox 13"/>
          <p:cNvSpPr txBox="1"/>
          <p:nvPr userDrawn="1"/>
        </p:nvSpPr>
        <p:spPr>
          <a:xfrm>
            <a:off x="-1668146" y="4928188"/>
            <a:ext cx="184666" cy="369332"/>
          </a:xfrm>
          <a:prstGeom prst="rect">
            <a:avLst/>
          </a:prstGeom>
          <a:noFill/>
        </p:spPr>
        <p:txBody>
          <a:bodyPr wrap="none" rtlCol="0">
            <a:spAutoFit/>
          </a:bodyPr>
          <a:lstStyle/>
          <a:p>
            <a:pPr fontAlgn="auto">
              <a:spcBef>
                <a:spcPts val="0"/>
              </a:spcBef>
              <a:spcAft>
                <a:spcPts val="0"/>
              </a:spcAft>
            </a:pPr>
            <a:endParaRPr lang="en-US" dirty="0">
              <a:solidFill>
                <a:prstClr val="black"/>
              </a:solidFill>
              <a:latin typeface="Calibri"/>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 Placeholder 2"/>
          <p:cNvSpPr>
            <a:spLocks noGrp="1"/>
          </p:cNvSpPr>
          <p:nvPr>
            <p:ph type="body" sz="quarter" idx="10" hasCustomPrompt="1"/>
          </p:nvPr>
        </p:nvSpPr>
        <p:spPr>
          <a:xfrm>
            <a:off x="5728709" y="2819400"/>
            <a:ext cx="3186691" cy="1143000"/>
          </a:xfrm>
        </p:spPr>
        <p:txBody>
          <a:bodyPr>
            <a:normAutofit/>
          </a:bodyPr>
          <a:lstStyle>
            <a:lvl1pPr marL="0" indent="0" algn="l">
              <a:buNone/>
              <a:defRPr lang="en-US" sz="2400" b="1" i="1" kern="1200" dirty="0" smtClean="0">
                <a:solidFill>
                  <a:srgbClr val="084A9C"/>
                </a:solidFill>
                <a:latin typeface="+mn-lt"/>
                <a:ea typeface="+mn-ea"/>
                <a:cs typeface="+mn-cs"/>
              </a:defRPr>
            </a:lvl1pPr>
          </a:lstStyle>
          <a:p>
            <a:pPr algn="l"/>
            <a:r>
              <a:rPr lang="en-US" sz="2400" b="1" i="1" dirty="0" smtClean="0">
                <a:solidFill>
                  <a:srgbClr val="084A9C"/>
                </a:solidFill>
              </a:rPr>
              <a:t>Module number</a:t>
            </a:r>
          </a:p>
          <a:p>
            <a:pPr algn="l"/>
            <a:endParaRPr lang="en-US" sz="2800" b="0" i="1" dirty="0" smtClean="0">
              <a:solidFill>
                <a:srgbClr val="084A9C"/>
              </a:solidFill>
            </a:endParaRPr>
          </a:p>
        </p:txBody>
      </p:sp>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l="2909" t="3922" r="2763" b="4612"/>
          <a:stretch/>
        </p:blipFill>
        <p:spPr>
          <a:xfrm>
            <a:off x="197593" y="2895600"/>
            <a:ext cx="5224411" cy="3554569"/>
          </a:xfrm>
          <a:prstGeom prst="rect">
            <a:avLst/>
          </a:prstGeom>
        </p:spPr>
      </p:pic>
      <p:sp>
        <p:nvSpPr>
          <p:cNvPr id="9" name="Text Placeholder 2"/>
          <p:cNvSpPr>
            <a:spLocks noGrp="1"/>
          </p:cNvSpPr>
          <p:nvPr>
            <p:ph type="body" sz="quarter" idx="11" hasCustomPrompt="1"/>
          </p:nvPr>
        </p:nvSpPr>
        <p:spPr>
          <a:xfrm>
            <a:off x="5715000" y="4191000"/>
            <a:ext cx="3200400" cy="10668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Title</a:t>
            </a:r>
            <a:endParaRPr lang="en-US" sz="2800" b="0" i="1" dirty="0" smtClean="0">
              <a:solidFill>
                <a:srgbClr val="084A9C"/>
              </a:solidFill>
            </a:endParaRPr>
          </a:p>
        </p:txBody>
      </p:sp>
    </p:spTree>
    <p:extLst>
      <p:ext uri="{BB962C8B-B14F-4D97-AF65-F5344CB8AC3E}">
        <p14:creationId xmlns:p14="http://schemas.microsoft.com/office/powerpoint/2010/main" val="4712777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dirty="0" smtClean="0"/>
              <a:t>June 2017</a:t>
            </a:r>
            <a:endParaRPr lang="en-US" dirty="0"/>
          </a:p>
        </p:txBody>
      </p:sp>
      <p:sp>
        <p:nvSpPr>
          <p:cNvPr id="5" name="Footer Placeholder 4"/>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536273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3pPr marL="1146175" indent="-338138">
              <a:defRPr/>
            </a:lvl3pPr>
            <a:lvl4pPr marL="1204913" indent="346075">
              <a:defRPr/>
            </a:lvl4pPr>
            <a:lvl5pPr marL="1887538" indent="-315913">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r>
              <a:rPr lang="en-US" dirty="0" smtClean="0"/>
              <a:t>June 2017</a:t>
            </a:r>
            <a:endParaRPr lang="en-US" dirty="0"/>
          </a:p>
        </p:txBody>
      </p:sp>
      <p:sp>
        <p:nvSpPr>
          <p:cNvPr id="5" name="Footer Placeholder 4"/>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370275346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dirty="0" smtClean="0"/>
              <a:t>June 2017</a:t>
            </a:r>
            <a:endParaRPr lang="en-US" dirty="0"/>
          </a:p>
        </p:txBody>
      </p:sp>
      <p:sp>
        <p:nvSpPr>
          <p:cNvPr id="5" name="Footer Placeholder 4"/>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20853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206083"/>
            <a:ext cx="3886200" cy="49708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206083"/>
            <a:ext cx="3886200" cy="49708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lvl1pPr>
              <a:defRPr/>
            </a:lvl1pPr>
          </a:lstStyle>
          <a:p>
            <a:r>
              <a:rPr lang="en-US" dirty="0" smtClean="0"/>
              <a:t>June 2017</a:t>
            </a:r>
            <a:endParaRPr lang="en-US" dirty="0"/>
          </a:p>
        </p:txBody>
      </p:sp>
      <p:sp>
        <p:nvSpPr>
          <p:cNvPr id="6" name="Footer Placeholder 5"/>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784824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dirty="0" smtClean="0"/>
              <a:t>June 2017</a:t>
            </a:r>
            <a:endParaRPr lang="en-US" dirty="0"/>
          </a:p>
        </p:txBody>
      </p:sp>
      <p:sp>
        <p:nvSpPr>
          <p:cNvPr id="8" name="Footer Placeholder 7"/>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9" name="Slide Number Placeholder 8"/>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258966465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dirty="0" smtClean="0"/>
              <a:t>June 2017</a:t>
            </a:r>
            <a:endParaRPr lang="en-US" dirty="0"/>
          </a:p>
        </p:txBody>
      </p:sp>
      <p:sp>
        <p:nvSpPr>
          <p:cNvPr id="4" name="Footer Placeholder 3"/>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5" name="Slide Number Placeholder 4"/>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6771991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smtClean="0"/>
              <a:t>June 2017</a:t>
            </a:r>
            <a:endParaRPr lang="en-US" dirty="0"/>
          </a:p>
        </p:txBody>
      </p:sp>
      <p:sp>
        <p:nvSpPr>
          <p:cNvPr id="3" name="Footer Placeholder 2"/>
          <p:cNvSpPr>
            <a:spLocks noGrp="1"/>
          </p:cNvSpPr>
          <p:nvPr>
            <p:ph type="ftr" sz="quarter" idx="11"/>
          </p:nvPr>
        </p:nvSpPr>
        <p:spPr/>
        <p:txBody>
          <a:bodyPr/>
          <a:lstStyle>
            <a:lvl1pPr>
              <a:defRPr/>
            </a:lvl1pPr>
          </a:lstStyle>
          <a:p>
            <a:r>
              <a:rPr lang="en-US" dirty="0" smtClean="0"/>
              <a:t>Getting Started With Medicare</a:t>
            </a:r>
            <a:endParaRPr lang="en-US" dirty="0"/>
          </a:p>
        </p:txBody>
      </p:sp>
      <p:sp>
        <p:nvSpPr>
          <p:cNvPr id="4" name="Slide Number Placeholder 3"/>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30942412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4.PNG"/><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66986" y="2796403"/>
            <a:ext cx="3348364" cy="3380560"/>
          </a:xfrm>
          <a:prstGeom prst="rect">
            <a:avLst/>
          </a:prstGeom>
        </p:spPr>
        <p:txBody>
          <a:bodyPr vert="horz" lIns="91440" tIns="45720" rIns="91440" bIns="45720" rtlCol="0">
            <a:normAutofit/>
          </a:bodyPr>
          <a:lstStyle/>
          <a:p>
            <a:pPr lvl="0"/>
            <a:r>
              <a:rPr lang="en-US" dirty="0" smtClean="0"/>
              <a:t>Click to edit Master text styles</a:t>
            </a:r>
            <a:endParaRPr lang="en-US" dirty="0"/>
          </a:p>
        </p:txBody>
      </p:sp>
    </p:spTree>
    <p:extLst>
      <p:ext uri="{BB962C8B-B14F-4D97-AF65-F5344CB8AC3E}">
        <p14:creationId xmlns:p14="http://schemas.microsoft.com/office/powerpoint/2010/main" val="1929837577"/>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p:txStyles>
    <p:titleStyle>
      <a:lvl1pPr algn="ctr" defTabSz="685800" rtl="0" eaLnBrk="1" latinLnBrk="0" hangingPunct="1">
        <a:lnSpc>
          <a:spcPct val="90000"/>
        </a:lnSpc>
        <a:spcBef>
          <a:spcPct val="0"/>
        </a:spcBef>
        <a:buNone/>
        <a:defRPr sz="3300" b="1" kern="1200">
          <a:solidFill>
            <a:schemeClr val="tx1"/>
          </a:solidFill>
          <a:latin typeface="+mn-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084A9C"/>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
            <a:ext cx="7886700" cy="1026694"/>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171074"/>
            <a:ext cx="7886700" cy="5005889"/>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smtClean="0"/>
              <a:t>Getting Started With Medicare</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60A6685-DBF6-4C41-A0CC-AA9EA7A85A20}" type="slidenum">
              <a:rPr lang="en-US" smtClean="0"/>
              <a:t>‹#›</a:t>
            </a:fld>
            <a:endParaRPr lang="en-US" dirty="0"/>
          </a:p>
        </p:txBody>
      </p:sp>
    </p:spTree>
    <p:extLst>
      <p:ext uri="{BB962C8B-B14F-4D97-AF65-F5344CB8AC3E}">
        <p14:creationId xmlns:p14="http://schemas.microsoft.com/office/powerpoint/2010/main" val="198112847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hf hdr="0"/>
  <p:txStyles>
    <p:titleStyle>
      <a:lvl1pPr algn="ctr" defTabSz="6858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346075" indent="-346075"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746125" indent="-349250"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030288" indent="-338138"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1030288" indent="346075"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712913" indent="-315913"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1"/>
            <a:ext cx="9144000" cy="959206"/>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smtClean="0"/>
              <a:t>Getting Started With Medicare</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B75908-2BC4-4CCC-BE4B-63652A0FD379}" type="slidenum">
              <a:rPr lang="en-US" smtClean="0"/>
              <a:t>‹#›</a:t>
            </a:fld>
            <a:endParaRPr lang="en-US" dirty="0"/>
          </a:p>
        </p:txBody>
      </p:sp>
      <p:sp>
        <p:nvSpPr>
          <p:cNvPr id="10" name="Text Placeholder 2"/>
          <p:cNvSpPr>
            <a:spLocks noGrp="1"/>
          </p:cNvSpPr>
          <p:nvPr>
            <p:ph type="body" idx="1"/>
          </p:nvPr>
        </p:nvSpPr>
        <p:spPr>
          <a:xfrm>
            <a:off x="628650" y="1090864"/>
            <a:ext cx="7886700" cy="5086100"/>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smtClean="0"/>
              <a:t>June 2017</a:t>
            </a:r>
            <a:endParaRPr lang="en-US" dirty="0"/>
          </a:p>
        </p:txBody>
      </p:sp>
    </p:spTree>
    <p:extLst>
      <p:ext uri="{BB962C8B-B14F-4D97-AF65-F5344CB8AC3E}">
        <p14:creationId xmlns:p14="http://schemas.microsoft.com/office/powerpoint/2010/main" val="3882184778"/>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65" r:id="rId3"/>
    <p:sldLayoutId id="2147483666" r:id="rId4"/>
    <p:sldLayoutId id="2147483667" r:id="rId5"/>
    <p:sldLayoutId id="2147483668" r:id="rId6"/>
    <p:sldLayoutId id="2147483669" r:id="rId7"/>
  </p:sldLayoutIdLst>
  <p:timing>
    <p:tnLst>
      <p:par>
        <p:cTn id="1" dur="indefinite" restart="never" nodeType="tmRoot"/>
      </p:par>
    </p:tnLst>
  </p:timing>
  <p:hf hdr="0"/>
  <p:txStyles>
    <p:titleStyle>
      <a:lvl1pPr algn="ctr" defTabSz="685800" rtl="0" eaLnBrk="1" latinLnBrk="0" hangingPunct="1">
        <a:lnSpc>
          <a:spcPct val="90000"/>
        </a:lnSpc>
        <a:spcBef>
          <a:spcPct val="0"/>
        </a:spcBef>
        <a:buNone/>
        <a:defRPr sz="3600" b="1" kern="1200">
          <a:solidFill>
            <a:schemeClr val="bg1"/>
          </a:solidFill>
          <a:latin typeface="Calibri "/>
          <a:ea typeface="+mj-ea"/>
          <a:cs typeface="+mj-cs"/>
        </a:defRPr>
      </a:lvl1pPr>
    </p:titleStyle>
    <p:bodyStyle>
      <a:lvl1pPr marL="346075" indent="-346075"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746125" indent="-3333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082675" indent="-31750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428750" indent="-333375"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428750" indent="346075"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ssa.gov/"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medicare.gov/find-a-plan/questions/medigap-home.aspx"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8" Type="http://schemas.openxmlformats.org/officeDocument/2006/relationships/hyperlink" Target="http://www.cms.gov/Outreach-and-Education/Training/CMSNationalTrainingProgram/index.html" TargetMode="External"/><Relationship Id="rId3" Type="http://schemas.openxmlformats.org/officeDocument/2006/relationships/hyperlink" Target="http://medicare.gov/" TargetMode="External"/><Relationship Id="rId7" Type="http://schemas.openxmlformats.org/officeDocument/2006/relationships/hyperlink" Target="http://insurekidsnow.gov/" TargetMode="External"/><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hyperlink" Target="https://www.CuidadoDeSalud.gov/" TargetMode="External"/><Relationship Id="rId5" Type="http://schemas.openxmlformats.org/officeDocument/2006/relationships/hyperlink" Target="http://www.socialsecurity.gov/" TargetMode="External"/><Relationship Id="rId4" Type="http://schemas.openxmlformats.org/officeDocument/2006/relationships/hyperlink" Target="http://www.mmedicaid.gov/" TargetMode="External"/><Relationship Id="rId9" Type="http://schemas.openxmlformats.org/officeDocument/2006/relationships/hyperlink" Target="http://www.medicare.gov/contacts/organization-search-criteria.aspx" TargetMode="Externa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hyperlink" Target="https://www.cms.gov/Outreach-and-Education/Training/CMSNationalTrainingProgram/index.html" TargetMode="External"/><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hyperlink" Target="https://twitter.com/CMSGov" TargetMode="External"/><Relationship Id="rId4" Type="http://schemas.openxmlformats.org/officeDocument/2006/relationships/hyperlink" Target="mailto:training@cms.hhs.gov"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12.jp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descr="Yellow Rectangle&#10;" title="Yellow Rectangle"/>
          <p:cNvSpPr>
            <a:spLocks noGrp="1"/>
          </p:cNvSpPr>
          <p:nvPr>
            <p:ph type="title"/>
          </p:nvPr>
        </p:nvSpPr>
        <p:spPr>
          <a:xfrm>
            <a:off x="0" y="1384663"/>
            <a:ext cx="9144000" cy="1066800"/>
          </a:xfrm>
          <a:solidFill>
            <a:srgbClr val="FFD004"/>
          </a:solidFill>
        </p:spPr>
        <p:txBody>
          <a:bodyPr anchor="ctr" anchorCtr="1"/>
          <a:lstStyle/>
          <a:p>
            <a:r>
              <a:rPr dirty="0"/>
              <a:t/>
            </a:r>
            <a:br>
              <a:rPr dirty="0"/>
            </a:br>
            <a:endParaRPr lang="es-US" sz="3400" dirty="0">
              <a:solidFill>
                <a:schemeClr val="tx1"/>
              </a:solidFill>
            </a:endParaRPr>
          </a:p>
        </p:txBody>
      </p:sp>
      <p:sp>
        <p:nvSpPr>
          <p:cNvPr id="4" name="TextBox 3"/>
          <p:cNvSpPr txBox="1"/>
          <p:nvPr/>
        </p:nvSpPr>
        <p:spPr>
          <a:xfrm>
            <a:off x="0" y="1583146"/>
            <a:ext cx="9143999" cy="646331"/>
          </a:xfrm>
          <a:prstGeom prst="rect">
            <a:avLst/>
          </a:prstGeom>
          <a:noFill/>
        </p:spPr>
        <p:txBody>
          <a:bodyPr wrap="square" rtlCol="0">
            <a:spAutoFit/>
          </a:bodyPr>
          <a:lstStyle/>
          <a:p>
            <a:pPr algn="ctr"/>
            <a:r>
              <a:rPr lang="es-US" sz="3600" b="1" dirty="0" smtClean="0">
                <a:latin typeface="Calibri" panose="020F0502020204030204" pitchFamily="34" charset="0"/>
              </a:rPr>
              <a:t>Programa Nacional de Capacitación 2017</a:t>
            </a:r>
            <a:endParaRPr lang="es-US" sz="3600" b="1" dirty="0">
              <a:latin typeface="Calibri" panose="020F0502020204030204" pitchFamily="34" charset="0"/>
            </a:endParaRPr>
          </a:p>
        </p:txBody>
      </p:sp>
      <p:sp>
        <p:nvSpPr>
          <p:cNvPr id="2" name="Rectangle 1" descr="Blue Rectangle&#10;" title="Blue Rectangle"/>
          <p:cNvSpPr/>
          <p:nvPr/>
        </p:nvSpPr>
        <p:spPr>
          <a:xfrm>
            <a:off x="0" y="2451463"/>
            <a:ext cx="9144000" cy="108857"/>
          </a:xfrm>
          <a:prstGeom prst="rect">
            <a:avLst/>
          </a:prstGeom>
          <a:solidFill>
            <a:srgbClr val="084A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6"/>
          <p:cNvSpPr>
            <a:spLocks noGrp="1"/>
          </p:cNvSpPr>
          <p:nvPr>
            <p:ph type="body" sz="quarter" idx="10"/>
          </p:nvPr>
        </p:nvSpPr>
        <p:spPr>
          <a:xfrm>
            <a:off x="5411269" y="3381685"/>
            <a:ext cx="3186691" cy="1676451"/>
          </a:xfrm>
        </p:spPr>
        <p:txBody>
          <a:bodyPr>
            <a:noAutofit/>
          </a:bodyPr>
          <a:lstStyle/>
          <a:p>
            <a:r>
              <a:rPr lang="es-US" i="0" dirty="0" smtClean="0"/>
              <a:t>Módulo 0</a:t>
            </a:r>
          </a:p>
          <a:p>
            <a:endParaRPr lang="es-US" i="0" dirty="0" smtClean="0"/>
          </a:p>
          <a:p>
            <a:r>
              <a:rPr lang="es-US" i="0" dirty="0" smtClean="0"/>
              <a:t>Introducción</a:t>
            </a:r>
            <a:r>
              <a:rPr lang="es-US" dirty="0" smtClean="0"/>
              <a:t> </a:t>
            </a:r>
            <a:r>
              <a:rPr lang="es-US" i="0" dirty="0" smtClean="0"/>
              <a:t>a Medicare</a:t>
            </a:r>
          </a:p>
          <a:p>
            <a:endParaRPr lang="es-US" i="0" dirty="0" smtClean="0"/>
          </a:p>
        </p:txBody>
      </p:sp>
    </p:spTree>
    <p:extLst>
      <p:ext uri="{BB962C8B-B14F-4D97-AF65-F5344CB8AC3E}">
        <p14:creationId xmlns:p14="http://schemas.microsoft.com/office/powerpoint/2010/main" val="768785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Qué hacer cuando la inscripción no es automática</a:t>
            </a:r>
            <a:endParaRPr lang="es-US" dirty="0"/>
          </a:p>
        </p:txBody>
      </p:sp>
      <p:sp>
        <p:nvSpPr>
          <p:cNvPr id="3" name="Content Placeholder 2"/>
          <p:cNvSpPr>
            <a:spLocks noGrp="1"/>
          </p:cNvSpPr>
          <p:nvPr>
            <p:ph idx="1"/>
          </p:nvPr>
        </p:nvSpPr>
        <p:spPr>
          <a:xfrm>
            <a:off x="628650" y="1171074"/>
            <a:ext cx="7886700" cy="5299174"/>
          </a:xfrm>
        </p:spPr>
        <p:txBody>
          <a:bodyPr/>
          <a:lstStyle/>
          <a:p>
            <a:pPr marL="398463" indent="-398463"/>
            <a:r>
              <a:rPr lang="es-US" sz="2900" dirty="0" smtClean="0"/>
              <a:t>Si no se inscribe automáticamente</a:t>
            </a:r>
          </a:p>
          <a:p>
            <a:pPr marL="738188" lvl="1" indent="-334963"/>
            <a:r>
              <a:rPr lang="es-US" sz="2600" dirty="0" smtClean="0"/>
              <a:t>Deberá inscribirse con el Seguro Social</a:t>
            </a:r>
          </a:p>
          <a:p>
            <a:pPr marL="1090613" lvl="2" indent="-331788"/>
            <a:r>
              <a:rPr lang="es-US" sz="2200" dirty="0" smtClean="0"/>
              <a:t>Visite </a:t>
            </a:r>
            <a:r>
              <a:rPr lang="es-US" sz="2200" u="sng" dirty="0" smtClean="0">
                <a:hlinkClick r:id="rId3"/>
              </a:rPr>
              <a:t>ssa.gov</a:t>
            </a:r>
            <a:endParaRPr lang="es-US" sz="2200" dirty="0" smtClean="0"/>
          </a:p>
          <a:p>
            <a:pPr marL="1090613" lvl="2" indent="-331788"/>
            <a:r>
              <a:rPr lang="es-US" sz="2200" dirty="0" smtClean="0"/>
              <a:t>Llame al 1-800-772-1213</a:t>
            </a:r>
          </a:p>
          <a:p>
            <a:pPr marL="1090613" lvl="2" indent="-331788"/>
            <a:r>
              <a:rPr lang="es-US" sz="2200" dirty="0" smtClean="0"/>
              <a:t>TTY: 1-312-751-4701</a:t>
            </a:r>
          </a:p>
          <a:p>
            <a:pPr marL="1090613" lvl="2" indent="-331788"/>
            <a:r>
              <a:rPr lang="es-US" sz="2200" dirty="0" smtClean="0"/>
              <a:t>Visite su oficina local</a:t>
            </a:r>
          </a:p>
          <a:p>
            <a:pPr marL="738188" lvl="1" indent="-393700"/>
            <a:r>
              <a:rPr lang="es-US" sz="2600" dirty="0" smtClean="0"/>
              <a:t>Si es jubilado ferroviario, inscríbase con la Junta de Retiro Ferroviario (RRB).</a:t>
            </a:r>
          </a:p>
          <a:p>
            <a:pPr marL="1090613" lvl="2" indent="-331788"/>
            <a:r>
              <a:rPr lang="es-US" sz="2200" dirty="0" smtClean="0"/>
              <a:t>Llame a la oficina local de la RRB o al 1-877-772-5772</a:t>
            </a:r>
          </a:p>
          <a:p>
            <a:pPr marL="398463" indent="-398463"/>
            <a:r>
              <a:rPr lang="es-US" sz="2900" dirty="0" smtClean="0"/>
              <a:t>Inicie la solicitud 3 meses antes cumplir 65 años.</a:t>
            </a:r>
          </a:p>
          <a:p>
            <a:pPr marL="738188" lvl="1" indent="-393700"/>
            <a:r>
              <a:rPr lang="es-US" sz="2600" dirty="0" smtClean="0"/>
              <a:t>No tiene que estar jubilado para obtener Medicare.</a:t>
            </a:r>
          </a:p>
          <a:p>
            <a:pPr lvl="1"/>
            <a:endParaRPr lang="es-US" sz="2600" dirty="0" smtClean="0"/>
          </a:p>
          <a:p>
            <a:pPr lvl="1"/>
            <a:endParaRPr lang="es-US" sz="2600"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10</a:t>
            </a:fld>
            <a:endParaRPr lang="es-US" dirty="0"/>
          </a:p>
        </p:txBody>
      </p:sp>
    </p:spTree>
    <p:extLst>
      <p:ext uri="{BB962C8B-B14F-4D97-AF65-F5344CB8AC3E}">
        <p14:creationId xmlns:p14="http://schemas.microsoft.com/office/powerpoint/2010/main" val="7450204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he slide describes the seven month time frame for the Medicare Initial Enrollment Period. " title="When to Enroll in Medicare"/>
          <p:cNvSpPr>
            <a:spLocks noGrp="1"/>
          </p:cNvSpPr>
          <p:nvPr>
            <p:ph type="title"/>
          </p:nvPr>
        </p:nvSpPr>
        <p:spPr/>
        <p:txBody>
          <a:bodyPr/>
          <a:lstStyle/>
          <a:p>
            <a:r>
              <a:rPr lang="es-US" dirty="0" smtClean="0"/>
              <a:t>Cuándo debe inscribirse a Medicare</a:t>
            </a:r>
            <a:endParaRPr lang="es-US" dirty="0"/>
          </a:p>
        </p:txBody>
      </p:sp>
      <p:sp>
        <p:nvSpPr>
          <p:cNvPr id="3" name="Content Placeholder 2" descr="You can first enroll during your Initial Enrollment Period (IEP), which lasts 7 months&#10;Can enroll in premium-free Part A anytime after IEP begins&#10;Can only enroll in Part B (and premium Part A) during IEP and other limited times&#10;May have a lifetime penalty if you don't enroll during IEP&#10;&#10;" title="When to Enroll in Medicare"/>
          <p:cNvSpPr>
            <a:spLocks noGrp="1"/>
          </p:cNvSpPr>
          <p:nvPr>
            <p:ph idx="1"/>
          </p:nvPr>
        </p:nvSpPr>
        <p:spPr>
          <a:xfrm>
            <a:off x="208546" y="994611"/>
            <a:ext cx="8935453" cy="5393823"/>
          </a:xfrm>
        </p:spPr>
        <p:txBody>
          <a:bodyPr/>
          <a:lstStyle/>
          <a:p>
            <a:pPr marL="339725" indent="-339725"/>
            <a:r>
              <a:rPr lang="es-US" sz="2600" dirty="0" smtClean="0"/>
              <a:t>Puede inscribirse por primera vez durante su período de inscripción inicial (IEP, en inglés), que dura 7 meses.</a:t>
            </a:r>
          </a:p>
          <a:p>
            <a:endParaRPr lang="es-US" sz="3000" dirty="0" smtClean="0"/>
          </a:p>
          <a:p>
            <a:endParaRPr lang="es-US" sz="3000" dirty="0"/>
          </a:p>
          <a:p>
            <a:endParaRPr lang="es-US" sz="3000" dirty="0" smtClean="0"/>
          </a:p>
          <a:p>
            <a:endParaRPr lang="es-US" sz="500" dirty="0" smtClean="0"/>
          </a:p>
          <a:p>
            <a:endParaRPr lang="es-US" sz="500" dirty="0"/>
          </a:p>
          <a:p>
            <a:endParaRPr lang="es-US" sz="500" dirty="0" smtClean="0"/>
          </a:p>
          <a:p>
            <a:pPr marL="339725" indent="-339725"/>
            <a:r>
              <a:rPr lang="es-US" sz="2600" dirty="0" smtClean="0"/>
              <a:t>Puede inscribirse gratis en la Parte A en cualquier momento después de que comience el IEP.</a:t>
            </a:r>
          </a:p>
          <a:p>
            <a:pPr marL="339725" indent="-339725"/>
            <a:r>
              <a:rPr lang="es-US" sz="2600" dirty="0" smtClean="0"/>
              <a:t>Solo puede inscribirse en la Parte B (y por una prima a la Parte A) durante el IEP y otros períodos limitados.</a:t>
            </a:r>
          </a:p>
          <a:p>
            <a:pPr marL="339725" indent="-339725"/>
            <a:r>
              <a:rPr lang="es-US" sz="2600" dirty="0" smtClean="0"/>
              <a:t>Si no se inscribe durante el IEP puede recibir una multa de por vida.</a:t>
            </a:r>
          </a:p>
          <a:p>
            <a:endParaRPr lang="es-US" sz="2800" dirty="0"/>
          </a:p>
        </p:txBody>
      </p:sp>
      <p:pic>
        <p:nvPicPr>
          <p:cNvPr id="12" name="Picture 11" descr="The image describes the seven month time frame for the Medicare Initial Enrollment Period. It includes the three months before the month you turn 65. The month you turn 65, and the three months after the month you turn 65." title="Image of the Medicare Initial Enrollment Period seven-month time frame."/>
          <p:cNvPicPr>
            <a:picLocks noChangeAspect="1"/>
          </p:cNvPicPr>
          <p:nvPr/>
        </p:nvPicPr>
        <p:blipFill rotWithShape="1">
          <a:blip r:embed="rId3">
            <a:extLst>
              <a:ext uri="{28A0092B-C50C-407E-A947-70E740481C1C}">
                <a14:useLocalDpi xmlns:a14="http://schemas.microsoft.com/office/drawing/2010/main" val="0"/>
              </a:ext>
            </a:extLst>
          </a:blip>
          <a:srcRect l="16238" t="28006" r="18911" b="43579"/>
          <a:stretch/>
        </p:blipFill>
        <p:spPr>
          <a:xfrm>
            <a:off x="296740" y="1892170"/>
            <a:ext cx="8218610" cy="1917830"/>
          </a:xfrm>
          <a:prstGeom prst="rect">
            <a:avLst/>
          </a:prstGeom>
        </p:spPr>
      </p:pic>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11</a:t>
            </a:fld>
            <a:endParaRPr lang="es-US" dirty="0"/>
          </a:p>
        </p:txBody>
      </p:sp>
    </p:spTree>
    <p:extLst>
      <p:ext uri="{BB962C8B-B14F-4D97-AF65-F5344CB8AC3E}">
        <p14:creationId xmlns:p14="http://schemas.microsoft.com/office/powerpoint/2010/main" val="24985869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a:t/>
            </a:r>
            <a:br>
              <a:rPr dirty="0"/>
            </a:br>
            <a:r>
              <a:rPr lang="es-US" sz="4000" dirty="0" smtClean="0"/>
              <a:t>Período de Inscripción General (GEP)</a:t>
            </a:r>
            <a:r>
              <a:rPr dirty="0"/>
              <a:t/>
            </a:r>
            <a:br>
              <a:rPr dirty="0"/>
            </a:br>
            <a:endParaRPr lang="es-US" sz="4000" dirty="0"/>
          </a:p>
        </p:txBody>
      </p:sp>
      <p:sp>
        <p:nvSpPr>
          <p:cNvPr id="3" name="Content Placeholder 2"/>
          <p:cNvSpPr>
            <a:spLocks noGrp="1"/>
          </p:cNvSpPr>
          <p:nvPr>
            <p:ph idx="1"/>
          </p:nvPr>
        </p:nvSpPr>
        <p:spPr>
          <a:xfrm>
            <a:off x="314324" y="1187116"/>
            <a:ext cx="8499475" cy="5037974"/>
          </a:xfrm>
        </p:spPr>
        <p:txBody>
          <a:bodyPr/>
          <a:lstStyle/>
          <a:p>
            <a:pPr marL="339725" indent="-339725"/>
            <a:r>
              <a:rPr lang="es-US" sz="2800" dirty="0" smtClean="0"/>
              <a:t>Para quienes no se hayan inscripto a la Parte B (o Parte A con prima) durante su Período de Inscripción Inicial.</a:t>
            </a:r>
          </a:p>
          <a:p>
            <a:pPr marL="339725" indent="-339725"/>
            <a:r>
              <a:rPr lang="es-US" sz="2800" dirty="0" smtClean="0"/>
              <a:t>Transcurre desde el 1 de enero hasta el 31 de marzo, anualmente.</a:t>
            </a:r>
          </a:p>
          <a:p>
            <a:pPr marL="693738" lvl="1" indent="-349250"/>
            <a:r>
              <a:rPr lang="es-US" sz="2600" dirty="0" smtClean="0"/>
              <a:t>La cobertura comienza el 1 de julio.</a:t>
            </a:r>
          </a:p>
          <a:p>
            <a:pPr marL="398463" indent="-398463"/>
            <a:r>
              <a:rPr lang="es-US" sz="2800" dirty="0" smtClean="0"/>
              <a:t>Es posible que deba pagar una multa.</a:t>
            </a:r>
          </a:p>
          <a:p>
            <a:pPr marL="693738" lvl="1" indent="-349250"/>
            <a:r>
              <a:rPr lang="es-US" sz="2600" dirty="0" smtClean="0"/>
              <a:t>10 % por el doble de la cantidad de años durante los cuales no tuvo Parte A</a:t>
            </a:r>
          </a:p>
          <a:p>
            <a:pPr marL="693738" lvl="1" indent="-349250"/>
            <a:r>
              <a:rPr lang="es-US" sz="2600" dirty="0" smtClean="0"/>
              <a:t>10 % por cada 12 meses completos que haya pasado como elegible, pero que no se haya inscripto en la Parte B mientras tenga la Parte B.</a:t>
            </a:r>
          </a:p>
          <a:p>
            <a:pPr lvl="1"/>
            <a:endParaRPr lang="es-US"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12</a:t>
            </a:fld>
            <a:endParaRPr lang="es-US" dirty="0"/>
          </a:p>
        </p:txBody>
      </p:sp>
    </p:spTree>
    <p:extLst>
      <p:ext uri="{BB962C8B-B14F-4D97-AF65-F5344CB8AC3E}">
        <p14:creationId xmlns:p14="http://schemas.microsoft.com/office/powerpoint/2010/main" val="1084451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US" dirty="0" smtClean="0"/>
              <a:t>Prima de la Parte A y Parte B </a:t>
            </a:r>
            <a:r>
              <a:rPr dirty="0"/>
              <a:t/>
            </a:r>
            <a:br>
              <a:rPr dirty="0"/>
            </a:br>
            <a:r>
              <a:rPr lang="es-US" dirty="0" smtClean="0"/>
              <a:t>Período de Inscripción Especial (SEP)</a:t>
            </a:r>
            <a:endParaRPr lang="es-US" dirty="0"/>
          </a:p>
        </p:txBody>
      </p:sp>
      <p:sp>
        <p:nvSpPr>
          <p:cNvPr id="3" name="Content Placeholder 2"/>
          <p:cNvSpPr>
            <a:spLocks noGrp="1"/>
          </p:cNvSpPr>
          <p:nvPr>
            <p:ph idx="1"/>
          </p:nvPr>
        </p:nvSpPr>
        <p:spPr>
          <a:xfrm>
            <a:off x="419100" y="1171074"/>
            <a:ext cx="8470900" cy="5005889"/>
          </a:xfrm>
        </p:spPr>
        <p:txBody>
          <a:bodyPr/>
          <a:lstStyle/>
          <a:p>
            <a:r>
              <a:rPr lang="es-US" sz="3000" dirty="0" smtClean="0"/>
              <a:t>La mayoría de las personas no califican para un SEP</a:t>
            </a:r>
          </a:p>
          <a:p>
            <a:r>
              <a:rPr lang="es-US" sz="3000" dirty="0" smtClean="0"/>
              <a:t>Debe contar con cobertura de plan de salud grupal según el empleo actual y activo suyo o de su cónyuge.</a:t>
            </a:r>
          </a:p>
          <a:p>
            <a:r>
              <a:rPr lang="es-US" sz="3000" dirty="0" smtClean="0"/>
              <a:t>Puede inscribirse: </a:t>
            </a:r>
          </a:p>
          <a:p>
            <a:pPr lvl="1"/>
            <a:r>
              <a:rPr lang="es-US" sz="2600" dirty="0" smtClean="0"/>
              <a:t>En cualquier momento mientras esté cubierto por el plan de salud grupal, o</a:t>
            </a:r>
          </a:p>
          <a:p>
            <a:pPr lvl="1"/>
            <a:r>
              <a:rPr lang="es-US" sz="2600" dirty="0" smtClean="0"/>
              <a:t>dentro de los 8 meses de perdida la cobertura o el empleo actual, lo que suceda primero.</a:t>
            </a:r>
          </a:p>
          <a:p>
            <a:pPr lvl="2"/>
            <a:r>
              <a:rPr lang="es-US" sz="2200" dirty="0" smtClean="0"/>
              <a:t>Las coberturas para jubilados y COBRA no se consideran empleo activo.</a:t>
            </a:r>
            <a:endParaRPr lang="es-US" sz="2200"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13</a:t>
            </a:fld>
            <a:endParaRPr lang="es-US" dirty="0"/>
          </a:p>
        </p:txBody>
      </p:sp>
    </p:spTree>
    <p:extLst>
      <p:ext uri="{BB962C8B-B14F-4D97-AF65-F5344CB8AC3E}">
        <p14:creationId xmlns:p14="http://schemas.microsoft.com/office/powerpoint/2010/main" val="10065599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Check Your Knowledge-Question 1" title="Check Your Knowledge-Question 1"/>
          <p:cNvSpPr>
            <a:spLocks noGrp="1"/>
          </p:cNvSpPr>
          <p:nvPr>
            <p:ph type="title"/>
          </p:nvPr>
        </p:nvSpPr>
        <p:spPr/>
        <p:txBody>
          <a:bodyPr/>
          <a:lstStyle/>
          <a:p>
            <a:r>
              <a:rPr lang="es-US" dirty="0" smtClean="0"/>
              <a:t>Compruebe su conocimiento: pregunta 1</a:t>
            </a:r>
            <a:endParaRPr lang="es-US" dirty="0"/>
          </a:p>
        </p:txBody>
      </p:sp>
      <p:sp>
        <p:nvSpPr>
          <p:cNvPr id="8" name="Content Placeholder 14" descr="When is your Medicare Initial Enrollment Period important?" title="When is your Medicare Initial Enrollment Period important?"/>
          <p:cNvSpPr txBox="1">
            <a:spLocks/>
          </p:cNvSpPr>
          <p:nvPr/>
        </p:nvSpPr>
        <p:spPr>
          <a:xfrm>
            <a:off x="171449" y="1139845"/>
            <a:ext cx="5270706" cy="114615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anose="05000000000000000000" pitchFamily="2" charset="2"/>
              <a:buNone/>
            </a:pPr>
            <a:r>
              <a:rPr lang="es-US" dirty="0" smtClean="0"/>
              <a:t>¿Por qué es importante su Período de Inscripción Inicial de Medicare?</a:t>
            </a:r>
          </a:p>
          <a:p>
            <a:pPr marL="0" indent="0">
              <a:buFont typeface="Wingdings" panose="05000000000000000000" pitchFamily="2" charset="2"/>
              <a:buNone/>
            </a:pPr>
            <a:endParaRPr lang="es-US" dirty="0" smtClean="0"/>
          </a:p>
        </p:txBody>
      </p:sp>
      <p:sp>
        <p:nvSpPr>
          <p:cNvPr id="9" name="Content Placeholder 15" descr="a. Missed enrollment deadlines could result in penalties&#10;b. It’s your first opportunity to enroll in Medicare &#10;c. When you enroll impacts when your coverage begins&#10;d. All of the above&#10;" title="Answer choices a, b, c, and d"/>
          <p:cNvSpPr txBox="1">
            <a:spLocks/>
          </p:cNvSpPr>
          <p:nvPr/>
        </p:nvSpPr>
        <p:spPr>
          <a:xfrm>
            <a:off x="171449" y="2559460"/>
            <a:ext cx="4868810" cy="3979453"/>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s-US" sz="2400" dirty="0" smtClean="0"/>
              <a:t>Si no cumple con las fechas límite para la inscripción podrían aplicarle multas</a:t>
            </a:r>
          </a:p>
          <a:p>
            <a:pPr marL="514350" indent="-514350">
              <a:buFont typeface="Wingdings" panose="05000000000000000000" pitchFamily="2" charset="2"/>
              <a:buAutoNum type="alphaLcPeriod"/>
            </a:pPr>
            <a:r>
              <a:rPr lang="es-US" sz="2400" dirty="0" smtClean="0"/>
              <a:t>Es su primera oportunidad de inscribirse en Medicare </a:t>
            </a:r>
          </a:p>
          <a:p>
            <a:pPr marL="514350" indent="-514350">
              <a:buFont typeface="Wingdings" panose="05000000000000000000" pitchFamily="2" charset="2"/>
              <a:buAutoNum type="alphaLcPeriod"/>
            </a:pPr>
            <a:r>
              <a:rPr lang="es-US" sz="2400" dirty="0" smtClean="0"/>
              <a:t>El momento en que se inscribe determina cuándo comienza su cobertura</a:t>
            </a:r>
          </a:p>
          <a:p>
            <a:pPr marL="514350" indent="-514350">
              <a:buFont typeface="Wingdings" panose="05000000000000000000" pitchFamily="2" charset="2"/>
              <a:buAutoNum type="alphaLcPeriod"/>
            </a:pPr>
            <a:r>
              <a:rPr lang="es-US" sz="2400" dirty="0" smtClean="0"/>
              <a:t>Todas las anteriores</a:t>
            </a:r>
          </a:p>
          <a:p>
            <a:endParaRPr lang="es-US" sz="2400" dirty="0"/>
          </a:p>
        </p:txBody>
      </p:sp>
      <p:sp>
        <p:nvSpPr>
          <p:cNvPr id="11" name="Rounded Rectangle 10" descr="Red box answer selection"/>
          <p:cNvSpPr/>
          <p:nvPr/>
        </p:nvSpPr>
        <p:spPr>
          <a:xfrm>
            <a:off x="215899" y="5705938"/>
            <a:ext cx="3179658" cy="513683"/>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14</a:t>
            </a:fld>
            <a:endParaRPr lang="es-US" dirty="0"/>
          </a:p>
        </p:txBody>
      </p:sp>
    </p:spTree>
    <p:extLst>
      <p:ext uri="{BB962C8B-B14F-4D97-AF65-F5344CB8AC3E}">
        <p14:creationId xmlns:p14="http://schemas.microsoft.com/office/powerpoint/2010/main" val="2245500520"/>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Decision: How do I want to get my Medicare coverage?" title="Decision: How do I want to get my Medicare coverage?"/>
          <p:cNvSpPr>
            <a:spLocks noGrp="1"/>
          </p:cNvSpPr>
          <p:nvPr>
            <p:ph type="title"/>
          </p:nvPr>
        </p:nvSpPr>
        <p:spPr/>
        <p:txBody>
          <a:bodyPr>
            <a:noAutofit/>
          </a:bodyPr>
          <a:lstStyle/>
          <a:p>
            <a:r>
              <a:rPr lang="es-US" sz="3400" dirty="0" smtClean="0"/>
              <a:t>Lección 2: Decisión: ¿Cómo deseo obtener </a:t>
            </a:r>
            <a:r>
              <a:rPr sz="3400" dirty="0"/>
              <a:t/>
            </a:r>
            <a:br>
              <a:rPr sz="3400" dirty="0"/>
            </a:br>
            <a:r>
              <a:rPr lang="es-US" sz="3400" dirty="0" smtClean="0"/>
              <a:t>mi Cobertura Medicare?</a:t>
            </a:r>
            <a:endParaRPr lang="es-US" sz="3400" dirty="0"/>
          </a:p>
        </p:txBody>
      </p:sp>
      <p:sp>
        <p:nvSpPr>
          <p:cNvPr id="3" name="Content Placeholder 2" descr="Original Medicare or Medicare Advantage?&#10;Should I take Part A and Part B? When?&#10;Do I need a Medigap policy?&#10;What about Part D?&#10;What do I need to do if I’m not &#10;retiring at 65?&#10;" title="List of questions to ask when considering how you want to get your Medicare coverage"/>
          <p:cNvSpPr>
            <a:spLocks noGrp="1"/>
          </p:cNvSpPr>
          <p:nvPr>
            <p:ph idx="1"/>
          </p:nvPr>
        </p:nvSpPr>
        <p:spPr/>
        <p:txBody>
          <a:bodyPr/>
          <a:lstStyle/>
          <a:p>
            <a:r>
              <a:rPr lang="es-US" dirty="0" smtClean="0"/>
              <a:t>¿Medicare Original o Medicare Advantage?</a:t>
            </a:r>
          </a:p>
          <a:p>
            <a:r>
              <a:rPr lang="es-US" dirty="0" smtClean="0"/>
              <a:t>¿Debo elegir la Parte A y la Parte B? ¿Cuándo?</a:t>
            </a:r>
          </a:p>
          <a:p>
            <a:r>
              <a:rPr lang="es-US" dirty="0" smtClean="0"/>
              <a:t>¿Necesito una póliza Medigap?</a:t>
            </a:r>
          </a:p>
          <a:p>
            <a:r>
              <a:rPr lang="es-US" dirty="0" smtClean="0"/>
              <a:t>¿Qué sucede con la Parte D?</a:t>
            </a:r>
          </a:p>
          <a:p>
            <a:r>
              <a:rPr lang="es-US" dirty="0" smtClean="0"/>
              <a:t>¿Qué debo hacer si no </a:t>
            </a:r>
          </a:p>
          <a:p>
            <a:pPr marL="292100" indent="0">
              <a:buNone/>
            </a:pPr>
            <a:r>
              <a:rPr lang="es-US" dirty="0" smtClean="0"/>
              <a:t>me jubilo a los 65?</a:t>
            </a:r>
          </a:p>
          <a:p>
            <a:pPr marL="0" indent="0">
              <a:buNone/>
            </a:pPr>
            <a:endParaRPr lang="es-US" dirty="0"/>
          </a:p>
        </p:txBody>
      </p:sp>
      <p:grpSp>
        <p:nvGrpSpPr>
          <p:cNvPr id="4" name="Group 3" descr="Image showing a pencil circling Y for yes, N for No, Maybe?" title="Image showing a pencil circling Y for yes, N for No, Maybe?"/>
          <p:cNvGrpSpPr/>
          <p:nvPr/>
        </p:nvGrpSpPr>
        <p:grpSpPr>
          <a:xfrm>
            <a:off x="6692378" y="2378869"/>
            <a:ext cx="2567008" cy="2249357"/>
            <a:chOff x="5870869" y="3852211"/>
            <a:chExt cx="3287850" cy="2094878"/>
          </a:xfrm>
        </p:grpSpPr>
        <p:pic>
          <p:nvPicPr>
            <p:cNvPr id="3074" name="Picture 2" descr="Pencil and paper with Yes, No, or Maybe? " title="Yes, No, or Maybe? image"/>
            <p:cNvPicPr>
              <a:picLocks noChangeAspect="1" noChangeArrowheads="1"/>
            </p:cNvPicPr>
            <p:nvPr/>
          </p:nvPicPr>
          <p:blipFill rotWithShape="1">
            <a:blip r:embed="rId3" cstate="print"/>
            <a:srcRect l="6575" t="22647" b="13674"/>
            <a:stretch/>
          </p:blipFill>
          <p:spPr bwMode="auto">
            <a:xfrm>
              <a:off x="5870869" y="3852211"/>
              <a:ext cx="2962370" cy="2094878"/>
            </a:xfrm>
            <a:prstGeom prst="rect">
              <a:avLst/>
            </a:prstGeom>
            <a:noFill/>
          </p:spPr>
        </p:pic>
        <p:sp>
          <p:nvSpPr>
            <p:cNvPr id="13" name="TextBox 12" descr="maybe?" title="Maybe?"/>
            <p:cNvSpPr txBox="1"/>
            <p:nvPr/>
          </p:nvSpPr>
          <p:spPr>
            <a:xfrm rot="20290040">
              <a:off x="7059992" y="5065849"/>
              <a:ext cx="2098727" cy="472955"/>
            </a:xfrm>
            <a:prstGeom prst="rect">
              <a:avLst/>
            </a:prstGeom>
            <a:noFill/>
          </p:spPr>
          <p:txBody>
            <a:bodyPr wrap="square" rtlCol="0">
              <a:spAutoFit/>
            </a:bodyPr>
            <a:lstStyle/>
            <a:p>
              <a:r>
                <a:rPr lang="es-US" sz="2700" b="1" dirty="0">
                  <a:solidFill>
                    <a:schemeClr val="bg2">
                      <a:lumMod val="50000"/>
                    </a:schemeClr>
                  </a:solidFill>
                  <a:latin typeface="Bradley Hand ITC" pitchFamily="66" charset="0"/>
                </a:rPr>
                <a:t>Maybe?</a:t>
              </a:r>
            </a:p>
          </p:txBody>
        </p:sp>
      </p:grpSp>
      <p:sp>
        <p:nvSpPr>
          <p:cNvPr id="5" name="Date Placeholder 4"/>
          <p:cNvSpPr>
            <a:spLocks noGrp="1"/>
          </p:cNvSpPr>
          <p:nvPr>
            <p:ph type="dt" sz="half" idx="2"/>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3B75908-2BC4-4CCC-BE4B-63652A0FD379}" type="slidenum">
              <a:rPr lang="en-US" smtClean="0"/>
              <a:t>15</a:t>
            </a:fld>
            <a:endParaRPr lang="es-US" dirty="0"/>
          </a:p>
        </p:txBody>
      </p:sp>
    </p:spTree>
    <p:extLst>
      <p:ext uri="{BB962C8B-B14F-4D97-AF65-F5344CB8AC3E}">
        <p14:creationId xmlns:p14="http://schemas.microsoft.com/office/powerpoint/2010/main" val="1819641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a:xfrm>
            <a:off x="0" y="1"/>
            <a:ext cx="9144000" cy="1026694"/>
          </a:xfrm>
        </p:spPr>
        <p:txBody>
          <a:bodyPr>
            <a:noAutofit/>
          </a:bodyPr>
          <a:lstStyle/>
          <a:p>
            <a:r>
              <a:rPr lang="es-US" dirty="0" smtClean="0"/>
              <a:t>Medicare Original </a:t>
            </a:r>
            <a:r>
              <a:rPr dirty="0"/>
              <a:t/>
            </a:r>
            <a:br>
              <a:rPr dirty="0"/>
            </a:br>
            <a:r>
              <a:rPr lang="es-US" dirty="0" smtClean="0"/>
              <a:t>Parte A: Seguro de hospital</a:t>
            </a:r>
            <a:endParaRPr lang="es-US" dirty="0"/>
          </a:p>
        </p:txBody>
      </p:sp>
      <p:sp>
        <p:nvSpPr>
          <p:cNvPr id="3" name="Content Placeholder 2" descr="Part A–Hospital Insurance helps cover&#10;Inpatient hospital care&#10;Inpatient skilled nursing facility (SNF) care&#10;Blood (inpatient)&#10;Certain inpatient non-religious, nonmedical health care in approved religious nonmedical institutions (RNHCIs)&#10;Home health care&#10;Hospice care&#10;" title="List of coverage under Original Medicare Part A-Hospital Insurance Coverage"/>
          <p:cNvSpPr>
            <a:spLocks noGrp="1"/>
          </p:cNvSpPr>
          <p:nvPr>
            <p:ph idx="1"/>
          </p:nvPr>
        </p:nvSpPr>
        <p:spPr>
          <a:xfrm>
            <a:off x="628650" y="1171074"/>
            <a:ext cx="8096250" cy="5005889"/>
          </a:xfrm>
        </p:spPr>
        <p:txBody>
          <a:bodyPr/>
          <a:lstStyle/>
          <a:p>
            <a:r>
              <a:rPr lang="es-US" dirty="0" smtClean="0"/>
              <a:t>La Parte A, seguro de hospital, ayuda a cubrir:</a:t>
            </a:r>
          </a:p>
          <a:p>
            <a:pPr lvl="1"/>
            <a:r>
              <a:rPr lang="es-US" sz="2700" dirty="0" smtClean="0"/>
              <a:t>Cuidados en internación</a:t>
            </a:r>
          </a:p>
          <a:p>
            <a:pPr lvl="1"/>
            <a:r>
              <a:rPr lang="es-US" sz="2700" dirty="0" smtClean="0"/>
              <a:t>Cuidados en un Centro de Enfermería Especializada (SNF en inglés) para pacientes internados</a:t>
            </a:r>
          </a:p>
          <a:p>
            <a:pPr lvl="1"/>
            <a:r>
              <a:rPr lang="es-US" sz="2700" dirty="0" smtClean="0"/>
              <a:t>Sangre (internación)</a:t>
            </a:r>
          </a:p>
          <a:p>
            <a:pPr lvl="1"/>
            <a:r>
              <a:rPr lang="es-US" sz="2700" dirty="0" smtClean="0"/>
              <a:t>Ciertos servicios no religiosos y no médicos del cuidado de la salud durante la internación en instituciones de cuidado de la salud religiosas no médica (RNHCI en inglés).</a:t>
            </a:r>
          </a:p>
          <a:p>
            <a:pPr lvl="1"/>
            <a:r>
              <a:rPr lang="es-US" sz="2700" dirty="0" smtClean="0"/>
              <a:t>Cuidado de la salud en el hogar</a:t>
            </a:r>
          </a:p>
          <a:p>
            <a:pPr lvl="1"/>
            <a:r>
              <a:rPr lang="es-US" sz="2700" dirty="0" smtClean="0"/>
              <a:t>Cuidado de hospicio</a:t>
            </a:r>
          </a:p>
          <a:p>
            <a:pPr lvl="1"/>
            <a:endParaRPr lang="es-US" dirty="0" smtClean="0"/>
          </a:p>
        </p:txBody>
      </p:sp>
      <p:pic>
        <p:nvPicPr>
          <p:cNvPr id="9" name="Picture 8" descr="H image to depict the symbol of Medicare Part A hospital coverage." title="H image to depict the symbol of hospital coverage for Medicare Part A"/>
          <p:cNvPicPr>
            <a:picLocks noChangeAspect="1"/>
          </p:cNvPicPr>
          <p:nvPr/>
        </p:nvPicPr>
        <p:blipFill>
          <a:blip r:embed="rId3" cstate="print">
            <a:duotone>
              <a:prstClr val="black"/>
              <a:schemeClr val="accent1">
                <a:tint val="45000"/>
                <a:satMod val="400000"/>
              </a:schemeClr>
            </a:duotone>
          </a:blip>
          <a:stretch>
            <a:fillRect/>
          </a:stretch>
        </p:blipFill>
        <p:spPr>
          <a:xfrm>
            <a:off x="7613555" y="1658225"/>
            <a:ext cx="672193" cy="672193"/>
          </a:xfrm>
          <a:prstGeom prst="rect">
            <a:avLst/>
          </a:prstGeom>
        </p:spPr>
      </p:pic>
      <p:sp>
        <p:nvSpPr>
          <p:cNvPr id="5" name="Date Placeholder 4"/>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10" name="Slide Number Placeholder 9"/>
          <p:cNvSpPr>
            <a:spLocks noGrp="1"/>
          </p:cNvSpPr>
          <p:nvPr>
            <p:ph type="sldNum" sz="quarter" idx="12"/>
          </p:nvPr>
        </p:nvSpPr>
        <p:spPr/>
        <p:txBody>
          <a:bodyPr/>
          <a:lstStyle/>
          <a:p>
            <a:fld id="{D60A6685-DBF6-4C41-A0CC-AA9EA7A85A20}" type="slidenum">
              <a:rPr lang="en-US" smtClean="0"/>
              <a:t>16</a:t>
            </a:fld>
            <a:endParaRPr lang="es-US" dirty="0"/>
          </a:p>
        </p:txBody>
      </p:sp>
    </p:spTree>
    <p:extLst>
      <p:ext uri="{BB962C8B-B14F-4D97-AF65-F5344CB8AC3E}">
        <p14:creationId xmlns:p14="http://schemas.microsoft.com/office/powerpoint/2010/main" val="34190590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s-US" dirty="0" smtClean="0"/>
              <a:t>Cómo pagar Medicare Parte A</a:t>
            </a:r>
          </a:p>
        </p:txBody>
      </p:sp>
      <p:sp>
        <p:nvSpPr>
          <p:cNvPr id="24580" name="Rectangle 3"/>
          <p:cNvSpPr>
            <a:spLocks noGrp="1" noChangeArrowheads="1"/>
          </p:cNvSpPr>
          <p:nvPr>
            <p:ph idx="1"/>
          </p:nvPr>
        </p:nvSpPr>
        <p:spPr>
          <a:xfrm>
            <a:off x="192506" y="1149791"/>
            <a:ext cx="8651458" cy="5127919"/>
          </a:xfrm>
        </p:spPr>
        <p:txBody>
          <a:bodyPr>
            <a:normAutofit fontScale="92500" lnSpcReduction="20000"/>
          </a:bodyPr>
          <a:lstStyle/>
          <a:p>
            <a:r>
              <a:rPr lang="es-US" dirty="0" smtClean="0"/>
              <a:t>La mayoría de las personas no pagan una prima por la Parte A </a:t>
            </a:r>
          </a:p>
          <a:p>
            <a:pPr lvl="1"/>
            <a:r>
              <a:rPr lang="es-US" dirty="0" smtClean="0"/>
              <a:t>Si pagó los impuestos de la Ley de Contribución al Seguro Federal (FICA) durante al menos 10 años</a:t>
            </a:r>
          </a:p>
          <a:p>
            <a:r>
              <a:rPr lang="es-US" dirty="0" smtClean="0"/>
              <a:t>Si pagó el FICA menos de 10 años puede pagar una prima para obtener la Parte A</a:t>
            </a:r>
          </a:p>
          <a:p>
            <a:r>
              <a:rPr lang="es-US" dirty="0" smtClean="0"/>
              <a:t>Es posible que reciba una multa si no se inscribe cuando es elegible por primera vez para la Parte A con prima.</a:t>
            </a:r>
          </a:p>
          <a:p>
            <a:pPr lvl="1"/>
            <a:r>
              <a:rPr lang="es-US" dirty="0" smtClean="0"/>
              <a:t>Su prima mensual podría aumentar hasta 10 %.</a:t>
            </a:r>
          </a:p>
          <a:p>
            <a:pPr lvl="1"/>
            <a:r>
              <a:rPr lang="es-US" dirty="0" smtClean="0"/>
              <a:t>Deberá pagar la prima más alta por el doble de la cantidad de años que podría haber tenido la Parte A, pero no se inscribió.</a:t>
            </a:r>
          </a:p>
        </p:txBody>
      </p:sp>
      <p:sp>
        <p:nvSpPr>
          <p:cNvPr id="2" name="Date Placeholder 1"/>
          <p:cNvSpPr>
            <a:spLocks noGrp="1"/>
          </p:cNvSpPr>
          <p:nvPr>
            <p:ph type="dt" sz="half" idx="10"/>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60A6685-DBF6-4C41-A0CC-AA9EA7A85A20}" type="slidenum">
              <a:rPr lang="en-US" smtClean="0"/>
              <a:t>17</a:t>
            </a:fld>
            <a:endParaRPr lang="es-US" dirty="0"/>
          </a:p>
        </p:txBody>
      </p:sp>
    </p:spTree>
    <p:custDataLst>
      <p:tags r:id="rId1"/>
    </p:custDataLst>
    <p:extLst>
      <p:ext uri="{BB962C8B-B14F-4D97-AF65-F5344CB8AC3E}">
        <p14:creationId xmlns:p14="http://schemas.microsoft.com/office/powerpoint/2010/main" val="87455479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a:xfrm>
            <a:off x="-1" y="1"/>
            <a:ext cx="9143999" cy="1026694"/>
          </a:xfrm>
        </p:spPr>
        <p:txBody>
          <a:bodyPr>
            <a:noAutofit/>
          </a:bodyPr>
          <a:lstStyle/>
          <a:p>
            <a:r>
              <a:rPr lang="es-US" dirty="0" smtClean="0"/>
              <a:t>Parte A: Lo que paga </a:t>
            </a:r>
            <a:r>
              <a:rPr dirty="0"/>
              <a:t/>
            </a:r>
            <a:br>
              <a:rPr dirty="0"/>
            </a:br>
            <a:r>
              <a:rPr lang="es-US" dirty="0" smtClean="0"/>
              <a:t>en Medicare Original</a:t>
            </a:r>
            <a:endParaRPr lang="es-US" dirty="0"/>
          </a:p>
        </p:txBody>
      </p:sp>
      <p:graphicFrame>
        <p:nvGraphicFramePr>
          <p:cNvPr id="10" name="Table 9" descr="Hospital Inpatient Stay&#10;$1,184 deductible and no coinsurance for days 1–60 each benefit period &#10;$296 per day for days 61–90 each benefit period &#10;$592 per “lifetime reserve day” after day 90 of each benefit period (up to 60 days over your lifetime) &#10;All costs for each day after the lifetime reserve days &#10;Inpatient mental health care in a psychiatric hospital limited to 190 days in a lifetime&#10;&#10;&#10;Skilled Nursing Facility Stay&#10;$0 for the first 20 days each benefit period &#10;$148 per day for days 21–100 each benefit period &#10;All costs for each day after day 100 in a benefit period &#10;&#10;Home Health Care&#10;$0 for home health care services &#10;20% of the Medicare-approved amount for durable medical equipment&#10;"/>
          <p:cNvGraphicFramePr>
            <a:graphicFrameLocks noGrp="1"/>
          </p:cNvGraphicFramePr>
          <p:nvPr>
            <p:extLst>
              <p:ext uri="{D42A27DB-BD31-4B8C-83A1-F6EECF244321}">
                <p14:modId xmlns:p14="http://schemas.microsoft.com/office/powerpoint/2010/main" val="1006458664"/>
              </p:ext>
            </p:extLst>
          </p:nvPr>
        </p:nvGraphicFramePr>
        <p:xfrm>
          <a:off x="0" y="1070809"/>
          <a:ext cx="9143999" cy="5111543"/>
        </p:xfrm>
        <a:graphic>
          <a:graphicData uri="http://schemas.openxmlformats.org/drawingml/2006/table">
            <a:tbl>
              <a:tblPr firstRow="1" bandRow="1">
                <a:tableStyleId>{BC89EF96-8CEA-46FF-86C4-4CE0E7609802}</a:tableStyleId>
              </a:tblPr>
              <a:tblGrid>
                <a:gridCol w="1865514"/>
                <a:gridCol w="7278485"/>
              </a:tblGrid>
              <a:tr h="2535991">
                <a:tc>
                  <a:txBody>
                    <a:bodyPr/>
                    <a:lstStyle/>
                    <a:p>
                      <a:r>
                        <a:rPr lang="en-US" sz="2000" b="1" baseline="0" dirty="0" smtClean="0"/>
                        <a:t>Internación</a:t>
                      </a:r>
                      <a:endParaRPr lang="es-US" sz="2000" b="1" baseline="0" dirty="0" smtClean="0">
                        <a:latin typeface="+mj-lt"/>
                      </a:endParaRPr>
                    </a:p>
                  </a:txBody>
                  <a:tcPr marL="68580" marR="68580" marT="34288" marB="34288"/>
                </a:tc>
                <a:tc>
                  <a:txBody>
                    <a:bodyPr/>
                    <a:lstStyle/>
                    <a:p>
                      <a:pPr marL="342900" indent="-342900">
                        <a:spcAft>
                          <a:spcPts val="300"/>
                        </a:spcAft>
                        <a:buFont typeface="Wingdings" pitchFamily="2" charset="2"/>
                        <a:buChar char="§"/>
                      </a:pPr>
                      <a:r>
                        <a:rPr lang="en-US" sz="1800" b="1" baseline="0" dirty="0" smtClean="0"/>
                        <a:t>$1,316</a:t>
                      </a:r>
                      <a:r>
                        <a:rPr sz="1800" dirty="0"/>
                        <a:t> de deducible y ningún coseguro para los días 1 a 60 de cada período de beneficios</a:t>
                      </a:r>
                      <a:r>
                        <a:rPr lang="en-US" sz="1800" b="0" baseline="0" dirty="0" smtClean="0"/>
                        <a:t> </a:t>
                      </a:r>
                    </a:p>
                    <a:p>
                      <a:pPr marL="342900" indent="-342900">
                        <a:spcAft>
                          <a:spcPts val="300"/>
                        </a:spcAft>
                        <a:buFont typeface="Wingdings" pitchFamily="2" charset="2"/>
                        <a:buChar char="§"/>
                      </a:pPr>
                      <a:r>
                        <a:rPr lang="en-US" sz="1800" b="1" baseline="0" dirty="0" smtClean="0"/>
                        <a:t>$329 </a:t>
                      </a:r>
                      <a:r>
                        <a:rPr lang="en-US" sz="1800" b="0" baseline="0" dirty="0" smtClean="0"/>
                        <a:t>por día para los días 61 a 90 de cada período de beneficios </a:t>
                      </a:r>
                    </a:p>
                    <a:p>
                      <a:pPr marL="342900" indent="-342900">
                        <a:spcAft>
                          <a:spcPts val="300"/>
                        </a:spcAft>
                        <a:buFont typeface="Wingdings" pitchFamily="2" charset="2"/>
                        <a:buChar char="§"/>
                      </a:pPr>
                      <a:r>
                        <a:rPr lang="en-US" sz="1800" b="1" baseline="0" dirty="0" smtClean="0"/>
                        <a:t>$658 </a:t>
                      </a:r>
                      <a:r>
                        <a:rPr lang="en-US" sz="1800" b="0" baseline="0" dirty="0" smtClean="0"/>
                        <a:t>por "día de reserva de por vida" después del día 90 de cada período de beneficios (hasta 60 días durante toda su vida) </a:t>
                      </a:r>
                    </a:p>
                    <a:p>
                      <a:pPr marL="342900" indent="-342900">
                        <a:spcAft>
                          <a:spcPts val="300"/>
                        </a:spcAft>
                        <a:buFont typeface="Wingdings" pitchFamily="2" charset="2"/>
                        <a:buChar char="§"/>
                      </a:pPr>
                      <a:r>
                        <a:rPr lang="en-US" sz="1800" b="0" baseline="0" dirty="0" smtClean="0"/>
                        <a:t>Todos los costos para cada día después de los días de reserva de por vida </a:t>
                      </a:r>
                    </a:p>
                    <a:p>
                      <a:pPr marL="342900" indent="-342900">
                        <a:spcAft>
                          <a:spcPts val="300"/>
                        </a:spcAft>
                        <a:buFont typeface="Wingdings" pitchFamily="2" charset="2"/>
                        <a:buChar char="§"/>
                      </a:pPr>
                      <a:r>
                        <a:rPr lang="en-US" sz="1800" b="0" baseline="0" dirty="0" smtClean="0"/>
                        <a:t>Servicios de salud mental para pacientes internados en un hospital psiquiátrico limitados a 190 días en una vida</a:t>
                      </a:r>
                      <a:endParaRPr lang="es-US" sz="1800" b="0" baseline="0" dirty="0" smtClean="0">
                        <a:latin typeface="Minion Pro"/>
                      </a:endParaRPr>
                    </a:p>
                  </a:txBody>
                  <a:tcPr marL="68580" marR="68580" marT="34288" marB="34288"/>
                </a:tc>
              </a:tr>
              <a:tr h="1101717">
                <a:tc>
                  <a:txBody>
                    <a:bodyPr/>
                    <a:lstStyle/>
                    <a:p>
                      <a:r>
                        <a:rPr lang="en-US" sz="2000" b="1" dirty="0" smtClean="0"/>
                        <a:t>Cuidado en un Centro de Enfermería Especializada</a:t>
                      </a:r>
                      <a:endParaRPr lang="es-US" sz="2000" b="1" dirty="0"/>
                    </a:p>
                  </a:txBody>
                  <a:tcPr marL="68580" marR="68580" marT="34288" marB="34288"/>
                </a:tc>
                <a:tc>
                  <a:txBody>
                    <a:bodyPr/>
                    <a:lstStyle/>
                    <a:p>
                      <a:pPr marL="342900" indent="-342900">
                        <a:spcAft>
                          <a:spcPts val="300"/>
                        </a:spcAft>
                        <a:buFont typeface="Wingdings" pitchFamily="2" charset="2"/>
                        <a:buChar char="§"/>
                      </a:pPr>
                      <a:r>
                        <a:rPr lang="en-US" sz="1800" b="1" kern="1200" baseline="0" dirty="0" smtClean="0"/>
                        <a:t>$0</a:t>
                      </a:r>
                      <a:r>
                        <a:rPr lang="en-US" sz="1800" kern="1200" baseline="0" dirty="0" smtClean="0"/>
                        <a:t> los primeros 20 días de cada período de beneficios</a:t>
                      </a:r>
                    </a:p>
                    <a:p>
                      <a:pPr marL="342900" indent="-342900">
                        <a:spcAft>
                          <a:spcPts val="300"/>
                        </a:spcAft>
                        <a:buFont typeface="Wingdings" pitchFamily="2" charset="2"/>
                        <a:buChar char="§"/>
                      </a:pPr>
                      <a:r>
                        <a:rPr lang="en-US" sz="1800" b="1" kern="1200" baseline="0" dirty="0" smtClean="0"/>
                        <a:t>$164.50 </a:t>
                      </a:r>
                      <a:r>
                        <a:rPr lang="en-US" sz="1800" kern="1200" baseline="0" dirty="0" smtClean="0"/>
                        <a:t>por día para los días 21 a 100 de cada período de beneficios </a:t>
                      </a:r>
                    </a:p>
                    <a:p>
                      <a:pPr marL="342900" indent="-342900">
                        <a:spcAft>
                          <a:spcPts val="300"/>
                        </a:spcAft>
                        <a:buFont typeface="Wingdings" pitchFamily="2" charset="2"/>
                        <a:buChar char="§"/>
                      </a:pPr>
                      <a:r>
                        <a:rPr lang="en-US" sz="1800" kern="1200" baseline="0" dirty="0" smtClean="0"/>
                        <a:t>Todos los costos por cada día después del día 100 en un período de beneficios </a:t>
                      </a:r>
                      <a:endParaRPr lang="es-US" sz="1800" dirty="0"/>
                    </a:p>
                  </a:txBody>
                  <a:tcPr marL="68580" marR="68580" marT="34288" marB="34288"/>
                </a:tc>
              </a:tr>
              <a:tr h="1067921">
                <a:tc>
                  <a:txBody>
                    <a:bodyPr/>
                    <a:lstStyle/>
                    <a:p>
                      <a:r>
                        <a:rPr lang="en-US" sz="2000" b="1" kern="1200" dirty="0" smtClean="0"/>
                        <a:t>Servicios de Cuidado de la salud en el hogar</a:t>
                      </a:r>
                      <a:endParaRPr lang="es-US" sz="2000" b="1" kern="1200" dirty="0">
                        <a:solidFill>
                          <a:schemeClr val="dk1"/>
                        </a:solidFill>
                        <a:latin typeface="+mn-lt"/>
                        <a:ea typeface="+mn-ea"/>
                        <a:cs typeface="+mn-cs"/>
                      </a:endParaRPr>
                    </a:p>
                  </a:txBody>
                  <a:tcPr marL="68580" marR="68580" marT="34288" marB="34288"/>
                </a:tc>
                <a:tc>
                  <a:txBody>
                    <a:bodyPr/>
                    <a:lstStyle/>
                    <a:p>
                      <a:pPr marL="341313" indent="-341313">
                        <a:spcAft>
                          <a:spcPts val="300"/>
                        </a:spcAft>
                        <a:buFont typeface="Wingdings" pitchFamily="2" charset="2"/>
                        <a:buChar char="§"/>
                        <a:tabLst>
                          <a:tab pos="292100" algn="l"/>
                        </a:tabLst>
                      </a:pPr>
                      <a:r>
                        <a:rPr lang="en-US" sz="1800" b="1" dirty="0" smtClean="0"/>
                        <a:t>$0</a:t>
                      </a:r>
                      <a:r>
                        <a:rPr lang="en-US" sz="1800" dirty="0" smtClean="0"/>
                        <a:t> por servicios de cuidado de la salud en el hogar </a:t>
                      </a:r>
                    </a:p>
                    <a:p>
                      <a:pPr marL="341313" indent="-341313">
                        <a:spcAft>
                          <a:spcPts val="300"/>
                        </a:spcAft>
                        <a:buFont typeface="Wingdings" pitchFamily="2" charset="2"/>
                        <a:buChar char="§"/>
                        <a:tabLst>
                          <a:tab pos="292100" algn="l"/>
                        </a:tabLst>
                      </a:pPr>
                      <a:r>
                        <a:rPr lang="en-US" sz="1800" dirty="0" smtClean="0"/>
                        <a:t>20 %</a:t>
                      </a:r>
                      <a:r>
                        <a:rPr sz="1800" dirty="0"/>
                        <a:t> </a:t>
                      </a:r>
                      <a:r>
                        <a:rPr lang="en-US" sz="1800" dirty="0" smtClean="0"/>
                        <a:t>del monto aprobado por Medicare para equipo médico duradero</a:t>
                      </a:r>
                      <a:endParaRPr lang="es-US" sz="1800" dirty="0"/>
                    </a:p>
                  </a:txBody>
                  <a:tcPr marL="68580" marR="68580" marT="34288" marB="34288"/>
                </a:tc>
              </a:tr>
            </a:tbl>
          </a:graphicData>
        </a:graphic>
      </p:graphicFrame>
      <p:sp>
        <p:nvSpPr>
          <p:cNvPr id="2" name="Date Placeholder 1"/>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18</a:t>
            </a:fld>
            <a:endParaRPr lang="es-US" dirty="0"/>
          </a:p>
        </p:txBody>
      </p:sp>
    </p:spTree>
    <p:extLst>
      <p:ext uri="{BB962C8B-B14F-4D97-AF65-F5344CB8AC3E}">
        <p14:creationId xmlns:p14="http://schemas.microsoft.com/office/powerpoint/2010/main" val="3889928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s-US" dirty="0" smtClean="0"/>
              <a:t>Período de beneficios</a:t>
            </a:r>
          </a:p>
        </p:txBody>
      </p:sp>
      <p:sp>
        <p:nvSpPr>
          <p:cNvPr id="26628" name="Rectangle 3"/>
          <p:cNvSpPr>
            <a:spLocks noGrp="1" noChangeArrowheads="1"/>
          </p:cNvSpPr>
          <p:nvPr>
            <p:ph idx="1"/>
          </p:nvPr>
        </p:nvSpPr>
        <p:spPr>
          <a:xfrm>
            <a:off x="444500" y="1171074"/>
            <a:ext cx="8699500" cy="5005889"/>
          </a:xfrm>
        </p:spPr>
        <p:txBody>
          <a:bodyPr/>
          <a:lstStyle/>
          <a:p>
            <a:r>
              <a:rPr lang="es-US" sz="2900" dirty="0" smtClean="0"/>
              <a:t>Mide el uso de los servicios de internación y de centros de enfermería especializada (SNF)</a:t>
            </a:r>
          </a:p>
          <a:p>
            <a:r>
              <a:rPr lang="es-US" sz="2900" dirty="0" smtClean="0"/>
              <a:t>Comienza el día en que obtienen servicios de internación</a:t>
            </a:r>
          </a:p>
          <a:p>
            <a:pPr lvl="1"/>
            <a:r>
              <a:rPr lang="es-US" sz="2600" dirty="0" smtClean="0"/>
              <a:t>En el hospital o SNF</a:t>
            </a:r>
          </a:p>
          <a:p>
            <a:r>
              <a:rPr lang="es-US" sz="2900" dirty="0" smtClean="0"/>
              <a:t>Finaliza cuando no haya ingresado al hospital o SNF por 60 días seguidos  </a:t>
            </a:r>
          </a:p>
          <a:p>
            <a:r>
              <a:rPr lang="es-US" sz="2900" dirty="0" smtClean="0"/>
              <a:t>Paga un deducible para la Parte A para cada período de beneficios</a:t>
            </a:r>
          </a:p>
          <a:p>
            <a:r>
              <a:rPr lang="es-US" sz="2900" dirty="0" smtClean="0"/>
              <a:t>No hay límite para la cantidad de períodos de beneficios que puede tener.</a:t>
            </a:r>
          </a:p>
          <a:p>
            <a:endParaRPr lang="es-US" dirty="0" smtClean="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19</a:t>
            </a:fld>
            <a:endParaRPr lang="es-US" dirty="0"/>
          </a:p>
        </p:txBody>
      </p:sp>
    </p:spTree>
    <p:custDataLst>
      <p:tags r:id="rId1"/>
    </p:custDataLst>
    <p:extLst>
      <p:ext uri="{BB962C8B-B14F-4D97-AF65-F5344CB8AC3E}">
        <p14:creationId xmlns:p14="http://schemas.microsoft.com/office/powerpoint/2010/main" val="276769348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Índice</a:t>
            </a:r>
            <a:endParaRPr lang="es-US" dirty="0"/>
          </a:p>
        </p:txBody>
      </p:sp>
      <p:sp>
        <p:nvSpPr>
          <p:cNvPr id="3" name="Content Placeholder 2"/>
          <p:cNvSpPr>
            <a:spLocks noGrp="1"/>
          </p:cNvSpPr>
          <p:nvPr>
            <p:ph sz="half" idx="1"/>
          </p:nvPr>
        </p:nvSpPr>
        <p:spPr>
          <a:xfrm>
            <a:off x="628649" y="1390567"/>
            <a:ext cx="6740979" cy="4786396"/>
          </a:xfrm>
        </p:spPr>
        <p:txBody>
          <a:bodyPr/>
          <a:lstStyle/>
          <a:p>
            <a:pPr marL="0" indent="0">
              <a:buNone/>
            </a:pPr>
            <a:r>
              <a:rPr lang="es-US" sz="1800" b="1" dirty="0" smtClean="0"/>
              <a:t>Lección 1</a:t>
            </a:r>
            <a:r>
              <a:rPr lang="es-US" sz="1800" dirty="0" smtClean="0"/>
              <a:t>: ¿Qué es Medicare?..................................................................</a:t>
            </a:r>
          </a:p>
          <a:p>
            <a:pPr marL="0" indent="0">
              <a:buNone/>
            </a:pPr>
            <a:r>
              <a:rPr lang="es-US" sz="1800" b="1" dirty="0" smtClean="0"/>
              <a:t>Lección 2</a:t>
            </a:r>
            <a:r>
              <a:rPr lang="es-US" sz="1800" dirty="0" smtClean="0"/>
              <a:t>: Decisión: ¿Cómo deseo obtener mi Cobertura Medicare?.....</a:t>
            </a:r>
          </a:p>
          <a:p>
            <a:pPr marL="0" indent="0">
              <a:buNone/>
            </a:pPr>
            <a:r>
              <a:rPr lang="es-US" sz="1800" b="1" dirty="0" smtClean="0"/>
              <a:t>Lección 3</a:t>
            </a:r>
            <a:r>
              <a:rPr lang="es-US" sz="1800" dirty="0" smtClean="0"/>
              <a:t>: ¿Qué es una póliza Medigap?.................................................</a:t>
            </a:r>
          </a:p>
          <a:p>
            <a:pPr marL="0" indent="0">
              <a:buNone/>
            </a:pPr>
            <a:r>
              <a:rPr lang="es-US" sz="1800" b="1" dirty="0" smtClean="0"/>
              <a:t>Lección 4</a:t>
            </a:r>
            <a:r>
              <a:rPr lang="es-US" sz="1800" dirty="0"/>
              <a:t>: Parte D: Cobertura Medicare para medicamentos </a:t>
            </a:r>
            <a:r>
              <a:rPr lang="es-US" sz="1800" dirty="0" smtClean="0"/>
              <a:t>recetados</a:t>
            </a:r>
            <a:endParaRPr lang="es-US" sz="1800" dirty="0"/>
          </a:p>
          <a:p>
            <a:pPr marL="0" indent="0">
              <a:buNone/>
            </a:pPr>
            <a:r>
              <a:rPr lang="es-US" sz="1800" b="1" dirty="0" smtClean="0"/>
              <a:t>Lección 5</a:t>
            </a:r>
            <a:r>
              <a:rPr lang="es-US" sz="1800" dirty="0" smtClean="0"/>
              <a:t>: Parte C: Medicare Advantage..................................................</a:t>
            </a:r>
          </a:p>
          <a:p>
            <a:pPr marL="0" indent="0">
              <a:buNone/>
            </a:pPr>
            <a:r>
              <a:rPr lang="es-US" sz="1800" b="1" dirty="0" smtClean="0"/>
              <a:t>Lección 6</a:t>
            </a:r>
            <a:r>
              <a:rPr lang="es-US" sz="1800" dirty="0" smtClean="0"/>
              <a:t>: Medicare y el Mercado de Seguros Médicos..........................</a:t>
            </a:r>
          </a:p>
          <a:p>
            <a:pPr marL="0" indent="0">
              <a:buNone/>
            </a:pPr>
            <a:r>
              <a:rPr lang="es-US" sz="1800" b="1" dirty="0" smtClean="0"/>
              <a:t>Lección 7</a:t>
            </a:r>
            <a:r>
              <a:rPr lang="es-US" sz="1800" dirty="0" smtClean="0"/>
              <a:t>: Ayuda para personas con ingresos y recursos limitados.........</a:t>
            </a:r>
          </a:p>
          <a:p>
            <a:pPr marL="0" indent="0">
              <a:buNone/>
            </a:pPr>
            <a:r>
              <a:rPr lang="es-US" sz="1800" dirty="0" smtClean="0"/>
              <a:t>Sitios web útiles........................................................................................</a:t>
            </a:r>
          </a:p>
          <a:p>
            <a:pPr marL="0" indent="0">
              <a:buNone/>
            </a:pPr>
            <a:r>
              <a:rPr lang="es-US" sz="1800" dirty="0"/>
              <a:t>Puntos clave que debe recordar...............................................................</a:t>
            </a:r>
          </a:p>
          <a:p>
            <a:pPr marL="0" indent="0">
              <a:buNone/>
            </a:pPr>
            <a:r>
              <a:rPr lang="es-US" sz="1800" dirty="0" smtClean="0"/>
              <a:t>Siglas.........................................................................................................		</a:t>
            </a:r>
            <a:endParaRPr lang="es-US" sz="1800" b="1" dirty="0"/>
          </a:p>
        </p:txBody>
      </p:sp>
      <p:sp>
        <p:nvSpPr>
          <p:cNvPr id="4" name="Content Placeholder 3"/>
          <p:cNvSpPr>
            <a:spLocks noGrp="1"/>
          </p:cNvSpPr>
          <p:nvPr>
            <p:ph sz="half" idx="2"/>
          </p:nvPr>
        </p:nvSpPr>
        <p:spPr>
          <a:xfrm>
            <a:off x="7562850" y="1390567"/>
            <a:ext cx="1200150" cy="4786396"/>
          </a:xfrm>
        </p:spPr>
        <p:txBody>
          <a:bodyPr/>
          <a:lstStyle/>
          <a:p>
            <a:pPr marL="0" indent="0" algn="r">
              <a:buNone/>
            </a:pPr>
            <a:r>
              <a:rPr lang="es-US" sz="1800" dirty="0" smtClean="0"/>
              <a:t>4-14</a:t>
            </a:r>
          </a:p>
          <a:p>
            <a:pPr marL="0" indent="0" algn="r">
              <a:buNone/>
            </a:pPr>
            <a:r>
              <a:rPr lang="es-US" sz="1800" dirty="0" smtClean="0"/>
              <a:t>15-29</a:t>
            </a:r>
          </a:p>
          <a:p>
            <a:pPr marL="0" indent="0" algn="r">
              <a:buNone/>
            </a:pPr>
            <a:r>
              <a:rPr lang="es-US" sz="1800" dirty="0" smtClean="0"/>
              <a:t>30-35</a:t>
            </a:r>
          </a:p>
          <a:p>
            <a:pPr marL="0" indent="0" algn="r">
              <a:buNone/>
            </a:pPr>
            <a:r>
              <a:rPr lang="es-US" sz="1800" dirty="0" smtClean="0"/>
              <a:t>36-43</a:t>
            </a:r>
          </a:p>
          <a:p>
            <a:pPr marL="0" indent="0" algn="r">
              <a:buNone/>
            </a:pPr>
            <a:r>
              <a:rPr lang="es-US" sz="1800" dirty="0" smtClean="0"/>
              <a:t>44-51</a:t>
            </a:r>
          </a:p>
          <a:p>
            <a:pPr marL="0" indent="0" algn="r">
              <a:buNone/>
            </a:pPr>
            <a:r>
              <a:rPr lang="es-US" sz="1800" dirty="0" smtClean="0"/>
              <a:t>52-56</a:t>
            </a:r>
          </a:p>
          <a:p>
            <a:pPr marL="0" indent="0" algn="r">
              <a:buNone/>
            </a:pPr>
            <a:r>
              <a:rPr lang="es-US" sz="1800" dirty="0" smtClean="0"/>
              <a:t>57-59</a:t>
            </a:r>
          </a:p>
          <a:p>
            <a:pPr marL="0" indent="0" algn="r">
              <a:buNone/>
            </a:pPr>
            <a:r>
              <a:rPr lang="es-US" sz="1800" dirty="0" smtClean="0"/>
              <a:t>60</a:t>
            </a:r>
          </a:p>
          <a:p>
            <a:pPr marL="0" indent="0" algn="r">
              <a:buNone/>
            </a:pPr>
            <a:r>
              <a:rPr lang="es-US" sz="1800" dirty="0" smtClean="0"/>
              <a:t>61</a:t>
            </a:r>
          </a:p>
          <a:p>
            <a:pPr marL="0" indent="0" algn="r">
              <a:buNone/>
            </a:pPr>
            <a:r>
              <a:rPr lang="es-US" sz="1800" dirty="0" smtClean="0"/>
              <a:t>62-63</a:t>
            </a:r>
          </a:p>
        </p:txBody>
      </p:sp>
      <p:sp>
        <p:nvSpPr>
          <p:cNvPr id="8" name="Date Placeholder 7"/>
          <p:cNvSpPr>
            <a:spLocks noGrp="1"/>
          </p:cNvSpPr>
          <p:nvPr>
            <p:ph type="dt" sz="half" idx="13"/>
          </p:nvPr>
        </p:nvSpPr>
        <p:spPr/>
        <p:txBody>
          <a:bodyPr/>
          <a:lstStyle/>
          <a:p>
            <a:r>
              <a:rPr lang="es-US" dirty="0" smtClean="0"/>
              <a:t>Junio de 2017</a:t>
            </a:r>
            <a:endParaRPr lang="es-US" dirty="0"/>
          </a:p>
        </p:txBody>
      </p:sp>
      <p:sp>
        <p:nvSpPr>
          <p:cNvPr id="9" name="Footer Placeholder 8"/>
          <p:cNvSpPr>
            <a:spLocks noGrp="1"/>
          </p:cNvSpPr>
          <p:nvPr>
            <p:ph type="ftr" sz="quarter" idx="11"/>
          </p:nvPr>
        </p:nvSpPr>
        <p:spPr/>
        <p:txBody>
          <a:bodyPr/>
          <a:lstStyle/>
          <a:p>
            <a:r>
              <a:rPr lang="es-US" dirty="0" smtClean="0"/>
              <a:t>Introducción a Medicare</a:t>
            </a:r>
            <a:endParaRPr lang="es-US" dirty="0"/>
          </a:p>
        </p:txBody>
      </p:sp>
      <p:sp>
        <p:nvSpPr>
          <p:cNvPr id="10" name="Slide Number Placeholder 9"/>
          <p:cNvSpPr>
            <a:spLocks noGrp="1"/>
          </p:cNvSpPr>
          <p:nvPr>
            <p:ph type="sldNum" sz="quarter" idx="12"/>
          </p:nvPr>
        </p:nvSpPr>
        <p:spPr/>
        <p:txBody>
          <a:bodyPr/>
          <a:lstStyle/>
          <a:p>
            <a:fld id="{D3B75908-2BC4-4CCC-BE4B-63652A0FD379}" type="slidenum">
              <a:rPr lang="en-US" smtClean="0"/>
              <a:t>2</a:t>
            </a:fld>
            <a:endParaRPr lang="es-US" dirty="0"/>
          </a:p>
        </p:txBody>
      </p:sp>
    </p:spTree>
    <p:extLst>
      <p:ext uri="{BB962C8B-B14F-4D97-AF65-F5344CB8AC3E}">
        <p14:creationId xmlns:p14="http://schemas.microsoft.com/office/powerpoint/2010/main" val="1522316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3999" cy="1026694"/>
          </a:xfrm>
        </p:spPr>
        <p:txBody>
          <a:bodyPr>
            <a:normAutofit fontScale="90000"/>
          </a:bodyPr>
          <a:lstStyle/>
          <a:p>
            <a:r>
              <a:rPr dirty="0"/>
              <a:t/>
            </a:r>
            <a:br>
              <a:rPr dirty="0"/>
            </a:br>
            <a:r>
              <a:rPr lang="es-US" sz="4000" dirty="0" smtClean="0"/>
              <a:t>Decisión: ¿Debo inscribirme para la Parte A?</a:t>
            </a:r>
            <a:r>
              <a:rPr dirty="0"/>
              <a:t/>
            </a:r>
            <a:br>
              <a:rPr dirty="0"/>
            </a:br>
            <a:endParaRPr lang="es-US" sz="4000" dirty="0"/>
          </a:p>
        </p:txBody>
      </p:sp>
      <p:sp>
        <p:nvSpPr>
          <p:cNvPr id="3" name="Content Placeholder 2"/>
          <p:cNvSpPr>
            <a:spLocks noGrp="1"/>
          </p:cNvSpPr>
          <p:nvPr>
            <p:ph idx="1"/>
          </p:nvPr>
        </p:nvSpPr>
        <p:spPr/>
        <p:txBody>
          <a:bodyPr>
            <a:normAutofit lnSpcReduction="10000"/>
          </a:bodyPr>
          <a:lstStyle/>
          <a:p>
            <a:r>
              <a:rPr lang="es-US" dirty="0" smtClean="0"/>
              <a:t>Tenga en cuenta lo siguiente</a:t>
            </a:r>
          </a:p>
          <a:p>
            <a:pPr lvl="1"/>
            <a:r>
              <a:rPr lang="es-US" dirty="0" smtClean="0"/>
              <a:t>Es gratis para la mayoría de las personas</a:t>
            </a:r>
          </a:p>
          <a:p>
            <a:pPr lvl="1"/>
            <a:r>
              <a:rPr lang="es-US" dirty="0" smtClean="0"/>
              <a:t>Puede pagarla si su historial de trabajo no es suficiente</a:t>
            </a:r>
          </a:p>
          <a:p>
            <a:pPr marL="1150938" lvl="2" indent="-334963"/>
            <a:r>
              <a:rPr lang="es-US" dirty="0" smtClean="0"/>
              <a:t>Puede recibir una multa si se demora</a:t>
            </a:r>
          </a:p>
          <a:p>
            <a:pPr lvl="1"/>
            <a:r>
              <a:rPr lang="es-US" dirty="0" smtClean="0"/>
              <a:t>Si usted o su cónyuge trabajan activamente y si tienen cobertura por un plan del empleador</a:t>
            </a:r>
          </a:p>
          <a:p>
            <a:pPr marL="1150938" lvl="2" indent="-334963"/>
            <a:r>
              <a:rPr lang="es-US" dirty="0" smtClean="0"/>
              <a:t>Hable con su administrador de beneficios</a:t>
            </a:r>
          </a:p>
          <a:p>
            <a:pPr lvl="0"/>
            <a:r>
              <a:rPr lang="es-US" dirty="0" smtClean="0"/>
              <a:t>Deje de hacer aportes a la Cuenta de ahorros de salud 6 meses antes de la inscripción</a:t>
            </a:r>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20</a:t>
            </a:fld>
            <a:endParaRPr lang="es-US" dirty="0"/>
          </a:p>
        </p:txBody>
      </p:sp>
    </p:spTree>
    <p:extLst>
      <p:ext uri="{BB962C8B-B14F-4D97-AF65-F5344CB8AC3E}">
        <p14:creationId xmlns:p14="http://schemas.microsoft.com/office/powerpoint/2010/main" val="6193008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Autofit/>
          </a:bodyPr>
          <a:lstStyle/>
          <a:p>
            <a:r>
              <a:rPr lang="es-US" dirty="0" smtClean="0"/>
              <a:t>Medicare Original </a:t>
            </a:r>
            <a:r>
              <a:rPr dirty="0"/>
              <a:t/>
            </a:r>
            <a:br>
              <a:rPr dirty="0"/>
            </a:br>
            <a:r>
              <a:rPr lang="es-US" dirty="0" smtClean="0"/>
              <a:t>Parte B: Seguro médico</a:t>
            </a:r>
            <a:endParaRPr lang="es-US" dirty="0"/>
          </a:p>
        </p:txBody>
      </p:sp>
      <p:sp>
        <p:nvSpPr>
          <p:cNvPr id="3" name="Content Placeholder 2"/>
          <p:cNvSpPr>
            <a:spLocks noGrp="1"/>
          </p:cNvSpPr>
          <p:nvPr>
            <p:ph idx="1"/>
          </p:nvPr>
        </p:nvSpPr>
        <p:spPr/>
        <p:txBody>
          <a:bodyPr/>
          <a:lstStyle/>
          <a:p>
            <a:r>
              <a:rPr lang="es-US" dirty="0" smtClean="0"/>
              <a:t>La Parte B, seguro médico, ayuda a cubrir:</a:t>
            </a:r>
          </a:p>
          <a:p>
            <a:pPr lvl="1"/>
            <a:r>
              <a:rPr lang="es-US" dirty="0" smtClean="0"/>
              <a:t>Servicios médicos</a:t>
            </a:r>
          </a:p>
          <a:p>
            <a:pPr lvl="1"/>
            <a:r>
              <a:rPr lang="es-US" dirty="0" smtClean="0"/>
              <a:t>Servicios y suministros quirúrgicos y médicos ambulatorios</a:t>
            </a:r>
          </a:p>
          <a:p>
            <a:pPr lvl="1"/>
            <a:r>
              <a:rPr lang="es-US" dirty="0" smtClean="0"/>
              <a:t>Análisis de laboratorio clínicos</a:t>
            </a:r>
          </a:p>
          <a:p>
            <a:pPr lvl="1"/>
            <a:r>
              <a:rPr lang="es-US" dirty="0" smtClean="0"/>
              <a:t>Equipo médico duradero</a:t>
            </a:r>
          </a:p>
          <a:p>
            <a:pPr lvl="1"/>
            <a:r>
              <a:rPr lang="es-US" dirty="0" smtClean="0"/>
              <a:t>Suministros para análisis para diabéticos</a:t>
            </a:r>
          </a:p>
          <a:p>
            <a:pPr lvl="1"/>
            <a:r>
              <a:rPr lang="es-US" dirty="0" smtClean="0"/>
              <a:t>Servicios preventivos</a:t>
            </a:r>
            <a:endParaRPr lang="es-US" dirty="0"/>
          </a:p>
        </p:txBody>
      </p:sp>
      <p:pic>
        <p:nvPicPr>
          <p:cNvPr id="6" name="Picture 5" descr="Graphic of doctor to indicate Part B coverage" title="Graphic to depict Medicare Part B coverage"/>
          <p:cNvPicPr>
            <a:picLocks noChangeAspect="1"/>
          </p:cNvPicPr>
          <p:nvPr/>
        </p:nvPicPr>
        <p:blipFill>
          <a:blip r:embed="rId3" cstate="print">
            <a:duotone>
              <a:prstClr val="black"/>
              <a:schemeClr val="accent1">
                <a:tint val="45000"/>
                <a:satMod val="400000"/>
              </a:schemeClr>
            </a:duotone>
          </a:blip>
          <a:stretch>
            <a:fillRect/>
          </a:stretch>
        </p:blipFill>
        <p:spPr>
          <a:xfrm>
            <a:off x="7486650" y="1326231"/>
            <a:ext cx="661961" cy="665765"/>
          </a:xfrm>
          <a:prstGeom prst="rect">
            <a:avLst/>
          </a:prstGeom>
        </p:spPr>
      </p:pic>
      <p:sp>
        <p:nvSpPr>
          <p:cNvPr id="5" name="Date Placeholder 4"/>
          <p:cNvSpPr>
            <a:spLocks noGrp="1"/>
          </p:cNvSpPr>
          <p:nvPr>
            <p:ph type="dt" sz="half" idx="10"/>
          </p:nvPr>
        </p:nvSpPr>
        <p:spPr/>
        <p:txBody>
          <a:bodyPr/>
          <a:lstStyle/>
          <a:p>
            <a:r>
              <a:rPr lang="es-US" dirty="0" smtClean="0"/>
              <a:t>Junio de 2017</a:t>
            </a:r>
            <a:endParaRPr lang="es-US" dirty="0"/>
          </a:p>
        </p:txBody>
      </p:sp>
      <p:sp>
        <p:nvSpPr>
          <p:cNvPr id="9" name="Footer Placeholder 8"/>
          <p:cNvSpPr>
            <a:spLocks noGrp="1"/>
          </p:cNvSpPr>
          <p:nvPr>
            <p:ph type="ftr" sz="quarter" idx="11"/>
          </p:nvPr>
        </p:nvSpPr>
        <p:spPr/>
        <p:txBody>
          <a:bodyPr/>
          <a:lstStyle/>
          <a:p>
            <a:r>
              <a:rPr lang="es-US" dirty="0" smtClean="0"/>
              <a:t>Introducción a Medicare</a:t>
            </a:r>
            <a:endParaRPr lang="es-US" dirty="0"/>
          </a:p>
        </p:txBody>
      </p:sp>
      <p:sp>
        <p:nvSpPr>
          <p:cNvPr id="10" name="Slide Number Placeholder 9"/>
          <p:cNvSpPr>
            <a:spLocks noGrp="1"/>
          </p:cNvSpPr>
          <p:nvPr>
            <p:ph type="sldNum" sz="quarter" idx="12"/>
          </p:nvPr>
        </p:nvSpPr>
        <p:spPr/>
        <p:txBody>
          <a:bodyPr/>
          <a:lstStyle/>
          <a:p>
            <a:fld id="{D60A6685-DBF6-4C41-A0CC-AA9EA7A85A20}" type="slidenum">
              <a:rPr lang="en-US" smtClean="0"/>
              <a:t>21</a:t>
            </a:fld>
            <a:endParaRPr lang="es-US" dirty="0"/>
          </a:p>
        </p:txBody>
      </p:sp>
    </p:spTree>
    <p:extLst>
      <p:ext uri="{BB962C8B-B14F-4D97-AF65-F5344CB8AC3E}">
        <p14:creationId xmlns:p14="http://schemas.microsoft.com/office/powerpoint/2010/main" val="23661587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Lo que usted paga: primas de la Parte B</a:t>
            </a:r>
            <a:endParaRPr lang="es-US" dirty="0"/>
          </a:p>
        </p:txBody>
      </p:sp>
      <p:sp>
        <p:nvSpPr>
          <p:cNvPr id="3" name="Content Placeholder 2"/>
          <p:cNvSpPr>
            <a:spLocks noGrp="1"/>
          </p:cNvSpPr>
          <p:nvPr>
            <p:ph idx="1"/>
          </p:nvPr>
        </p:nvSpPr>
        <p:spPr/>
        <p:txBody>
          <a:bodyPr/>
          <a:lstStyle/>
          <a:p>
            <a:pPr lvl="1">
              <a:buFont typeface="Wingdings" panose="05000000000000000000" pitchFamily="2" charset="2"/>
              <a:buChar char="§"/>
            </a:pPr>
            <a:r>
              <a:rPr lang="es-US" dirty="0" smtClean="0"/>
              <a:t>Primas de 2017</a:t>
            </a:r>
          </a:p>
          <a:p>
            <a:pPr lvl="2">
              <a:buSzPct val="100000"/>
              <a:buFont typeface="Arial" panose="020B0604020202020204" pitchFamily="34" charset="0"/>
              <a:buChar char="•"/>
            </a:pPr>
            <a:r>
              <a:rPr lang="es-US" dirty="0" smtClean="0"/>
              <a:t>Prima estándar: $134 (o más según su ingreso)</a:t>
            </a:r>
          </a:p>
          <a:p>
            <a:pPr lvl="2">
              <a:buSzPct val="100000"/>
              <a:buFont typeface="Arial" panose="020B0604020202020204" pitchFamily="34" charset="0"/>
              <a:buChar char="•"/>
            </a:pPr>
            <a:r>
              <a:rPr lang="es-US" dirty="0" smtClean="0"/>
              <a:t>Prima promedio: $109 (si recibe los beneficios del Seguro Social)</a:t>
            </a:r>
          </a:p>
          <a:p>
            <a:pPr marL="1495425" lvl="3" indent="-346075">
              <a:buSzPct val="50000"/>
              <a:buFont typeface="Wingdings" panose="05000000000000000000" pitchFamily="2" charset="2"/>
              <a:buChar char="q"/>
            </a:pPr>
            <a:r>
              <a:rPr lang="es-US" dirty="0" smtClean="0"/>
              <a:t>La prima de la Parte B aumentó más que el aumento del costo de vida para los beneficios de Seguro Social de 2017</a:t>
            </a:r>
          </a:p>
          <a:p>
            <a:pPr marL="1495425" lvl="3" indent="-346075">
              <a:buSzPct val="50000"/>
              <a:buFont typeface="Wingdings" panose="05000000000000000000" pitchFamily="2" charset="2"/>
              <a:buChar char="q"/>
            </a:pPr>
            <a:r>
              <a:rPr lang="es-US" dirty="0" smtClean="0"/>
              <a:t>El Seguro Social le informará el monto exacto</a:t>
            </a:r>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22</a:t>
            </a:fld>
            <a:endParaRPr lang="es-US" dirty="0"/>
          </a:p>
        </p:txBody>
      </p:sp>
    </p:spTree>
    <p:extLst>
      <p:ext uri="{BB962C8B-B14F-4D97-AF65-F5344CB8AC3E}">
        <p14:creationId xmlns:p14="http://schemas.microsoft.com/office/powerpoint/2010/main" val="2502512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80" y="0"/>
            <a:ext cx="9326880" cy="994611"/>
          </a:xfrm>
        </p:spPr>
        <p:txBody>
          <a:bodyPr>
            <a:noAutofit/>
          </a:bodyPr>
          <a:lstStyle/>
          <a:p>
            <a:r>
              <a:rPr lang="es-US" sz="3100" dirty="0" smtClean="0"/>
              <a:t>Prima estándar mensual de la Parte B: monto de ajuste de Medicare relacionado con el ingreso para 2017</a:t>
            </a:r>
            <a:endParaRPr lang="es-US" sz="3100" dirty="0"/>
          </a:p>
        </p:txBody>
      </p:sp>
      <p:sp>
        <p:nvSpPr>
          <p:cNvPr id="7" name="TextBox 6"/>
          <p:cNvSpPr txBox="1"/>
          <p:nvPr/>
        </p:nvSpPr>
        <p:spPr>
          <a:xfrm>
            <a:off x="0" y="1046953"/>
            <a:ext cx="9144000" cy="830997"/>
          </a:xfrm>
          <a:prstGeom prst="rect">
            <a:avLst/>
          </a:prstGeom>
          <a:noFill/>
        </p:spPr>
        <p:txBody>
          <a:bodyPr wrap="square" rtlCol="0">
            <a:spAutoFit/>
          </a:bodyPr>
          <a:lstStyle/>
          <a:p>
            <a:r>
              <a:rPr lang="es-US" sz="2400" dirty="0" smtClean="0">
                <a:solidFill>
                  <a:schemeClr val="accent5">
                    <a:lumMod val="75000"/>
                  </a:schemeClr>
                </a:solidFill>
              </a:rPr>
              <a:t>La tabla se basa en su ingreso anual durante </a:t>
            </a:r>
            <a:r>
              <a:rPr lang="es-US" sz="2400" i="1" dirty="0" smtClean="0">
                <a:solidFill>
                  <a:schemeClr val="accent5">
                    <a:lumMod val="75000"/>
                  </a:schemeClr>
                </a:solidFill>
              </a:rPr>
              <a:t>2015 </a:t>
            </a:r>
            <a:r>
              <a:rPr lang="es-US" sz="2400" dirty="0" smtClean="0">
                <a:solidFill>
                  <a:schemeClr val="accent5">
                    <a:lumMod val="75000"/>
                  </a:schemeClr>
                </a:solidFill>
              </a:rPr>
              <a:t>(para lo que paga en 2017</a:t>
            </a:r>
            <a:r>
              <a:rPr lang="es-US" sz="2400" dirty="0" smtClean="0">
                <a:solidFill>
                  <a:srgbClr val="084A9C"/>
                </a:solidFill>
              </a:rPr>
              <a:t>)</a:t>
            </a:r>
            <a:r>
              <a:rPr lang="es-US" sz="2400" dirty="0" smtClean="0"/>
              <a:t> fue</a:t>
            </a:r>
            <a:endParaRPr lang="es-US" sz="2400" dirty="0"/>
          </a:p>
        </p:txBody>
      </p:sp>
      <p:graphicFrame>
        <p:nvGraphicFramePr>
          <p:cNvPr id="8" name="Content Placeholder 8" descr="Table showing monthly Part B premium based upon individual and joint tax filing status and rates. Details are included in the speakers' notes."/>
          <p:cNvGraphicFramePr>
            <a:graphicFrameLocks/>
          </p:cNvGraphicFramePr>
          <p:nvPr>
            <p:extLst>
              <p:ext uri="{D42A27DB-BD31-4B8C-83A1-F6EECF244321}">
                <p14:modId xmlns:p14="http://schemas.microsoft.com/office/powerpoint/2010/main" val="738916903"/>
              </p:ext>
            </p:extLst>
          </p:nvPr>
        </p:nvGraphicFramePr>
        <p:xfrm>
          <a:off x="1" y="1469641"/>
          <a:ext cx="9143999" cy="4670529"/>
        </p:xfrm>
        <a:graphic>
          <a:graphicData uri="http://schemas.openxmlformats.org/drawingml/2006/table">
            <a:tbl>
              <a:tblPr firstRow="1" bandRow="1">
                <a:tableStyleId>{5C22544A-7EE6-4342-B048-85BDC9FD1C3A}</a:tableStyleId>
              </a:tblPr>
              <a:tblGrid>
                <a:gridCol w="2819399"/>
                <a:gridCol w="2667000"/>
                <a:gridCol w="2133600"/>
                <a:gridCol w="1524000"/>
              </a:tblGrid>
              <a:tr h="733054">
                <a:tc>
                  <a:txBody>
                    <a:bodyPr/>
                    <a:lstStyle/>
                    <a:p>
                      <a:pPr marL="0" marR="0" algn="ctr">
                        <a:lnSpc>
                          <a:spcPct val="115000"/>
                        </a:lnSpc>
                        <a:spcBef>
                          <a:spcPts val="0"/>
                        </a:spcBef>
                        <a:spcAft>
                          <a:spcPts val="0"/>
                        </a:spcAft>
                      </a:pPr>
                      <a:r>
                        <a:rPr lang="en-US" sz="2000" dirty="0" smtClean="0"/>
                        <a:t>Presentar una declaración de impuestos individual</a:t>
                      </a:r>
                      <a:endParaRPr lang="es-US" sz="2000" dirty="0">
                        <a:solidFill>
                          <a:schemeClr val="tx1"/>
                        </a:solidFill>
                        <a:latin typeface="+mn-lt"/>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smtClean="0"/>
                        <a:t>Presentar una declaración de impuestos conjunta</a:t>
                      </a:r>
                      <a:endParaRPr lang="es-US" sz="2000" dirty="0">
                        <a:solidFill>
                          <a:schemeClr val="tx1"/>
                        </a:solidFill>
                        <a:latin typeface="+mn-lt"/>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s-US" sz="2000" dirty="0" smtClean="0">
                          <a:solidFill>
                            <a:schemeClr val="bg1"/>
                          </a:solidFill>
                          <a:latin typeface="+mn-lt"/>
                        </a:rPr>
                        <a:t>Presentar una declaración de impuestos de casados y separada</a:t>
                      </a:r>
                      <a:endParaRPr lang="es-US" sz="2000" dirty="0">
                        <a:solidFill>
                          <a:schemeClr val="bg1"/>
                        </a:solidFill>
                        <a:latin typeface="+mn-lt"/>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2000" dirty="0" smtClean="0"/>
                        <a:t>En 2017 usted paga</a:t>
                      </a:r>
                      <a:endParaRPr lang="es-US" sz="2000" dirty="0">
                        <a:solidFill>
                          <a:schemeClr val="tx1"/>
                        </a:solidFill>
                        <a:latin typeface="+mn-lt"/>
                        <a:ea typeface="Calibri"/>
                        <a:cs typeface="Times New Roman"/>
                      </a:endParaRPr>
                    </a:p>
                  </a:txBody>
                  <a:tcPr marL="68580" marR="68580" marT="0" marB="0"/>
                </a:tc>
              </a:tr>
              <a:tr h="556937">
                <a:tc>
                  <a:txBody>
                    <a:bodyPr/>
                    <a:lstStyle/>
                    <a:p>
                      <a:pPr marL="0" marR="0">
                        <a:lnSpc>
                          <a:spcPct val="115000"/>
                        </a:lnSpc>
                        <a:spcBef>
                          <a:spcPts val="0"/>
                        </a:spcBef>
                        <a:spcAft>
                          <a:spcPts val="0"/>
                        </a:spcAft>
                      </a:pPr>
                      <a:r>
                        <a:rPr lang="en-US" sz="2000" dirty="0" smtClean="0"/>
                        <a:t> $85,000 o menos</a:t>
                      </a:r>
                      <a:endParaRPr lang="es-US" sz="20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t>$170,000 o menos</a:t>
                      </a:r>
                      <a:endParaRPr lang="es-US" sz="20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s-US" sz="2000" dirty="0" smtClean="0">
                          <a:latin typeface="Calibri"/>
                        </a:rPr>
                        <a:t>$85,000 o menos</a:t>
                      </a:r>
                      <a:endParaRPr lang="es-US" sz="20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s-US" sz="2000" spc="-70" dirty="0" smtClean="0">
                          <a:latin typeface="Calibri"/>
                        </a:rPr>
                        <a:t>$134.00</a:t>
                      </a:r>
                      <a:endParaRPr lang="es-US" sz="2000" spc="-70" dirty="0">
                        <a:latin typeface="Calibri"/>
                        <a:ea typeface="Calibri"/>
                        <a:cs typeface="Times New Roman"/>
                      </a:endParaRPr>
                    </a:p>
                  </a:txBody>
                  <a:tcPr marL="68580" marR="68580" marT="0" marB="0"/>
                </a:tc>
              </a:tr>
              <a:tr h="556937">
                <a:tc>
                  <a:txBody>
                    <a:bodyPr/>
                    <a:lstStyle/>
                    <a:p>
                      <a:pPr marL="0" marR="0">
                        <a:lnSpc>
                          <a:spcPct val="115000"/>
                        </a:lnSpc>
                        <a:spcBef>
                          <a:spcPts val="0"/>
                        </a:spcBef>
                        <a:spcAft>
                          <a:spcPts val="0"/>
                        </a:spcAft>
                      </a:pPr>
                      <a:r>
                        <a:rPr lang="en-US" sz="2000" dirty="0" smtClean="0"/>
                        <a:t> $85,000.01–$107,000 </a:t>
                      </a:r>
                      <a:endParaRPr lang="es-US" sz="20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spc="-50" baseline="0" dirty="0"/>
                        <a:t>$170,000.01–$214,000</a:t>
                      </a:r>
                      <a:endParaRPr lang="es-US" sz="2000" spc="-50" baseline="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s-US" sz="2000" spc="-50" baseline="0" dirty="0" smtClean="0">
                          <a:latin typeface="Calibri"/>
                        </a:rPr>
                        <a:t>No corresponde</a:t>
                      </a:r>
                      <a:endParaRPr lang="es-US" sz="2000" spc="-50" baseline="0" dirty="0">
                        <a:latin typeface="Calibri"/>
                        <a:ea typeface="Calibri"/>
                        <a:cs typeface="Times New Roman"/>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dirty="0" smtClean="0"/>
                        <a:t>$187.50</a:t>
                      </a:r>
                      <a:endParaRPr lang="es-US" sz="2000" dirty="0">
                        <a:latin typeface="Calibri"/>
                        <a:ea typeface="Calibri"/>
                        <a:cs typeface="Times New Roman"/>
                      </a:endParaRPr>
                    </a:p>
                  </a:txBody>
                  <a:tcPr marL="68580" marR="68580" marT="0" marB="0"/>
                </a:tc>
              </a:tr>
              <a:tr h="556937">
                <a:tc>
                  <a:txBody>
                    <a:bodyPr/>
                    <a:lstStyle/>
                    <a:p>
                      <a:pPr marL="0" marR="0">
                        <a:lnSpc>
                          <a:spcPct val="115000"/>
                        </a:lnSpc>
                        <a:spcBef>
                          <a:spcPts val="0"/>
                        </a:spcBef>
                        <a:spcAft>
                          <a:spcPts val="0"/>
                        </a:spcAft>
                      </a:pPr>
                      <a:r>
                        <a:rPr lang="en-US" sz="2000" spc="-50" dirty="0" smtClean="0"/>
                        <a:t> $107,000.01–$160,000 </a:t>
                      </a:r>
                      <a:endParaRPr lang="es-US" sz="2000" spc="-5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spc="-50" dirty="0"/>
                        <a:t>$214,000.01–$320,000</a:t>
                      </a:r>
                      <a:endParaRPr lang="es-US" sz="2000" spc="-5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s-US" sz="2000" spc="-50" dirty="0" smtClean="0">
                          <a:latin typeface="Calibri"/>
                        </a:rPr>
                        <a:t>No corresponde</a:t>
                      </a:r>
                      <a:endParaRPr lang="es-US" sz="2000" spc="-50" dirty="0">
                        <a:latin typeface="Calibri"/>
                        <a:ea typeface="Calibri"/>
                        <a:cs typeface="Times New Roman"/>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dirty="0" smtClean="0"/>
                        <a:t>$267.90</a:t>
                      </a:r>
                      <a:endParaRPr lang="es-US" sz="2000" dirty="0">
                        <a:latin typeface="Calibri"/>
                        <a:ea typeface="Calibri"/>
                        <a:cs typeface="Times New Roman"/>
                      </a:endParaRPr>
                    </a:p>
                  </a:txBody>
                  <a:tcPr marL="68580" marR="68580" marT="0" marB="0"/>
                </a:tc>
              </a:tr>
              <a:tr h="152050">
                <a:tc>
                  <a:txBody>
                    <a:bodyPr/>
                    <a:lstStyle/>
                    <a:p>
                      <a:pPr marL="0" marR="0">
                        <a:lnSpc>
                          <a:spcPct val="115000"/>
                        </a:lnSpc>
                        <a:spcBef>
                          <a:spcPts val="0"/>
                        </a:spcBef>
                        <a:spcAft>
                          <a:spcPts val="0"/>
                        </a:spcAft>
                      </a:pPr>
                      <a:r>
                        <a:rPr lang="en-US" sz="2000" spc="-50" baseline="0" dirty="0" smtClean="0"/>
                        <a:t> $160,000.01–$214,000 </a:t>
                      </a:r>
                      <a:endParaRPr lang="es-US" sz="2000" spc="-50" baseline="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spc="-50" dirty="0"/>
                        <a:t>$320,000.01–$428,000</a:t>
                      </a:r>
                      <a:endParaRPr lang="es-US" sz="2000" spc="-5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s-US" sz="2000" spc="-50" dirty="0" smtClean="0">
                          <a:latin typeface="Calibri"/>
                        </a:rPr>
                        <a:t>Más de $85,00 y hasta $129,000</a:t>
                      </a:r>
                      <a:endParaRPr lang="es-US" sz="2000" spc="-50" dirty="0">
                        <a:latin typeface="Calibri"/>
                        <a:ea typeface="Calibri"/>
                        <a:cs typeface="Times New Roman"/>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dirty="0" smtClean="0"/>
                        <a:t>$348.30</a:t>
                      </a:r>
                      <a:endParaRPr lang="es-US" sz="2000" dirty="0">
                        <a:latin typeface="Calibri"/>
                        <a:ea typeface="Calibri"/>
                        <a:cs typeface="Times New Roman"/>
                      </a:endParaRPr>
                    </a:p>
                  </a:txBody>
                  <a:tcPr marL="68580" marR="68580" marT="0" marB="0"/>
                </a:tc>
              </a:tr>
              <a:tr h="546078">
                <a:tc>
                  <a:txBody>
                    <a:bodyPr/>
                    <a:lstStyle/>
                    <a:p>
                      <a:pPr marL="0" marR="0">
                        <a:lnSpc>
                          <a:spcPct val="115000"/>
                        </a:lnSpc>
                        <a:spcBef>
                          <a:spcPts val="0"/>
                        </a:spcBef>
                        <a:spcAft>
                          <a:spcPts val="0"/>
                        </a:spcAft>
                      </a:pPr>
                      <a:r>
                        <a:rPr lang="en-US" sz="2000" baseline="0" dirty="0" smtClean="0"/>
                        <a:t> Más de </a:t>
                      </a:r>
                      <a:r>
                        <a:rPr lang="en-US" sz="2000" dirty="0" smtClean="0"/>
                        <a:t>$214,000</a:t>
                      </a:r>
                      <a:endParaRPr lang="es-US" sz="20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t>Más de $428,000 </a:t>
                      </a:r>
                      <a:endParaRPr lang="es-US" sz="20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s-US" sz="2000" dirty="0" smtClean="0">
                          <a:latin typeface="Calibri"/>
                        </a:rPr>
                        <a:t>Más de $129,000</a:t>
                      </a:r>
                      <a:endParaRPr lang="es-US" sz="2000" dirty="0">
                        <a:latin typeface="Calibri"/>
                        <a:ea typeface="Calibri"/>
                        <a:cs typeface="Times New Roman"/>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dirty="0" smtClean="0"/>
                        <a:t>$428.60</a:t>
                      </a:r>
                      <a:endParaRPr lang="es-US" sz="2000" dirty="0">
                        <a:latin typeface="Calibri"/>
                        <a:ea typeface="Calibri"/>
                        <a:cs typeface="Times New Roman"/>
                      </a:endParaRPr>
                    </a:p>
                  </a:txBody>
                  <a:tcPr marL="68580" marR="68580" marT="0" marB="0"/>
                </a:tc>
              </a:tr>
            </a:tbl>
          </a:graphicData>
        </a:graphic>
      </p:graphicFrame>
      <p:sp>
        <p:nvSpPr>
          <p:cNvPr id="9" name="TextBox 8"/>
          <p:cNvSpPr txBox="1"/>
          <p:nvPr/>
        </p:nvSpPr>
        <p:spPr>
          <a:xfrm>
            <a:off x="310339" y="6099022"/>
            <a:ext cx="8900161" cy="338554"/>
          </a:xfrm>
          <a:prstGeom prst="rect">
            <a:avLst/>
          </a:prstGeom>
          <a:noFill/>
        </p:spPr>
        <p:txBody>
          <a:bodyPr wrap="square" rtlCol="0">
            <a:spAutoFit/>
          </a:bodyPr>
          <a:lstStyle/>
          <a:p>
            <a:pPr marL="746125" indent="-746125"/>
            <a:r>
              <a:rPr lang="es-US" sz="1600" b="1" dirty="0" smtClean="0">
                <a:solidFill>
                  <a:prstClr val="black"/>
                </a:solidFill>
              </a:rPr>
              <a:t>NOTA</a:t>
            </a:r>
            <a:r>
              <a:rPr lang="es-US" sz="1600" dirty="0" smtClean="0">
                <a:solidFill>
                  <a:prstClr val="black"/>
                </a:solidFill>
              </a:rPr>
              <a:t>: Es posible que pague más si se le aplica una penalización por inscripción tardía a la Parte B</a:t>
            </a:r>
            <a:endParaRPr lang="es-US" sz="1600" dirty="0">
              <a:solidFill>
                <a:prstClr val="black"/>
              </a:solidFill>
            </a:endParaRPr>
          </a:p>
        </p:txBody>
      </p:sp>
      <p:sp>
        <p:nvSpPr>
          <p:cNvPr id="3" name="Date Placeholder 2"/>
          <p:cNvSpPr>
            <a:spLocks noGrp="1"/>
          </p:cNvSpPr>
          <p:nvPr>
            <p:ph type="dt" sz="half" idx="10"/>
          </p:nvPr>
        </p:nvSpPr>
        <p:spPr/>
        <p:txBody>
          <a:bodyPr/>
          <a:lstStyle/>
          <a:p>
            <a:r>
              <a:rPr lang="es-US" dirty="0" smtClean="0"/>
              <a:t>Junio de 2017</a:t>
            </a:r>
            <a:endParaRPr lang="es-US" dirty="0"/>
          </a:p>
        </p:txBody>
      </p:sp>
      <p:sp>
        <p:nvSpPr>
          <p:cNvPr id="10" name="Footer Placeholder 9"/>
          <p:cNvSpPr>
            <a:spLocks noGrp="1"/>
          </p:cNvSpPr>
          <p:nvPr>
            <p:ph type="ftr" sz="quarter" idx="11"/>
          </p:nvPr>
        </p:nvSpPr>
        <p:spPr/>
        <p:txBody>
          <a:bodyPr/>
          <a:lstStyle/>
          <a:p>
            <a:r>
              <a:rPr lang="es-US" dirty="0" smtClean="0"/>
              <a:t>Introducción a Medicare</a:t>
            </a:r>
            <a:endParaRPr lang="es-US" dirty="0"/>
          </a:p>
        </p:txBody>
      </p:sp>
      <p:sp>
        <p:nvSpPr>
          <p:cNvPr id="11" name="Slide Number Placeholder 10"/>
          <p:cNvSpPr>
            <a:spLocks noGrp="1"/>
          </p:cNvSpPr>
          <p:nvPr>
            <p:ph type="sldNum" sz="quarter" idx="12"/>
          </p:nvPr>
        </p:nvSpPr>
        <p:spPr/>
        <p:txBody>
          <a:bodyPr/>
          <a:lstStyle/>
          <a:p>
            <a:fld id="{D60A6685-DBF6-4C41-A0CC-AA9EA7A85A20}" type="slidenum">
              <a:rPr lang="en-US" smtClean="0"/>
              <a:t>23</a:t>
            </a:fld>
            <a:endParaRPr lang="es-US" dirty="0"/>
          </a:p>
        </p:txBody>
      </p:sp>
    </p:spTree>
    <p:extLst>
      <p:ext uri="{BB962C8B-B14F-4D97-AF65-F5344CB8AC3E}">
        <p14:creationId xmlns:p14="http://schemas.microsoft.com/office/powerpoint/2010/main" val="2035257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
            <a:ext cx="9144000" cy="1026694"/>
          </a:xfrm>
        </p:spPr>
        <p:txBody>
          <a:bodyPr>
            <a:noAutofit/>
          </a:bodyPr>
          <a:lstStyle/>
          <a:p>
            <a:r>
              <a:rPr lang="es-US" dirty="0" smtClean="0"/>
              <a:t>Parte B: Lo que paga en Medicare Original</a:t>
            </a:r>
            <a:endParaRPr lang="es-US" dirty="0"/>
          </a:p>
        </p:txBody>
      </p:sp>
      <p:graphicFrame>
        <p:nvGraphicFramePr>
          <p:cNvPr id="10" name="Table 9" descr="All information in table also included in speakers' notes"/>
          <p:cNvGraphicFramePr>
            <a:graphicFrameLocks noGrp="1"/>
          </p:cNvGraphicFramePr>
          <p:nvPr>
            <p:extLst>
              <p:ext uri="{D42A27DB-BD31-4B8C-83A1-F6EECF244321}">
                <p14:modId xmlns:p14="http://schemas.microsoft.com/office/powerpoint/2010/main" val="4156026451"/>
              </p:ext>
            </p:extLst>
          </p:nvPr>
        </p:nvGraphicFramePr>
        <p:xfrm>
          <a:off x="368301" y="1191125"/>
          <a:ext cx="8445500" cy="5165225"/>
        </p:xfrm>
        <a:graphic>
          <a:graphicData uri="http://schemas.openxmlformats.org/drawingml/2006/table">
            <a:tbl>
              <a:tblPr firstRow="1" bandRow="1">
                <a:tableStyleId>{BC89EF96-8CEA-46FF-86C4-4CE0E7609802}</a:tableStyleId>
              </a:tblPr>
              <a:tblGrid>
                <a:gridCol w="2111376"/>
                <a:gridCol w="6334124"/>
              </a:tblGrid>
              <a:tr h="987048">
                <a:tc>
                  <a:txBody>
                    <a:bodyPr/>
                    <a:lstStyle/>
                    <a:p>
                      <a:r>
                        <a:rPr lang="en-US" sz="2800" b="1" baseline="0" dirty="0" smtClean="0"/>
                        <a:t>Deducible anual</a:t>
                      </a:r>
                      <a:endParaRPr lang="es-US" sz="2800" b="1" baseline="0" dirty="0" smtClean="0">
                        <a:latin typeface="+mj-lt"/>
                      </a:endParaRPr>
                    </a:p>
                  </a:txBody>
                  <a:tcPr marL="68580" marR="68580" marT="34287" marB="34287"/>
                </a:tc>
                <a:tc>
                  <a:txBody>
                    <a:bodyPr/>
                    <a:lstStyle/>
                    <a:p>
                      <a:pPr marL="0" indent="0">
                        <a:buFont typeface="Arial" pitchFamily="34" charset="0"/>
                        <a:buNone/>
                      </a:pPr>
                      <a:r>
                        <a:rPr lang="es-US" sz="2500" b="0" baseline="0" dirty="0" smtClean="0">
                          <a:latin typeface="+mn-lt"/>
                        </a:rPr>
                        <a:t>$183</a:t>
                      </a:r>
                    </a:p>
                  </a:txBody>
                  <a:tcPr marL="68580" marR="68580" marT="34287" marB="34287"/>
                </a:tc>
              </a:tr>
              <a:tr h="41781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t>Coseguro para servicios de la Parte B</a:t>
                      </a:r>
                    </a:p>
                    <a:p>
                      <a:endParaRPr lang="es-US" sz="2400" b="1" baseline="0" dirty="0" smtClean="0">
                        <a:latin typeface="+mj-lt"/>
                      </a:endParaRPr>
                    </a:p>
                  </a:txBody>
                  <a:tcPr marL="68580" marR="68580" marT="34287" marB="34287"/>
                </a:tc>
                <a:tc>
                  <a:txBody>
                    <a:bodyPr/>
                    <a:lstStyle/>
                    <a:p>
                      <a:pPr marL="287338" indent="-287338" eaLnBrk="1" hangingPunct="1">
                        <a:spcAft>
                          <a:spcPts val="200"/>
                        </a:spcAft>
                        <a:buClr>
                          <a:schemeClr val="tx1"/>
                        </a:buClr>
                        <a:buFont typeface="Wingdings" pitchFamily="2" charset="2"/>
                        <a:buChar char="§"/>
                      </a:pPr>
                      <a:r>
                        <a:rPr lang="en-US" sz="2500" dirty="0" smtClean="0"/>
                        <a:t>Coseguro del 20 % para la mayoría de los servicios cubiertos, por ejemplo, servicios de los médicos y ciertos servicios preventivos,</a:t>
                      </a:r>
                      <a:r>
                        <a:rPr sz="2500" dirty="0"/>
                        <a:t> </a:t>
                      </a:r>
                      <a:r>
                        <a:rPr lang="en-US" sz="2500" dirty="0" smtClean="0"/>
                        <a:t>si el proveedor acepta la asignación. </a:t>
                      </a:r>
                    </a:p>
                    <a:p>
                      <a:pPr marL="287338" indent="-287338" eaLnBrk="1" hangingPunct="1">
                        <a:spcAft>
                          <a:spcPts val="200"/>
                        </a:spcAft>
                        <a:buClr>
                          <a:schemeClr val="tx1"/>
                        </a:buClr>
                        <a:buFont typeface="Wingdings" pitchFamily="2" charset="2"/>
                        <a:buChar char="§"/>
                      </a:pPr>
                      <a:r>
                        <a:rPr lang="en-US" sz="2500" dirty="0" smtClean="0"/>
                        <a:t>$0 para la mayoría de los servicios preventivos</a:t>
                      </a:r>
                    </a:p>
                    <a:p>
                      <a:pPr marL="287338" lvl="1" indent="-287338" eaLnBrk="1" hangingPunct="1">
                        <a:spcAft>
                          <a:spcPts val="200"/>
                        </a:spcAft>
                        <a:buClr>
                          <a:schemeClr val="tx1"/>
                        </a:buClr>
                        <a:buFont typeface="Wingdings" pitchFamily="2" charset="2"/>
                        <a:buChar char="§"/>
                      </a:pPr>
                      <a:r>
                        <a:rPr lang="en-US" sz="2500" dirty="0" smtClean="0"/>
                        <a:t>Coseguro del 20 % para servicios de salud mental para pacientes ambulatorios, y copagos para servicios ambulatorios en hospitales</a:t>
                      </a:r>
                      <a:endParaRPr lang="es-US" sz="2500" baseline="0" dirty="0" smtClean="0">
                        <a:latin typeface="Minion Pro"/>
                      </a:endParaRPr>
                    </a:p>
                  </a:txBody>
                  <a:tcPr marL="68580" marR="68580" marT="34287" marB="34287"/>
                </a:tc>
              </a:tr>
            </a:tbl>
          </a:graphicData>
        </a:graphic>
      </p:graphicFrame>
      <p:sp>
        <p:nvSpPr>
          <p:cNvPr id="6" name="Date Placeholder 5"/>
          <p:cNvSpPr>
            <a:spLocks noGrp="1"/>
          </p:cNvSpPr>
          <p:nvPr>
            <p:ph type="dt" sz="half" idx="10"/>
          </p:nvPr>
        </p:nvSpPr>
        <p:spPr/>
        <p:txBody>
          <a:bodyPr/>
          <a:lstStyle/>
          <a:p>
            <a:r>
              <a:rPr lang="es-US" dirty="0" smtClean="0"/>
              <a:t>Junio de 2017</a:t>
            </a:r>
            <a:endParaRPr lang="es-US" dirty="0"/>
          </a:p>
        </p:txBody>
      </p:sp>
      <p:sp>
        <p:nvSpPr>
          <p:cNvPr id="7" name="Footer Placeholder 6"/>
          <p:cNvSpPr>
            <a:spLocks noGrp="1"/>
          </p:cNvSpPr>
          <p:nvPr>
            <p:ph type="ftr" sz="quarter" idx="11"/>
          </p:nvPr>
        </p:nvSpPr>
        <p:spPr/>
        <p:txBody>
          <a:bodyPr/>
          <a:lstStyle/>
          <a:p>
            <a:r>
              <a:rPr lang="es-US" dirty="0" smtClean="0"/>
              <a:t>Introducción a Medicare</a:t>
            </a:r>
            <a:endParaRPr lang="es-US" dirty="0"/>
          </a:p>
        </p:txBody>
      </p:sp>
      <p:sp>
        <p:nvSpPr>
          <p:cNvPr id="8" name="Slide Number Placeholder 7"/>
          <p:cNvSpPr>
            <a:spLocks noGrp="1"/>
          </p:cNvSpPr>
          <p:nvPr>
            <p:ph type="sldNum" sz="quarter" idx="12"/>
          </p:nvPr>
        </p:nvSpPr>
        <p:spPr/>
        <p:txBody>
          <a:bodyPr/>
          <a:lstStyle/>
          <a:p>
            <a:fld id="{D60A6685-DBF6-4C41-A0CC-AA9EA7A85A20}" type="slidenum">
              <a:rPr lang="en-US" smtClean="0"/>
              <a:t>24</a:t>
            </a:fld>
            <a:endParaRPr lang="es-US" dirty="0"/>
          </a:p>
        </p:txBody>
      </p:sp>
    </p:spTree>
    <p:extLst>
      <p:ext uri="{BB962C8B-B14F-4D97-AF65-F5344CB8AC3E}">
        <p14:creationId xmlns:p14="http://schemas.microsoft.com/office/powerpoint/2010/main" val="20134854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fontScale="90000"/>
          </a:bodyPr>
          <a:lstStyle/>
          <a:p>
            <a:r>
              <a:rPr lang="es-US" dirty="0" smtClean="0"/>
              <a:t>Decisión: ¿Debo conservar la Parte B o inscribirme a ella?</a:t>
            </a:r>
            <a:endParaRPr lang="es-US" dirty="0"/>
          </a:p>
        </p:txBody>
      </p:sp>
      <p:sp>
        <p:nvSpPr>
          <p:cNvPr id="3" name="Content Placeholder 2"/>
          <p:cNvSpPr>
            <a:spLocks noGrp="1"/>
          </p:cNvSpPr>
          <p:nvPr>
            <p:ph idx="1"/>
          </p:nvPr>
        </p:nvSpPr>
        <p:spPr/>
        <p:txBody>
          <a:bodyPr/>
          <a:lstStyle/>
          <a:p>
            <a:r>
              <a:rPr lang="es-US" dirty="0" smtClean="0"/>
              <a:t>Tenga en cuenta lo siguiente</a:t>
            </a:r>
          </a:p>
          <a:p>
            <a:pPr lvl="1"/>
            <a:r>
              <a:rPr lang="es-US" dirty="0" smtClean="0"/>
              <a:t>La mayoría paga una prima mensual</a:t>
            </a:r>
          </a:p>
          <a:p>
            <a:pPr marL="1195388" lvl="2" indent="-384175"/>
            <a:r>
              <a:rPr lang="es-US" dirty="0" smtClean="0"/>
              <a:t>Generalmente se deduce de los beneficios del Seguro Social/Retiro ferroviario</a:t>
            </a:r>
          </a:p>
          <a:p>
            <a:pPr marL="1254125" lvl="2" indent="-442913"/>
            <a:r>
              <a:rPr lang="es-US" dirty="0" smtClean="0"/>
              <a:t>La cantidad depende del ingreso</a:t>
            </a:r>
          </a:p>
          <a:p>
            <a:pPr lvl="1"/>
            <a:r>
              <a:rPr lang="es-US" dirty="0" smtClean="0"/>
              <a:t>Puede complementar la cobertura del empleador</a:t>
            </a:r>
          </a:p>
          <a:p>
            <a:pPr marL="1195388" lvl="2" indent="-384175"/>
            <a:r>
              <a:rPr lang="es-US" dirty="0" smtClean="0"/>
              <a:t>Comuníquese con el administrador de beneficios para comprender el impacto para su plan de empleador.</a:t>
            </a:r>
          </a:p>
          <a:p>
            <a:pPr marL="749300" lvl="2" indent="-279400"/>
            <a:endParaRPr lang="es-US" dirty="0" smtClean="0"/>
          </a:p>
          <a:p>
            <a:pPr lvl="1"/>
            <a:endParaRPr lang="es-US" dirty="0" smtClean="0"/>
          </a:p>
          <a:p>
            <a:endParaRPr lang="es-US" dirty="0" smtClean="0"/>
          </a:p>
          <a:p>
            <a:endParaRPr lang="es-US" dirty="0" smtClean="0"/>
          </a:p>
          <a:p>
            <a:endParaRPr lang="es-US" dirty="0" smtClean="0"/>
          </a:p>
          <a:p>
            <a:endParaRPr lang="es-US" dirty="0"/>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25</a:t>
            </a:fld>
            <a:endParaRPr lang="es-US" dirty="0"/>
          </a:p>
        </p:txBody>
      </p:sp>
    </p:spTree>
    <p:extLst>
      <p:ext uri="{BB962C8B-B14F-4D97-AF65-F5344CB8AC3E}">
        <p14:creationId xmlns:p14="http://schemas.microsoft.com/office/powerpoint/2010/main" val="4189089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s-US" dirty="0" smtClean="0"/>
              <a:t>Cuándo debe tener la Parte B</a:t>
            </a:r>
            <a:endParaRPr lang="es-US" dirty="0"/>
          </a:p>
        </p:txBody>
      </p:sp>
      <p:sp>
        <p:nvSpPr>
          <p:cNvPr id="2" name="Content Placeholder 1"/>
          <p:cNvSpPr>
            <a:spLocks noGrp="1"/>
          </p:cNvSpPr>
          <p:nvPr>
            <p:ph idx="1"/>
          </p:nvPr>
        </p:nvSpPr>
        <p:spPr/>
        <p:txBody>
          <a:bodyPr>
            <a:normAutofit fontScale="85000" lnSpcReduction="10000"/>
          </a:bodyPr>
          <a:lstStyle/>
          <a:p>
            <a:r>
              <a:rPr lang="es-US" dirty="0" smtClean="0"/>
              <a:t>Si desea adquirir una póliza Medigap</a:t>
            </a:r>
          </a:p>
          <a:p>
            <a:r>
              <a:rPr lang="es-US" dirty="0" smtClean="0"/>
              <a:t>Si desea inscribirse en un Plan Medicare Advantage</a:t>
            </a:r>
          </a:p>
          <a:p>
            <a:r>
              <a:rPr lang="es-US" dirty="0" smtClean="0"/>
              <a:t>Es elegible para TRICARE </a:t>
            </a:r>
            <a:r>
              <a:rPr lang="es-US" dirty="0" smtClean="0"/>
              <a:t>for</a:t>
            </a:r>
            <a:r>
              <a:rPr lang="es-US" dirty="0" smtClean="0"/>
              <a:t> </a:t>
            </a:r>
            <a:r>
              <a:rPr lang="es-US" dirty="0" smtClean="0"/>
              <a:t>Life</a:t>
            </a:r>
            <a:r>
              <a:rPr lang="es-US" dirty="0" smtClean="0"/>
              <a:t> o CHAMPVA</a:t>
            </a:r>
          </a:p>
          <a:p>
            <a:r>
              <a:rPr lang="es-US" dirty="0" smtClean="0"/>
              <a:t>Si su cobertura por empleador así lo exige (menos de 20 empleados)</a:t>
            </a:r>
          </a:p>
          <a:p>
            <a:pPr lvl="1"/>
            <a:r>
              <a:rPr lang="es-US" dirty="0" smtClean="0"/>
              <a:t>Hable con su administrador de beneficios del sindicato o del empleador</a:t>
            </a:r>
          </a:p>
          <a:p>
            <a:r>
              <a:rPr lang="es-US" dirty="0" smtClean="0"/>
              <a:t>Los beneficios para asuntos de los veteranos (VA) son independientes de los de Medicare</a:t>
            </a:r>
          </a:p>
          <a:p>
            <a:r>
              <a:rPr lang="es-US" dirty="0" smtClean="0"/>
              <a:t>Pagará una multa si se inscribe tarde o si no se inscribe durante el Período de Inscripción Inicial</a:t>
            </a:r>
          </a:p>
          <a:p>
            <a:endParaRPr lang="es-US" dirty="0"/>
          </a:p>
        </p:txBody>
      </p:sp>
      <p:sp>
        <p:nvSpPr>
          <p:cNvPr id="3" name="Date Placeholder 2"/>
          <p:cNvSpPr>
            <a:spLocks noGrp="1"/>
          </p:cNvSpPr>
          <p:nvPr>
            <p:ph type="dt" sz="half" idx="10"/>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60A6685-DBF6-4C41-A0CC-AA9EA7A85A20}" type="slidenum">
              <a:rPr lang="en-US" smtClean="0"/>
              <a:t>26</a:t>
            </a:fld>
            <a:endParaRPr lang="es-US" dirty="0"/>
          </a:p>
        </p:txBody>
      </p:sp>
    </p:spTree>
    <p:extLst>
      <p:ext uri="{BB962C8B-B14F-4D97-AF65-F5344CB8AC3E}">
        <p14:creationId xmlns:p14="http://schemas.microsoft.com/office/powerpoint/2010/main" val="4908653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Parte B y empleo activo </a:t>
            </a:r>
            <a:endParaRPr lang="es-US" dirty="0"/>
          </a:p>
        </p:txBody>
      </p:sp>
      <p:sp>
        <p:nvSpPr>
          <p:cNvPr id="3" name="Content Placeholder 2"/>
          <p:cNvSpPr>
            <a:spLocks noGrp="1"/>
          </p:cNvSpPr>
          <p:nvPr>
            <p:ph idx="1"/>
          </p:nvPr>
        </p:nvSpPr>
        <p:spPr>
          <a:xfrm>
            <a:off x="192505" y="1038722"/>
            <a:ext cx="8849895" cy="5317629"/>
          </a:xfrm>
        </p:spPr>
        <p:txBody>
          <a:bodyPr/>
          <a:lstStyle/>
          <a:p>
            <a:r>
              <a:rPr lang="es-US" sz="2900" dirty="0" smtClean="0"/>
              <a:t>Si no tiene cobertura por un empleo activo</a:t>
            </a:r>
          </a:p>
          <a:p>
            <a:pPr lvl="1"/>
            <a:r>
              <a:rPr lang="es-US" sz="2600" dirty="0" smtClean="0"/>
              <a:t>Y demora la inscripción a la Parte B, puede implicarle </a:t>
            </a:r>
          </a:p>
          <a:p>
            <a:pPr marL="1195388" lvl="2" indent="-392113"/>
            <a:r>
              <a:rPr lang="es-US" sz="2600" dirty="0" smtClean="0"/>
              <a:t>Primas más elevadas</a:t>
            </a:r>
          </a:p>
          <a:p>
            <a:pPr marL="1195388" lvl="2" indent="-392113"/>
            <a:r>
              <a:rPr lang="es-US" sz="2600" dirty="0" smtClean="0"/>
              <a:t>Pagar de su bolsillo por la atención médica</a:t>
            </a:r>
          </a:p>
          <a:p>
            <a:pPr marL="1195388" lvl="2" indent="-392113"/>
            <a:r>
              <a:rPr lang="es-US" sz="2600" dirty="0" smtClean="0"/>
              <a:t>Esperar hasta el próximo Período de inscripción general para inscribirse (del 1 de enero al 31 de marzo)</a:t>
            </a:r>
          </a:p>
          <a:p>
            <a:pPr marL="1538288" lvl="4" indent="-342900">
              <a:buSzPct val="80000"/>
              <a:buFont typeface="Courier New" panose="02070309020205020404" pitchFamily="49" charset="0"/>
              <a:buChar char="o"/>
            </a:pPr>
            <a:r>
              <a:rPr lang="es-US" dirty="0" smtClean="0"/>
              <a:t>La cobertura no empezará hasta el 1 de julio</a:t>
            </a:r>
          </a:p>
          <a:p>
            <a:r>
              <a:rPr lang="es-US" sz="2950" dirty="0" smtClean="0"/>
              <a:t>Si tiene cobertura por un empleo </a:t>
            </a:r>
            <a:r>
              <a:rPr lang="es-US" sz="2900" dirty="0" smtClean="0"/>
              <a:t>activo</a:t>
            </a:r>
          </a:p>
          <a:p>
            <a:pPr lvl="1"/>
            <a:r>
              <a:rPr lang="es-US" sz="2600" dirty="0" smtClean="0"/>
              <a:t>Quizás desee demorar la inscripción a la parte B </a:t>
            </a:r>
          </a:p>
          <a:p>
            <a:pPr lvl="1"/>
            <a:r>
              <a:rPr lang="es-US" sz="2600" dirty="0" smtClean="0"/>
              <a:t>No se le cobrará ninguna multa si se inscribe mientras tenga cobertura o dentro de los 8 meses de haber perdido la cobertura.</a:t>
            </a:r>
            <a:endParaRPr lang="es-US" sz="2600" dirty="0"/>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27</a:t>
            </a:fld>
            <a:endParaRPr lang="es-US" dirty="0"/>
          </a:p>
        </p:txBody>
      </p:sp>
    </p:spTree>
    <p:extLst>
      <p:ext uri="{BB962C8B-B14F-4D97-AF65-F5344CB8AC3E}">
        <p14:creationId xmlns:p14="http://schemas.microsoft.com/office/powerpoint/2010/main" val="19986601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2</a:t>
            </a:r>
            <a:endParaRPr lang="es-US" dirty="0"/>
          </a:p>
        </p:txBody>
      </p:sp>
      <p:sp>
        <p:nvSpPr>
          <p:cNvPr id="9" name="Content Placeholder 2"/>
          <p:cNvSpPr>
            <a:spLocks noGrp="1"/>
          </p:cNvSpPr>
          <p:nvPr>
            <p:ph sz="half" idx="1"/>
          </p:nvPr>
        </p:nvSpPr>
        <p:spPr>
          <a:xfrm>
            <a:off x="176980" y="1007116"/>
            <a:ext cx="5614220" cy="2679988"/>
          </a:xfrm>
        </p:spPr>
        <p:txBody>
          <a:bodyPr/>
          <a:lstStyle/>
          <a:p>
            <a:pPr marL="0" indent="0">
              <a:buNone/>
            </a:pPr>
            <a:r>
              <a:rPr lang="es-US" sz="3000" dirty="0" smtClean="0"/>
              <a:t>Medicare Parte A le ayuda a pagar por todo lo siguiente cuando sea médicamente necesario y se cumplan todos los requisitos, la EXCEPCIÓN es…</a:t>
            </a:r>
            <a:endParaRPr lang="es-US" sz="3000" dirty="0"/>
          </a:p>
        </p:txBody>
      </p:sp>
      <p:sp>
        <p:nvSpPr>
          <p:cNvPr id="11" name="Content Placeholder 3"/>
          <p:cNvSpPr txBox="1">
            <a:spLocks/>
          </p:cNvSpPr>
          <p:nvPr/>
        </p:nvSpPr>
        <p:spPr>
          <a:xfrm>
            <a:off x="176980" y="3238084"/>
            <a:ext cx="4514850" cy="326248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s-US" sz="2700" dirty="0" smtClean="0"/>
              <a:t>Suministros para análisis para diabéticos</a:t>
            </a:r>
          </a:p>
          <a:p>
            <a:pPr marL="514350" indent="-514350">
              <a:buFont typeface="Wingdings" panose="05000000000000000000" pitchFamily="2" charset="2"/>
              <a:buAutoNum type="alphaLcPeriod"/>
            </a:pPr>
            <a:r>
              <a:rPr lang="es-US" sz="2700" dirty="0" smtClean="0"/>
              <a:t>Internación en un hospital</a:t>
            </a:r>
          </a:p>
          <a:p>
            <a:pPr marL="514350" indent="-514350">
              <a:buFont typeface="Wingdings" panose="05000000000000000000" pitchFamily="2" charset="2"/>
              <a:buAutoNum type="alphaLcPeriod"/>
            </a:pPr>
            <a:r>
              <a:rPr lang="es-US" sz="2700" dirty="0" smtClean="0"/>
              <a:t>Internación en un centro de enfermería especializada</a:t>
            </a:r>
          </a:p>
          <a:p>
            <a:pPr marL="514350" indent="-514350">
              <a:buFont typeface="Wingdings" panose="05000000000000000000" pitchFamily="2" charset="2"/>
              <a:buAutoNum type="alphaLcPeriod"/>
            </a:pPr>
            <a:r>
              <a:rPr lang="es-US" sz="2700" dirty="0" smtClean="0"/>
              <a:t>Cuidado de hospicio</a:t>
            </a:r>
            <a:endParaRPr lang="es-US" sz="2700" dirty="0"/>
          </a:p>
        </p:txBody>
      </p:sp>
      <p:sp>
        <p:nvSpPr>
          <p:cNvPr id="7" name="Rounded Rectangle 6" descr="Red box answer selection"/>
          <p:cNvSpPr/>
          <p:nvPr/>
        </p:nvSpPr>
        <p:spPr>
          <a:xfrm>
            <a:off x="176980" y="3315714"/>
            <a:ext cx="4514850" cy="811786"/>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28</a:t>
            </a:fld>
            <a:endParaRPr lang="es-US" dirty="0"/>
          </a:p>
        </p:txBody>
      </p:sp>
    </p:spTree>
    <p:extLst>
      <p:ext uri="{BB962C8B-B14F-4D97-AF65-F5344CB8AC3E}">
        <p14:creationId xmlns:p14="http://schemas.microsoft.com/office/powerpoint/2010/main" val="3008103364"/>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s-US" dirty="0" smtClean="0"/>
              <a:t>Compruebe su conocimiento: pregunta 3</a:t>
            </a:r>
            <a:endParaRPr lang="es-US" dirty="0"/>
          </a:p>
        </p:txBody>
      </p:sp>
      <p:sp>
        <p:nvSpPr>
          <p:cNvPr id="9" name="Content Placeholder 2"/>
          <p:cNvSpPr>
            <a:spLocks noGrp="1"/>
          </p:cNvSpPr>
          <p:nvPr>
            <p:ph sz="half" idx="1"/>
          </p:nvPr>
        </p:nvSpPr>
        <p:spPr>
          <a:xfrm>
            <a:off x="628650" y="1060997"/>
            <a:ext cx="3886200" cy="4786396"/>
          </a:xfrm>
        </p:spPr>
        <p:txBody>
          <a:bodyPr/>
          <a:lstStyle/>
          <a:p>
            <a:pPr marL="0" indent="0">
              <a:buNone/>
            </a:pPr>
            <a:r>
              <a:rPr lang="es-US" sz="3000" dirty="0" smtClean="0"/>
              <a:t>Por Medicare Parte B, en la mayoría de los casos, usted paga _______.</a:t>
            </a:r>
            <a:endParaRPr lang="es-US" sz="3000" dirty="0"/>
          </a:p>
        </p:txBody>
      </p:sp>
      <p:sp>
        <p:nvSpPr>
          <p:cNvPr id="10" name="Content Placeholder 3"/>
          <p:cNvSpPr txBox="1">
            <a:spLocks/>
          </p:cNvSpPr>
          <p:nvPr/>
        </p:nvSpPr>
        <p:spPr>
          <a:xfrm>
            <a:off x="628650" y="3043011"/>
            <a:ext cx="3886200" cy="3814989"/>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s-US" sz="2800" dirty="0" smtClean="0"/>
              <a:t>Una prima mensual</a:t>
            </a:r>
          </a:p>
          <a:p>
            <a:pPr marL="514350" indent="-514350">
              <a:buFont typeface="Wingdings" panose="05000000000000000000" pitchFamily="2" charset="2"/>
              <a:buAutoNum type="alphaLcPeriod"/>
            </a:pPr>
            <a:r>
              <a:rPr lang="es-US" sz="2800" dirty="0" smtClean="0"/>
              <a:t>Un deducible anual</a:t>
            </a:r>
          </a:p>
          <a:p>
            <a:pPr marL="514350" indent="-514350">
              <a:buFont typeface="Wingdings" panose="05000000000000000000" pitchFamily="2" charset="2"/>
              <a:buAutoNum type="alphaLcPeriod"/>
            </a:pPr>
            <a:r>
              <a:rPr lang="es-US" sz="2800" dirty="0" smtClean="0"/>
              <a:t>20 % de </a:t>
            </a:r>
            <a:r>
              <a:rPr lang="es-US" sz="2800" dirty="0" smtClean="0"/>
              <a:t>coseguro</a:t>
            </a:r>
            <a:r>
              <a:rPr lang="es-US" sz="2800" dirty="0" smtClean="0"/>
              <a:t> para la mayoría de los servicios cubiertos</a:t>
            </a:r>
          </a:p>
          <a:p>
            <a:pPr marL="514350" indent="-514350">
              <a:buFont typeface="Wingdings" panose="05000000000000000000" pitchFamily="2" charset="2"/>
              <a:buAutoNum type="alphaLcPeriod"/>
            </a:pPr>
            <a:r>
              <a:rPr lang="es-US" sz="2800" dirty="0" smtClean="0"/>
              <a:t>Todas las anteriores</a:t>
            </a:r>
            <a:endParaRPr lang="es-US" sz="2800" dirty="0"/>
          </a:p>
        </p:txBody>
      </p:sp>
      <p:sp>
        <p:nvSpPr>
          <p:cNvPr id="7" name="Rounded Rectangle 6" descr="Red box answer selection"/>
          <p:cNvSpPr/>
          <p:nvPr/>
        </p:nvSpPr>
        <p:spPr>
          <a:xfrm>
            <a:off x="632222" y="5430462"/>
            <a:ext cx="3482578" cy="485193"/>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Date Placeholder 1"/>
          <p:cNvSpPr>
            <a:spLocks noGrp="1"/>
          </p:cNvSpPr>
          <p:nvPr>
            <p:ph type="dt" sz="half" idx="13"/>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3B75908-2BC4-4CCC-BE4B-63652A0FD379}" type="slidenum">
              <a:rPr lang="en-US" smtClean="0"/>
              <a:t>29</a:t>
            </a:fld>
            <a:endParaRPr lang="es-US" dirty="0"/>
          </a:p>
        </p:txBody>
      </p:sp>
    </p:spTree>
    <p:extLst>
      <p:ext uri="{BB962C8B-B14F-4D97-AF65-F5344CB8AC3E}">
        <p14:creationId xmlns:p14="http://schemas.microsoft.com/office/powerpoint/2010/main" val="1535531620"/>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Objetivos de la sesión</a:t>
            </a:r>
            <a:endParaRPr lang="es-US" dirty="0"/>
          </a:p>
        </p:txBody>
      </p:sp>
      <p:sp>
        <p:nvSpPr>
          <p:cNvPr id="3" name="Content Placeholder 2"/>
          <p:cNvSpPr>
            <a:spLocks noGrp="1"/>
          </p:cNvSpPr>
          <p:nvPr>
            <p:ph idx="1"/>
          </p:nvPr>
        </p:nvSpPr>
        <p:spPr/>
        <p:txBody>
          <a:bodyPr/>
          <a:lstStyle/>
          <a:p>
            <a:pPr marL="339725" indent="-339725"/>
            <a:r>
              <a:rPr lang="es-US" dirty="0" smtClean="0"/>
              <a:t>Esta sesión debe ayudarlo a</a:t>
            </a:r>
          </a:p>
          <a:p>
            <a:pPr marL="738188" lvl="1" indent="-336550"/>
            <a:r>
              <a:rPr lang="es-US" dirty="0" smtClean="0"/>
              <a:t>Comparar las partes de Medicare y las opciones de cobertura </a:t>
            </a:r>
          </a:p>
          <a:p>
            <a:pPr marL="738188" lvl="1" indent="-336550"/>
            <a:r>
              <a:rPr lang="es-US" dirty="0" smtClean="0"/>
              <a:t>Explicar los beneficios y los costos </a:t>
            </a:r>
          </a:p>
          <a:p>
            <a:pPr marL="738188" lvl="1" indent="-336550"/>
            <a:r>
              <a:rPr lang="es-US" dirty="0" smtClean="0"/>
              <a:t>Analizar en qué difieren las pólizas Medigap y los planes Medicare Advantage </a:t>
            </a:r>
          </a:p>
          <a:p>
            <a:pPr marL="738188" lvl="1" indent="-336550"/>
            <a:r>
              <a:rPr lang="es-US" dirty="0" smtClean="0"/>
              <a:t>Describir el Mercado de Seguros Médicos facilitado por el gobierno federal </a:t>
            </a:r>
          </a:p>
          <a:p>
            <a:pPr marL="738188" lvl="1" indent="-336550"/>
            <a:r>
              <a:rPr lang="es-US" dirty="0" smtClean="0"/>
              <a:t>Reconocer Medicaid y los recursos relacionados </a:t>
            </a:r>
          </a:p>
          <a:p>
            <a:endParaRPr lang="es-US" dirty="0"/>
          </a:p>
        </p:txBody>
      </p:sp>
      <p:sp>
        <p:nvSpPr>
          <p:cNvPr id="7" name="Date Placeholder 6"/>
          <p:cNvSpPr>
            <a:spLocks noGrp="1"/>
          </p:cNvSpPr>
          <p:nvPr>
            <p:ph type="dt" sz="half" idx="2"/>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3B75908-2BC4-4CCC-BE4B-63652A0FD379}" type="slidenum">
              <a:rPr lang="en-US" smtClean="0"/>
              <a:t>3</a:t>
            </a:fld>
            <a:endParaRPr lang="es-US" dirty="0"/>
          </a:p>
        </p:txBody>
      </p:sp>
    </p:spTree>
    <p:extLst>
      <p:ext uri="{BB962C8B-B14F-4D97-AF65-F5344CB8AC3E}">
        <p14:creationId xmlns:p14="http://schemas.microsoft.com/office/powerpoint/2010/main" val="23132495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Lección 3: ¿Qué es una póliza Medigap?</a:t>
            </a:r>
            <a:endParaRPr lang="es-US" dirty="0"/>
          </a:p>
        </p:txBody>
      </p:sp>
      <p:sp>
        <p:nvSpPr>
          <p:cNvPr id="3" name="Content Placeholder 2"/>
          <p:cNvSpPr>
            <a:spLocks noGrp="1"/>
          </p:cNvSpPr>
          <p:nvPr>
            <p:ph idx="1"/>
          </p:nvPr>
        </p:nvSpPr>
        <p:spPr>
          <a:xfrm>
            <a:off x="628650" y="1217964"/>
            <a:ext cx="8172450" cy="5138387"/>
          </a:xfrm>
        </p:spPr>
        <p:txBody>
          <a:bodyPr/>
          <a:lstStyle/>
          <a:p>
            <a:r>
              <a:rPr lang="es-US" sz="3000" dirty="0" smtClean="0"/>
              <a:t>Pólizas del Asegurador Suplementario de Medicare (Medigap)</a:t>
            </a:r>
          </a:p>
          <a:p>
            <a:pPr lvl="1"/>
            <a:r>
              <a:rPr lang="es-US" sz="2600" dirty="0" smtClean="0"/>
              <a:t>Las venden compañías de seguros privadas</a:t>
            </a:r>
          </a:p>
          <a:p>
            <a:r>
              <a:rPr lang="es-US" sz="3000" dirty="0"/>
              <a:t>Cubre faltas en la cobertura de Medicare Original</a:t>
            </a:r>
          </a:p>
          <a:p>
            <a:pPr lvl="1"/>
            <a:r>
              <a:rPr lang="es-US" sz="2600" dirty="0" smtClean="0"/>
              <a:t>Deducibles, </a:t>
            </a:r>
            <a:r>
              <a:rPr lang="es-US" sz="2600" dirty="0" smtClean="0"/>
              <a:t>coseguro</a:t>
            </a:r>
            <a:r>
              <a:rPr lang="es-US" sz="2600" dirty="0" smtClean="0"/>
              <a:t>, copagos </a:t>
            </a:r>
          </a:p>
          <a:p>
            <a:r>
              <a:rPr lang="es-US" sz="3000" dirty="0"/>
              <a:t>Todos los planes con la misma letra </a:t>
            </a:r>
          </a:p>
          <a:p>
            <a:pPr lvl="1"/>
            <a:r>
              <a:rPr lang="es-US" sz="2600" dirty="0" smtClean="0"/>
              <a:t>tienen la misma cobertura;</a:t>
            </a:r>
          </a:p>
          <a:p>
            <a:pPr lvl="1"/>
            <a:r>
              <a:rPr lang="es-US" sz="2600" dirty="0" smtClean="0"/>
              <a:t>los costos son distintos;</a:t>
            </a:r>
          </a:p>
          <a:p>
            <a:r>
              <a:rPr lang="es-US" sz="3000" dirty="0"/>
              <a:t>Los planes son diferentes en Minnesota, Massachusetts y Wisconsin.</a:t>
            </a:r>
          </a:p>
          <a:p>
            <a:endParaRPr lang="es-US" dirty="0"/>
          </a:p>
        </p:txBody>
      </p:sp>
      <p:sp>
        <p:nvSpPr>
          <p:cNvPr id="5" name="Date Placeholder 4"/>
          <p:cNvSpPr>
            <a:spLocks noGrp="1"/>
          </p:cNvSpPr>
          <p:nvPr>
            <p:ph type="dt" sz="half" idx="2"/>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3B75908-2BC4-4CCC-BE4B-63652A0FD379}" type="slidenum">
              <a:rPr lang="en-US" smtClean="0"/>
              <a:t>30</a:t>
            </a:fld>
            <a:endParaRPr lang="es-US" dirty="0"/>
          </a:p>
        </p:txBody>
      </p:sp>
    </p:spTree>
    <p:extLst>
      <p:ext uri="{BB962C8B-B14F-4D97-AF65-F5344CB8AC3E}">
        <p14:creationId xmlns:p14="http://schemas.microsoft.com/office/powerpoint/2010/main" val="5931304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title"/>
          </p:nvPr>
        </p:nvSpPr>
        <p:spPr/>
        <p:txBody>
          <a:bodyPr/>
          <a:lstStyle/>
          <a:p>
            <a:pPr eaLnBrk="1" hangingPunct="1"/>
            <a:r>
              <a:rPr lang="es-US" dirty="0" smtClean="0"/>
              <a:t>Tipos de planes Medigap</a:t>
            </a:r>
            <a:endParaRPr lang="es-US" sz="1200" b="0" dirty="0"/>
          </a:p>
        </p:txBody>
      </p:sp>
      <p:sp>
        <p:nvSpPr>
          <p:cNvPr id="5" name="TextBox 4"/>
          <p:cNvSpPr txBox="1"/>
          <p:nvPr/>
        </p:nvSpPr>
        <p:spPr>
          <a:xfrm>
            <a:off x="1" y="1105478"/>
            <a:ext cx="9144000" cy="369332"/>
          </a:xfrm>
          <a:prstGeom prst="rect">
            <a:avLst/>
          </a:prstGeom>
          <a:solidFill>
            <a:schemeClr val="accent1"/>
          </a:solidFill>
        </p:spPr>
        <p:txBody>
          <a:bodyPr wrap="square" rtlCol="0">
            <a:spAutoFit/>
          </a:bodyPr>
          <a:lstStyle/>
          <a:p>
            <a:pPr algn="ctr" fontAlgn="b"/>
            <a:r>
              <a:rPr lang="es-US" b="1" dirty="0" smtClean="0">
                <a:solidFill>
                  <a:schemeClr val="bg1"/>
                </a:solidFill>
              </a:rPr>
              <a:t>                                                      Planes del Asegurador suplementario de Medicare (Medigap)</a:t>
            </a:r>
            <a:endParaRPr lang="es-US" dirty="0">
              <a:solidFill>
                <a:schemeClr val="bg1"/>
              </a:solidFill>
            </a:endParaRPr>
          </a:p>
        </p:txBody>
      </p:sp>
      <p:graphicFrame>
        <p:nvGraphicFramePr>
          <p:cNvPr id="7" name="Content Placeholder 9" descr="Table showing benefits by Medicare Supplement Insurance (Medigap) Plan type, indicated by plan type letter.  Detail included in speakers' notes." title="Medigap Plan Types Table"/>
          <p:cNvGraphicFramePr>
            <a:graphicFrameLocks noGrp="1"/>
          </p:cNvGraphicFramePr>
          <p:nvPr>
            <p:ph idx="1"/>
            <p:extLst/>
          </p:nvPr>
        </p:nvGraphicFramePr>
        <p:xfrm>
          <a:off x="2" y="1492252"/>
          <a:ext cx="9144002" cy="3548144"/>
        </p:xfrm>
        <a:graphic>
          <a:graphicData uri="http://schemas.openxmlformats.org/drawingml/2006/table">
            <a:tbl>
              <a:tblPr firstRow="1" firstCol="1" bandRow="1">
                <a:tableStyleId>{5C22544A-7EE6-4342-B048-85BDC9FD1C3A}</a:tableStyleId>
              </a:tblPr>
              <a:tblGrid>
                <a:gridCol w="3240026"/>
                <a:gridCol w="617147"/>
                <a:gridCol w="540004"/>
                <a:gridCol w="540004"/>
                <a:gridCol w="617147"/>
                <a:gridCol w="540004"/>
                <a:gridCol w="540004"/>
                <a:gridCol w="694291"/>
                <a:gridCol w="584448"/>
                <a:gridCol w="550985"/>
                <a:gridCol w="679942"/>
              </a:tblGrid>
              <a:tr h="219697">
                <a:tc>
                  <a:txBody>
                    <a:bodyPr/>
                    <a:lstStyle/>
                    <a:p>
                      <a:pPr marL="0" marR="0" algn="ctr">
                        <a:lnSpc>
                          <a:spcPct val="115000"/>
                        </a:lnSpc>
                        <a:spcBef>
                          <a:spcPts val="0"/>
                        </a:spcBef>
                        <a:spcAft>
                          <a:spcPts val="0"/>
                        </a:spcAft>
                      </a:pPr>
                      <a:r>
                        <a:rPr lang="en-US" sz="1100" dirty="0">
                          <a:effectLst/>
                        </a:rPr>
                        <a:t>Beneficios</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A</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B</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C</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D</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smtClean="0">
                          <a:effectLst/>
                        </a:rPr>
                        <a:t>F*</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G</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K</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L</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M</a:t>
                      </a:r>
                      <a:endParaRPr lang="es-US" sz="1100" dirty="0">
                        <a:effectLst/>
                        <a:latin typeface="Calibri"/>
                        <a:ea typeface="Calibri"/>
                        <a:cs typeface="Times New Roman"/>
                      </a:endParaRPr>
                    </a:p>
                  </a:txBody>
                  <a:tcPr marL="48986" marR="48986" marT="0" marB="0"/>
                </a:tc>
                <a:tc>
                  <a:txBody>
                    <a:bodyPr/>
                    <a:lstStyle/>
                    <a:p>
                      <a:pPr marL="0" marR="0" algn="ctr">
                        <a:lnSpc>
                          <a:spcPct val="115000"/>
                        </a:lnSpc>
                        <a:spcBef>
                          <a:spcPts val="0"/>
                        </a:spcBef>
                        <a:spcAft>
                          <a:spcPts val="0"/>
                        </a:spcAft>
                      </a:pPr>
                      <a:r>
                        <a:rPr lang="en-US" sz="1100" dirty="0">
                          <a:effectLst/>
                        </a:rPr>
                        <a:t>N</a:t>
                      </a:r>
                      <a:endParaRPr lang="es-US" sz="1100" dirty="0">
                        <a:effectLst/>
                        <a:latin typeface="Calibri"/>
                        <a:ea typeface="Calibri"/>
                        <a:cs typeface="Times New Roman"/>
                      </a:endParaRPr>
                    </a:p>
                  </a:txBody>
                  <a:tcPr marL="48986" marR="48986" marT="0" marB="0"/>
                </a:tc>
              </a:tr>
              <a:tr h="643782">
                <a:tc>
                  <a:txBody>
                    <a:bodyPr/>
                    <a:lstStyle/>
                    <a:p>
                      <a:pPr marL="0" marR="0">
                        <a:lnSpc>
                          <a:spcPct val="100000"/>
                        </a:lnSpc>
                        <a:spcBef>
                          <a:spcPts val="0"/>
                        </a:spcBef>
                        <a:spcAft>
                          <a:spcPts val="0"/>
                        </a:spcAft>
                      </a:pPr>
                      <a:r>
                        <a:rPr lang="en-US" sz="1100" dirty="0">
                          <a:effectLst/>
                        </a:rPr>
                        <a:t>Coseguro y gastos de hospital de Medicare Parte A (hasta 365 días adicionales después de usar los beneficios de Medicare)</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447812">
                <a:tc>
                  <a:txBody>
                    <a:bodyPr/>
                    <a:lstStyle/>
                    <a:p>
                      <a:pPr marL="0" marR="0">
                        <a:lnSpc>
                          <a:spcPct val="100000"/>
                        </a:lnSpc>
                        <a:spcBef>
                          <a:spcPts val="0"/>
                        </a:spcBef>
                        <a:spcAft>
                          <a:spcPts val="0"/>
                        </a:spcAft>
                      </a:pPr>
                      <a:r>
                        <a:rPr lang="en-US" sz="1100" dirty="0">
                          <a:effectLst/>
                        </a:rPr>
                        <a:t>Coseguro o copago de Medicare Parte B</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75 %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217130">
                <a:tc>
                  <a:txBody>
                    <a:bodyPr/>
                    <a:lstStyle/>
                    <a:p>
                      <a:pPr marL="0" marR="0">
                        <a:lnSpc>
                          <a:spcPct val="100000"/>
                        </a:lnSpc>
                        <a:spcBef>
                          <a:spcPts val="0"/>
                        </a:spcBef>
                        <a:spcAft>
                          <a:spcPts val="0"/>
                        </a:spcAft>
                      </a:pPr>
                      <a:r>
                        <a:rPr lang="en-US" sz="1100" dirty="0">
                          <a:effectLst/>
                        </a:rPr>
                        <a:t>Sangre (primeras 3 pintas)</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75 %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401186">
                <a:tc>
                  <a:txBody>
                    <a:bodyPr/>
                    <a:lstStyle/>
                    <a:p>
                      <a:pPr marL="0" marR="0">
                        <a:lnSpc>
                          <a:spcPct val="100000"/>
                        </a:lnSpc>
                        <a:spcBef>
                          <a:spcPts val="0"/>
                        </a:spcBef>
                        <a:spcAft>
                          <a:spcPts val="0"/>
                        </a:spcAft>
                      </a:pPr>
                      <a:r>
                        <a:rPr lang="en-US" sz="1100" dirty="0">
                          <a:effectLst/>
                        </a:rPr>
                        <a:t>Copago o coseguro por cuidado de hospicio de la Parte A</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75 %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286561">
                <a:tc>
                  <a:txBody>
                    <a:bodyPr/>
                    <a:lstStyle/>
                    <a:p>
                      <a:pPr marL="0" marR="0">
                        <a:lnSpc>
                          <a:spcPct val="100000"/>
                        </a:lnSpc>
                        <a:spcBef>
                          <a:spcPts val="0"/>
                        </a:spcBef>
                        <a:spcAft>
                          <a:spcPts val="0"/>
                        </a:spcAft>
                      </a:pPr>
                      <a:r>
                        <a:rPr lang="en-US" sz="1100" dirty="0">
                          <a:effectLst/>
                        </a:rPr>
                        <a:t>Coseguro por cuidado en un centro de enfermería especializada</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75 %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217130">
                <a:tc>
                  <a:txBody>
                    <a:bodyPr/>
                    <a:lstStyle/>
                    <a:p>
                      <a:pPr marL="0" marR="0">
                        <a:lnSpc>
                          <a:spcPct val="100000"/>
                        </a:lnSpc>
                        <a:spcBef>
                          <a:spcPts val="0"/>
                        </a:spcBef>
                        <a:spcAft>
                          <a:spcPts val="0"/>
                        </a:spcAft>
                      </a:pPr>
                      <a:r>
                        <a:rPr lang="en-US" sz="1100" dirty="0">
                          <a:effectLst/>
                        </a:rPr>
                        <a:t>Deducible de la Parte A</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50 %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75 %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r>
              <a:tr h="217130">
                <a:tc>
                  <a:txBody>
                    <a:bodyPr/>
                    <a:lstStyle/>
                    <a:p>
                      <a:pPr marL="0" marR="0">
                        <a:lnSpc>
                          <a:spcPct val="100000"/>
                        </a:lnSpc>
                        <a:spcBef>
                          <a:spcPts val="0"/>
                        </a:spcBef>
                        <a:spcAft>
                          <a:spcPts val="0"/>
                        </a:spcAft>
                      </a:pPr>
                      <a:r>
                        <a:rPr lang="en-US" sz="1100" dirty="0">
                          <a:effectLst/>
                        </a:rPr>
                        <a:t>Deducible de la Parte B</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r>
              <a:tr h="217130">
                <a:tc>
                  <a:txBody>
                    <a:bodyPr/>
                    <a:lstStyle/>
                    <a:p>
                      <a:pPr marL="0" marR="0">
                        <a:lnSpc>
                          <a:spcPct val="100000"/>
                        </a:lnSpc>
                        <a:spcBef>
                          <a:spcPts val="0"/>
                        </a:spcBef>
                        <a:spcAft>
                          <a:spcPts val="0"/>
                        </a:spcAft>
                      </a:pPr>
                      <a:r>
                        <a:rPr lang="en-US" sz="1100" dirty="0">
                          <a:effectLst/>
                        </a:rPr>
                        <a:t>Cargos en exceso de la Parte B</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100 %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r>
              <a:tr h="401186">
                <a:tc>
                  <a:txBody>
                    <a:bodyPr/>
                    <a:lstStyle/>
                    <a:p>
                      <a:pPr marL="0" marR="0">
                        <a:lnSpc>
                          <a:spcPct val="100000"/>
                        </a:lnSpc>
                        <a:spcBef>
                          <a:spcPts val="0"/>
                        </a:spcBef>
                        <a:spcAft>
                          <a:spcPts val="0"/>
                        </a:spcAft>
                      </a:pPr>
                      <a:r>
                        <a:rPr lang="en-US" sz="1100" dirty="0">
                          <a:effectLst/>
                        </a:rPr>
                        <a:t>Emergencia en viaje al extranjero (hasta los límites del plan)</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n-US" sz="1100" dirty="0">
                          <a:effectLst/>
                        </a:rPr>
                        <a:t>80 %</a:t>
                      </a:r>
                      <a:endParaRPr lang="es-US" sz="1100" dirty="0">
                        <a:effectLst/>
                        <a:latin typeface="Calibri"/>
                        <a:ea typeface="Calibri"/>
                        <a:cs typeface="Times New Roman"/>
                      </a:endParaRPr>
                    </a:p>
                  </a:txBody>
                  <a:tcPr marL="48986" marR="48986" marT="0" marB="0"/>
                </a:tc>
              </a:tr>
              <a:tr h="230681">
                <a:tc>
                  <a:txBody>
                    <a:bodyPr/>
                    <a:lstStyle/>
                    <a:p>
                      <a:pPr marL="0" marR="0">
                        <a:lnSpc>
                          <a:spcPct val="100000"/>
                        </a:lnSpc>
                        <a:spcBef>
                          <a:spcPts val="0"/>
                        </a:spcBef>
                        <a:spcAft>
                          <a:spcPts val="0"/>
                        </a:spcAft>
                      </a:pPr>
                      <a:r>
                        <a:rPr lang="es-US" sz="1100" dirty="0" smtClean="0">
                          <a:effectLst/>
                          <a:latin typeface="Calibri"/>
                        </a:rPr>
                        <a:t>Límite de gastos directos de su bolsillo en 2017**</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s-US" sz="1100" dirty="0" smtClean="0">
                          <a:effectLst/>
                          <a:latin typeface="Calibri"/>
                        </a:rPr>
                        <a:t>$5,120</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r>
                        <a:rPr lang="es-US" sz="1100" dirty="0" smtClean="0">
                          <a:effectLst/>
                          <a:latin typeface="Calibri"/>
                        </a:rPr>
                        <a:t>$2,560</a:t>
                      </a:r>
                      <a:endParaRPr lang="es-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c>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48986" marR="48986" marT="0" marB="0"/>
                </a:tc>
              </a:tr>
            </a:tbl>
          </a:graphicData>
        </a:graphic>
      </p:graphicFrame>
      <p:sp>
        <p:nvSpPr>
          <p:cNvPr id="9" name="TextBox 8"/>
          <p:cNvSpPr txBox="1"/>
          <p:nvPr/>
        </p:nvSpPr>
        <p:spPr>
          <a:xfrm>
            <a:off x="1" y="4994453"/>
            <a:ext cx="9143999" cy="1061829"/>
          </a:xfrm>
          <a:prstGeom prst="rect">
            <a:avLst/>
          </a:prstGeom>
          <a:solidFill>
            <a:srgbClr val="DCE6F2"/>
          </a:solidFill>
        </p:spPr>
        <p:txBody>
          <a:bodyPr wrap="square" rtlCol="0">
            <a:spAutoFit/>
          </a:bodyPr>
          <a:lstStyle/>
          <a:p>
            <a:r>
              <a:rPr lang="es-US" sz="1050" dirty="0"/>
              <a:t>*El Plan F también se ofrece como un plan de deducible alto en ciertas compañías de seguro de algunos estados. Si elige esta opción, ello implica que deberá pagar por los costos cubiertos por Medicare (coseguro, copagos y deducibles) hasta la cantidad deducible de $2,200 en 2017 antes de que la póliza pague. </a:t>
            </a:r>
          </a:p>
          <a:p>
            <a:r>
              <a:rPr lang="es-US" sz="1050" dirty="0"/>
              <a:t>**Para los Planes K y L, después de que haya alcanzado su límite anual de gastos directos de su bolsillo y el deducible anual de la Parte B ($183 en 2017), el plan Medigap pagará el 100 % de los servicios cubiertos durante el resto del año calendario. </a:t>
            </a:r>
          </a:p>
          <a:p>
            <a:r>
              <a:rPr lang="es-US" sz="1050" dirty="0"/>
              <a:t>*** El Plan N paga el 100 % del coseguro de la Parte B, excepto por un copago de hasta $20 por algunas consultas y un copago de hasta $50 para visitas a la sala de emergencias que no conlleven a una internación.</a:t>
            </a:r>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10" name="Slide Number Placeholder 9"/>
          <p:cNvSpPr>
            <a:spLocks noGrp="1"/>
          </p:cNvSpPr>
          <p:nvPr>
            <p:ph type="sldNum" sz="quarter" idx="12"/>
          </p:nvPr>
        </p:nvSpPr>
        <p:spPr/>
        <p:txBody>
          <a:bodyPr/>
          <a:lstStyle/>
          <a:p>
            <a:fld id="{D60A6685-DBF6-4C41-A0CC-AA9EA7A85A20}" type="slidenum">
              <a:rPr lang="en-US" smtClean="0"/>
              <a:t>31</a:t>
            </a:fld>
            <a:endParaRPr lang="es-US" dirty="0"/>
          </a:p>
        </p:txBody>
      </p:sp>
    </p:spTree>
    <p:custDataLst>
      <p:tags r:id="rId1"/>
    </p:custDataLst>
    <p:extLst>
      <p:ext uri="{BB962C8B-B14F-4D97-AF65-F5344CB8AC3E}">
        <p14:creationId xmlns:p14="http://schemas.microsoft.com/office/powerpoint/2010/main" val="6253834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Decisión: ¿Necesito una póliza Medigap?</a:t>
            </a:r>
            <a:endParaRPr lang="es-US" dirty="0"/>
          </a:p>
        </p:txBody>
      </p:sp>
      <p:sp>
        <p:nvSpPr>
          <p:cNvPr id="3" name="Content Placeholder 2"/>
          <p:cNvSpPr>
            <a:spLocks noGrp="1"/>
          </p:cNvSpPr>
          <p:nvPr>
            <p:ph idx="1"/>
          </p:nvPr>
        </p:nvSpPr>
        <p:spPr/>
        <p:txBody>
          <a:bodyPr/>
          <a:lstStyle/>
          <a:p>
            <a:r>
              <a:rPr lang="es-US" dirty="0" smtClean="0"/>
              <a:t>Tenga en cuenta lo siguiente</a:t>
            </a:r>
          </a:p>
          <a:p>
            <a:pPr lvl="1"/>
            <a:r>
              <a:rPr lang="es-US" dirty="0" smtClean="0"/>
              <a:t>Solo es compatible con Medicare Original</a:t>
            </a:r>
          </a:p>
          <a:p>
            <a:pPr lvl="1"/>
            <a:r>
              <a:rPr lang="es-US" dirty="0" smtClean="0"/>
              <a:t>¿Tiene alguna otra cobertura suplementaria? </a:t>
            </a:r>
          </a:p>
          <a:p>
            <a:pPr marL="1038225" lvl="2" indent="-279400"/>
            <a:r>
              <a:rPr lang="es-US" dirty="0" smtClean="0"/>
              <a:t>En caso afirmativo, quizás no necesite Medigap</a:t>
            </a:r>
          </a:p>
          <a:p>
            <a:pPr lvl="1"/>
            <a:r>
              <a:rPr lang="es-US" dirty="0" smtClean="0"/>
              <a:t>¿Puede afrontar los copagos y deducibles de Medicare?</a:t>
            </a:r>
          </a:p>
          <a:p>
            <a:pPr lvl="1"/>
            <a:r>
              <a:rPr lang="es-US" dirty="0" smtClean="0"/>
              <a:t>¿Cuánto cuesta la prima mensual de Medigap?</a:t>
            </a:r>
            <a:endParaRPr lang="es-US" dirty="0"/>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32</a:t>
            </a:fld>
            <a:endParaRPr lang="es-US" dirty="0"/>
          </a:p>
        </p:txBody>
      </p:sp>
    </p:spTree>
    <p:extLst>
      <p:ext uri="{BB962C8B-B14F-4D97-AF65-F5344CB8AC3E}">
        <p14:creationId xmlns:p14="http://schemas.microsoft.com/office/powerpoint/2010/main" val="5127226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0" y="1"/>
            <a:ext cx="9144000" cy="1026694"/>
          </a:xfrm>
        </p:spPr>
        <p:txBody>
          <a:bodyPr>
            <a:noAutofit/>
          </a:bodyPr>
          <a:lstStyle/>
          <a:p>
            <a:r>
              <a:rPr lang="es-US" dirty="0" smtClean="0"/>
              <a:t>¿Cuál es el mejor momento para </a:t>
            </a:r>
            <a:r>
              <a:rPr dirty="0"/>
              <a:t/>
            </a:r>
            <a:br>
              <a:rPr dirty="0"/>
            </a:br>
            <a:r>
              <a:rPr lang="es-US" dirty="0" smtClean="0"/>
              <a:t>comprar una póliza Medigap?</a:t>
            </a:r>
          </a:p>
        </p:txBody>
      </p:sp>
      <p:sp>
        <p:nvSpPr>
          <p:cNvPr id="3" name="Content Placeholder 2"/>
          <p:cNvSpPr>
            <a:spLocks noGrp="1"/>
          </p:cNvSpPr>
          <p:nvPr>
            <p:ph idx="1"/>
          </p:nvPr>
        </p:nvSpPr>
        <p:spPr>
          <a:xfrm>
            <a:off x="292100" y="1171074"/>
            <a:ext cx="8661400" cy="5185277"/>
          </a:xfrm>
        </p:spPr>
        <p:txBody>
          <a:bodyPr/>
          <a:lstStyle/>
          <a:p>
            <a:r>
              <a:rPr lang="es-US" sz="3000" dirty="0" smtClean="0"/>
              <a:t>Tenga en cuenta lo siguiente</a:t>
            </a:r>
          </a:p>
          <a:p>
            <a:pPr lvl="1"/>
            <a:r>
              <a:rPr lang="es-US" dirty="0" smtClean="0"/>
              <a:t>El Período de Inscripción Abierta (OEP en inglés) de Medigap comienza el mes que cumple 65 años o más Y se inscribe a la Parte B.</a:t>
            </a:r>
          </a:p>
          <a:p>
            <a:pPr marL="1143000" lvl="2" indent="-384175"/>
            <a:r>
              <a:rPr lang="es-US" sz="2600" dirty="0"/>
              <a:t>Dura 6 meses como mínimo, puede ser más tiempo en su estado.</a:t>
            </a:r>
          </a:p>
          <a:p>
            <a:pPr marL="1143000" lvl="2" indent="-384175"/>
            <a:r>
              <a:rPr lang="es-US" sz="2600" dirty="0"/>
              <a:t>Tiene cobertura, las compañías DEBEN venderle un plan si está en el OEP.</a:t>
            </a:r>
          </a:p>
          <a:p>
            <a:pPr lvl="1"/>
            <a:r>
              <a:rPr lang="es-US" dirty="0"/>
              <a:t>También puede comprar una póliza de Medigap cuando sea que una compañía acceda a venderle una</a:t>
            </a:r>
          </a:p>
          <a:p>
            <a:pPr marL="1143000" lvl="2" indent="-384175"/>
            <a:r>
              <a:rPr lang="es-US" sz="2600" dirty="0" smtClean="0"/>
              <a:t>Si esto se demora, puede haber restricciones.</a:t>
            </a:r>
          </a:p>
          <a:p>
            <a:pPr lvl="1"/>
            <a:endParaRPr lang="es-US" dirty="0" smtClean="0"/>
          </a:p>
          <a:p>
            <a:pPr lvl="2"/>
            <a:endParaRPr lang="es-US" dirty="0" smtClean="0"/>
          </a:p>
          <a:p>
            <a:endParaRPr lang="es-US" dirty="0"/>
          </a:p>
        </p:txBody>
      </p:sp>
      <p:sp>
        <p:nvSpPr>
          <p:cNvPr id="6" name="Date Placeholder 5"/>
          <p:cNvSpPr>
            <a:spLocks noGrp="1"/>
          </p:cNvSpPr>
          <p:nvPr>
            <p:ph type="dt" sz="half" idx="10"/>
          </p:nvPr>
        </p:nvSpPr>
        <p:spPr/>
        <p:txBody>
          <a:bodyPr/>
          <a:lstStyle/>
          <a:p>
            <a:r>
              <a:rPr lang="es-US" dirty="0" smtClean="0"/>
              <a:t>Junio de 2017</a:t>
            </a:r>
            <a:endParaRPr lang="es-US" dirty="0"/>
          </a:p>
        </p:txBody>
      </p:sp>
      <p:sp>
        <p:nvSpPr>
          <p:cNvPr id="7" name="Footer Placeholder 6"/>
          <p:cNvSpPr>
            <a:spLocks noGrp="1"/>
          </p:cNvSpPr>
          <p:nvPr>
            <p:ph type="ftr" sz="quarter" idx="11"/>
          </p:nvPr>
        </p:nvSpPr>
        <p:spPr/>
        <p:txBody>
          <a:bodyPr/>
          <a:lstStyle/>
          <a:p>
            <a:r>
              <a:rPr lang="es-US" dirty="0" smtClean="0"/>
              <a:t>Introducción a Medicare</a:t>
            </a:r>
            <a:endParaRPr lang="es-US" dirty="0"/>
          </a:p>
        </p:txBody>
      </p:sp>
      <p:sp>
        <p:nvSpPr>
          <p:cNvPr id="8" name="Slide Number Placeholder 7"/>
          <p:cNvSpPr>
            <a:spLocks noGrp="1"/>
          </p:cNvSpPr>
          <p:nvPr>
            <p:ph type="sldNum" sz="quarter" idx="12"/>
          </p:nvPr>
        </p:nvSpPr>
        <p:spPr/>
        <p:txBody>
          <a:bodyPr/>
          <a:lstStyle/>
          <a:p>
            <a:fld id="{D60A6685-DBF6-4C41-A0CC-AA9EA7A85A20}" type="slidenum">
              <a:rPr lang="en-US" smtClean="0"/>
              <a:t>33</a:t>
            </a:fld>
            <a:endParaRPr lang="es-US" dirty="0"/>
          </a:p>
        </p:txBody>
      </p:sp>
    </p:spTree>
    <p:extLst>
      <p:ext uri="{BB962C8B-B14F-4D97-AF65-F5344CB8AC3E}">
        <p14:creationId xmlns:p14="http://schemas.microsoft.com/office/powerpoint/2010/main" val="34844608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fontScale="90000"/>
          </a:bodyPr>
          <a:lstStyle/>
          <a:p>
            <a:r>
              <a:rPr lang="es-US" dirty="0" smtClean="0"/>
              <a:t>Para comprar una póliza Medigap, siga estos pasos</a:t>
            </a:r>
            <a:endParaRPr lang="es-US" dirty="0"/>
          </a:p>
        </p:txBody>
      </p:sp>
      <p:sp>
        <p:nvSpPr>
          <p:cNvPr id="3" name="Content Placeholder 2"/>
          <p:cNvSpPr>
            <a:spLocks noGrp="1"/>
          </p:cNvSpPr>
          <p:nvPr>
            <p:ph idx="1"/>
          </p:nvPr>
        </p:nvSpPr>
        <p:spPr>
          <a:xfrm>
            <a:off x="156411" y="1074818"/>
            <a:ext cx="8879305" cy="5438716"/>
          </a:xfrm>
        </p:spPr>
        <p:txBody>
          <a:bodyPr/>
          <a:lstStyle/>
          <a:p>
            <a:r>
              <a:rPr lang="es-US" sz="2100" dirty="0" smtClean="0"/>
              <a:t>Decida qué Plan de Medigap (del A al N) tiene los beneficios que necesita</a:t>
            </a:r>
          </a:p>
          <a:p>
            <a:pPr lvl="1"/>
            <a:r>
              <a:rPr lang="es-US" sz="1800" dirty="0" smtClean="0"/>
              <a:t>Compare los planes por teléfono o por computadora</a:t>
            </a:r>
          </a:p>
          <a:p>
            <a:pPr lvl="2"/>
            <a:r>
              <a:rPr lang="es-US" sz="1600" dirty="0" smtClean="0">
                <a:solidFill>
                  <a:prstClr val="black"/>
                </a:solidFill>
              </a:rPr>
              <a:t>Visite </a:t>
            </a:r>
            <a:r>
              <a:rPr lang="es-US" sz="1600" u="sng" dirty="0" smtClean="0">
                <a:solidFill>
                  <a:prstClr val="black"/>
                </a:solidFill>
                <a:hlinkClick r:id="rId3"/>
              </a:rPr>
              <a:t>Medicare.gov/find-a-plan</a:t>
            </a:r>
            <a:r>
              <a:rPr lang="es-US" dirty="0" smtClean="0"/>
              <a:t> </a:t>
            </a:r>
            <a:r>
              <a:rPr lang="es-US" sz="1600" dirty="0" smtClean="0">
                <a:solidFill>
                  <a:prstClr val="black"/>
                </a:solidFill>
              </a:rPr>
              <a:t>y use la herramienta de comparación de Medigap</a:t>
            </a:r>
          </a:p>
          <a:p>
            <a:pPr lvl="2"/>
            <a:r>
              <a:rPr lang="es-US" sz="1600" dirty="0">
                <a:solidFill>
                  <a:prstClr val="black"/>
                </a:solidFill>
              </a:rPr>
              <a:t>Llame al 1-800-MEDICARE (1-800-633-4227).</a:t>
            </a:r>
          </a:p>
          <a:p>
            <a:pPr lvl="2"/>
            <a:r>
              <a:rPr lang="es-US" sz="1600" dirty="0">
                <a:solidFill>
                  <a:prstClr val="black"/>
                </a:solidFill>
              </a:rPr>
              <a:t>TTY: 1-877-486-2048</a:t>
            </a:r>
            <a:endParaRPr lang="es-US" sz="1600" dirty="0"/>
          </a:p>
          <a:p>
            <a:r>
              <a:rPr lang="es-US" sz="2100" dirty="0" smtClean="0"/>
              <a:t>Busque las compañías de seguros que venden pólizas Medigap en su estado. </a:t>
            </a:r>
          </a:p>
          <a:p>
            <a:pPr lvl="1"/>
            <a:r>
              <a:rPr lang="es-US" sz="1800" dirty="0" smtClean="0"/>
              <a:t>Llame al Programa Estatal de Asistencia sobre Seguros de Salud (SHIP), al Departamento Estatal de Seguros o visite Medicare.gov.</a:t>
            </a:r>
          </a:p>
          <a:p>
            <a:pPr lvl="1"/>
            <a:r>
              <a:rPr lang="es-US" sz="1800" dirty="0" smtClean="0"/>
              <a:t>Consulte si su estado extiende la cobertura para aquellos que tienen una incapacidad.</a:t>
            </a:r>
          </a:p>
          <a:p>
            <a:r>
              <a:rPr lang="es-US" sz="2100" dirty="0" smtClean="0"/>
              <a:t>Llame a las compañías de seguro y busque la mejor póliza a un precio que pueda pagar </a:t>
            </a:r>
          </a:p>
          <a:p>
            <a:r>
              <a:rPr lang="es-US" sz="2100" dirty="0" smtClean="0"/>
              <a:t>Una vez que elija la compañía de seguros y la póliza Medigap, solicite la póliza. </a:t>
            </a:r>
          </a:p>
          <a:p>
            <a:endParaRPr lang="es-US" sz="2100" dirty="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60A6685-DBF6-4C41-A0CC-AA9EA7A85A20}" type="slidenum">
              <a:rPr lang="en-US" smtClean="0"/>
              <a:t>34</a:t>
            </a:fld>
            <a:endParaRPr lang="es-US" dirty="0"/>
          </a:p>
        </p:txBody>
      </p:sp>
    </p:spTree>
    <p:extLst>
      <p:ext uri="{BB962C8B-B14F-4D97-AF65-F5344CB8AC3E}">
        <p14:creationId xmlns:p14="http://schemas.microsoft.com/office/powerpoint/2010/main" val="34626873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4</a:t>
            </a:r>
            <a:endParaRPr lang="es-US" dirty="0"/>
          </a:p>
        </p:txBody>
      </p:sp>
      <p:sp>
        <p:nvSpPr>
          <p:cNvPr id="9" name="Content Placeholder 2"/>
          <p:cNvSpPr>
            <a:spLocks noGrp="1"/>
          </p:cNvSpPr>
          <p:nvPr>
            <p:ph sz="half" idx="1"/>
          </p:nvPr>
        </p:nvSpPr>
        <p:spPr>
          <a:xfrm>
            <a:off x="545687" y="1287331"/>
            <a:ext cx="4131392" cy="4786396"/>
          </a:xfrm>
        </p:spPr>
        <p:txBody>
          <a:bodyPr/>
          <a:lstStyle/>
          <a:p>
            <a:pPr marL="0" indent="0">
              <a:buNone/>
            </a:pPr>
            <a:r>
              <a:rPr lang="es-US" sz="3000" dirty="0" smtClean="0"/>
              <a:t>Las pólizas Medigap (Seguro Suplementario de Medicare) pueden ayudar a pagar los copagos por medicamentos recetados.</a:t>
            </a:r>
            <a:r>
              <a:rPr lang="en-US" sz="3000" dirty="0" smtClean="0"/>
              <a:t>		</a:t>
            </a:r>
            <a:endParaRPr lang="es-US" sz="3000" dirty="0"/>
          </a:p>
        </p:txBody>
      </p:sp>
      <p:sp>
        <p:nvSpPr>
          <p:cNvPr id="10" name="Content Placeholder 3"/>
          <p:cNvSpPr txBox="1">
            <a:spLocks/>
          </p:cNvSpPr>
          <p:nvPr/>
        </p:nvSpPr>
        <p:spPr>
          <a:xfrm>
            <a:off x="628650" y="4418876"/>
            <a:ext cx="3886200" cy="1796163"/>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sz="3000" dirty="0" smtClean="0"/>
              <a:t>Verdadero</a:t>
            </a:r>
          </a:p>
          <a:p>
            <a:pPr marL="514350" indent="-514350">
              <a:buFont typeface="+mj-lt"/>
              <a:buAutoNum type="alphaLcPeriod"/>
            </a:pPr>
            <a:r>
              <a:rPr lang="es-US" sz="3000" dirty="0" smtClean="0"/>
              <a:t>Falso</a:t>
            </a:r>
            <a:endParaRPr lang="es-US" sz="3000" dirty="0"/>
          </a:p>
        </p:txBody>
      </p:sp>
      <p:sp>
        <p:nvSpPr>
          <p:cNvPr id="7" name="Rounded Rectangle 6" descr="Red box answer selection"/>
          <p:cNvSpPr/>
          <p:nvPr/>
        </p:nvSpPr>
        <p:spPr>
          <a:xfrm>
            <a:off x="432197" y="5027635"/>
            <a:ext cx="1942704" cy="52226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35</a:t>
            </a:fld>
            <a:endParaRPr lang="es-US" dirty="0"/>
          </a:p>
        </p:txBody>
      </p:sp>
    </p:spTree>
    <p:extLst>
      <p:ext uri="{BB962C8B-B14F-4D97-AF65-F5344CB8AC3E}">
        <p14:creationId xmlns:p14="http://schemas.microsoft.com/office/powerpoint/2010/main" val="1445314086"/>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s-US" dirty="0" smtClean="0"/>
              <a:t>Lección 4: Parte D: Cobertura Medicare </a:t>
            </a:r>
            <a:r>
              <a:rPr dirty="0"/>
              <a:t/>
            </a:r>
            <a:br>
              <a:rPr dirty="0"/>
            </a:br>
            <a:r>
              <a:rPr lang="es-US" dirty="0" smtClean="0"/>
              <a:t>para medicamentos recetados</a:t>
            </a:r>
            <a:endParaRPr lang="es-US" dirty="0"/>
          </a:p>
        </p:txBody>
      </p:sp>
      <p:sp>
        <p:nvSpPr>
          <p:cNvPr id="2" name="Content Placeholder 1"/>
          <p:cNvSpPr>
            <a:spLocks noGrp="1"/>
          </p:cNvSpPr>
          <p:nvPr>
            <p:ph idx="1"/>
          </p:nvPr>
        </p:nvSpPr>
        <p:spPr/>
        <p:txBody>
          <a:bodyPr/>
          <a:lstStyle/>
          <a:p>
            <a:pPr marL="292100" indent="-292100"/>
            <a:r>
              <a:rPr lang="es-US" dirty="0" smtClean="0"/>
              <a:t>Disponible para todas las personas con Medicare </a:t>
            </a:r>
          </a:p>
          <a:p>
            <a:pPr marL="292100" indent="-292100"/>
            <a:r>
              <a:rPr lang="es-US" dirty="0" smtClean="0"/>
              <a:t>Se proporciona a través de</a:t>
            </a:r>
          </a:p>
          <a:p>
            <a:pPr marL="685800" lvl="1" indent="-354013"/>
            <a:r>
              <a:rPr lang="es-US" dirty="0" smtClean="0"/>
              <a:t>Planes Independientes para Medicamentos Recetados (PDP en inglés)</a:t>
            </a:r>
          </a:p>
          <a:p>
            <a:pPr marL="685800" lvl="1" indent="-354013"/>
            <a:r>
              <a:rPr lang="es-US" dirty="0" smtClean="0"/>
              <a:t>Planes Medicare Advantage para Medicamentos Recetados</a:t>
            </a:r>
          </a:p>
          <a:p>
            <a:pPr marL="685800" lvl="1" indent="-354013"/>
            <a:r>
              <a:rPr lang="es-US" dirty="0" smtClean="0"/>
              <a:t>Algún otro plan de salud de Medicare</a:t>
            </a:r>
          </a:p>
          <a:p>
            <a:pPr marL="406400" indent="-177800"/>
            <a:endParaRPr lang="es-US" dirty="0"/>
          </a:p>
        </p:txBody>
      </p:sp>
      <p:sp>
        <p:nvSpPr>
          <p:cNvPr id="8" name="Rounded Rectangle 7" descr="Part D graphic" title="Graphic to depict coverage for Medicare Part D"/>
          <p:cNvSpPr/>
          <p:nvPr/>
        </p:nvSpPr>
        <p:spPr>
          <a:xfrm>
            <a:off x="7486650" y="1206083"/>
            <a:ext cx="674240" cy="605254"/>
          </a:xfrm>
          <a:prstGeom prst="roundRect">
            <a:avLst>
              <a:gd name="adj" fmla="val 10000"/>
            </a:avLst>
          </a:prstGeom>
          <a:blipFill rotWithShape="0">
            <a:blip r:embed="rId3" cstate="print">
              <a:duotone>
                <a:prstClr val="black"/>
                <a:schemeClr val="accent1">
                  <a:tint val="45000"/>
                  <a:satMod val="400000"/>
                </a:schemeClr>
              </a:duotone>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Date Placeholder 2"/>
          <p:cNvSpPr>
            <a:spLocks noGrp="1"/>
          </p:cNvSpPr>
          <p:nvPr>
            <p:ph type="dt" sz="half" idx="2"/>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3B75908-2BC4-4CCC-BE4B-63652A0FD379}" type="slidenum">
              <a:rPr lang="en-US" smtClean="0"/>
              <a:t>36</a:t>
            </a:fld>
            <a:endParaRPr lang="es-US" dirty="0"/>
          </a:p>
        </p:txBody>
      </p:sp>
    </p:spTree>
    <p:extLst>
      <p:ext uri="{BB962C8B-B14F-4D97-AF65-F5344CB8AC3E}">
        <p14:creationId xmlns:p14="http://schemas.microsoft.com/office/powerpoint/2010/main" val="22327313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Cómo funciona Medicare Parte D </a:t>
            </a:r>
            <a:endParaRPr lang="es-US" dirty="0"/>
          </a:p>
        </p:txBody>
      </p:sp>
      <p:sp>
        <p:nvSpPr>
          <p:cNvPr id="3" name="Content Placeholder 2"/>
          <p:cNvSpPr>
            <a:spLocks noGrp="1"/>
          </p:cNvSpPr>
          <p:nvPr>
            <p:ph idx="1"/>
          </p:nvPr>
        </p:nvSpPr>
        <p:spPr>
          <a:xfrm>
            <a:off x="190500" y="1100734"/>
            <a:ext cx="8953500" cy="5550402"/>
          </a:xfrm>
        </p:spPr>
        <p:txBody>
          <a:bodyPr/>
          <a:lstStyle/>
          <a:p>
            <a:r>
              <a:rPr lang="es-US" sz="2900" dirty="0" smtClean="0"/>
              <a:t>Es opcional. </a:t>
            </a:r>
          </a:p>
          <a:p>
            <a:pPr lvl="1"/>
            <a:r>
              <a:rPr lang="es-US" sz="2500" dirty="0" smtClean="0"/>
              <a:t>Puede elegir un plan e inscribirse.</a:t>
            </a:r>
          </a:p>
          <a:p>
            <a:pPr lvl="1"/>
            <a:r>
              <a:rPr lang="es-US" sz="2500" dirty="0" smtClean="0"/>
              <a:t>Puede recibir una multa de por vida por inscribirse más tarde.</a:t>
            </a:r>
          </a:p>
          <a:p>
            <a:r>
              <a:rPr lang="es-US" sz="2900" dirty="0" smtClean="0"/>
              <a:t>Los planes tienen formularios. </a:t>
            </a:r>
          </a:p>
          <a:p>
            <a:pPr lvl="1"/>
            <a:r>
              <a:rPr lang="es-US" sz="2500" dirty="0" smtClean="0"/>
              <a:t>Listas de medicamentos cubiertos.</a:t>
            </a:r>
          </a:p>
          <a:p>
            <a:pPr lvl="1"/>
            <a:r>
              <a:rPr lang="es-US" sz="2500" dirty="0" smtClean="0"/>
              <a:t>La mayoría incluye un rango de medicamentos de cada categoría.</a:t>
            </a:r>
          </a:p>
          <a:p>
            <a:r>
              <a:rPr lang="es-US" sz="2900" dirty="0" smtClean="0"/>
              <a:t>Paga una prima mensual por el plan.</a:t>
            </a:r>
          </a:p>
          <a:p>
            <a:r>
              <a:rPr lang="es-US" sz="2900" dirty="0" smtClean="0"/>
              <a:t>Paga deducibles y copagos.</a:t>
            </a:r>
          </a:p>
          <a:p>
            <a:r>
              <a:rPr lang="es-US" sz="2900" dirty="0" smtClean="0"/>
              <a:t>Hay ayuda adicional para pagar los costos de la Parte D</a:t>
            </a:r>
          </a:p>
          <a:p>
            <a:pPr lvl="1"/>
            <a:r>
              <a:rPr lang="es-US" sz="2600" dirty="0" smtClean="0"/>
              <a:t>Si tiene recursos e ingresos limitados. </a:t>
            </a:r>
            <a:endParaRPr lang="es-US" sz="2600"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37</a:t>
            </a:fld>
            <a:endParaRPr lang="es-US" dirty="0"/>
          </a:p>
        </p:txBody>
      </p:sp>
    </p:spTree>
    <p:extLst>
      <p:ext uri="{BB962C8B-B14F-4D97-AF65-F5344CB8AC3E}">
        <p14:creationId xmlns:p14="http://schemas.microsoft.com/office/powerpoint/2010/main" val="4011423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normAutofit fontScale="90000"/>
          </a:bodyPr>
          <a:lstStyle/>
          <a:p>
            <a:r>
              <a:rPr lang="es-US" dirty="0" smtClean="0"/>
              <a:t>¿Quiénes pueden inscribirse para la Parte D?</a:t>
            </a:r>
          </a:p>
        </p:txBody>
      </p:sp>
      <p:sp>
        <p:nvSpPr>
          <p:cNvPr id="644099" name="Rectangle 3"/>
          <p:cNvSpPr>
            <a:spLocks noGrp="1" noChangeArrowheads="1"/>
          </p:cNvSpPr>
          <p:nvPr>
            <p:ph idx="1"/>
          </p:nvPr>
        </p:nvSpPr>
        <p:spPr>
          <a:xfrm>
            <a:off x="628650" y="1171074"/>
            <a:ext cx="7886700" cy="5185277"/>
          </a:xfrm>
        </p:spPr>
        <p:txBody>
          <a:bodyPr>
            <a:normAutofit fontScale="62500" lnSpcReduction="20000"/>
          </a:bodyPr>
          <a:lstStyle/>
          <a:p>
            <a:pPr>
              <a:lnSpc>
                <a:spcPct val="120000"/>
              </a:lnSpc>
            </a:pPr>
            <a:r>
              <a:rPr lang="es-US" sz="3600" dirty="0" smtClean="0"/>
              <a:t>Debe:</a:t>
            </a:r>
          </a:p>
          <a:p>
            <a:pPr lvl="1">
              <a:lnSpc>
                <a:spcPct val="120000"/>
              </a:lnSpc>
            </a:pPr>
            <a:r>
              <a:rPr lang="es-US" sz="3300" dirty="0" smtClean="0"/>
              <a:t>Tener Medicare Parte A y/o Parte B para unirse a un plan Medicare para medicamentos recetados. </a:t>
            </a:r>
          </a:p>
          <a:p>
            <a:pPr lvl="1">
              <a:lnSpc>
                <a:spcPct val="120000"/>
              </a:lnSpc>
            </a:pPr>
            <a:r>
              <a:rPr lang="es-US" sz="3300" dirty="0" smtClean="0"/>
              <a:t>Tener Medicare Parte A y Parte B para unirse a un plan Medicare Advantage con cobertura de medicamentos.</a:t>
            </a:r>
          </a:p>
          <a:p>
            <a:pPr lvl="1">
              <a:lnSpc>
                <a:spcPct val="120000"/>
              </a:lnSpc>
            </a:pPr>
            <a:r>
              <a:rPr lang="es-US" sz="3300" dirty="0" smtClean="0"/>
              <a:t>Tener Medicare Parte A y Parte B, o solo Parte B, para unirse a un Plan de Costos Medicare con cobertura de la Parte D.</a:t>
            </a:r>
          </a:p>
          <a:p>
            <a:pPr lvl="1">
              <a:lnSpc>
                <a:spcPct val="120000"/>
              </a:lnSpc>
            </a:pPr>
            <a:r>
              <a:rPr lang="es-US" sz="3300" dirty="0" smtClean="0"/>
              <a:t>Debe vivir en el área de servicio del plan </a:t>
            </a:r>
          </a:p>
          <a:p>
            <a:pPr lvl="1">
              <a:lnSpc>
                <a:spcPct val="120000"/>
              </a:lnSpc>
            </a:pPr>
            <a:r>
              <a:rPr lang="es-US" sz="3300" dirty="0" smtClean="0"/>
              <a:t>No debe estar en la cárcel</a:t>
            </a:r>
          </a:p>
          <a:p>
            <a:pPr lvl="1">
              <a:lnSpc>
                <a:spcPct val="120000"/>
              </a:lnSpc>
            </a:pPr>
            <a:r>
              <a:rPr lang="es-US" sz="3300" dirty="0" smtClean="0"/>
              <a:t>No debe estar presente en los Estados Unidos en forma ilegal</a:t>
            </a:r>
          </a:p>
          <a:p>
            <a:pPr lvl="1">
              <a:lnSpc>
                <a:spcPct val="120000"/>
              </a:lnSpc>
            </a:pPr>
            <a:r>
              <a:rPr lang="es-US" sz="3300" dirty="0" smtClean="0"/>
              <a:t>No debe vivir fuera de los Estados Unidos</a:t>
            </a:r>
          </a:p>
          <a:p>
            <a:pPr>
              <a:lnSpc>
                <a:spcPct val="120000"/>
              </a:lnSpc>
            </a:pPr>
            <a:r>
              <a:rPr lang="es-US" sz="3600" dirty="0" smtClean="0"/>
              <a:t>Debe unirse al plan para tener cobertura de medicamentos</a:t>
            </a:r>
          </a:p>
        </p:txBody>
      </p:sp>
      <p:sp>
        <p:nvSpPr>
          <p:cNvPr id="2" name="Date Placeholder 1"/>
          <p:cNvSpPr>
            <a:spLocks noGrp="1"/>
          </p:cNvSpPr>
          <p:nvPr>
            <p:ph type="dt" sz="half" idx="10"/>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60A6685-DBF6-4C41-A0CC-AA9EA7A85A20}" type="slidenum">
              <a:rPr lang="en-US" smtClean="0"/>
              <a:t>38</a:t>
            </a:fld>
            <a:endParaRPr lang="es-US" dirty="0"/>
          </a:p>
        </p:txBody>
      </p:sp>
    </p:spTree>
    <p:extLst>
      <p:ext uri="{BB962C8B-B14F-4D97-AF65-F5344CB8AC3E}">
        <p14:creationId xmlns:p14="http://schemas.microsoft.com/office/powerpoint/2010/main" val="35291511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¿Cuándo puedo inscribirme para un Plan Parte D?</a:t>
            </a:r>
            <a:endParaRPr lang="es-US" dirty="0"/>
          </a:p>
        </p:txBody>
      </p:sp>
      <p:sp>
        <p:nvSpPr>
          <p:cNvPr id="3" name="Content Placeholder 2"/>
          <p:cNvSpPr>
            <a:spLocks noGrp="1"/>
          </p:cNvSpPr>
          <p:nvPr>
            <p:ph idx="1"/>
          </p:nvPr>
        </p:nvSpPr>
        <p:spPr>
          <a:xfrm>
            <a:off x="342900" y="1171074"/>
            <a:ext cx="8648700" cy="5005889"/>
          </a:xfrm>
        </p:spPr>
        <p:txBody>
          <a:bodyPr/>
          <a:lstStyle/>
          <a:p>
            <a:r>
              <a:rPr lang="es-US" sz="3000" dirty="0" smtClean="0"/>
              <a:t>Durante el Período de Inscripción Inicial de 7 meses.</a:t>
            </a:r>
          </a:p>
          <a:p>
            <a:r>
              <a:rPr lang="es-US" sz="3000" dirty="0" smtClean="0"/>
              <a:t>Durante el Período de Inscripción Abierta anual.</a:t>
            </a:r>
          </a:p>
          <a:p>
            <a:pPr lvl="1"/>
            <a:r>
              <a:rPr lang="es-US" dirty="0" smtClean="0"/>
              <a:t>Desde el 15 de octubre hasta el 7 de diciembre de cada año.</a:t>
            </a:r>
          </a:p>
          <a:p>
            <a:pPr lvl="1"/>
            <a:r>
              <a:rPr lang="es-US" dirty="0" smtClean="0"/>
              <a:t>La cobertura comienza el 1 de enero.</a:t>
            </a:r>
          </a:p>
          <a:p>
            <a:r>
              <a:rPr lang="es-US" sz="3000" dirty="0" smtClean="0"/>
              <a:t>Puede inscribirse en otro momento.</a:t>
            </a:r>
          </a:p>
          <a:p>
            <a:pPr lvl="1"/>
            <a:r>
              <a:rPr lang="es-US" dirty="0" smtClean="0"/>
              <a:t>Período de desafiliación de Medicare Advantage</a:t>
            </a:r>
          </a:p>
          <a:p>
            <a:pPr lvl="1"/>
            <a:r>
              <a:rPr lang="es-US" dirty="0" smtClean="0"/>
              <a:t>Período de Inscripción Especial</a:t>
            </a:r>
          </a:p>
          <a:p>
            <a:pPr marL="1090613" lvl="2" indent="-339725"/>
            <a:r>
              <a:rPr lang="es-US" dirty="0" smtClean="0"/>
              <a:t>Por ejemplo, en cualquier momento en que reciba ayuda adicional.</a:t>
            </a:r>
            <a:endParaRPr lang="es-US" dirty="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39</a:t>
            </a:fld>
            <a:endParaRPr lang="es-US" dirty="0"/>
          </a:p>
        </p:txBody>
      </p:sp>
    </p:spTree>
    <p:extLst>
      <p:ext uri="{BB962C8B-B14F-4D97-AF65-F5344CB8AC3E}">
        <p14:creationId xmlns:p14="http://schemas.microsoft.com/office/powerpoint/2010/main" val="19811865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US" dirty="0" smtClean="0"/>
              <a:t>Lección 1: ¿Qué es Medicare?</a:t>
            </a:r>
            <a:endParaRPr lang="es-US" dirty="0"/>
          </a:p>
        </p:txBody>
      </p:sp>
      <p:sp>
        <p:nvSpPr>
          <p:cNvPr id="3" name="Content Placeholder 2"/>
          <p:cNvSpPr>
            <a:spLocks noGrp="1"/>
          </p:cNvSpPr>
          <p:nvPr>
            <p:ph idx="1"/>
          </p:nvPr>
        </p:nvSpPr>
        <p:spPr>
          <a:xfrm>
            <a:off x="628650" y="970547"/>
            <a:ext cx="7886700" cy="4853489"/>
          </a:xfrm>
        </p:spPr>
        <p:txBody>
          <a:bodyPr/>
          <a:lstStyle/>
          <a:p>
            <a:pPr marL="339725" indent="-339725"/>
            <a:r>
              <a:rPr lang="es-US" dirty="0" smtClean="0"/>
              <a:t>Un seguro médico para personas</a:t>
            </a:r>
          </a:p>
          <a:p>
            <a:pPr marL="633413" lvl="1" indent="-282575"/>
            <a:r>
              <a:rPr lang="es-US" dirty="0" smtClean="0"/>
              <a:t>de 65 años o mayores;</a:t>
            </a:r>
          </a:p>
          <a:p>
            <a:pPr marL="633413" lvl="1" indent="-282575"/>
            <a:r>
              <a:rPr lang="es-US" dirty="0" smtClean="0"/>
              <a:t>menores de 65 años con ciertas incapacidades</a:t>
            </a:r>
          </a:p>
          <a:p>
            <a:pPr marL="914400" lvl="2" indent="-276225"/>
            <a:r>
              <a:rPr lang="es-US" dirty="0" smtClean="0"/>
              <a:t>ELA (esclerosis lateral </a:t>
            </a:r>
            <a:r>
              <a:rPr lang="es-US" dirty="0" smtClean="0"/>
              <a:t>amiotrófica</a:t>
            </a:r>
            <a:r>
              <a:rPr lang="es-US" dirty="0" smtClean="0"/>
              <a:t>, también llamada enfermedad de Lou </a:t>
            </a:r>
            <a:r>
              <a:rPr lang="es-US" dirty="0" smtClean="0"/>
              <a:t>Gehrig</a:t>
            </a:r>
            <a:r>
              <a:rPr lang="es-US" dirty="0" smtClean="0"/>
              <a:t>) sin período de espera</a:t>
            </a:r>
          </a:p>
          <a:p>
            <a:pPr marL="633413" lvl="1" indent="-282575"/>
            <a:r>
              <a:rPr lang="es-US" dirty="0" smtClean="0"/>
              <a:t>De cualquier edad con enfermedad renal en etapa final.</a:t>
            </a:r>
          </a:p>
          <a:p>
            <a:pPr marL="53975" lvl="1" indent="0">
              <a:buNone/>
            </a:pPr>
            <a:r>
              <a:rPr lang="es-US" b="1" dirty="0" smtClean="0"/>
              <a:t>NOTA:</a:t>
            </a:r>
            <a:r>
              <a:rPr lang="es-US" dirty="0" smtClean="0"/>
              <a:t> Para obtener Parte A o Parte B debe ser ciudadano estadounidense o residir legalmente en los Estados Unidos.</a:t>
            </a:r>
          </a:p>
          <a:p>
            <a:pPr lvl="1"/>
            <a:endParaRPr lang="es-US" dirty="0"/>
          </a:p>
        </p:txBody>
      </p:sp>
      <p:sp>
        <p:nvSpPr>
          <p:cNvPr id="4" name="Date Placeholder 3"/>
          <p:cNvSpPr>
            <a:spLocks noGrp="1"/>
          </p:cNvSpPr>
          <p:nvPr>
            <p:ph type="dt" sz="half" idx="2"/>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3B75908-2BC4-4CCC-BE4B-63652A0FD379}" type="slidenum">
              <a:rPr lang="en-US" smtClean="0"/>
              <a:t>4</a:t>
            </a:fld>
            <a:endParaRPr lang="es-US" dirty="0"/>
          </a:p>
        </p:txBody>
      </p:sp>
    </p:spTree>
    <p:extLst>
      <p:ext uri="{BB962C8B-B14F-4D97-AF65-F5344CB8AC3E}">
        <p14:creationId xmlns:p14="http://schemas.microsoft.com/office/powerpoint/2010/main" val="18561398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s-US" dirty="0" smtClean="0"/>
              <a:t>Cómo elegir un Plan Parte D</a:t>
            </a:r>
            <a:endParaRPr lang="es-US" dirty="0"/>
          </a:p>
        </p:txBody>
      </p:sp>
      <p:sp>
        <p:nvSpPr>
          <p:cNvPr id="3" name="Content Placeholder 2"/>
          <p:cNvSpPr>
            <a:spLocks noGrp="1"/>
          </p:cNvSpPr>
          <p:nvPr>
            <p:ph idx="1"/>
          </p:nvPr>
        </p:nvSpPr>
        <p:spPr>
          <a:xfrm>
            <a:off x="209550" y="1145436"/>
            <a:ext cx="8667750" cy="5301661"/>
          </a:xfrm>
        </p:spPr>
        <p:txBody>
          <a:bodyPr/>
          <a:lstStyle/>
          <a:p>
            <a:r>
              <a:rPr lang="es-US" sz="2600" dirty="0" smtClean="0"/>
              <a:t>Compare los planes por teléfono o por computadora</a:t>
            </a:r>
          </a:p>
          <a:p>
            <a:pPr lvl="1"/>
            <a:r>
              <a:rPr lang="es-US" sz="2200" dirty="0" smtClean="0"/>
              <a:t>Use el buscador de planes de Medicare en Medicare.gov/find-a-plan</a:t>
            </a:r>
          </a:p>
          <a:p>
            <a:pPr lvl="1"/>
            <a:r>
              <a:rPr lang="es-US" sz="2200" dirty="0" smtClean="0"/>
              <a:t>Llame al 1-800-MEDICARE (1-800-633-4227).</a:t>
            </a:r>
          </a:p>
          <a:p>
            <a:pPr lvl="1"/>
            <a:r>
              <a:rPr lang="es-US" sz="2200" dirty="0" smtClean="0"/>
              <a:t>TTY: 1-877-486-2048</a:t>
            </a:r>
          </a:p>
          <a:p>
            <a:pPr lvl="1"/>
            <a:r>
              <a:rPr lang="es-US" sz="2200" dirty="0" smtClean="0"/>
              <a:t>Contáctese con el Programa Estatal de Asistencia sobre Seguros de Salud (SHIP) para obtener ayuda en la comparación de planes.</a:t>
            </a:r>
          </a:p>
          <a:p>
            <a:r>
              <a:rPr lang="es-US" sz="2600" dirty="0" smtClean="0"/>
              <a:t>Para inscribirse en un Plan Parte D</a:t>
            </a:r>
          </a:p>
          <a:p>
            <a:pPr lvl="1"/>
            <a:r>
              <a:rPr lang="es-US" sz="2200" dirty="0" smtClean="0"/>
              <a:t>Inscríbase en Medicare.gov</a:t>
            </a:r>
          </a:p>
          <a:p>
            <a:pPr lvl="1"/>
            <a:r>
              <a:rPr lang="es-US" sz="2200" dirty="0" smtClean="0"/>
              <a:t>Llame al 1-800-MEDICARE (1-800-633-4227).</a:t>
            </a:r>
          </a:p>
          <a:p>
            <a:pPr lvl="1"/>
            <a:r>
              <a:rPr lang="es-US" sz="2200" dirty="0" smtClean="0"/>
              <a:t>TTY: 1-877-486-2048</a:t>
            </a:r>
          </a:p>
          <a:p>
            <a:pPr lvl="1"/>
            <a:r>
              <a:rPr lang="es-US" sz="2200" dirty="0" smtClean="0"/>
              <a:t>Inscríbase en el sitio web del plan o llame.</a:t>
            </a:r>
          </a:p>
          <a:p>
            <a:pPr lvl="1"/>
            <a:r>
              <a:rPr lang="es-US" sz="2200" dirty="0" smtClean="0"/>
              <a:t>Complete el formulario de inscripción en papel</a:t>
            </a:r>
            <a:endParaRPr lang="es-US" sz="2200" dirty="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40</a:t>
            </a:fld>
            <a:endParaRPr lang="es-US" dirty="0"/>
          </a:p>
        </p:txBody>
      </p:sp>
    </p:spTree>
    <p:extLst>
      <p:ext uri="{BB962C8B-B14F-4D97-AF65-F5344CB8AC3E}">
        <p14:creationId xmlns:p14="http://schemas.microsoft.com/office/powerpoint/2010/main" val="490737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fontScale="90000"/>
          </a:bodyPr>
          <a:lstStyle/>
          <a:p>
            <a:r>
              <a:rPr lang="es-US" dirty="0" smtClean="0"/>
              <a:t>Decisión: ¿Debo inscribirme para un Plan Parte D?</a:t>
            </a:r>
            <a:endParaRPr lang="es-US" dirty="0"/>
          </a:p>
        </p:txBody>
      </p:sp>
      <p:sp>
        <p:nvSpPr>
          <p:cNvPr id="3" name="Content Placeholder 2"/>
          <p:cNvSpPr>
            <a:spLocks noGrp="1"/>
          </p:cNvSpPr>
          <p:nvPr>
            <p:ph idx="1"/>
          </p:nvPr>
        </p:nvSpPr>
        <p:spPr>
          <a:xfrm>
            <a:off x="406400" y="1038722"/>
            <a:ext cx="8648700" cy="5450001"/>
          </a:xfrm>
        </p:spPr>
        <p:txBody>
          <a:bodyPr/>
          <a:lstStyle/>
          <a:p>
            <a:r>
              <a:rPr lang="es-US" sz="2800" dirty="0" smtClean="0"/>
              <a:t>Tenga en cuenta lo siguiente</a:t>
            </a:r>
          </a:p>
          <a:p>
            <a:pPr lvl="1"/>
            <a:r>
              <a:rPr lang="es-US" sz="2200" dirty="0" smtClean="0"/>
              <a:t>¿Tiene cobertura acreditable de medicamentos?</a:t>
            </a:r>
          </a:p>
          <a:p>
            <a:pPr marL="1090613" lvl="2" indent="-339725"/>
            <a:r>
              <a:rPr lang="es-US" sz="2400" dirty="0" smtClean="0"/>
              <a:t>Cobertura tan buena como la de Medicare </a:t>
            </a:r>
          </a:p>
          <a:p>
            <a:pPr marL="1423988" lvl="3" indent="-333375">
              <a:buSzPct val="80000"/>
              <a:buFont typeface="Courier New" panose="02070309020205020404" pitchFamily="49" charset="0"/>
              <a:buChar char="o"/>
            </a:pPr>
            <a:r>
              <a:rPr lang="es-US" sz="2200" dirty="0" smtClean="0"/>
              <a:t>Por ejemplo, a través de un plan de empleador</a:t>
            </a:r>
          </a:p>
          <a:p>
            <a:pPr marL="1423988" lvl="3" indent="-333375">
              <a:buSzPct val="80000"/>
              <a:buFont typeface="Courier New" panose="02070309020205020404" pitchFamily="49" charset="0"/>
              <a:buChar char="o"/>
            </a:pPr>
            <a:r>
              <a:rPr lang="es-US" sz="2200" dirty="0" smtClean="0"/>
              <a:t>No se le cobrará multa si tiene cobertura acreditable de medicamentos y demora la inscripción a un plan Medicare para medicinas</a:t>
            </a:r>
            <a:r>
              <a:rPr lang="es-US" dirty="0" smtClean="0"/>
              <a:t>.</a:t>
            </a:r>
          </a:p>
          <a:p>
            <a:pPr lvl="1"/>
            <a:r>
              <a:rPr lang="es-US" sz="2200" dirty="0" smtClean="0"/>
              <a:t>¿La cobertura terminará cuando se jubile?</a:t>
            </a:r>
          </a:p>
          <a:p>
            <a:pPr lvl="1"/>
            <a:r>
              <a:rPr lang="es-US" sz="2200" dirty="0" smtClean="0"/>
              <a:t>¿Cuánto cuestan sus medicamentos actualmente?</a:t>
            </a:r>
          </a:p>
          <a:p>
            <a:pPr lvl="1"/>
            <a:r>
              <a:rPr lang="es-US" sz="2200" dirty="0" smtClean="0"/>
              <a:t>¿Cuánto cuestan las primas para los planes de la Parte D?</a:t>
            </a:r>
          </a:p>
          <a:p>
            <a:r>
              <a:rPr lang="es-US" sz="2800" dirty="0" smtClean="0"/>
              <a:t>Sin cobertura acreditable</a:t>
            </a:r>
          </a:p>
          <a:p>
            <a:pPr lvl="1"/>
            <a:r>
              <a:rPr lang="es-US" sz="2200" dirty="0" smtClean="0"/>
              <a:t>La inscripción tardía implica que puede tener que pagar una multa</a:t>
            </a:r>
          </a:p>
          <a:p>
            <a:pPr marL="1090613" lvl="2" indent="-339725"/>
            <a:r>
              <a:rPr lang="es-US" sz="2200" dirty="0"/>
              <a:t>Si es un período de 63 días seguidos o más.</a:t>
            </a:r>
            <a:r>
              <a:rPr sz="2200" dirty="0"/>
              <a:t/>
            </a:r>
            <a:br>
              <a:rPr sz="2200" dirty="0"/>
            </a:br>
            <a:endParaRPr lang="es-US" sz="2200" dirty="0"/>
          </a:p>
          <a:p>
            <a:pPr lvl="1"/>
            <a:endParaRPr lang="es-US" dirty="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41</a:t>
            </a:fld>
            <a:endParaRPr lang="es-US" dirty="0"/>
          </a:p>
        </p:txBody>
      </p:sp>
    </p:spTree>
    <p:extLst>
      <p:ext uri="{BB962C8B-B14F-4D97-AF65-F5344CB8AC3E}">
        <p14:creationId xmlns:p14="http://schemas.microsoft.com/office/powerpoint/2010/main" val="9412897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5</a:t>
            </a:r>
            <a:endParaRPr lang="es-US" dirty="0"/>
          </a:p>
        </p:txBody>
      </p:sp>
      <p:sp>
        <p:nvSpPr>
          <p:cNvPr id="9" name="Content Placeholder 2"/>
          <p:cNvSpPr>
            <a:spLocks noGrp="1"/>
          </p:cNvSpPr>
          <p:nvPr>
            <p:ph sz="half" idx="1"/>
          </p:nvPr>
        </p:nvSpPr>
        <p:spPr>
          <a:xfrm>
            <a:off x="309716" y="1390567"/>
            <a:ext cx="4205134" cy="2311278"/>
          </a:xfrm>
        </p:spPr>
        <p:txBody>
          <a:bodyPr/>
          <a:lstStyle/>
          <a:p>
            <a:pPr marL="0" indent="0">
              <a:buNone/>
            </a:pPr>
            <a:r>
              <a:rPr lang="es-US" sz="3000" dirty="0" smtClean="0"/>
              <a:t>En la mayoría de los casos puede obtener cobertura de Medicare para medicamentos recetados a través de _____.</a:t>
            </a:r>
            <a:endParaRPr lang="es-US" sz="3000" dirty="0"/>
          </a:p>
        </p:txBody>
      </p:sp>
      <p:sp>
        <p:nvSpPr>
          <p:cNvPr id="10" name="Content Placeholder 3"/>
          <p:cNvSpPr txBox="1">
            <a:spLocks/>
          </p:cNvSpPr>
          <p:nvPr/>
        </p:nvSpPr>
        <p:spPr>
          <a:xfrm>
            <a:off x="290666" y="3625053"/>
            <a:ext cx="3886200" cy="2311278"/>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sz="2800" dirty="0" smtClean="0"/>
              <a:t>Parte A y Parte B</a:t>
            </a:r>
          </a:p>
          <a:p>
            <a:pPr marL="514350" indent="-514350">
              <a:buFont typeface="+mj-lt"/>
              <a:buAutoNum type="alphaLcPeriod"/>
            </a:pPr>
            <a:r>
              <a:rPr lang="es-US" sz="2800" dirty="0" smtClean="0"/>
              <a:t>Parte B y Parte C</a:t>
            </a:r>
          </a:p>
          <a:p>
            <a:pPr marL="514350" indent="-514350">
              <a:buFont typeface="+mj-lt"/>
              <a:buAutoNum type="alphaLcPeriod"/>
            </a:pPr>
            <a:r>
              <a:rPr lang="es-US" sz="2800" dirty="0" smtClean="0"/>
              <a:t>Parte C y Parte D</a:t>
            </a:r>
          </a:p>
          <a:p>
            <a:pPr marL="514350" indent="-514350">
              <a:buFont typeface="+mj-lt"/>
              <a:buAutoNum type="alphaLcPeriod"/>
            </a:pPr>
            <a:r>
              <a:rPr lang="es-US" sz="2800" dirty="0" smtClean="0"/>
              <a:t>Todas las anteriores</a:t>
            </a:r>
            <a:endParaRPr lang="es-US" sz="2800" dirty="0"/>
          </a:p>
        </p:txBody>
      </p:sp>
      <p:sp>
        <p:nvSpPr>
          <p:cNvPr id="7" name="Rounded Rectangle 6" descr="Red box answer selection"/>
          <p:cNvSpPr/>
          <p:nvPr/>
        </p:nvSpPr>
        <p:spPr>
          <a:xfrm>
            <a:off x="290666" y="4640000"/>
            <a:ext cx="3163734" cy="585107"/>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42</a:t>
            </a:fld>
            <a:endParaRPr lang="es-US" dirty="0"/>
          </a:p>
        </p:txBody>
      </p:sp>
    </p:spTree>
    <p:extLst>
      <p:ext uri="{BB962C8B-B14F-4D97-AF65-F5344CB8AC3E}">
        <p14:creationId xmlns:p14="http://schemas.microsoft.com/office/powerpoint/2010/main" val="119242604"/>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6 </a:t>
            </a:r>
            <a:endParaRPr lang="es-US" dirty="0"/>
          </a:p>
        </p:txBody>
      </p:sp>
      <p:sp>
        <p:nvSpPr>
          <p:cNvPr id="9" name="Content Placeholder 2"/>
          <p:cNvSpPr>
            <a:spLocks noGrp="1"/>
          </p:cNvSpPr>
          <p:nvPr>
            <p:ph sz="half" idx="1"/>
          </p:nvPr>
        </p:nvSpPr>
        <p:spPr>
          <a:xfrm>
            <a:off x="64729" y="1007113"/>
            <a:ext cx="5066071" cy="3078194"/>
          </a:xfrm>
        </p:spPr>
        <p:txBody>
          <a:bodyPr/>
          <a:lstStyle/>
          <a:p>
            <a:pPr marL="0" indent="0">
              <a:buNone/>
            </a:pPr>
            <a:r>
              <a:rPr lang="es-US" sz="2800" dirty="0" smtClean="0"/>
              <a:t>Es julio. El año pasado se inscribió para Medicare, pero no para un plan Medicare para medicamentos. En general, ¿cuándo tendrá otra oportunidad para inscribirse a la Parte D?</a:t>
            </a:r>
            <a:endParaRPr lang="es-US" sz="2800" dirty="0"/>
          </a:p>
        </p:txBody>
      </p:sp>
      <p:sp>
        <p:nvSpPr>
          <p:cNvPr id="10" name="Content Placeholder 3"/>
          <p:cNvSpPr txBox="1">
            <a:spLocks/>
          </p:cNvSpPr>
          <p:nvPr/>
        </p:nvSpPr>
        <p:spPr>
          <a:xfrm>
            <a:off x="172679" y="3652448"/>
            <a:ext cx="4799371" cy="2886465"/>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sz="2700" dirty="0" smtClean="0"/>
              <a:t>Período de Inscripción Abierta</a:t>
            </a:r>
          </a:p>
          <a:p>
            <a:pPr marL="514350" indent="-514350">
              <a:buFont typeface="+mj-lt"/>
              <a:buAutoNum type="alphaLcPeriod"/>
            </a:pPr>
            <a:r>
              <a:rPr lang="es-US" sz="2700" dirty="0" smtClean="0"/>
              <a:t>Período de Inscripción Inicial</a:t>
            </a:r>
          </a:p>
          <a:p>
            <a:pPr marL="514350" indent="-514350">
              <a:buFont typeface="+mj-lt"/>
              <a:buAutoNum type="alphaLcPeriod"/>
            </a:pPr>
            <a:r>
              <a:rPr lang="es-US" sz="2700" dirty="0" smtClean="0"/>
              <a:t>Su próximo cumpleaños</a:t>
            </a:r>
          </a:p>
          <a:p>
            <a:pPr marL="514350" indent="-514350">
              <a:buFont typeface="+mj-lt"/>
              <a:buAutoNum type="alphaLcPeriod"/>
            </a:pPr>
            <a:r>
              <a:rPr lang="es-US" sz="2700" dirty="0" smtClean="0"/>
              <a:t>12 meses después de su inscripción inicial</a:t>
            </a:r>
            <a:endParaRPr lang="es-US" sz="2700" dirty="0"/>
          </a:p>
        </p:txBody>
      </p:sp>
      <p:sp>
        <p:nvSpPr>
          <p:cNvPr id="7" name="Rounded Rectangle 6" descr="Red box answer selection"/>
          <p:cNvSpPr/>
          <p:nvPr/>
        </p:nvSpPr>
        <p:spPr>
          <a:xfrm>
            <a:off x="172679" y="3728912"/>
            <a:ext cx="3764321" cy="754187"/>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43</a:t>
            </a:fld>
            <a:endParaRPr lang="es-US" dirty="0"/>
          </a:p>
        </p:txBody>
      </p:sp>
    </p:spTree>
    <p:extLst>
      <p:ext uri="{BB962C8B-B14F-4D97-AF65-F5344CB8AC3E}">
        <p14:creationId xmlns:p14="http://schemas.microsoft.com/office/powerpoint/2010/main" val="3521251749"/>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s-US" dirty="0" smtClean="0"/>
              <a:t>Lección 5: Parte C: Medicare Advantage</a:t>
            </a:r>
            <a:endParaRPr lang="es-US" dirty="0"/>
          </a:p>
        </p:txBody>
      </p:sp>
      <p:sp>
        <p:nvSpPr>
          <p:cNvPr id="2" name="Content Placeholder 1"/>
          <p:cNvSpPr>
            <a:spLocks noGrp="1"/>
          </p:cNvSpPr>
          <p:nvPr>
            <p:ph idx="1"/>
          </p:nvPr>
        </p:nvSpPr>
        <p:spPr>
          <a:xfrm>
            <a:off x="228600" y="1323474"/>
            <a:ext cx="8915399" cy="4853489"/>
          </a:xfrm>
        </p:spPr>
        <p:txBody>
          <a:bodyPr/>
          <a:lstStyle/>
          <a:p>
            <a:r>
              <a:rPr lang="es-US" sz="3000" dirty="0" smtClean="0"/>
              <a:t>Opciones de planes de salud aprobados por Medicare</a:t>
            </a:r>
          </a:p>
          <a:p>
            <a:pPr lvl="1"/>
            <a:r>
              <a:rPr lang="es-US" dirty="0" smtClean="0"/>
              <a:t>Otra manera de obtener cobertura Medicare</a:t>
            </a:r>
          </a:p>
          <a:p>
            <a:pPr lvl="1"/>
            <a:r>
              <a:rPr lang="es-US" dirty="0" smtClean="0"/>
              <a:t>Todavía es parte del programa de Medicare</a:t>
            </a:r>
          </a:p>
          <a:p>
            <a:pPr lvl="1"/>
            <a:r>
              <a:rPr lang="es-US" dirty="0" smtClean="0"/>
              <a:t>Lo administran compañías privadas</a:t>
            </a:r>
          </a:p>
          <a:p>
            <a:r>
              <a:rPr lang="es-US" sz="3000" dirty="0" smtClean="0"/>
              <a:t>Medicare paga un monto al plan </a:t>
            </a:r>
          </a:p>
          <a:p>
            <a:pPr lvl="1"/>
            <a:r>
              <a:rPr lang="es-US" dirty="0" smtClean="0"/>
              <a:t>Para el cuidado de cada miembro</a:t>
            </a:r>
          </a:p>
          <a:p>
            <a:r>
              <a:rPr lang="es-US" sz="3000" dirty="0" smtClean="0"/>
              <a:t>Es posible que deba usar médicos u hospitales de la red</a:t>
            </a:r>
          </a:p>
          <a:p>
            <a:r>
              <a:rPr lang="es-US" sz="3000" dirty="0" smtClean="0"/>
              <a:t>Los tipos de planes disponibles pueden variar</a:t>
            </a:r>
            <a:endParaRPr lang="es-US" sz="3000" dirty="0"/>
          </a:p>
        </p:txBody>
      </p:sp>
      <p:sp>
        <p:nvSpPr>
          <p:cNvPr id="8" name="Rounded Rectangle 7" descr="Part C graphic" title="Graphic to depict coverage for Medicare Part C"/>
          <p:cNvSpPr/>
          <p:nvPr/>
        </p:nvSpPr>
        <p:spPr>
          <a:xfrm>
            <a:off x="8143874" y="1841083"/>
            <a:ext cx="742951" cy="742950"/>
          </a:xfrm>
          <a:prstGeom prst="roundRect">
            <a:avLst>
              <a:gd name="adj" fmla="val 10000"/>
            </a:avLst>
          </a:prstGeom>
          <a:blipFill rotWithShape="0">
            <a:blip r:embed="rId3" cstate="print">
              <a:duotone>
                <a:prstClr val="black"/>
                <a:schemeClr val="accent1">
                  <a:tint val="45000"/>
                  <a:satMod val="400000"/>
                </a:schemeClr>
              </a:duotone>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Date Placeholder 2"/>
          <p:cNvSpPr>
            <a:spLocks noGrp="1"/>
          </p:cNvSpPr>
          <p:nvPr>
            <p:ph type="dt" sz="half" idx="2"/>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3B75908-2BC4-4CCC-BE4B-63652A0FD379}" type="slidenum">
              <a:rPr lang="en-US" smtClean="0"/>
              <a:t>44</a:t>
            </a:fld>
            <a:endParaRPr lang="es-US" dirty="0"/>
          </a:p>
        </p:txBody>
      </p:sp>
    </p:spTree>
    <p:extLst>
      <p:ext uri="{BB962C8B-B14F-4D97-AF65-F5344CB8AC3E}">
        <p14:creationId xmlns:p14="http://schemas.microsoft.com/office/powerpoint/2010/main" val="36415799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
            <a:ext cx="9144000" cy="1026694"/>
          </a:xfrm>
        </p:spPr>
        <p:txBody>
          <a:bodyPr>
            <a:normAutofit fontScale="90000"/>
          </a:bodyPr>
          <a:lstStyle/>
          <a:p>
            <a:r>
              <a:rPr lang="es-US" dirty="0" smtClean="0"/>
              <a:t>Cómo funcionan los planes Medicare Advantage (MA)</a:t>
            </a:r>
            <a:endParaRPr lang="es-US" dirty="0"/>
          </a:p>
        </p:txBody>
      </p:sp>
      <p:sp>
        <p:nvSpPr>
          <p:cNvPr id="2" name="Content Placeholder 1"/>
          <p:cNvSpPr>
            <a:spLocks noGrp="1"/>
          </p:cNvSpPr>
          <p:nvPr>
            <p:ph idx="1"/>
          </p:nvPr>
        </p:nvSpPr>
        <p:spPr>
          <a:xfrm>
            <a:off x="190501" y="1171074"/>
            <a:ext cx="8801100" cy="5352818"/>
          </a:xfrm>
        </p:spPr>
        <p:txBody>
          <a:bodyPr/>
          <a:lstStyle/>
          <a:p>
            <a:r>
              <a:rPr lang="es-US" sz="3000" dirty="0" smtClean="0"/>
              <a:t>Si se inscribe en un plan MA: </a:t>
            </a:r>
          </a:p>
          <a:p>
            <a:pPr marL="633413" lvl="1" indent="-338138"/>
            <a:r>
              <a:rPr lang="es-US" sz="2400" dirty="0" smtClean="0"/>
              <a:t>Seguirá inscripto en Medicare con todos los derechos y cobertura.</a:t>
            </a:r>
          </a:p>
          <a:p>
            <a:pPr marL="633413" lvl="1" indent="-338138"/>
            <a:r>
              <a:rPr lang="es-US" sz="2400" dirty="0" smtClean="0"/>
              <a:t>Seguirá recibiendo los servicios cubiertos en las </a:t>
            </a:r>
            <a:r>
              <a:rPr sz="2400" dirty="0"/>
              <a:t/>
            </a:r>
            <a:br>
              <a:rPr sz="2400" dirty="0"/>
            </a:br>
            <a:r>
              <a:rPr lang="es-US" sz="2400" dirty="0" smtClean="0"/>
              <a:t>Partes A y B. </a:t>
            </a:r>
          </a:p>
          <a:p>
            <a:pPr marL="1038225" lvl="2" indent="-352425"/>
            <a:r>
              <a:rPr lang="es-US" sz="2400" dirty="0" smtClean="0"/>
              <a:t>Pero, en cambio, dichos servicios los cubrirá el plan MA.</a:t>
            </a:r>
          </a:p>
          <a:p>
            <a:pPr marL="633413" lvl="1" indent="-338138"/>
            <a:r>
              <a:rPr lang="es-US" sz="2400" dirty="0" smtClean="0"/>
              <a:t>Puede escoger un plan que incluya cobertura de medicamentos recetados.</a:t>
            </a:r>
          </a:p>
          <a:p>
            <a:pPr marL="1090613" lvl="2" indent="-404813"/>
            <a:r>
              <a:rPr lang="es-US" sz="2400" dirty="0" smtClean="0"/>
              <a:t>Puede tener distintos beneficios y gastos compartidos. </a:t>
            </a:r>
          </a:p>
          <a:p>
            <a:pPr marL="633413" lvl="1" indent="-338138"/>
            <a:r>
              <a:rPr lang="es-US" sz="2400" dirty="0" smtClean="0"/>
              <a:t>Puede escoger un plan que incluya beneficios adicionales. </a:t>
            </a:r>
          </a:p>
          <a:p>
            <a:pPr marL="1090613" lvl="2" indent="-457200"/>
            <a:r>
              <a:rPr lang="es-US" sz="2400" dirty="0" smtClean="0"/>
              <a:t>Por ejemplo, cobertura para cuidados dentales o de la visión, a cargo de los gastos del plan (no los cubre Medicare).</a:t>
            </a:r>
          </a:p>
        </p:txBody>
      </p:sp>
      <p:sp>
        <p:nvSpPr>
          <p:cNvPr id="3" name="Date Placeholder 2"/>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45</a:t>
            </a:fld>
            <a:endParaRPr lang="es-US" dirty="0"/>
          </a:p>
        </p:txBody>
      </p:sp>
    </p:spTree>
    <p:extLst>
      <p:ext uri="{BB962C8B-B14F-4D97-AF65-F5344CB8AC3E}">
        <p14:creationId xmlns:p14="http://schemas.microsoft.com/office/powerpoint/2010/main" val="26842930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¿Cuándo puedo inscribirme para un </a:t>
            </a:r>
            <a:r>
              <a:rPr dirty="0"/>
              <a:t/>
            </a:r>
            <a:br>
              <a:rPr dirty="0"/>
            </a:br>
            <a:r>
              <a:rPr lang="es-US" dirty="0" smtClean="0"/>
              <a:t>Plan Medicare Advantage?</a:t>
            </a:r>
            <a:endParaRPr lang="es-US" dirty="0"/>
          </a:p>
        </p:txBody>
      </p:sp>
      <p:sp>
        <p:nvSpPr>
          <p:cNvPr id="3" name="Content Placeholder 2"/>
          <p:cNvSpPr>
            <a:spLocks noGrp="1"/>
          </p:cNvSpPr>
          <p:nvPr>
            <p:ph idx="1"/>
          </p:nvPr>
        </p:nvSpPr>
        <p:spPr>
          <a:xfrm>
            <a:off x="0" y="1171074"/>
            <a:ext cx="9143999" cy="5185277"/>
          </a:xfrm>
        </p:spPr>
        <p:txBody>
          <a:bodyPr/>
          <a:lstStyle/>
          <a:p>
            <a:r>
              <a:rPr lang="es-US" sz="2800" dirty="0" smtClean="0"/>
              <a:t>Generalmente, durante el Período de Inscripción Inicial</a:t>
            </a:r>
          </a:p>
          <a:p>
            <a:r>
              <a:rPr lang="es-US" sz="2800" dirty="0" smtClean="0"/>
              <a:t>Durante el Período de Inscripción Abierta anual.</a:t>
            </a:r>
          </a:p>
          <a:p>
            <a:pPr lvl="1"/>
            <a:r>
              <a:rPr lang="es-US" sz="2600" dirty="0" smtClean="0"/>
              <a:t>Desde el 15 de octubre hasta el 7 de diciembre de cada año.</a:t>
            </a:r>
          </a:p>
          <a:p>
            <a:pPr lvl="1"/>
            <a:r>
              <a:rPr lang="es-US" sz="2600" dirty="0" smtClean="0"/>
              <a:t>La cobertura comienza el 1 de enero.</a:t>
            </a:r>
          </a:p>
          <a:p>
            <a:r>
              <a:rPr lang="es-US" sz="2800" dirty="0" smtClean="0"/>
              <a:t>Puede inscribirse en otro momento.</a:t>
            </a:r>
          </a:p>
          <a:p>
            <a:pPr lvl="1"/>
            <a:r>
              <a:rPr lang="es-US" dirty="0" smtClean="0"/>
              <a:t>Período de Inscripción Especial</a:t>
            </a:r>
          </a:p>
          <a:p>
            <a:r>
              <a:rPr lang="es-US" sz="2800" dirty="0" smtClean="0"/>
              <a:t>Contáctese con el plan para inscribirse.</a:t>
            </a:r>
          </a:p>
          <a:p>
            <a:pPr lvl="1"/>
            <a:r>
              <a:rPr lang="es-US" sz="2600" dirty="0" smtClean="0"/>
              <a:t>Llame a su número de teléfono.</a:t>
            </a:r>
          </a:p>
          <a:p>
            <a:pPr lvl="1"/>
            <a:r>
              <a:rPr lang="es-US" sz="2600" dirty="0" smtClean="0"/>
              <a:t>Visite el sitio web.</a:t>
            </a:r>
          </a:p>
          <a:p>
            <a:pPr lvl="1"/>
            <a:r>
              <a:rPr lang="es-US" sz="2600" dirty="0" smtClean="0"/>
              <a:t>Use el buscador de planes de Medicare que se encuentra en Medicare.gov</a:t>
            </a:r>
            <a:r>
              <a:rPr lang="es-US" dirty="0" smtClean="0"/>
              <a:t>.</a:t>
            </a:r>
          </a:p>
          <a:p>
            <a:pPr lvl="2"/>
            <a:endParaRPr lang="es-US" dirty="0" smtClean="0"/>
          </a:p>
          <a:p>
            <a:pPr lvl="1"/>
            <a:endParaRPr lang="es-US"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46</a:t>
            </a:fld>
            <a:endParaRPr lang="es-US" dirty="0"/>
          </a:p>
        </p:txBody>
      </p:sp>
    </p:spTree>
    <p:extLst>
      <p:ext uri="{BB962C8B-B14F-4D97-AF65-F5344CB8AC3E}">
        <p14:creationId xmlns:p14="http://schemas.microsoft.com/office/powerpoint/2010/main" val="33053362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rmAutofit fontScale="90000"/>
          </a:bodyPr>
          <a:lstStyle/>
          <a:p>
            <a:r>
              <a:rPr lang="es-US" dirty="0" smtClean="0"/>
              <a:t>Decisión: ¿Debo inscribirme en un </a:t>
            </a:r>
            <a:r>
              <a:rPr dirty="0"/>
              <a:t/>
            </a:r>
            <a:br>
              <a:rPr dirty="0"/>
            </a:br>
            <a:r>
              <a:rPr lang="es-US" dirty="0" smtClean="0"/>
              <a:t>Plan Medicare Advantage?</a:t>
            </a:r>
            <a:endParaRPr lang="es-US" dirty="0"/>
          </a:p>
        </p:txBody>
      </p:sp>
      <p:sp>
        <p:nvSpPr>
          <p:cNvPr id="3" name="Content Placeholder 2"/>
          <p:cNvSpPr>
            <a:spLocks noGrp="1"/>
          </p:cNvSpPr>
          <p:nvPr>
            <p:ph idx="1"/>
          </p:nvPr>
        </p:nvSpPr>
        <p:spPr>
          <a:xfrm>
            <a:off x="162426" y="1188578"/>
            <a:ext cx="8819147" cy="5005889"/>
          </a:xfrm>
        </p:spPr>
        <p:txBody>
          <a:bodyPr/>
          <a:lstStyle/>
          <a:p>
            <a:r>
              <a:rPr lang="es-US" dirty="0" smtClean="0"/>
              <a:t>Tenga en cuenta lo siguiente</a:t>
            </a:r>
          </a:p>
          <a:p>
            <a:pPr marL="633413" lvl="1" indent="-338138"/>
            <a:r>
              <a:rPr lang="es-US" sz="2200" dirty="0" smtClean="0"/>
              <a:t>Debe tener la Parte A y la Parte B para inscribirse.</a:t>
            </a:r>
          </a:p>
          <a:p>
            <a:pPr marL="633413" lvl="1" indent="-338138"/>
            <a:r>
              <a:rPr lang="es-US" sz="2200" dirty="0" smtClean="0"/>
              <a:t>La mayoría ofrece cobertura integral. </a:t>
            </a:r>
          </a:p>
          <a:p>
            <a:pPr marL="1038225" lvl="2" indent="-352425"/>
            <a:r>
              <a:rPr lang="es-US" sz="2200" dirty="0" smtClean="0"/>
              <a:t>Incluso cobertura de medicamentos de la Parte D</a:t>
            </a:r>
          </a:p>
          <a:p>
            <a:pPr marL="633413" lvl="1" indent="-338138"/>
            <a:r>
              <a:rPr lang="es-US" sz="2200" dirty="0"/>
              <a:t>Algunos planes pueden exigirle que use una red. </a:t>
            </a:r>
          </a:p>
          <a:p>
            <a:pPr marL="633413" lvl="1" indent="-338138"/>
            <a:r>
              <a:rPr lang="es-US" sz="2200" dirty="0"/>
              <a:t>Es posible que necesite una derivación para ver a un médico especialista.</a:t>
            </a:r>
          </a:p>
          <a:p>
            <a:pPr marL="633413" lvl="1" indent="-338138"/>
            <a:r>
              <a:rPr lang="es-US" sz="2200" dirty="0"/>
              <a:t>Debe pagar la Parte B y la prima mensual del plan.</a:t>
            </a:r>
          </a:p>
          <a:p>
            <a:pPr marL="633413" lvl="1" indent="-338138"/>
            <a:r>
              <a:rPr lang="es-US" sz="2200" dirty="0"/>
              <a:t>Puede inscribirse o abandonar el plan durante períodos específicos.</a:t>
            </a:r>
          </a:p>
          <a:p>
            <a:pPr marL="633413" lvl="1" indent="-338138"/>
            <a:r>
              <a:rPr lang="es-US" sz="2200" dirty="0"/>
              <a:t>No es compatible con pólizas Medigap.</a:t>
            </a:r>
          </a:p>
          <a:p>
            <a:pPr marL="633413" lvl="1" indent="-338138"/>
            <a:r>
              <a:rPr lang="es-US" sz="2200" dirty="0"/>
              <a:t>NO está disponible para la MAYORÍA de las personas con Enfermedad Renal en Etapa Final (ESRD).</a:t>
            </a:r>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47</a:t>
            </a:fld>
            <a:endParaRPr lang="es-US" dirty="0"/>
          </a:p>
        </p:txBody>
      </p:sp>
    </p:spTree>
    <p:extLst>
      <p:ext uri="{BB962C8B-B14F-4D97-AF65-F5344CB8AC3E}">
        <p14:creationId xmlns:p14="http://schemas.microsoft.com/office/powerpoint/2010/main" val="18281517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Resumen de comparación para decidir: </a:t>
            </a:r>
            <a:r>
              <a:rPr dirty="0"/>
              <a:t/>
            </a:r>
            <a:br>
              <a:rPr dirty="0"/>
            </a:br>
            <a:r>
              <a:rPr lang="es-US" dirty="0" smtClean="0"/>
              <a:t>Cómo funcionan</a:t>
            </a:r>
            <a:endParaRPr lang="es-US" dirty="0"/>
          </a:p>
        </p:txBody>
      </p:sp>
      <p:graphicFrame>
        <p:nvGraphicFramePr>
          <p:cNvPr id="6" name="Content Placeholder 5" descr="This displays a side by side comparison covering Original Medicare and Medicare Advantage plans and describes the following summary for each: &#10;How it Works&#10;Part A&amp; B&#10;How it works:&#10; ■   Medicare provides this coverage directly.&#10; ■    You have your choice of doctors and hospitals that are enrolled in Medicare and accepting new Medicare patients.&#10; ■    Generally, you or your supplemental  coverage pay  deductibles and  coinsurance.&#10; ■    You usually pay a monthly premium for Part B.&#10;Sometimes called Part C&#10;Private insurance companies approved by Medicare provide this coverage.&#10; ■     In most plans, you need to use plan doctors, hospitals, or other  providers or you pay more or all of the costs.&#10; ■     You may pay a monthly premium (in addition to    your Part B premium) and a copayment or coinsurance for covered services."/>
          <p:cNvGraphicFramePr>
            <a:graphicFrameLocks noGrp="1"/>
          </p:cNvGraphicFramePr>
          <p:nvPr>
            <p:ph idx="1"/>
            <p:extLst>
              <p:ext uri="{D42A27DB-BD31-4B8C-83A1-F6EECF244321}">
                <p14:modId xmlns:p14="http://schemas.microsoft.com/office/powerpoint/2010/main" val="3206096558"/>
              </p:ext>
            </p:extLst>
          </p:nvPr>
        </p:nvGraphicFramePr>
        <p:xfrm>
          <a:off x="204537" y="1171575"/>
          <a:ext cx="8734925" cy="5211529"/>
        </p:xfrm>
        <a:graphic>
          <a:graphicData uri="http://schemas.openxmlformats.org/drawingml/2006/table">
            <a:tbl>
              <a:tblPr firstRow="1" firstCol="1" lastRow="1" lastCol="1" bandRow="1" bandCol="1">
                <a:tableStyleId>{5C22544A-7EE6-4342-B048-85BDC9FD1C3A}</a:tableStyleId>
              </a:tblPr>
              <a:tblGrid>
                <a:gridCol w="4404163"/>
                <a:gridCol w="4330762"/>
              </a:tblGrid>
              <a:tr h="674287">
                <a:tc>
                  <a:txBody>
                    <a:bodyPr/>
                    <a:lstStyle/>
                    <a:p>
                      <a:pPr marL="60325" marR="847725" indent="0" algn="ctr">
                        <a:lnSpc>
                          <a:spcPct val="115000"/>
                        </a:lnSpc>
                        <a:spcBef>
                          <a:spcPts val="105"/>
                        </a:spcBef>
                        <a:spcAft>
                          <a:spcPts val="0"/>
                        </a:spcAft>
                      </a:pPr>
                      <a:r>
                        <a:rPr lang="en-US" sz="2000" b="1" spc="5" dirty="0" smtClean="0">
                          <a:solidFill>
                            <a:schemeClr val="bg1"/>
                          </a:solidFill>
                          <a:effectLst/>
                        </a:rPr>
                        <a:t>           M</a:t>
                      </a:r>
                      <a:r>
                        <a:rPr lang="en-US" sz="2000" b="1" dirty="0" smtClean="0">
                          <a:solidFill>
                            <a:schemeClr val="bg1"/>
                          </a:solidFill>
                          <a:effectLst/>
                        </a:rPr>
                        <a:t>edicare</a:t>
                      </a:r>
                      <a:r>
                        <a:rPr lang="en-US" sz="2000" b="1" spc="-75" dirty="0" smtClean="0">
                          <a:solidFill>
                            <a:schemeClr val="bg1"/>
                          </a:solidFill>
                          <a:effectLst/>
                        </a:rPr>
                        <a:t> O</a:t>
                      </a:r>
                      <a:r>
                        <a:rPr lang="en-US" sz="2000" b="1" dirty="0" smtClean="0">
                          <a:solidFill>
                            <a:schemeClr val="bg1"/>
                          </a:solidFill>
                          <a:effectLst/>
                        </a:rPr>
                        <a:t>ri</a:t>
                      </a:r>
                      <a:r>
                        <a:rPr lang="en-US" sz="2000" b="1" spc="5" dirty="0" smtClean="0">
                          <a:solidFill>
                            <a:schemeClr val="bg1"/>
                          </a:solidFill>
                          <a:effectLst/>
                        </a:rPr>
                        <a:t>g</a:t>
                      </a:r>
                      <a:r>
                        <a:rPr lang="en-US" sz="2000" b="1" dirty="0" smtClean="0">
                          <a:solidFill>
                            <a:schemeClr val="bg1"/>
                          </a:solidFill>
                          <a:effectLst/>
                        </a:rPr>
                        <a:t>i</a:t>
                      </a:r>
                      <a:r>
                        <a:rPr lang="en-US" sz="2000" b="1" spc="-10" dirty="0" smtClean="0">
                          <a:solidFill>
                            <a:schemeClr val="bg1"/>
                          </a:solidFill>
                          <a:effectLst/>
                        </a:rPr>
                        <a:t>na</a:t>
                      </a:r>
                      <a:r>
                        <a:rPr lang="en-US" sz="2000" b="1" dirty="0" smtClean="0">
                          <a:solidFill>
                            <a:schemeClr val="bg1"/>
                          </a:solidFill>
                          <a:effectLst/>
                        </a:rPr>
                        <a:t>l</a:t>
                      </a:r>
                      <a:r>
                        <a:rPr dirty="0"/>
                        <a:t> </a:t>
                      </a:r>
                      <a:endParaRPr lang="es-US" sz="2000" b="1" dirty="0">
                        <a:solidFill>
                          <a:schemeClr val="bg1"/>
                        </a:solidFill>
                        <a:effectLst/>
                        <a:latin typeface="Calibri"/>
                        <a:ea typeface="Calibri"/>
                        <a:cs typeface="Times New Roman"/>
                      </a:endParaRPr>
                    </a:p>
                  </a:txBody>
                  <a:tcPr marL="0" marR="0" marT="0" marB="0"/>
                </a:tc>
                <a:tc>
                  <a:txBody>
                    <a:bodyPr/>
                    <a:lstStyle/>
                    <a:p>
                      <a:pPr marL="344488" marR="798830" indent="0" algn="ctr" defTabSz="914400" rtl="0" eaLnBrk="1" latinLnBrk="0" hangingPunct="1">
                        <a:lnSpc>
                          <a:spcPct val="115000"/>
                        </a:lnSpc>
                        <a:spcBef>
                          <a:spcPts val="105"/>
                        </a:spcBef>
                        <a:spcAft>
                          <a:spcPts val="0"/>
                        </a:spcAft>
                        <a:tabLst/>
                      </a:pPr>
                      <a:r>
                        <a:rPr lang="es-US" sz="2000" b="1" kern="1200" spc="5" dirty="0" smtClean="0">
                          <a:solidFill>
                            <a:schemeClr val="bg1"/>
                          </a:solidFill>
                          <a:effectLst/>
                          <a:latin typeface="+mn-lt"/>
                        </a:rPr>
                        <a:t> Plan Medicare Advantage (Parte C)</a:t>
                      </a:r>
                    </a:p>
                  </a:txBody>
                  <a:tcPr marL="0" marR="0" marT="0" marB="0"/>
                </a:tc>
              </a:tr>
              <a:tr h="4510489">
                <a:tc>
                  <a:txBody>
                    <a:bodyPr/>
                    <a:lstStyle/>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strike="noStrike" kern="1200" spc="0" dirty="0" smtClean="0">
                          <a:solidFill>
                            <a:schemeClr val="tx1"/>
                          </a:solidFill>
                          <a:effectLst/>
                          <a:latin typeface="+mn-lt"/>
                        </a:rPr>
                        <a:t>Cubre los beneficios de la Parte A y Parte B</a:t>
                      </a:r>
                    </a:p>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kern="1200" spc="-20" dirty="0" smtClean="0">
                          <a:solidFill>
                            <a:schemeClr val="tx1"/>
                          </a:solidFill>
                          <a:effectLst/>
                          <a:latin typeface="+mn-lt"/>
                        </a:rPr>
                        <a:t>Medicare proporciona esta cobertura directamente</a:t>
                      </a:r>
                    </a:p>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kern="1200" spc="-20" dirty="0" smtClean="0">
                          <a:solidFill>
                            <a:schemeClr val="tx1"/>
                          </a:solidFill>
                          <a:effectLst/>
                          <a:latin typeface="+mn-lt"/>
                        </a:rPr>
                        <a:t>Puede elegir entre los médicos y hospitales que estén inscriptos en Medicare y acepten nuevos pacientes de Medicare.</a:t>
                      </a:r>
                      <a:endParaRPr lang="es-US" sz="1800" b="0" kern="1200" spc="-20" dirty="0">
                        <a:solidFill>
                          <a:schemeClr val="tx1"/>
                        </a:solidFill>
                        <a:effectLst/>
                        <a:latin typeface="+mn-lt"/>
                        <a:ea typeface="+mn-ea"/>
                        <a:cs typeface="+mn-cs"/>
                      </a:endParaRPr>
                    </a:p>
                    <a:p>
                      <a:pPr marL="401638" marR="346075" indent="-285750" algn="l" defTabSz="914400" rtl="0" eaLnBrk="1" latinLnBrk="0" hangingPunct="1">
                        <a:lnSpc>
                          <a:spcPct val="100000"/>
                        </a:lnSpc>
                        <a:spcBef>
                          <a:spcPts val="600"/>
                        </a:spcBef>
                        <a:spcAft>
                          <a:spcPts val="0"/>
                        </a:spcAft>
                        <a:buFont typeface="Wingdings" panose="05000000000000000000" pitchFamily="2" charset="2"/>
                        <a:buChar char="§"/>
                      </a:pPr>
                      <a:r>
                        <a:rPr lang="es-US" sz="1800" b="0" kern="1200" spc="-20" dirty="0" smtClean="0">
                          <a:solidFill>
                            <a:schemeClr val="tx1"/>
                          </a:solidFill>
                          <a:effectLst/>
                          <a:latin typeface="+mn-lt"/>
                        </a:rPr>
                        <a:t>Generalmente, la cobertura suplementaria paga los deducibles y el coseguro.</a:t>
                      </a:r>
                      <a:endParaRPr lang="es-US" sz="1800" b="0" kern="1200" spc="-20" dirty="0">
                        <a:solidFill>
                          <a:schemeClr val="tx1"/>
                        </a:solidFill>
                        <a:effectLst/>
                        <a:latin typeface="+mn-lt"/>
                        <a:ea typeface="+mn-ea"/>
                        <a:cs typeface="+mn-cs"/>
                      </a:endParaRPr>
                    </a:p>
                    <a:p>
                      <a:pPr marL="401638" marR="346075" indent="-285750" algn="l" defTabSz="914400" rtl="0" eaLnBrk="1" latinLnBrk="0" hangingPunct="1">
                        <a:lnSpc>
                          <a:spcPct val="100000"/>
                        </a:lnSpc>
                        <a:spcBef>
                          <a:spcPts val="600"/>
                        </a:spcBef>
                        <a:spcAft>
                          <a:spcPts val="0"/>
                        </a:spcAft>
                        <a:buFont typeface="Wingdings" panose="05000000000000000000" pitchFamily="2" charset="2"/>
                        <a:buChar char="§"/>
                      </a:pPr>
                      <a:r>
                        <a:rPr lang="es-US" sz="1800" b="0" kern="1200" spc="-20" dirty="0" smtClean="0">
                          <a:solidFill>
                            <a:schemeClr val="tx1"/>
                          </a:solidFill>
                          <a:effectLst/>
                          <a:latin typeface="+mn-lt"/>
                        </a:rPr>
                        <a:t>Por lo general debe pagar una prima mensual por la Parte B.</a:t>
                      </a:r>
                      <a:endParaRPr lang="es-US" sz="1800" b="0" kern="1200" spc="-20" dirty="0">
                        <a:solidFill>
                          <a:schemeClr val="tx1"/>
                        </a:solidFill>
                        <a:effectLst/>
                        <a:latin typeface="+mn-lt"/>
                        <a:ea typeface="+mn-ea"/>
                        <a:cs typeface="+mn-cs"/>
                      </a:endParaRPr>
                    </a:p>
                  </a:txBody>
                  <a:tcPr marL="0" marR="0" marT="0" marB="0">
                    <a:solidFill>
                      <a:srgbClr val="D0D8E8"/>
                    </a:solidFill>
                  </a:tcPr>
                </a:tc>
                <a:tc>
                  <a:txBody>
                    <a:bodyPr/>
                    <a:lstStyle/>
                    <a:p>
                      <a:pPr marL="347663" marR="0" indent="-231775" algn="l" defTabSz="914400" rtl="0" eaLnBrk="1" latinLnBrk="0" hangingPunct="1">
                        <a:lnSpc>
                          <a:spcPct val="100000"/>
                        </a:lnSpc>
                        <a:spcBef>
                          <a:spcPts val="600"/>
                        </a:spcBef>
                        <a:spcAft>
                          <a:spcPts val="0"/>
                        </a:spcAft>
                        <a:buFont typeface="Wingdings" panose="05000000000000000000" pitchFamily="2" charset="2"/>
                        <a:buChar char="§"/>
                      </a:pPr>
                      <a:r>
                        <a:rPr lang="es-US" sz="1800" b="0" kern="1200" spc="-20" dirty="0" smtClean="0">
                          <a:solidFill>
                            <a:schemeClr val="tx1"/>
                          </a:solidFill>
                          <a:effectLst/>
                          <a:latin typeface="+mn-lt"/>
                        </a:rPr>
                        <a:t>Cubre los beneficios de la Parte A y la Parte B y puede cubrir beneficios adicionales (como cuidados dentales o de la visión)</a:t>
                      </a:r>
                      <a:r>
                        <a:rPr sz="1800" dirty="0"/>
                        <a:t> </a:t>
                      </a: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kern="1200" spc="-20" dirty="0" smtClean="0">
                          <a:solidFill>
                            <a:schemeClr val="tx1"/>
                          </a:solidFill>
                          <a:effectLst/>
                          <a:latin typeface="+mn-lt"/>
                        </a:rPr>
                        <a:t>La cobertura la proporcionan compañías de seguro privadas que aprueba Medicare.</a:t>
                      </a: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kern="1200" spc="-20" dirty="0" smtClean="0">
                          <a:solidFill>
                            <a:schemeClr val="tx1"/>
                          </a:solidFill>
                          <a:effectLst/>
                          <a:latin typeface="+mn-lt"/>
                        </a:rPr>
                        <a:t>En la mayoría de los planes, debe usar los médicos, hospitales y demás proveedores del plan, de lo contrario pagará más o todos los costos.</a:t>
                      </a:r>
                      <a:endParaRPr lang="es-US" sz="1800" b="0" kern="1200" spc="-20" dirty="0">
                        <a:solidFill>
                          <a:schemeClr val="tx1"/>
                        </a:solidFill>
                        <a:effectLst/>
                        <a:latin typeface="+mn-lt"/>
                        <a:ea typeface="+mn-ea"/>
                        <a:cs typeface="+mn-cs"/>
                      </a:endParaRP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s-US" sz="1800" b="0" kern="1200" spc="-20" dirty="0" smtClean="0">
                          <a:solidFill>
                            <a:schemeClr val="tx1"/>
                          </a:solidFill>
                          <a:effectLst/>
                          <a:latin typeface="+mn-lt"/>
                        </a:rPr>
                        <a:t>Es posible que deba pagar una prima mensual (además de la prima de la Parte B) y un copago o coseguro por los servicios cubiertos.</a:t>
                      </a:r>
                      <a:endParaRPr lang="es-US" sz="1800" b="0" kern="1200" spc="-20" dirty="0">
                        <a:solidFill>
                          <a:schemeClr val="tx1"/>
                        </a:solidFill>
                        <a:effectLst/>
                        <a:latin typeface="+mn-lt"/>
                        <a:ea typeface="+mn-ea"/>
                        <a:cs typeface="+mn-cs"/>
                      </a:endParaRPr>
                    </a:p>
                  </a:txBody>
                  <a:tcPr marL="0" marR="0" marT="0" marB="0">
                    <a:solidFill>
                      <a:srgbClr val="D0D8E8"/>
                    </a:solidFill>
                  </a:tcPr>
                </a:tc>
              </a:tr>
            </a:tbl>
          </a:graphicData>
        </a:graphic>
      </p:graphicFrame>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48</a:t>
            </a:fld>
            <a:endParaRPr lang="es-US" dirty="0"/>
          </a:p>
        </p:txBody>
      </p:sp>
    </p:spTree>
    <p:extLst>
      <p:ext uri="{BB962C8B-B14F-4D97-AF65-F5344CB8AC3E}">
        <p14:creationId xmlns:p14="http://schemas.microsoft.com/office/powerpoint/2010/main" val="41769818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a:t/>
            </a:r>
            <a:br>
              <a:rPr dirty="0"/>
            </a:br>
            <a:r>
              <a:rPr dirty="0"/>
              <a:t/>
            </a:r>
            <a:br>
              <a:rPr dirty="0"/>
            </a:br>
            <a:r>
              <a:rPr lang="es-US" dirty="0" smtClean="0"/>
              <a:t>¿En qué difieren las pólizas Medigap y los planes Medicare Advantage?</a:t>
            </a:r>
            <a:r>
              <a:rPr dirty="0"/>
              <a:t/>
            </a:r>
            <a:br>
              <a:rPr dirty="0"/>
            </a:br>
            <a:r>
              <a:rPr dirty="0"/>
              <a:t/>
            </a:r>
            <a:br>
              <a:rPr dirty="0"/>
            </a:br>
            <a:r>
              <a:rPr lang="es-US" dirty="0" smtClean="0"/>
              <a:t> </a:t>
            </a:r>
            <a:endParaRPr lang="es-US" dirty="0"/>
          </a:p>
        </p:txBody>
      </p:sp>
      <p:graphicFrame>
        <p:nvGraphicFramePr>
          <p:cNvPr id="6" name="Content Placeholder 5" descr="This chart description is included in the speaker notes"/>
          <p:cNvGraphicFramePr>
            <a:graphicFrameLocks noGrp="1"/>
          </p:cNvGraphicFramePr>
          <p:nvPr>
            <p:ph idx="1"/>
            <p:extLst>
              <p:ext uri="{D42A27DB-BD31-4B8C-83A1-F6EECF244321}">
                <p14:modId xmlns:p14="http://schemas.microsoft.com/office/powerpoint/2010/main" val="106101599"/>
              </p:ext>
            </p:extLst>
          </p:nvPr>
        </p:nvGraphicFramePr>
        <p:xfrm>
          <a:off x="2" y="949030"/>
          <a:ext cx="9143999" cy="5523481"/>
        </p:xfrm>
        <a:graphic>
          <a:graphicData uri="http://schemas.openxmlformats.org/drawingml/2006/table">
            <a:tbl>
              <a:tblPr firstRow="1" firstCol="1" lastRow="1" lastCol="1" bandRow="1" bandCol="1">
                <a:tableStyleId>{5C22544A-7EE6-4342-B048-85BDC9FD1C3A}</a:tableStyleId>
              </a:tblPr>
              <a:tblGrid>
                <a:gridCol w="1780674"/>
                <a:gridCol w="3392905"/>
                <a:gridCol w="3970420"/>
              </a:tblGrid>
              <a:tr h="894355">
                <a:tc>
                  <a:txBody>
                    <a:bodyPr/>
                    <a:lstStyle/>
                    <a:p>
                      <a:pPr marL="0" marR="0" indent="0">
                        <a:lnSpc>
                          <a:spcPct val="100000"/>
                        </a:lnSpc>
                        <a:spcBef>
                          <a:spcPts val="600"/>
                        </a:spcBef>
                        <a:spcAft>
                          <a:spcPts val="0"/>
                        </a:spcAft>
                        <a:buFont typeface="Wingdings" panose="05000000000000000000" pitchFamily="2" charset="2"/>
                        <a:buNone/>
                      </a:pPr>
                      <a:endParaRPr lang="en-US" sz="1800" b="0" dirty="0">
                        <a:solidFill>
                          <a:schemeClr val="tx1"/>
                        </a:solidFill>
                        <a:effectLst/>
                        <a:latin typeface="Calibri"/>
                        <a:ea typeface="Calibri"/>
                        <a:cs typeface="Times New Roman"/>
                      </a:endParaRPr>
                    </a:p>
                  </a:txBody>
                  <a:tcPr marL="0" marR="0" marT="0" marB="0">
                    <a:solidFill>
                      <a:srgbClr val="4F81BD"/>
                    </a:solidFill>
                  </a:tcPr>
                </a:tc>
                <a:tc>
                  <a:txBody>
                    <a:bodyPr/>
                    <a:lstStyle/>
                    <a:p>
                      <a:pPr marL="44450" marR="0" algn="ctr">
                        <a:lnSpc>
                          <a:spcPct val="100000"/>
                        </a:lnSpc>
                        <a:spcBef>
                          <a:spcPts val="600"/>
                        </a:spcBef>
                        <a:spcAft>
                          <a:spcPts val="0"/>
                        </a:spcAft>
                      </a:pPr>
                      <a:r>
                        <a:rPr lang="es-US" sz="1800" b="1" kern="1200" dirty="0" smtClean="0">
                          <a:solidFill>
                            <a:schemeClr val="lt1"/>
                          </a:solidFill>
                          <a:effectLst/>
                          <a:latin typeface="+mn-lt"/>
                        </a:rPr>
                        <a:t>Pólizas del Asegurador Suplementario</a:t>
                      </a:r>
                      <a:r>
                        <a:rPr dirty="0"/>
                        <a:t/>
                      </a:r>
                      <a:br>
                        <a:rPr dirty="0"/>
                      </a:br>
                      <a:r>
                        <a:rPr lang="es-US" sz="1800" b="1" kern="1200" dirty="0" smtClean="0">
                          <a:solidFill>
                            <a:schemeClr val="lt1"/>
                          </a:solidFill>
                          <a:effectLst/>
                          <a:latin typeface="+mn-lt"/>
                        </a:rPr>
                        <a:t>de Medicare (Medigap)</a:t>
                      </a:r>
                      <a:endParaRPr lang="es-US" sz="1800" b="1" kern="1200" dirty="0">
                        <a:solidFill>
                          <a:schemeClr val="lt1"/>
                        </a:solidFill>
                        <a:effectLst/>
                        <a:latin typeface="+mn-lt"/>
                        <a:ea typeface="+mn-ea"/>
                        <a:cs typeface="+mn-cs"/>
                      </a:endParaRPr>
                    </a:p>
                  </a:txBody>
                  <a:tcPr marL="0" marR="0" marT="0" marB="0">
                    <a:solidFill>
                      <a:srgbClr val="4F81BD"/>
                    </a:solidFill>
                  </a:tcPr>
                </a:tc>
                <a:tc>
                  <a:txBody>
                    <a:bodyPr/>
                    <a:lstStyle/>
                    <a:p>
                      <a:pPr marL="44450" marR="0" algn="ctr" defTabSz="914400" rtl="0" eaLnBrk="1" latinLnBrk="0" hangingPunct="1">
                        <a:lnSpc>
                          <a:spcPct val="100000"/>
                        </a:lnSpc>
                        <a:spcBef>
                          <a:spcPts val="600"/>
                        </a:spcBef>
                        <a:spcAft>
                          <a:spcPts val="0"/>
                        </a:spcAft>
                      </a:pPr>
                      <a:r>
                        <a:rPr lang="es-US" sz="1800" b="1" kern="1200" dirty="0" smtClean="0">
                          <a:solidFill>
                            <a:schemeClr val="lt1"/>
                          </a:solidFill>
                          <a:effectLst/>
                          <a:latin typeface="+mn-lt"/>
                        </a:rPr>
                        <a:t>Planes Medicare Advantage (Parte C)</a:t>
                      </a:r>
                      <a:endParaRPr lang="es-US" sz="1800" b="1" kern="1200" dirty="0">
                        <a:solidFill>
                          <a:schemeClr val="lt1"/>
                        </a:solidFill>
                        <a:effectLst/>
                        <a:latin typeface="+mn-lt"/>
                        <a:ea typeface="+mn-ea"/>
                        <a:cs typeface="+mn-cs"/>
                      </a:endParaRPr>
                    </a:p>
                  </a:txBody>
                  <a:tcPr marL="0" marR="0" marT="0" marB="0">
                    <a:solidFill>
                      <a:srgbClr val="4F81BD"/>
                    </a:solidFill>
                  </a:tcPr>
                </a:tc>
              </a:tr>
              <a:tr h="431461">
                <a:tc>
                  <a:txBody>
                    <a:bodyPr/>
                    <a:lstStyle/>
                    <a:p>
                      <a:pPr marL="114300" marR="0" indent="0">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Ofrecidos por</a:t>
                      </a:r>
                      <a:endParaRPr lang="es-US" sz="18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44450" marR="0">
                        <a:lnSpc>
                          <a:spcPct val="100000"/>
                        </a:lnSpc>
                        <a:spcBef>
                          <a:spcPts val="600"/>
                        </a:spcBef>
                        <a:spcAft>
                          <a:spcPts val="0"/>
                        </a:spcAft>
                      </a:pPr>
                      <a:r>
                        <a:rPr lang="es-US" sz="1800" kern="1200" dirty="0" smtClean="0">
                          <a:solidFill>
                            <a:schemeClr val="dk1"/>
                          </a:solidFill>
                          <a:effectLst/>
                          <a:latin typeface="+mn-lt"/>
                        </a:rPr>
                        <a:t>Compañías privadas</a:t>
                      </a:r>
                      <a:endParaRPr lang="es-US" sz="18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44450" marR="0" algn="l" defTabSz="914400" rtl="0" eaLnBrk="1" latinLnBrk="0" hangingPunct="1">
                        <a:lnSpc>
                          <a:spcPct val="100000"/>
                        </a:lnSpc>
                        <a:spcBef>
                          <a:spcPts val="600"/>
                        </a:spcBef>
                        <a:spcAft>
                          <a:spcPts val="0"/>
                        </a:spcAft>
                      </a:pPr>
                      <a:r>
                        <a:rPr lang="es-US" sz="1800" b="0" kern="1200" dirty="0" smtClean="0">
                          <a:solidFill>
                            <a:schemeClr val="dk1"/>
                          </a:solidFill>
                          <a:effectLst/>
                          <a:latin typeface="+mn-lt"/>
                        </a:rPr>
                        <a:t>Compañías privadas</a:t>
                      </a:r>
                      <a:endParaRPr lang="es-US" sz="1800" b="0" kern="1200" dirty="0">
                        <a:solidFill>
                          <a:schemeClr val="dk1"/>
                        </a:solidFill>
                        <a:effectLst/>
                        <a:latin typeface="+mn-lt"/>
                        <a:ea typeface="+mn-ea"/>
                        <a:cs typeface="+mn-cs"/>
                      </a:endParaRPr>
                    </a:p>
                  </a:txBody>
                  <a:tcPr marL="0" marR="0" marT="0" marB="0">
                    <a:solidFill>
                      <a:srgbClr val="D0D8E8"/>
                    </a:solidFill>
                  </a:tcPr>
                </a:tc>
              </a:tr>
              <a:tr h="596238">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Supervisión gubernamental </a:t>
                      </a:r>
                      <a:endParaRPr lang="es-US" sz="1800" b="1" kern="1200" dirty="0">
                        <a:solidFill>
                          <a:schemeClr val="tx1"/>
                        </a:solidFill>
                        <a:effectLst/>
                        <a:latin typeface="+mn-lt"/>
                        <a:ea typeface="+mn-ea"/>
                        <a:cs typeface="+mn-cs"/>
                      </a:endParaRPr>
                    </a:p>
                  </a:txBody>
                  <a:tcPr marL="0" marR="0" marT="0" marB="0">
                    <a:solidFill>
                      <a:srgbClr val="E9EDF4"/>
                    </a:solidFill>
                  </a:tcPr>
                </a:tc>
                <a:tc>
                  <a:txBody>
                    <a:bodyPr/>
                    <a:lstStyle/>
                    <a:p>
                      <a:pPr marL="44450" marR="0" indent="0" algn="l" defTabSz="914400" rtl="0" eaLnBrk="1" fontAlgn="auto" latinLnBrk="0" hangingPunct="1">
                        <a:lnSpc>
                          <a:spcPct val="100000"/>
                        </a:lnSpc>
                        <a:spcBef>
                          <a:spcPts val="600"/>
                        </a:spcBef>
                        <a:spcAft>
                          <a:spcPts val="0"/>
                        </a:spcAft>
                        <a:buClrTx/>
                        <a:buSzTx/>
                        <a:buFontTx/>
                        <a:buNone/>
                        <a:tabLst/>
                        <a:defRPr/>
                      </a:pPr>
                      <a:r>
                        <a:rPr lang="es-US" sz="1800" b="0" i="0" u="none" strike="noStrike" kern="1200" baseline="0" dirty="0" smtClean="0">
                          <a:solidFill>
                            <a:schemeClr val="dk1"/>
                          </a:solidFill>
                          <a:latin typeface="+mn-lt"/>
                        </a:rPr>
                        <a:t>Estatal, pero también debe cumplir con las leyes federales.</a:t>
                      </a:r>
                      <a:endParaRPr lang="es-US" sz="1800" b="0" kern="1200" spc="-15" dirty="0">
                        <a:solidFill>
                          <a:schemeClr val="tx1"/>
                        </a:solidFill>
                        <a:effectLst/>
                        <a:latin typeface="+mn-lt"/>
                        <a:ea typeface="+mn-ea"/>
                        <a:cs typeface="+mn-cs"/>
                      </a:endParaRPr>
                    </a:p>
                  </a:txBody>
                  <a:tcPr marL="0" marR="0" marT="0" marB="0">
                    <a:solidFill>
                      <a:srgbClr val="E9EDF4"/>
                    </a:solidFill>
                  </a:tcPr>
                </a:tc>
                <a:tc>
                  <a:txBody>
                    <a:bodyPr/>
                    <a:lstStyle/>
                    <a:p>
                      <a:pPr marL="44450" marR="0" indent="0" algn="l" defTabSz="914400" rtl="0" eaLnBrk="1" fontAlgn="auto" latinLnBrk="0" hangingPunct="1">
                        <a:lnSpc>
                          <a:spcPct val="100000"/>
                        </a:lnSpc>
                        <a:spcBef>
                          <a:spcPts val="600"/>
                        </a:spcBef>
                        <a:spcAft>
                          <a:spcPts val="0"/>
                        </a:spcAft>
                        <a:buClrTx/>
                        <a:buSzTx/>
                        <a:buFontTx/>
                        <a:buNone/>
                        <a:tabLst/>
                        <a:defRPr/>
                      </a:pPr>
                      <a:r>
                        <a:rPr lang="es-US" sz="1800" b="0" kern="1200" dirty="0" smtClean="0">
                          <a:solidFill>
                            <a:schemeClr val="dk1"/>
                          </a:solidFill>
                          <a:effectLst/>
                          <a:latin typeface="+mn-lt"/>
                        </a:rPr>
                        <a:t>Federal (</a:t>
                      </a:r>
                      <a:r>
                        <a:rPr lang="es-US" sz="1800" b="0" kern="1200" dirty="0" smtClean="0">
                          <a:solidFill>
                            <a:schemeClr val="tx1"/>
                          </a:solidFill>
                          <a:effectLst/>
                          <a:latin typeface="+mn-lt"/>
                        </a:rPr>
                        <a:t>Medicare debe aprobar los planes)</a:t>
                      </a:r>
                      <a:endParaRPr lang="es-US" sz="1800" b="0" kern="1200" dirty="0">
                        <a:solidFill>
                          <a:schemeClr val="dk1"/>
                        </a:solidFill>
                        <a:effectLst/>
                        <a:latin typeface="+mn-lt"/>
                        <a:ea typeface="+mn-ea"/>
                        <a:cs typeface="+mn-cs"/>
                      </a:endParaRPr>
                    </a:p>
                  </a:txBody>
                  <a:tcPr marL="0" marR="0" marT="0" marB="0">
                    <a:solidFill>
                      <a:srgbClr val="E9EDF4"/>
                    </a:solidFill>
                  </a:tcPr>
                </a:tc>
              </a:tr>
              <a:tr h="390816">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Compatible con</a:t>
                      </a:r>
                      <a:endParaRPr lang="es-US" sz="1800" b="1" kern="1200" dirty="0">
                        <a:solidFill>
                          <a:schemeClr val="tx1"/>
                        </a:solidFill>
                        <a:effectLst/>
                        <a:latin typeface="+mn-lt"/>
                        <a:ea typeface="+mn-ea"/>
                        <a:cs typeface="+mn-cs"/>
                      </a:endParaRPr>
                    </a:p>
                  </a:txBody>
                  <a:tcPr marL="0" marR="0" marT="0" marB="0">
                    <a:solidFill>
                      <a:srgbClr val="D0D8E8"/>
                    </a:solidFill>
                  </a:tcPr>
                </a:tc>
                <a:tc>
                  <a:txBody>
                    <a:bodyPr/>
                    <a:lstStyle/>
                    <a:p>
                      <a:pPr marL="44450" marR="0">
                        <a:lnSpc>
                          <a:spcPct val="100000"/>
                        </a:lnSpc>
                        <a:spcBef>
                          <a:spcPts val="600"/>
                        </a:spcBef>
                        <a:spcAft>
                          <a:spcPts val="0"/>
                        </a:spcAft>
                      </a:pPr>
                      <a:r>
                        <a:rPr lang="es-US" sz="1800" kern="1200" dirty="0" smtClean="0">
                          <a:solidFill>
                            <a:schemeClr val="dk1"/>
                          </a:solidFill>
                          <a:effectLst/>
                          <a:latin typeface="+mn-lt"/>
                        </a:rPr>
                        <a:t>Medicare Original</a:t>
                      </a:r>
                      <a:endParaRPr lang="es-US" sz="1800" kern="1200" dirty="0">
                        <a:solidFill>
                          <a:schemeClr val="dk1"/>
                        </a:solidFill>
                        <a:effectLst/>
                        <a:latin typeface="+mn-lt"/>
                        <a:ea typeface="+mn-ea"/>
                        <a:cs typeface="+mn-cs"/>
                      </a:endParaRPr>
                    </a:p>
                  </a:txBody>
                  <a:tcPr marL="0" marR="0" marT="0" marB="0">
                    <a:solidFill>
                      <a:srgbClr val="D0D8E8"/>
                    </a:solidFill>
                  </a:tcPr>
                </a:tc>
                <a:tc>
                  <a:txBody>
                    <a:bodyPr/>
                    <a:lstStyle/>
                    <a:p>
                      <a:pPr marL="44450" marR="0">
                        <a:lnSpc>
                          <a:spcPct val="100000"/>
                        </a:lnSpc>
                        <a:spcBef>
                          <a:spcPts val="600"/>
                        </a:spcBef>
                        <a:spcAft>
                          <a:spcPts val="0"/>
                        </a:spcAft>
                      </a:pPr>
                      <a:r>
                        <a:rPr lang="es-US" sz="1800" b="0" kern="1200" dirty="0" smtClean="0">
                          <a:solidFill>
                            <a:schemeClr val="tx1"/>
                          </a:solidFill>
                          <a:effectLst/>
                          <a:latin typeface="+mn-lt"/>
                        </a:rPr>
                        <a:t>N/C</a:t>
                      </a:r>
                      <a:endParaRPr lang="es-US" sz="1800" b="0" kern="1200" dirty="0">
                        <a:solidFill>
                          <a:schemeClr val="tx1"/>
                        </a:solidFill>
                        <a:effectLst/>
                        <a:latin typeface="+mn-lt"/>
                        <a:ea typeface="+mn-ea"/>
                        <a:cs typeface="+mn-cs"/>
                      </a:endParaRPr>
                    </a:p>
                  </a:txBody>
                  <a:tcPr marL="0" marR="0" marT="0" marB="0">
                    <a:solidFill>
                      <a:srgbClr val="D0D8E8"/>
                    </a:solidFill>
                  </a:tcPr>
                </a:tc>
              </a:tr>
              <a:tr h="1804081">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Cubre</a:t>
                      </a:r>
                      <a:endParaRPr lang="es-US" sz="1800" b="1" kern="1200" dirty="0">
                        <a:solidFill>
                          <a:schemeClr val="tx1"/>
                        </a:solidFill>
                        <a:effectLst/>
                        <a:latin typeface="+mn-lt"/>
                        <a:ea typeface="+mn-ea"/>
                        <a:cs typeface="+mn-cs"/>
                      </a:endParaRPr>
                    </a:p>
                  </a:txBody>
                  <a:tcPr marL="0" marR="0" marT="0" marB="0">
                    <a:solidFill>
                      <a:srgbClr val="E9EDF4"/>
                    </a:solidFill>
                  </a:tcPr>
                </a:tc>
                <a:tc>
                  <a:txBody>
                    <a:bodyPr/>
                    <a:lstStyle/>
                    <a:p>
                      <a:pPr marL="44450" marR="0">
                        <a:lnSpc>
                          <a:spcPct val="100000"/>
                        </a:lnSpc>
                        <a:spcBef>
                          <a:spcPts val="600"/>
                        </a:spcBef>
                        <a:spcAft>
                          <a:spcPts val="0"/>
                        </a:spcAft>
                      </a:pPr>
                      <a:r>
                        <a:rPr lang="es-US" sz="1800" kern="1200" dirty="0" smtClean="0">
                          <a:solidFill>
                            <a:schemeClr val="dk1"/>
                          </a:solidFill>
                          <a:effectLst/>
                          <a:latin typeface="+mn-lt"/>
                        </a:rPr>
                        <a:t>Faltas de cobertura de Medicare Original, como deducibles, coseguro y copagos para servicios cubiertos por Medicare.</a:t>
                      </a:r>
                      <a:endParaRPr lang="es-US" sz="1800" kern="1200" dirty="0" smtClean="0">
                        <a:solidFill>
                          <a:schemeClr val="dk1"/>
                        </a:solidFill>
                        <a:effectLst/>
                        <a:latin typeface="+mn-lt"/>
                        <a:ea typeface="+mn-ea"/>
                        <a:cs typeface="+mn-cs"/>
                      </a:endParaRPr>
                    </a:p>
                  </a:txBody>
                  <a:tcPr marL="0" marR="0" marT="0" marB="0">
                    <a:solidFill>
                      <a:srgbClr val="E9EDF4"/>
                    </a:solidFill>
                  </a:tcPr>
                </a:tc>
                <a:tc>
                  <a:txBody>
                    <a:bodyPr/>
                    <a:lstStyle/>
                    <a:p>
                      <a:pPr marL="44450" marR="0" defTabSz="685800">
                        <a:lnSpc>
                          <a:spcPct val="100000"/>
                        </a:lnSpc>
                        <a:spcBef>
                          <a:spcPts val="600"/>
                        </a:spcBef>
                        <a:spcAft>
                          <a:spcPts val="0"/>
                        </a:spcAft>
                      </a:pPr>
                      <a:r>
                        <a:rPr lang="es-US" sz="1800" b="0" kern="1200" dirty="0" smtClean="0">
                          <a:solidFill>
                            <a:schemeClr val="tx1"/>
                          </a:solidFill>
                          <a:effectLst/>
                          <a:latin typeface="+mn-lt"/>
                        </a:rPr>
                        <a:t>Todos los servicios y suministros cubiertos en la Parte A y Parte B. También puede cubrir cosas que no están cubiertas por Medicare Original, como cuidados dentales y para la visión. La mayoría de los planes MA incluyen cobertura Medicare para medicamentos recetados.</a:t>
                      </a:r>
                      <a:endParaRPr lang="es-US" sz="1800" b="0" kern="1200" spc="-15" dirty="0">
                        <a:solidFill>
                          <a:schemeClr val="tx1"/>
                        </a:solidFill>
                        <a:effectLst/>
                        <a:latin typeface="+mn-lt"/>
                        <a:ea typeface="+mn-ea"/>
                        <a:cs typeface="+mn-cs"/>
                      </a:endParaRPr>
                    </a:p>
                  </a:txBody>
                  <a:tcPr marL="0" marR="0" marT="0" marB="0">
                    <a:solidFill>
                      <a:srgbClr val="E9EDF4"/>
                    </a:solidFill>
                  </a:tcPr>
                </a:tc>
              </a:tr>
              <a:tr h="396016">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Debe tener</a:t>
                      </a:r>
                      <a:endParaRPr lang="es-US" sz="1800" b="1" kern="1200" dirty="0">
                        <a:solidFill>
                          <a:schemeClr val="tx1"/>
                        </a:solidFill>
                        <a:effectLst/>
                        <a:latin typeface="+mn-lt"/>
                        <a:ea typeface="+mn-ea"/>
                        <a:cs typeface="+mn-cs"/>
                      </a:endParaRPr>
                    </a:p>
                  </a:txBody>
                  <a:tcPr marL="0" marR="0" marT="0" marB="0">
                    <a:solidFill>
                      <a:srgbClr val="D0D8E8"/>
                    </a:solidFill>
                  </a:tcPr>
                </a:tc>
                <a:tc>
                  <a:txBody>
                    <a:bodyPr/>
                    <a:lstStyle/>
                    <a:p>
                      <a:pPr marL="44450" marR="0">
                        <a:lnSpc>
                          <a:spcPct val="100000"/>
                        </a:lnSpc>
                        <a:spcBef>
                          <a:spcPts val="600"/>
                        </a:spcBef>
                        <a:spcAft>
                          <a:spcPts val="0"/>
                        </a:spcAft>
                      </a:pPr>
                      <a:r>
                        <a:rPr lang="es-US" sz="1800" kern="1200" dirty="0" smtClean="0">
                          <a:solidFill>
                            <a:schemeClr val="dk1"/>
                          </a:solidFill>
                          <a:effectLst/>
                          <a:latin typeface="+mn-lt"/>
                        </a:rPr>
                        <a:t>Parte A y Parte B</a:t>
                      </a:r>
                      <a:endParaRPr lang="es-US" sz="1800" b="0" kern="1200" spc="-15" dirty="0">
                        <a:solidFill>
                          <a:schemeClr val="tx1"/>
                        </a:solidFill>
                        <a:effectLst/>
                        <a:latin typeface="+mn-lt"/>
                        <a:ea typeface="+mn-ea"/>
                        <a:cs typeface="+mn-cs"/>
                      </a:endParaRPr>
                    </a:p>
                  </a:txBody>
                  <a:tcPr marL="0" marR="0" marT="0" marB="0">
                    <a:solidFill>
                      <a:srgbClr val="D0D8E8"/>
                    </a:solidFill>
                  </a:tcPr>
                </a:tc>
                <a:tc>
                  <a:txBody>
                    <a:bodyPr/>
                    <a:lstStyle/>
                    <a:p>
                      <a:pPr marL="44450" marR="0" algn="l" defTabSz="914400" rtl="0" eaLnBrk="1" latinLnBrk="0" hangingPunct="1">
                        <a:lnSpc>
                          <a:spcPct val="100000"/>
                        </a:lnSpc>
                        <a:spcBef>
                          <a:spcPts val="600"/>
                        </a:spcBef>
                        <a:spcAft>
                          <a:spcPts val="0"/>
                        </a:spcAft>
                      </a:pPr>
                      <a:r>
                        <a:rPr lang="es-US" sz="1800" b="0" kern="1200" dirty="0" smtClean="0">
                          <a:solidFill>
                            <a:schemeClr val="dk1"/>
                          </a:solidFill>
                          <a:effectLst/>
                          <a:latin typeface="+mn-lt"/>
                        </a:rPr>
                        <a:t>Parte A y Parte B</a:t>
                      </a:r>
                      <a:endParaRPr lang="es-US" sz="1800" b="0" kern="1200" dirty="0">
                        <a:solidFill>
                          <a:schemeClr val="dk1"/>
                        </a:solidFill>
                        <a:effectLst/>
                        <a:latin typeface="+mn-lt"/>
                        <a:ea typeface="+mn-ea"/>
                        <a:cs typeface="+mn-cs"/>
                      </a:endParaRPr>
                    </a:p>
                  </a:txBody>
                  <a:tcPr marL="0" marR="0" marT="0" marB="0">
                    <a:solidFill>
                      <a:srgbClr val="D0D8E8"/>
                    </a:solidFill>
                  </a:tcPr>
                </a:tc>
              </a:tr>
              <a:tr h="894355">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s-US" sz="1800" b="1" kern="1200" dirty="0" smtClean="0">
                          <a:solidFill>
                            <a:schemeClr val="tx1"/>
                          </a:solidFill>
                          <a:effectLst/>
                          <a:latin typeface="+mn-lt"/>
                        </a:rPr>
                        <a:t>¿Paga una prima</a:t>
                      </a:r>
                      <a:r>
                        <a:rPr lang="es-US" sz="1800" b="1" kern="1200" dirty="0" smtClean="0">
                          <a:solidFill>
                            <a:srgbClr val="FF0000"/>
                          </a:solidFill>
                          <a:effectLst/>
                          <a:latin typeface="+mn-lt"/>
                        </a:rPr>
                        <a:t>?</a:t>
                      </a:r>
                      <a:endParaRPr lang="es-US" sz="1800" b="1" kern="1200" dirty="0">
                        <a:solidFill>
                          <a:srgbClr val="FF0000"/>
                        </a:solidFill>
                        <a:effectLst/>
                        <a:latin typeface="+mn-lt"/>
                        <a:ea typeface="+mn-ea"/>
                        <a:cs typeface="+mn-cs"/>
                      </a:endParaRPr>
                    </a:p>
                  </a:txBody>
                  <a:tcPr marL="0" marR="0" marT="0" marB="0">
                    <a:solidFill>
                      <a:srgbClr val="E9EDF4"/>
                    </a:solidFill>
                  </a:tcPr>
                </a:tc>
                <a:tc>
                  <a:txBody>
                    <a:bodyPr/>
                    <a:lstStyle/>
                    <a:p>
                      <a:pPr marL="44450" marR="0" algn="l" defTabSz="914400" rtl="0" eaLnBrk="1" latinLnBrk="0" hangingPunct="1">
                        <a:lnSpc>
                          <a:spcPct val="100000"/>
                        </a:lnSpc>
                        <a:spcBef>
                          <a:spcPts val="600"/>
                        </a:spcBef>
                        <a:spcAft>
                          <a:spcPts val="0"/>
                        </a:spcAft>
                      </a:pPr>
                      <a:r>
                        <a:rPr lang="es-US" sz="1800" b="0" kern="1200" dirty="0" smtClean="0">
                          <a:solidFill>
                            <a:schemeClr val="dk1"/>
                          </a:solidFill>
                          <a:effectLst/>
                          <a:latin typeface="+mn-lt"/>
                        </a:rPr>
                        <a:t>Sí. Paga una prima por la</a:t>
                      </a:r>
                      <a:r>
                        <a:rPr dirty="0"/>
                        <a:t> </a:t>
                      </a:r>
                      <a:r>
                        <a:rPr lang="es-US" sz="1800" b="0" kern="1200" dirty="0" smtClean="0">
                          <a:solidFill>
                            <a:schemeClr val="dk1"/>
                          </a:solidFill>
                          <a:effectLst/>
                          <a:latin typeface="+mn-lt"/>
                        </a:rPr>
                        <a:t>póliza y paga la prima de la Parte B</a:t>
                      </a:r>
                      <a:r>
                        <a:rPr lang="es-US" sz="1800" kern="1200" dirty="0" smtClean="0">
                          <a:solidFill>
                            <a:schemeClr val="dk1"/>
                          </a:solidFill>
                          <a:effectLst/>
                          <a:latin typeface="+mn-lt"/>
                        </a:rPr>
                        <a:t>.</a:t>
                      </a:r>
                      <a:endParaRPr lang="es-US" sz="1800" kern="1200" dirty="0">
                        <a:solidFill>
                          <a:schemeClr val="dk1"/>
                        </a:solidFill>
                        <a:effectLst/>
                        <a:latin typeface="+mn-lt"/>
                        <a:ea typeface="+mn-ea"/>
                        <a:cs typeface="+mn-cs"/>
                      </a:endParaRPr>
                    </a:p>
                  </a:txBody>
                  <a:tcPr marL="0" marR="0" marT="0" marB="0">
                    <a:solidFill>
                      <a:srgbClr val="E9EDF4"/>
                    </a:solidFill>
                  </a:tcPr>
                </a:tc>
                <a:tc>
                  <a:txBody>
                    <a:bodyPr/>
                    <a:lstStyle/>
                    <a:p>
                      <a:pPr marL="44450" marR="0" algn="l" defTabSz="914400" rtl="0" eaLnBrk="1" latinLnBrk="0" hangingPunct="1">
                        <a:lnSpc>
                          <a:spcPct val="100000"/>
                        </a:lnSpc>
                        <a:spcBef>
                          <a:spcPts val="600"/>
                        </a:spcBef>
                        <a:spcAft>
                          <a:spcPts val="0"/>
                        </a:spcAft>
                      </a:pPr>
                      <a:r>
                        <a:rPr lang="es-US" sz="1800" b="0" kern="1200" dirty="0" smtClean="0">
                          <a:solidFill>
                            <a:schemeClr val="dk1"/>
                          </a:solidFill>
                          <a:effectLst/>
                          <a:latin typeface="+mn-lt"/>
                        </a:rPr>
                        <a:t>Sí. En la mayoría de los casos, usted paga una prima por el plan y la prima de la Parte B.</a:t>
                      </a:r>
                      <a:endParaRPr lang="es-US" sz="1800" b="0" kern="1200" dirty="0">
                        <a:solidFill>
                          <a:schemeClr val="dk1"/>
                        </a:solidFill>
                        <a:effectLst/>
                        <a:latin typeface="+mn-lt"/>
                        <a:ea typeface="+mn-ea"/>
                        <a:cs typeface="+mn-cs"/>
                      </a:endParaRPr>
                    </a:p>
                  </a:txBody>
                  <a:tcPr marL="0" marR="0" marT="0" marB="0">
                    <a:solidFill>
                      <a:srgbClr val="E9EDF4"/>
                    </a:solidFill>
                  </a:tcPr>
                </a:tc>
              </a:tr>
            </a:tbl>
          </a:graphicData>
        </a:graphic>
      </p:graphicFrame>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49</a:t>
            </a:fld>
            <a:endParaRPr lang="es-US" dirty="0"/>
          </a:p>
        </p:txBody>
      </p:sp>
    </p:spTree>
    <p:extLst>
      <p:ext uri="{BB962C8B-B14F-4D97-AF65-F5344CB8AC3E}">
        <p14:creationId xmlns:p14="http://schemas.microsoft.com/office/powerpoint/2010/main" val="3396389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¿Quién dirige Medicare?</a:t>
            </a:r>
            <a:endParaRPr lang="es-US" dirty="0"/>
          </a:p>
        </p:txBody>
      </p:sp>
      <p:sp>
        <p:nvSpPr>
          <p:cNvPr id="3" name="Content Placeholder 2"/>
          <p:cNvSpPr>
            <a:spLocks noGrp="1"/>
          </p:cNvSpPr>
          <p:nvPr>
            <p:ph idx="1"/>
          </p:nvPr>
        </p:nvSpPr>
        <p:spPr>
          <a:xfrm>
            <a:off x="628650" y="1171074"/>
            <a:ext cx="8362950" cy="5005889"/>
          </a:xfrm>
        </p:spPr>
        <p:txBody>
          <a:bodyPr/>
          <a:lstStyle/>
          <a:p>
            <a:pPr marL="339725" indent="-339725"/>
            <a:r>
              <a:rPr lang="es-US" dirty="0" smtClean="0"/>
              <a:t>Centros de Servicios de Medicare y Medicaid (CMS)</a:t>
            </a:r>
          </a:p>
          <a:p>
            <a:pPr marL="633413" lvl="1" indent="-279400"/>
            <a:r>
              <a:rPr lang="es-US" dirty="0" smtClean="0"/>
              <a:t>Administra el programa</a:t>
            </a:r>
          </a:p>
          <a:p>
            <a:pPr marL="339725" indent="-339725"/>
            <a:r>
              <a:rPr lang="es-US" dirty="0" smtClean="0"/>
              <a:t>Administración del Seguro Social (SSA en inglés)</a:t>
            </a:r>
          </a:p>
          <a:p>
            <a:pPr marL="633413" lvl="1" indent="-279400"/>
            <a:r>
              <a:rPr lang="es-US" dirty="0" smtClean="0"/>
              <a:t>Inscribe a la mayoría de los individuos</a:t>
            </a:r>
          </a:p>
          <a:p>
            <a:pPr marL="633413" lvl="1" indent="-279400"/>
            <a:r>
              <a:rPr lang="es-US" dirty="0" smtClean="0"/>
              <a:t>La Junta de Retiro Ferroviario (RRB en inglés) inscribe a los jubilados ferroviarios</a:t>
            </a:r>
          </a:p>
          <a:p>
            <a:pPr lvl="1"/>
            <a:endParaRPr lang="es-US"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5</a:t>
            </a:fld>
            <a:endParaRPr lang="es-US" dirty="0"/>
          </a:p>
        </p:txBody>
      </p:sp>
    </p:spTree>
    <p:extLst>
      <p:ext uri="{BB962C8B-B14F-4D97-AF65-F5344CB8AC3E}">
        <p14:creationId xmlns:p14="http://schemas.microsoft.com/office/powerpoint/2010/main" val="39881922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7</a:t>
            </a:r>
            <a:endParaRPr lang="es-US" dirty="0"/>
          </a:p>
        </p:txBody>
      </p:sp>
      <p:sp>
        <p:nvSpPr>
          <p:cNvPr id="9" name="Content Placeholder 2"/>
          <p:cNvSpPr>
            <a:spLocks noGrp="1"/>
          </p:cNvSpPr>
          <p:nvPr>
            <p:ph sz="half" idx="1"/>
          </p:nvPr>
        </p:nvSpPr>
        <p:spPr>
          <a:xfrm>
            <a:off x="289446" y="1139851"/>
            <a:ext cx="3886200" cy="1618102"/>
          </a:xfrm>
        </p:spPr>
        <p:txBody>
          <a:bodyPr/>
          <a:lstStyle/>
          <a:p>
            <a:pPr marL="0" indent="0">
              <a:buNone/>
            </a:pPr>
            <a:r>
              <a:rPr lang="es-US" dirty="0" smtClean="0"/>
              <a:t>Los planes Medicare Advantage ________</a:t>
            </a:r>
            <a:endParaRPr lang="es-US" dirty="0"/>
          </a:p>
        </p:txBody>
      </p:sp>
      <p:sp>
        <p:nvSpPr>
          <p:cNvPr id="10" name="Content Placeholder 3"/>
          <p:cNvSpPr txBox="1">
            <a:spLocks/>
          </p:cNvSpPr>
          <p:nvPr/>
        </p:nvSpPr>
        <p:spPr>
          <a:xfrm>
            <a:off x="289446" y="2232661"/>
            <a:ext cx="4660490" cy="418431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sz="2600" dirty="0" smtClean="0"/>
              <a:t>Ayudan a pagar las "brechas" de Medicare Original</a:t>
            </a:r>
          </a:p>
          <a:p>
            <a:pPr marL="514350" indent="-514350">
              <a:buFont typeface="+mj-lt"/>
              <a:buAutoNum type="alphaLcPeriod"/>
            </a:pPr>
            <a:r>
              <a:rPr lang="es-US" sz="2600" dirty="0" smtClean="0"/>
              <a:t>Cubren menos servicios que Medicare Original</a:t>
            </a:r>
          </a:p>
          <a:p>
            <a:pPr marL="514350" indent="-514350">
              <a:buFont typeface="+mj-lt"/>
              <a:buAutoNum type="alphaLcPeriod"/>
            </a:pPr>
            <a:r>
              <a:rPr lang="es-US" sz="2600" dirty="0" smtClean="0"/>
              <a:t>Son planes privados aprobados por cada estado</a:t>
            </a:r>
          </a:p>
          <a:p>
            <a:pPr marL="514350" indent="-514350">
              <a:buFont typeface="+mj-lt"/>
              <a:buAutoNum type="alphaLcPeriod"/>
            </a:pPr>
            <a:r>
              <a:rPr lang="es-US" sz="2600" dirty="0" smtClean="0"/>
              <a:t>Deben cubrir todos los servicios de Medicare Parte A y Parte B</a:t>
            </a:r>
            <a:endParaRPr lang="es-US" sz="2600" dirty="0"/>
          </a:p>
        </p:txBody>
      </p:sp>
      <p:sp>
        <p:nvSpPr>
          <p:cNvPr id="7" name="Rounded Rectangle 6" descr="Red box answer selection"/>
          <p:cNvSpPr/>
          <p:nvPr/>
        </p:nvSpPr>
        <p:spPr>
          <a:xfrm>
            <a:off x="289446" y="4961913"/>
            <a:ext cx="4660490" cy="1089939"/>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50</a:t>
            </a:fld>
            <a:endParaRPr lang="es-US" dirty="0"/>
          </a:p>
        </p:txBody>
      </p:sp>
    </p:spTree>
    <p:extLst>
      <p:ext uri="{BB962C8B-B14F-4D97-AF65-F5344CB8AC3E}">
        <p14:creationId xmlns:p14="http://schemas.microsoft.com/office/powerpoint/2010/main" val="1681974483"/>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8</a:t>
            </a:r>
            <a:endParaRPr lang="es-US" dirty="0"/>
          </a:p>
        </p:txBody>
      </p:sp>
      <p:sp>
        <p:nvSpPr>
          <p:cNvPr id="9" name="Content Placeholder 2"/>
          <p:cNvSpPr>
            <a:spLocks noGrp="1"/>
          </p:cNvSpPr>
          <p:nvPr>
            <p:ph sz="half" idx="1"/>
          </p:nvPr>
        </p:nvSpPr>
        <p:spPr>
          <a:xfrm>
            <a:off x="191729" y="1243087"/>
            <a:ext cx="4323121" cy="2694736"/>
          </a:xfrm>
        </p:spPr>
        <p:txBody>
          <a:bodyPr/>
          <a:lstStyle/>
          <a:p>
            <a:pPr marL="0" indent="0">
              <a:buNone/>
            </a:pPr>
            <a:r>
              <a:rPr lang="es-US" dirty="0" smtClean="0"/>
              <a:t>En general, si tiene Enfermedad Renal en Etapa Final (ESRD en inglés) no puede inscribirse en un Plan Medicare Advantage.</a:t>
            </a:r>
            <a:endParaRPr lang="es-US" dirty="0"/>
          </a:p>
        </p:txBody>
      </p:sp>
      <p:sp>
        <p:nvSpPr>
          <p:cNvPr id="10" name="Content Placeholder 3"/>
          <p:cNvSpPr txBox="1">
            <a:spLocks/>
          </p:cNvSpPr>
          <p:nvPr/>
        </p:nvSpPr>
        <p:spPr>
          <a:xfrm>
            <a:off x="318729" y="4074774"/>
            <a:ext cx="3886200" cy="1824581"/>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dirty="0" smtClean="0"/>
              <a:t>Verdadero</a:t>
            </a:r>
          </a:p>
          <a:p>
            <a:pPr marL="514350" indent="-514350">
              <a:buFont typeface="+mj-lt"/>
              <a:buAutoNum type="alphaLcPeriod"/>
            </a:pPr>
            <a:r>
              <a:rPr lang="es-US" dirty="0" smtClean="0"/>
              <a:t>Falso</a:t>
            </a:r>
            <a:endParaRPr lang="es-US" dirty="0"/>
          </a:p>
        </p:txBody>
      </p:sp>
      <p:sp>
        <p:nvSpPr>
          <p:cNvPr id="7" name="Rounded Rectangle 6" descr="Red box answer selection"/>
          <p:cNvSpPr/>
          <p:nvPr/>
        </p:nvSpPr>
        <p:spPr>
          <a:xfrm>
            <a:off x="232196" y="4074775"/>
            <a:ext cx="2549103" cy="63500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51</a:t>
            </a:fld>
            <a:endParaRPr lang="es-US" dirty="0"/>
          </a:p>
        </p:txBody>
      </p:sp>
    </p:spTree>
    <p:extLst>
      <p:ext uri="{BB962C8B-B14F-4D97-AF65-F5344CB8AC3E}">
        <p14:creationId xmlns:p14="http://schemas.microsoft.com/office/powerpoint/2010/main" val="3958984113"/>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s-US" dirty="0" smtClean="0"/>
              <a:t>Lección 6: Medicare y el </a:t>
            </a:r>
            <a:r>
              <a:rPr dirty="0"/>
              <a:t/>
            </a:r>
            <a:br>
              <a:rPr dirty="0"/>
            </a:br>
            <a:r>
              <a:rPr lang="es-US" dirty="0" smtClean="0"/>
              <a:t>Mercado de </a:t>
            </a:r>
            <a:r>
              <a:rPr lang="es-US" dirty="0" smtClean="0"/>
              <a:t>Séguros</a:t>
            </a:r>
            <a:r>
              <a:rPr lang="es-US" dirty="0" smtClean="0"/>
              <a:t> Médicos </a:t>
            </a:r>
            <a:endParaRPr lang="es-US" dirty="0"/>
          </a:p>
        </p:txBody>
      </p:sp>
      <p:sp>
        <p:nvSpPr>
          <p:cNvPr id="2" name="Content Placeholder 1"/>
          <p:cNvSpPr>
            <a:spLocks noGrp="1"/>
          </p:cNvSpPr>
          <p:nvPr>
            <p:ph idx="1"/>
          </p:nvPr>
        </p:nvSpPr>
        <p:spPr>
          <a:xfrm>
            <a:off x="628650" y="1207724"/>
            <a:ext cx="7886700" cy="5148627"/>
          </a:xfrm>
        </p:spPr>
        <p:txBody>
          <a:bodyPr/>
          <a:lstStyle/>
          <a:p>
            <a:pPr marL="342900" indent="-342900"/>
            <a:r>
              <a:rPr lang="es-US" dirty="0" smtClean="0"/>
              <a:t>Medicare no es parte del Mercado.</a:t>
            </a:r>
          </a:p>
          <a:p>
            <a:pPr marL="342900" indent="-342900"/>
            <a:r>
              <a:rPr lang="es-US" dirty="0" smtClean="0"/>
              <a:t>Si posee Medicare, está cubierto y no necesita hacer nada relacionado con el Mercado.</a:t>
            </a:r>
          </a:p>
          <a:p>
            <a:pPr marL="571500" lvl="1" indent="-228600"/>
            <a:r>
              <a:rPr lang="es-US" dirty="0" smtClean="0"/>
              <a:t>El Mercado no ofrece planes Parte D o Medigap.  </a:t>
            </a:r>
          </a:p>
          <a:p>
            <a:pPr marL="342900" lvl="0" indent="-342900"/>
            <a:r>
              <a:rPr lang="es-US" dirty="0" smtClean="0"/>
              <a:t>Es ilegal que alguien que sabe que usted tiene Medicare le venda un plan del Mercado. </a:t>
            </a:r>
          </a:p>
          <a:p>
            <a:pPr marL="571500" lvl="1" indent="-228600"/>
            <a:r>
              <a:rPr lang="es-US" dirty="0" smtClean="0"/>
              <a:t>Incluso si solamente tiene Parte A o Parte B. </a:t>
            </a:r>
          </a:p>
          <a:p>
            <a:pPr marL="571500" lvl="1" indent="-228600"/>
            <a:endParaRPr lang="es-US" dirty="0"/>
          </a:p>
        </p:txBody>
      </p:sp>
      <p:sp>
        <p:nvSpPr>
          <p:cNvPr id="4" name="Date Placeholder 3"/>
          <p:cNvSpPr>
            <a:spLocks noGrp="1"/>
          </p:cNvSpPr>
          <p:nvPr>
            <p:ph type="dt" sz="half" idx="2"/>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3B75908-2BC4-4CCC-BE4B-63652A0FD379}" type="slidenum">
              <a:rPr lang="en-US" smtClean="0"/>
              <a:t>52</a:t>
            </a:fld>
            <a:endParaRPr lang="es-US" dirty="0"/>
          </a:p>
        </p:txBody>
      </p:sp>
    </p:spTree>
    <p:extLst>
      <p:ext uri="{BB962C8B-B14F-4D97-AF65-F5344CB8AC3E}">
        <p14:creationId xmlns:p14="http://schemas.microsoft.com/office/powerpoint/2010/main" val="32032238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s-US" dirty="0" smtClean="0"/>
              <a:t>El Mercado y cómo ser elegible para Medicare</a:t>
            </a:r>
            <a:endParaRPr lang="es-US" dirty="0"/>
          </a:p>
        </p:txBody>
      </p:sp>
      <p:sp>
        <p:nvSpPr>
          <p:cNvPr id="2" name="Content Placeholder 1"/>
          <p:cNvSpPr>
            <a:spLocks noGrp="1"/>
          </p:cNvSpPr>
          <p:nvPr>
            <p:ph idx="1"/>
          </p:nvPr>
        </p:nvSpPr>
        <p:spPr>
          <a:xfrm>
            <a:off x="400050" y="1171074"/>
            <a:ext cx="8324850" cy="5005889"/>
          </a:xfrm>
        </p:spPr>
        <p:txBody>
          <a:bodyPr/>
          <a:lstStyle/>
          <a:p>
            <a:r>
              <a:rPr lang="es-US" sz="2800" dirty="0" smtClean="0"/>
              <a:t>Puede conservar un plan del Mercado después de que comience su cobertura de Medicare.</a:t>
            </a:r>
          </a:p>
          <a:p>
            <a:pPr marL="520700" lvl="1" indent="-225425"/>
            <a:r>
              <a:rPr lang="es-US" sz="2400" dirty="0" smtClean="0"/>
              <a:t>Una vez que comience la cobertura de Medicare Parte A, ya no es elegible para ningún crédito tributario por primas ni para otros ahorros de costos que pueda estar recibiendo de su plan del Mercado.</a:t>
            </a:r>
          </a:p>
          <a:p>
            <a:pPr marL="752475" lvl="1" indent="-231775">
              <a:buSzPct val="50000"/>
              <a:buFont typeface="Wingdings" panose="05000000000000000000" pitchFamily="2" charset="2"/>
              <a:buChar char="q"/>
            </a:pPr>
            <a:r>
              <a:rPr lang="es-US" sz="2400" dirty="0" smtClean="0"/>
              <a:t>Deberá pagar el precio total por el plan del Mercado.</a:t>
            </a:r>
          </a:p>
          <a:p>
            <a:r>
              <a:rPr lang="es-US" sz="2800" dirty="0" smtClean="0"/>
              <a:t>Inscríbase en Medicare durante el Período de Inscripción Inicial.</a:t>
            </a:r>
          </a:p>
          <a:p>
            <a:pPr marL="520700" lvl="1" indent="-225425"/>
            <a:r>
              <a:rPr lang="es-US" sz="2400" dirty="0"/>
              <a:t>Si se inscribe más tarde es posible que deba pagar una multa por inscripción tardía mientras tenga Medicare.</a:t>
            </a:r>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53</a:t>
            </a:fld>
            <a:endParaRPr lang="es-US" dirty="0"/>
          </a:p>
        </p:txBody>
      </p:sp>
    </p:spTree>
    <p:extLst>
      <p:ext uri="{BB962C8B-B14F-4D97-AF65-F5344CB8AC3E}">
        <p14:creationId xmlns:p14="http://schemas.microsoft.com/office/powerpoint/2010/main" val="9738893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s-US" dirty="0" smtClean="0"/>
              <a:t>Medicare para personas con incapacidades </a:t>
            </a:r>
            <a:r>
              <a:rPr dirty="0"/>
              <a:t/>
            </a:r>
            <a:br>
              <a:rPr dirty="0"/>
            </a:br>
            <a:r>
              <a:rPr lang="es-US" dirty="0" smtClean="0"/>
              <a:t>y el Mercado</a:t>
            </a:r>
            <a:endParaRPr lang="es-US" dirty="0"/>
          </a:p>
        </p:txBody>
      </p:sp>
      <p:sp>
        <p:nvSpPr>
          <p:cNvPr id="2" name="Content Placeholder 1"/>
          <p:cNvSpPr>
            <a:spLocks noGrp="1"/>
          </p:cNvSpPr>
          <p:nvPr>
            <p:ph idx="1"/>
          </p:nvPr>
        </p:nvSpPr>
        <p:spPr>
          <a:xfrm>
            <a:off x="204537" y="1136349"/>
            <a:ext cx="8722895" cy="5333898"/>
          </a:xfrm>
        </p:spPr>
        <p:txBody>
          <a:bodyPr/>
          <a:lstStyle/>
          <a:p>
            <a:r>
              <a:rPr lang="es-US" sz="3000" dirty="0" smtClean="0"/>
              <a:t>Es posible que cumpla con los requisitos para tener Medicare por una incapacidad.</a:t>
            </a:r>
          </a:p>
          <a:p>
            <a:pPr marL="520700" lvl="1" indent="-225425"/>
            <a:r>
              <a:rPr lang="es-US" sz="2400" dirty="0" smtClean="0"/>
              <a:t>Debe tener derecho a recibir los beneficios del Seguro por Incapacidad del Seguro Social (SSDI en inglés) por 24 meses.</a:t>
            </a:r>
          </a:p>
          <a:p>
            <a:pPr marL="749300" lvl="2" indent="-228600"/>
            <a:r>
              <a:rPr lang="es-US" sz="2400" dirty="0" smtClean="0"/>
              <a:t>En el mes n.º 25 quedará automáticamente inscrito en Medicare Partes A y B. </a:t>
            </a:r>
          </a:p>
          <a:p>
            <a:r>
              <a:rPr lang="es-US" sz="3000" dirty="0" smtClean="0"/>
              <a:t>Si recibe el SSDI, puede obtener un plan del Mercado para tener cobertura durante el período de espera de 24 meses. </a:t>
            </a:r>
          </a:p>
          <a:p>
            <a:pPr marL="520700" lvl="1" indent="-225425"/>
            <a:r>
              <a:rPr lang="es-US" sz="2400" dirty="0" smtClean="0"/>
              <a:t>Puede clasificar para créditos tributarios de primas y gastos compartidos reducidos hasta que comience la cobertura Medicare. </a:t>
            </a:r>
          </a:p>
          <a:p>
            <a:endParaRPr lang="es-US" dirty="0"/>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54</a:t>
            </a:fld>
            <a:endParaRPr lang="es-US" dirty="0"/>
          </a:p>
        </p:txBody>
      </p:sp>
    </p:spTree>
    <p:extLst>
      <p:ext uri="{BB962C8B-B14F-4D97-AF65-F5344CB8AC3E}">
        <p14:creationId xmlns:p14="http://schemas.microsoft.com/office/powerpoint/2010/main" val="27378885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s-US" dirty="0" smtClean="0"/>
              <a:t>Elección del Mercado en lugar de Medicare</a:t>
            </a:r>
            <a:endParaRPr lang="es-US" dirty="0"/>
          </a:p>
        </p:txBody>
      </p:sp>
      <p:sp>
        <p:nvSpPr>
          <p:cNvPr id="2" name="Content Placeholder 1"/>
          <p:cNvSpPr>
            <a:spLocks noGrp="1"/>
          </p:cNvSpPr>
          <p:nvPr>
            <p:ph idx="1"/>
          </p:nvPr>
        </p:nvSpPr>
        <p:spPr>
          <a:xfrm>
            <a:off x="352926" y="1171074"/>
            <a:ext cx="8470232" cy="5185277"/>
          </a:xfrm>
        </p:spPr>
        <p:txBody>
          <a:bodyPr/>
          <a:lstStyle/>
          <a:p>
            <a:pPr marL="0" lvl="0" indent="0" defTabSz="914400">
              <a:buNone/>
            </a:pPr>
            <a:r>
              <a:rPr lang="es-US" sz="2600" dirty="0">
                <a:solidFill>
                  <a:prstClr val="black"/>
                </a:solidFill>
              </a:rPr>
              <a:t>Puede elegir cobertura del Mercado en lugar de cobertura Medicare conforme a las siguientes condiciones: </a:t>
            </a:r>
            <a:r>
              <a:rPr lang="es-US" sz="2800" dirty="0">
                <a:solidFill>
                  <a:prstClr val="black"/>
                </a:solidFill>
              </a:rPr>
              <a:t> </a:t>
            </a:r>
          </a:p>
          <a:p>
            <a:pPr marL="401638" lvl="0" indent="-284163" defTabSz="914400"/>
            <a:r>
              <a:rPr lang="es-US" sz="2200" dirty="0">
                <a:solidFill>
                  <a:prstClr val="black"/>
                </a:solidFill>
              </a:rPr>
              <a:t>Si está pagando una prima para la Parte A, puede renunciar a la cobertura de Parte A y Parte B y recibir un plan del Mercado en cambio.</a:t>
            </a:r>
          </a:p>
          <a:p>
            <a:pPr marL="401638" lvl="0" indent="-284163" defTabSz="914400"/>
            <a:r>
              <a:rPr lang="es-US" sz="2200" dirty="0">
                <a:solidFill>
                  <a:prstClr val="black"/>
                </a:solidFill>
              </a:rPr>
              <a:t>Solo tien</a:t>
            </a:r>
            <a:r>
              <a:rPr lang="es-US" sz="2200" dirty="0" smtClean="0"/>
              <a:t>e </a:t>
            </a:r>
            <a:r>
              <a:rPr lang="es-US" sz="2200" dirty="0">
                <a:solidFill>
                  <a:prstClr val="black"/>
                </a:solidFill>
              </a:rPr>
              <a:t>Parte B y tiene que pagar una prima por la Parte A, puede renunciar a la Parte B y obtener, en cambio, un plan del Mercado. </a:t>
            </a:r>
          </a:p>
          <a:p>
            <a:pPr marL="401638" lvl="0" indent="-284163" defTabSz="914400"/>
            <a:r>
              <a:rPr lang="es-US" sz="2200" dirty="0" smtClean="0">
                <a:solidFill>
                  <a:prstClr val="black"/>
                </a:solidFill>
              </a:rPr>
              <a:t>Usted es elegible para Medicare pero no se ha inscripto porque: </a:t>
            </a:r>
          </a:p>
          <a:p>
            <a:pPr marL="690563" lvl="2" indent="-230188" defTabSz="914400">
              <a:buSzTx/>
              <a:buFont typeface="Arial" panose="020B0604020202020204" pitchFamily="34" charset="0"/>
              <a:buChar char="•"/>
            </a:pPr>
            <a:r>
              <a:rPr lang="es-US" sz="2000" dirty="0">
                <a:solidFill>
                  <a:prstClr val="black"/>
                </a:solidFill>
              </a:rPr>
              <a:t>Tendría que pagar una prima por la Parte A.</a:t>
            </a:r>
          </a:p>
          <a:p>
            <a:pPr marL="690563" lvl="2" indent="-230188" defTabSz="914400">
              <a:buSzTx/>
              <a:buFont typeface="Arial" panose="020B0604020202020204" pitchFamily="34" charset="0"/>
              <a:buChar char="•"/>
            </a:pPr>
            <a:r>
              <a:rPr lang="es-US" sz="2000" dirty="0">
                <a:solidFill>
                  <a:prstClr val="black"/>
                </a:solidFill>
              </a:rPr>
              <a:t>Tiene una afección médica que lo califica para Medicare, por ejemplo, ESRD, pero todavía no ha solicitado la cobertura de Medicare.</a:t>
            </a:r>
          </a:p>
          <a:p>
            <a:pPr marL="690563" lvl="2" indent="-230188" defTabSz="914400">
              <a:buSzTx/>
              <a:buFont typeface="Arial" panose="020B0604020202020204" pitchFamily="34" charset="0"/>
              <a:buChar char="•"/>
            </a:pPr>
            <a:r>
              <a:rPr lang="es-US" sz="2000" dirty="0">
                <a:solidFill>
                  <a:prstClr val="black"/>
                </a:solidFill>
              </a:rPr>
              <a:t>Que aún no esté recibiendo los beneficios por incapacidad o jubilación del Seguro Social antes de ser elegible para Medicare. </a:t>
            </a:r>
          </a:p>
          <a:p>
            <a:pPr marL="690563" lvl="2" indent="-230188" defTabSz="914400">
              <a:buSzTx/>
              <a:buFont typeface="Arial" panose="020B0604020202020204" pitchFamily="34" charset="0"/>
              <a:buChar char="•"/>
            </a:pPr>
            <a:r>
              <a:rPr lang="es-US" sz="2000" dirty="0" smtClean="0">
                <a:solidFill>
                  <a:prstClr val="black"/>
                </a:solidFill>
              </a:rPr>
              <a:t>Se encuentra en su período de espera por incapacidad de 24 meses. </a:t>
            </a:r>
            <a:endParaRPr lang="es-US" sz="2000" dirty="0">
              <a:solidFill>
                <a:prstClr val="black"/>
              </a:solidFill>
            </a:endParaRPr>
          </a:p>
        </p:txBody>
      </p:sp>
      <p:sp>
        <p:nvSpPr>
          <p:cNvPr id="5" name="Date Placeholder 4"/>
          <p:cNvSpPr>
            <a:spLocks noGrp="1"/>
          </p:cNvSpPr>
          <p:nvPr>
            <p:ph type="dt" sz="half" idx="10"/>
          </p:nvPr>
        </p:nvSpPr>
        <p:spPr/>
        <p:txBody>
          <a:bodyPr/>
          <a:lstStyle/>
          <a:p>
            <a:r>
              <a:rPr lang="es-US" dirty="0" smtClean="0"/>
              <a:t>Junio de 2017</a:t>
            </a:r>
            <a:endParaRPr lang="es-US" dirty="0"/>
          </a:p>
        </p:txBody>
      </p:sp>
      <p:sp>
        <p:nvSpPr>
          <p:cNvPr id="6" name="Footer Placeholder 5"/>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55</a:t>
            </a:fld>
            <a:endParaRPr lang="es-US" dirty="0"/>
          </a:p>
        </p:txBody>
      </p:sp>
    </p:spTree>
    <p:extLst>
      <p:ext uri="{BB962C8B-B14F-4D97-AF65-F5344CB8AC3E}">
        <p14:creationId xmlns:p14="http://schemas.microsoft.com/office/powerpoint/2010/main" val="27471792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Compruebe su conocimiento: pregunta 9</a:t>
            </a:r>
            <a:endParaRPr lang="es-US" dirty="0"/>
          </a:p>
        </p:txBody>
      </p:sp>
      <p:sp>
        <p:nvSpPr>
          <p:cNvPr id="9" name="Content Placeholder 2"/>
          <p:cNvSpPr>
            <a:spLocks noGrp="1"/>
          </p:cNvSpPr>
          <p:nvPr>
            <p:ph sz="half" idx="1"/>
          </p:nvPr>
        </p:nvSpPr>
        <p:spPr>
          <a:xfrm>
            <a:off x="628650" y="1390567"/>
            <a:ext cx="3886200" cy="4786396"/>
          </a:xfrm>
        </p:spPr>
        <p:txBody>
          <a:bodyPr/>
          <a:lstStyle/>
          <a:p>
            <a:pPr marL="0" indent="0">
              <a:buNone/>
            </a:pPr>
            <a:r>
              <a:rPr lang="es-US" dirty="0" smtClean="0"/>
              <a:t>Es ilegal que alguien le venda un plan del Mercado si saben que tiene Medicare.</a:t>
            </a:r>
            <a:endParaRPr lang="es-US" dirty="0"/>
          </a:p>
        </p:txBody>
      </p:sp>
      <p:sp>
        <p:nvSpPr>
          <p:cNvPr id="10" name="Content Placeholder 3"/>
          <p:cNvSpPr txBox="1">
            <a:spLocks/>
          </p:cNvSpPr>
          <p:nvPr/>
        </p:nvSpPr>
        <p:spPr>
          <a:xfrm>
            <a:off x="628650" y="3986283"/>
            <a:ext cx="3886200" cy="1618104"/>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s-US" dirty="0" smtClean="0"/>
              <a:t>Verdadero</a:t>
            </a:r>
          </a:p>
          <a:p>
            <a:pPr marL="514350" indent="-514350">
              <a:buFont typeface="+mj-lt"/>
              <a:buAutoNum type="alphaLcPeriod"/>
            </a:pPr>
            <a:r>
              <a:rPr lang="es-US" dirty="0" smtClean="0"/>
              <a:t>Falso</a:t>
            </a:r>
          </a:p>
          <a:p>
            <a:endParaRPr lang="es-US" dirty="0"/>
          </a:p>
        </p:txBody>
      </p:sp>
      <p:sp>
        <p:nvSpPr>
          <p:cNvPr id="7" name="Rounded Rectangle 6" descr="Red box answer selection"/>
          <p:cNvSpPr/>
          <p:nvPr/>
        </p:nvSpPr>
        <p:spPr>
          <a:xfrm>
            <a:off x="666750" y="4043433"/>
            <a:ext cx="2362200" cy="524547"/>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3"/>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3B75908-2BC4-4CCC-BE4B-63652A0FD379}" type="slidenum">
              <a:rPr lang="en-US" smtClean="0"/>
              <a:t>56</a:t>
            </a:fld>
            <a:endParaRPr lang="es-US" dirty="0"/>
          </a:p>
        </p:txBody>
      </p:sp>
    </p:spTree>
    <p:extLst>
      <p:ext uri="{BB962C8B-B14F-4D97-AF65-F5344CB8AC3E}">
        <p14:creationId xmlns:p14="http://schemas.microsoft.com/office/powerpoint/2010/main" val="3437466717"/>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US" dirty="0" smtClean="0"/>
              <a:t>Lección 7: Ayuda para personas</a:t>
            </a:r>
            <a:r>
              <a:rPr dirty="0"/>
              <a:t/>
            </a:r>
            <a:br>
              <a:rPr dirty="0"/>
            </a:br>
            <a:r>
              <a:rPr lang="es-US" dirty="0" smtClean="0"/>
              <a:t>con ingresos y recursos limitados</a:t>
            </a:r>
            <a:endParaRPr lang="es-US" dirty="0"/>
          </a:p>
        </p:txBody>
      </p:sp>
      <p:sp>
        <p:nvSpPr>
          <p:cNvPr id="9" name="Content Placeholder 8"/>
          <p:cNvSpPr>
            <a:spLocks noGrp="1"/>
          </p:cNvSpPr>
          <p:nvPr>
            <p:ph idx="1"/>
          </p:nvPr>
        </p:nvSpPr>
        <p:spPr>
          <a:xfrm>
            <a:off x="177800" y="1092200"/>
            <a:ext cx="8788400" cy="5084763"/>
          </a:xfrm>
        </p:spPr>
        <p:txBody>
          <a:bodyPr/>
          <a:lstStyle/>
          <a:p>
            <a:r>
              <a:rPr lang="es-US" sz="2400" dirty="0"/>
              <a:t>Programas de Ahorros Medicare</a:t>
            </a:r>
          </a:p>
          <a:p>
            <a:pPr lvl="1"/>
            <a:r>
              <a:rPr lang="es-US" sz="2200" dirty="0"/>
              <a:t>Ayuda del estado para pagar por los costos de Medicare, incluidas las primas, los deducibles o el coseguro de Medicare.</a:t>
            </a:r>
          </a:p>
          <a:p>
            <a:r>
              <a:rPr lang="es-US" sz="2400" dirty="0"/>
              <a:t>Ayuda adicional</a:t>
            </a:r>
          </a:p>
          <a:p>
            <a:pPr lvl="1"/>
            <a:r>
              <a:rPr lang="es-US" sz="2200" dirty="0"/>
              <a:t>Ayuda para pagar los costos de los medicamentos recetados de la Parte D.</a:t>
            </a:r>
          </a:p>
          <a:p>
            <a:r>
              <a:rPr lang="es-US" sz="2400" dirty="0"/>
              <a:t>Medicaid</a:t>
            </a:r>
          </a:p>
          <a:p>
            <a:pPr lvl="1"/>
            <a:r>
              <a:rPr lang="es-US" sz="2200" dirty="0"/>
              <a:t>Programa de seguro médico estatal/federal</a:t>
            </a:r>
          </a:p>
          <a:p>
            <a:pPr marL="1090613" lvl="2" indent="-339725"/>
            <a:r>
              <a:rPr lang="es-US" sz="2200" dirty="0"/>
              <a:t>Para personas con recursos o ingresos limitados</a:t>
            </a:r>
          </a:p>
          <a:p>
            <a:r>
              <a:rPr lang="es-US" sz="2400" dirty="0"/>
              <a:t>Programa de Seguro Médico para Niños (CHIP)</a:t>
            </a:r>
          </a:p>
          <a:p>
            <a:pPr lvl="1"/>
            <a:r>
              <a:rPr lang="es-US" sz="2200" dirty="0"/>
              <a:t>Cubre a niños sin seguro de hasta 19 años y puede cubrir a embarazadas.</a:t>
            </a:r>
          </a:p>
          <a:p>
            <a:pPr marL="1090613" lvl="2" indent="-339725"/>
            <a:r>
              <a:rPr lang="es-US" sz="2200" dirty="0"/>
              <a:t>Ingreso familiar muy alto para Medicaid</a:t>
            </a:r>
          </a:p>
        </p:txBody>
      </p:sp>
      <p:sp>
        <p:nvSpPr>
          <p:cNvPr id="2" name="Date Placeholder 1"/>
          <p:cNvSpPr>
            <a:spLocks noGrp="1"/>
          </p:cNvSpPr>
          <p:nvPr>
            <p:ph type="dt" sz="half" idx="2"/>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3B75908-2BC4-4CCC-BE4B-63652A0FD379}" type="slidenum">
              <a:rPr lang="en-US" smtClean="0"/>
              <a:t>57</a:t>
            </a:fld>
            <a:endParaRPr lang="es-US" dirty="0"/>
          </a:p>
        </p:txBody>
      </p:sp>
    </p:spTree>
    <p:extLst>
      <p:ext uri="{BB962C8B-B14F-4D97-AF65-F5344CB8AC3E}">
        <p14:creationId xmlns:p14="http://schemas.microsoft.com/office/powerpoint/2010/main" val="2946209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¿En qué se diferencian Medicare y Medicaid?</a:t>
            </a:r>
            <a:endParaRPr lang="es-US" dirty="0"/>
          </a:p>
        </p:txBody>
      </p:sp>
      <p:graphicFrame>
        <p:nvGraphicFramePr>
          <p:cNvPr id="6" name="Content Placeholder 5" descr="This displays a side by side comparison covering Original Medicare and Medicare Advantage plans and describes the following summary for each: Drug Coverage/Supplemental Coverage&#10;Part A &amp; B &#10;Drug coverage:&#10; ■  If you want drug coverage, you must choose and join a Medicare Prescription Drug Plan.&#10;&#10;Supplemental coverage:&#10; ■   You can buy a Medicare Supplement  Insurance (Medigap) policy to fill gaps in coverage.&#10;&#10;Part C&#10;Drug coverage:&#10;■ Most plans include drug coverage. If not, you may be able to join a Medicare Prescription Drug Plan.&#10;&#10;Supplemental coverage:&#10;■ If you join a Medicare Advantage Plan, you don’t need and can’t use a Medigap policy.&#10;&#10;"/>
          <p:cNvGraphicFramePr>
            <a:graphicFrameLocks/>
          </p:cNvGraphicFramePr>
          <p:nvPr>
            <p:extLst>
              <p:ext uri="{D42A27DB-BD31-4B8C-83A1-F6EECF244321}">
                <p14:modId xmlns:p14="http://schemas.microsoft.com/office/powerpoint/2010/main" val="3798585449"/>
              </p:ext>
            </p:extLst>
          </p:nvPr>
        </p:nvGraphicFramePr>
        <p:xfrm>
          <a:off x="320040" y="1311443"/>
          <a:ext cx="8557261" cy="4944979"/>
        </p:xfrm>
        <a:graphic>
          <a:graphicData uri="http://schemas.openxmlformats.org/drawingml/2006/table">
            <a:tbl>
              <a:tblPr firstRow="1" firstCol="1" lastRow="1" lastCol="1" bandRow="1" bandCol="1">
                <a:tableStyleId>{5C22544A-7EE6-4342-B048-85BDC9FD1C3A}</a:tableStyleId>
              </a:tblPr>
              <a:tblGrid>
                <a:gridCol w="4239377"/>
                <a:gridCol w="4317884"/>
              </a:tblGrid>
              <a:tr h="448263">
                <a:tc>
                  <a:txBody>
                    <a:bodyPr/>
                    <a:lstStyle/>
                    <a:p>
                      <a:pPr marL="0" marR="847725" indent="0" algn="ctr">
                        <a:lnSpc>
                          <a:spcPct val="115000"/>
                        </a:lnSpc>
                        <a:spcBef>
                          <a:spcPts val="105"/>
                        </a:spcBef>
                        <a:spcAft>
                          <a:spcPts val="0"/>
                        </a:spcAft>
                      </a:pPr>
                      <a:r>
                        <a:rPr lang="en-US" sz="2200" b="1" dirty="0" smtClean="0">
                          <a:solidFill>
                            <a:schemeClr val="bg1"/>
                          </a:solidFill>
                          <a:effectLst/>
                        </a:rPr>
                        <a:t>         Medi</a:t>
                      </a:r>
                      <a:r>
                        <a:rPr lang="en-US" sz="2200" b="1" spc="5" dirty="0" smtClean="0">
                          <a:solidFill>
                            <a:schemeClr val="bg1"/>
                          </a:solidFill>
                          <a:effectLst/>
                        </a:rPr>
                        <a:t>c</a:t>
                      </a:r>
                      <a:r>
                        <a:rPr lang="en-US" sz="2200" b="1" dirty="0" smtClean="0">
                          <a:solidFill>
                            <a:schemeClr val="bg1"/>
                          </a:solidFill>
                          <a:effectLst/>
                        </a:rPr>
                        <a:t>a</a:t>
                      </a:r>
                      <a:r>
                        <a:rPr lang="en-US" sz="2200" b="1" spc="-10" dirty="0" smtClean="0">
                          <a:solidFill>
                            <a:schemeClr val="bg1"/>
                          </a:solidFill>
                          <a:effectLst/>
                        </a:rPr>
                        <a:t>r</a:t>
                      </a:r>
                      <a:r>
                        <a:rPr lang="en-US" sz="2200" b="1" dirty="0" smtClean="0">
                          <a:solidFill>
                            <a:schemeClr val="bg1"/>
                          </a:solidFill>
                          <a:effectLst/>
                        </a:rPr>
                        <a:t>e</a:t>
                      </a:r>
                      <a:r>
                        <a:rPr dirty="0"/>
                        <a:t> </a:t>
                      </a:r>
                      <a:endParaRPr lang="es-US" sz="2200" b="1" dirty="0">
                        <a:solidFill>
                          <a:schemeClr val="bg1"/>
                        </a:solidFill>
                        <a:effectLst/>
                        <a:latin typeface="Calibri"/>
                        <a:ea typeface="Calibri"/>
                        <a:cs typeface="Times New Roman"/>
                      </a:endParaRPr>
                    </a:p>
                  </a:txBody>
                  <a:tcPr marL="0" marR="0" marT="0" marB="0"/>
                </a:tc>
                <a:tc>
                  <a:txBody>
                    <a:bodyPr/>
                    <a:lstStyle/>
                    <a:p>
                      <a:pPr marL="0" marR="798830" indent="0" algn="ctr" defTabSz="914400" rtl="0" eaLnBrk="1" latinLnBrk="0" hangingPunct="1">
                        <a:lnSpc>
                          <a:spcPct val="115000"/>
                        </a:lnSpc>
                        <a:spcBef>
                          <a:spcPts val="105"/>
                        </a:spcBef>
                        <a:spcAft>
                          <a:spcPts val="0"/>
                        </a:spcAft>
                      </a:pPr>
                      <a:r>
                        <a:rPr lang="es-US" sz="2200" b="1" kern="1200" spc="5" dirty="0" smtClean="0">
                          <a:solidFill>
                            <a:schemeClr val="bg1"/>
                          </a:solidFill>
                          <a:effectLst/>
                          <a:latin typeface="+mn-lt"/>
                        </a:rPr>
                        <a:t>Medicaid</a:t>
                      </a:r>
                      <a:endParaRPr lang="es-US" sz="2200" b="1" kern="1200" spc="5" dirty="0">
                        <a:solidFill>
                          <a:schemeClr val="bg1"/>
                        </a:solidFill>
                        <a:effectLst/>
                        <a:latin typeface="+mn-lt"/>
                        <a:ea typeface="+mn-ea"/>
                        <a:cs typeface="+mn-cs"/>
                      </a:endParaRPr>
                    </a:p>
                  </a:txBody>
                  <a:tcPr marL="0" marR="0" marT="0" marB="0"/>
                </a:tc>
              </a:tr>
              <a:tr h="83663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s-US" sz="2000" b="0" i="0" u="none" strike="noStrike" cap="none" normalizeH="0" baseline="0" dirty="0" smtClean="0">
                          <a:ln>
                            <a:noFill/>
                          </a:ln>
                          <a:solidFill>
                            <a:schemeClr val="tx1"/>
                          </a:solidFill>
                          <a:effectLst/>
                          <a:latin typeface="+mn-lt"/>
                        </a:rPr>
                        <a:t>Programa que es uniforme en todo el país</a:t>
                      </a:r>
                    </a:p>
                  </a:txBody>
                  <a:tcPr marL="0" marR="0" marT="0" marB="0">
                    <a:solidFill>
                      <a:srgbClr val="D0D8E8"/>
                    </a:solidFill>
                  </a:tcPr>
                </a:tc>
                <a:tc>
                  <a:txBody>
                    <a:bodyPr/>
                    <a:lstStyle/>
                    <a:p>
                      <a:pPr marL="44450" marR="0" lvl="0" indent="0" algn="l" defTabSz="914400" rtl="0" eaLnBrk="1" fontAlgn="auto" latinLnBrk="0" hangingPunct="1">
                        <a:lnSpc>
                          <a:spcPct val="115000"/>
                        </a:lnSpc>
                        <a:spcBef>
                          <a:spcPts val="215"/>
                        </a:spcBef>
                        <a:spcAft>
                          <a:spcPts val="0"/>
                        </a:spcAft>
                        <a:buClrTx/>
                        <a:buSzTx/>
                        <a:buFontTx/>
                        <a:buNone/>
                        <a:tabLst/>
                        <a:defRPr/>
                      </a:pPr>
                      <a:r>
                        <a:rPr kumimoji="0" lang="es-US" sz="2000" b="0" i="0" u="none" strike="noStrike" kern="1200" cap="none" normalizeH="0" baseline="0" dirty="0" smtClean="0">
                          <a:ln>
                            <a:noFill/>
                          </a:ln>
                          <a:solidFill>
                            <a:schemeClr val="tx1"/>
                          </a:solidFill>
                          <a:effectLst/>
                          <a:latin typeface="+mn-lt"/>
                        </a:rPr>
                        <a:t>Programas estatales, varían entre estados</a:t>
                      </a:r>
                      <a:endParaRPr lang="es-US" sz="2000" b="0" kern="1200" spc="-15" dirty="0">
                        <a:solidFill>
                          <a:schemeClr val="tx1"/>
                        </a:solidFill>
                        <a:effectLst/>
                        <a:latin typeface="+mn-lt"/>
                        <a:ea typeface="+mn-ea"/>
                        <a:cs typeface="+mn-cs"/>
                      </a:endParaRPr>
                    </a:p>
                  </a:txBody>
                  <a:tcPr marL="0" marR="0" marT="0" marB="0">
                    <a:solidFill>
                      <a:srgbClr val="D0D8E8"/>
                    </a:solidFill>
                  </a:tcPr>
                </a:tc>
              </a:tr>
              <a:tr h="10999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s-US" sz="2000" b="0" i="0" u="none" strike="noStrike" cap="none" normalizeH="0" baseline="0" dirty="0" smtClean="0">
                          <a:ln>
                            <a:noFill/>
                          </a:ln>
                          <a:solidFill>
                            <a:schemeClr val="tx1"/>
                          </a:solidFill>
                          <a:effectLst/>
                          <a:latin typeface="+mn-lt"/>
                        </a:rPr>
                        <a:t>Administrado por el gobierno federal</a:t>
                      </a:r>
                    </a:p>
                  </a:txBody>
                  <a:tcPr marL="0" marR="0" marT="0" marB="0">
                    <a:solidFill>
                      <a:srgbClr val="E9EDF4"/>
                    </a:solidFill>
                  </a:tcPr>
                </a:tc>
                <a:tc>
                  <a:txBody>
                    <a:bodyPr/>
                    <a:lstStyle/>
                    <a:p>
                      <a:pPr marL="44450" marR="0" lvl="0" indent="0" algn="l" defTabSz="914400" rtl="0" eaLnBrk="1" fontAlgn="auto" latinLnBrk="0" hangingPunct="1">
                        <a:lnSpc>
                          <a:spcPct val="115000"/>
                        </a:lnSpc>
                        <a:spcBef>
                          <a:spcPts val="215"/>
                        </a:spcBef>
                        <a:spcAft>
                          <a:spcPts val="0"/>
                        </a:spcAft>
                        <a:buClrTx/>
                        <a:buSzTx/>
                        <a:buFontTx/>
                        <a:buNone/>
                        <a:tabLst/>
                        <a:defRPr/>
                      </a:pPr>
                      <a:r>
                        <a:rPr kumimoji="0" lang="es-US" sz="2000" b="0" i="0" u="none" strike="noStrike" kern="1200" cap="none" normalizeH="0" baseline="0" dirty="0" smtClean="0">
                          <a:ln>
                            <a:noFill/>
                          </a:ln>
                          <a:solidFill>
                            <a:schemeClr val="tx1"/>
                          </a:solidFill>
                          <a:effectLst/>
                          <a:latin typeface="+mn-lt"/>
                        </a:rPr>
                        <a:t>Administrado por los gobiernos estatales dentro de las leyes federales (asociación federal/estatal)</a:t>
                      </a:r>
                      <a:endParaRPr lang="es-US" sz="2000" b="0" kern="1200" spc="-15" dirty="0">
                        <a:solidFill>
                          <a:schemeClr val="tx1"/>
                        </a:solidFill>
                        <a:effectLst/>
                        <a:latin typeface="+mn-lt"/>
                        <a:ea typeface="+mn-ea"/>
                        <a:cs typeface="+mn-cs"/>
                      </a:endParaRPr>
                    </a:p>
                  </a:txBody>
                  <a:tcPr marL="0" marR="0" marT="0" marB="0">
                    <a:solidFill>
                      <a:srgbClr val="E9EDF4"/>
                    </a:solidFill>
                  </a:tcPr>
                </a:tc>
              </a:tr>
              <a:tr h="1280062">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s-US" sz="2000" b="0" i="0" u="none" strike="noStrike" cap="none" normalizeH="0" baseline="0" dirty="0" smtClean="0">
                          <a:ln>
                            <a:noFill/>
                          </a:ln>
                          <a:solidFill>
                            <a:schemeClr val="tx1"/>
                          </a:solidFill>
                          <a:effectLst/>
                          <a:latin typeface="+mn-lt"/>
                        </a:rPr>
                        <a:t>Seguro médico para personas de 65 años y más, para personas menores de 65 años con ciertas incapacidades, o con Enfermedad Renal en Etapa Final (ESRD)</a:t>
                      </a:r>
                    </a:p>
                  </a:txBody>
                  <a:tcPr marL="0" marR="0" marT="0" marB="0">
                    <a:solidFill>
                      <a:srgbClr val="D0D8E8"/>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s-US" sz="2000" b="0" i="0" u="none" strike="noStrike" kern="1200" cap="none" normalizeH="0" baseline="0" dirty="0" smtClean="0">
                          <a:ln>
                            <a:noFill/>
                          </a:ln>
                          <a:solidFill>
                            <a:schemeClr val="tx1"/>
                          </a:solidFill>
                          <a:effectLst/>
                          <a:latin typeface="+mn-lt"/>
                        </a:rPr>
                        <a:t>Seguro médico para personas según necesidad; requisitos financieros y no financieros. </a:t>
                      </a:r>
                    </a:p>
                  </a:txBody>
                  <a:tcPr marL="0" marR="0" marT="0" marB="0">
                    <a:solidFill>
                      <a:srgbClr val="D0D8E8"/>
                    </a:solidFill>
                  </a:tcPr>
                </a:tc>
              </a:tr>
              <a:tr h="1280062">
                <a:tc>
                  <a: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s-US" sz="2000" b="0" i="0" u="none" strike="noStrike" cap="none" normalizeH="0" baseline="0" dirty="0" smtClean="0">
                          <a:ln>
                            <a:noFill/>
                          </a:ln>
                          <a:solidFill>
                            <a:schemeClr val="tx1"/>
                          </a:solidFill>
                          <a:effectLst/>
                          <a:latin typeface="+mn-lt"/>
                        </a:rPr>
                        <a:t>Pagador primario de la nación en cuanto a servicios de internación en hospitales para los incapacitados, los ancianos y las personas con ESRD.</a:t>
                      </a:r>
                    </a:p>
                  </a:txBody>
                  <a:tcPr marL="0" marR="0" marT="0" marB="0">
                    <a:solidFill>
                      <a:srgbClr val="E9EDF4"/>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s-US" sz="2000" b="0" i="0" u="none" strike="noStrike" cap="none" normalizeH="0" baseline="0" dirty="0" smtClean="0">
                          <a:ln>
                            <a:noFill/>
                          </a:ln>
                          <a:solidFill>
                            <a:schemeClr val="tx1"/>
                          </a:solidFill>
                          <a:effectLst/>
                          <a:latin typeface="+mn-lt"/>
                        </a:rPr>
                        <a:t>Pagador público primario de la nación en lo que respecta a servicios de cuidado a largo plazo, salud mental y atención médica.</a:t>
                      </a:r>
                    </a:p>
                  </a:txBody>
                  <a:tcPr marL="0" marR="0" marT="0" marB="0">
                    <a:solidFill>
                      <a:srgbClr val="E9EDF4"/>
                    </a:solidFill>
                  </a:tcPr>
                </a:tc>
              </a:tr>
            </a:tbl>
          </a:graphicData>
        </a:graphic>
      </p:graphicFrame>
      <p:sp>
        <p:nvSpPr>
          <p:cNvPr id="3" name="Date Placeholder 2"/>
          <p:cNvSpPr>
            <a:spLocks noGrp="1"/>
          </p:cNvSpPr>
          <p:nvPr>
            <p:ph type="dt" sz="half" idx="10"/>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60A6685-DBF6-4C41-A0CC-AA9EA7A85A20}" type="slidenum">
              <a:rPr lang="en-US" smtClean="0"/>
              <a:t>58</a:t>
            </a:fld>
            <a:endParaRPr lang="es-US" dirty="0"/>
          </a:p>
        </p:txBody>
      </p:sp>
    </p:spTree>
    <p:extLst>
      <p:ext uri="{BB962C8B-B14F-4D97-AF65-F5344CB8AC3E}">
        <p14:creationId xmlns:p14="http://schemas.microsoft.com/office/powerpoint/2010/main" val="14189194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US" dirty="0" smtClean="0"/>
              <a:t>Programa de Ahorros de Medicare 2017 </a:t>
            </a:r>
            <a:r>
              <a:rPr dirty="0"/>
              <a:t/>
            </a:r>
            <a:br>
              <a:rPr dirty="0"/>
            </a:br>
            <a:r>
              <a:rPr lang="es-US" dirty="0" smtClean="0"/>
              <a:t>Límites de ingresos/recursos</a:t>
            </a:r>
            <a:endParaRPr lang="es-US" dirty="0"/>
          </a:p>
        </p:txBody>
      </p:sp>
      <p:graphicFrame>
        <p:nvGraphicFramePr>
          <p:cNvPr id="7" name="Content Placeholder 7" descr="If you qualify for The Qualified Medicare Beneficiary (QMB) program, you get help paying your Part A and Part B premiums, deductibles, co-insurance, and co-pays. To qualify for QMB you must be eligible for Medicare Part A, and have an income not exceeding 100% of the Federal Poverty Level (FPL). This will be effective the first month following the month QMB eligibility is approved. Eligibility can’t be retroactive. To qualify for the Specified Low-income Medicare Beneficiary (SLMB) program, you must be eligible for Medicare Part A and have an income that is at least 100%, but does not exceed 120% of the Federal poverty level (FPL). If you qualify for SLMB, you get help paying for your Part B premium.&#10;To qualify for the Qualified Individual (QI) program , which is fully Federal funded, you must be eligible for Medicare Part A, and have an income not exceeding 135% of the Federal Poverty Level (FPL). If you qualify for QI, and there are still funds available in your state, you get help paying your Part B premium.. Congress only appropriated a limited amount of funds to each state. &#10;To qualify for The Qualified Disabled and Working Individual (QDWI) program, you must be entitled to Medicare Part A because of a loss of disability-based Part A due to earnings exceeding Substantial Gainful Activity (SGA); have an income not higher than 200% of the FPL and resources not exceeding twice maximum for SSI ($4,000 for an individual and $6,000 for married couple in 2013); and not be otherwise eligible for Medicaid. If you qualify you get help paying your Part A premium, states can charge premiums if your income is between 150% and 200% FPL. &#10;NOTE:  In 2013, the resource limits for the QMB, SLMB and QI programs are $7,080 for a single person and $10,620 for a married person living with a spouse and no other dependents. These resource limits are adjusted on January 1 of each year, based upon the change in the annual consumer price index (CPI) since September of the previous year.&#10;"/>
          <p:cNvGraphicFramePr>
            <a:graphicFrameLocks/>
          </p:cNvGraphicFramePr>
          <p:nvPr>
            <p:extLst>
              <p:ext uri="{D42A27DB-BD31-4B8C-83A1-F6EECF244321}">
                <p14:modId xmlns:p14="http://schemas.microsoft.com/office/powerpoint/2010/main" val="616398870"/>
              </p:ext>
            </p:extLst>
          </p:nvPr>
        </p:nvGraphicFramePr>
        <p:xfrm>
          <a:off x="165634" y="1142996"/>
          <a:ext cx="8797891" cy="5148802"/>
        </p:xfrm>
        <a:graphic>
          <a:graphicData uri="http://schemas.openxmlformats.org/drawingml/2006/table">
            <a:tbl>
              <a:tblPr firstRow="1" bandRow="1">
                <a:tableStyleId>{5C22544A-7EE6-4342-B048-85BDC9FD1C3A}</a:tableStyleId>
              </a:tblPr>
              <a:tblGrid>
                <a:gridCol w="2471318"/>
                <a:gridCol w="1812300"/>
                <a:gridCol w="1894677"/>
                <a:gridCol w="2619596"/>
              </a:tblGrid>
              <a:tr h="819923">
                <a:tc>
                  <a:txBody>
                    <a:bodyPr/>
                    <a:lstStyle/>
                    <a:p>
                      <a:pPr algn="ctr"/>
                      <a:r>
                        <a:rPr lang="en-US" sz="1800" dirty="0" smtClean="0"/>
                        <a:t>Programa de Ahorros Medicare</a:t>
                      </a:r>
                      <a:endParaRPr lang="es-US" sz="1800" dirty="0"/>
                    </a:p>
                  </a:txBody>
                  <a:tcPr marL="68580" marR="68580" marT="34290" marB="34290"/>
                </a:tc>
                <a:tc>
                  <a:txBody>
                    <a:bodyPr/>
                    <a:lstStyle/>
                    <a:p>
                      <a:pPr algn="ctr"/>
                      <a:r>
                        <a:rPr lang="en-US" sz="1800" dirty="0" smtClean="0"/>
                        <a:t>Límite de ingresos mensuales por persona*</a:t>
                      </a:r>
                      <a:endParaRPr lang="es-US" sz="1800" dirty="0"/>
                    </a:p>
                  </a:txBody>
                  <a:tcPr marL="68580" marR="68580" marT="34290" marB="34290"/>
                </a:tc>
                <a:tc>
                  <a:txBody>
                    <a:bodyPr/>
                    <a:lstStyle/>
                    <a:p>
                      <a:pPr algn="ctr"/>
                      <a:r>
                        <a:rPr lang="en-US" sz="1800" dirty="0" smtClean="0"/>
                        <a:t>Límite de ingresos mensuales por pareja casada*</a:t>
                      </a:r>
                      <a:endParaRPr lang="es-US" sz="1800" dirty="0"/>
                    </a:p>
                  </a:txBody>
                  <a:tcPr marL="68580" marR="68580" marT="34290" marB="34290"/>
                </a:tc>
                <a:tc>
                  <a:txBody>
                    <a:bodyPr/>
                    <a:lstStyle/>
                    <a:p>
                      <a:pPr algn="ctr"/>
                      <a:r>
                        <a:rPr lang="en-US" sz="1800" dirty="0" smtClean="0"/>
                        <a:t>Lo ayuda a pagar</a:t>
                      </a:r>
                      <a:endParaRPr lang="es-US" sz="1800" dirty="0"/>
                    </a:p>
                  </a:txBody>
                  <a:tcPr marL="68580" marR="68580" marT="34290" marB="34290"/>
                </a:tc>
              </a:tr>
              <a:tr h="1582642">
                <a:tc>
                  <a:txBody>
                    <a:bodyPr/>
                    <a:lstStyle/>
                    <a:p>
                      <a:r>
                        <a:rPr lang="en-US" sz="1800" b="1" dirty="0" smtClean="0"/>
                        <a:t>Beneficiario Calificado de Medicare (QMB)</a:t>
                      </a:r>
                      <a:endParaRPr lang="es-US" sz="1800" b="1" dirty="0"/>
                    </a:p>
                  </a:txBody>
                  <a:tcPr marL="68580" marR="68580" marT="34290" marB="34290"/>
                </a:tc>
                <a:tc>
                  <a:txBody>
                    <a:bodyPr/>
                    <a:lstStyle/>
                    <a:p>
                      <a:pPr algn="ctr"/>
                      <a:r>
                        <a:rPr lang="en-US" sz="1800" dirty="0" smtClean="0"/>
                        <a:t>$1,025</a:t>
                      </a:r>
                      <a:r>
                        <a:rPr dirty="0"/>
                        <a:t> </a:t>
                      </a:r>
                      <a:endParaRPr lang="es-US" sz="1800" dirty="0"/>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1,374 </a:t>
                      </a:r>
                      <a:endParaRPr lang="es-US" sz="1800" dirty="0"/>
                    </a:p>
                  </a:txBody>
                  <a:tcPr marL="68580" marR="68580" marT="34290" marB="34290"/>
                </a:tc>
                <a:tc>
                  <a:txBody>
                    <a:bodyPr/>
                    <a:lstStyle/>
                    <a:p>
                      <a:r>
                        <a:rPr lang="en-US" sz="1800" dirty="0" smtClean="0"/>
                        <a:t>Primas de la Parte A y Parte B y otros gastos compartidos (como deducibles, coseguro y copagos).</a:t>
                      </a:r>
                      <a:endParaRPr lang="es-US" sz="1800" dirty="0"/>
                    </a:p>
                  </a:txBody>
                  <a:tcPr marL="68580" marR="68580" marT="34290" marB="34290"/>
                </a:tc>
              </a:tr>
              <a:tr h="819923">
                <a:tc>
                  <a:txBody>
                    <a:bodyPr/>
                    <a:lstStyle/>
                    <a:p>
                      <a:r>
                        <a:rPr lang="en-US" sz="1800" b="1" dirty="0" smtClean="0"/>
                        <a:t>Beneficiarios Medicare de Bajo Ingreso (SLMB en inglés) específicos</a:t>
                      </a:r>
                      <a:endParaRPr lang="es-US" sz="1800" b="1" dirty="0"/>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1,226 </a:t>
                      </a:r>
                      <a:endParaRPr lang="es-US" sz="1800" dirty="0"/>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1,644 </a:t>
                      </a:r>
                      <a:endParaRPr lang="es-US" sz="1800" dirty="0"/>
                    </a:p>
                  </a:txBody>
                  <a:tcPr marL="68580" marR="68580" marT="34290" marB="34290"/>
                </a:tc>
                <a:tc>
                  <a:txBody>
                    <a:bodyPr/>
                    <a:lstStyle/>
                    <a:p>
                      <a:r>
                        <a:rPr lang="en-US" sz="1800" dirty="0" smtClean="0"/>
                        <a:t>Solo primas de la Parte B</a:t>
                      </a:r>
                      <a:endParaRPr lang="es-US" sz="1800" dirty="0"/>
                    </a:p>
                  </a:txBody>
                  <a:tcPr marL="68580" marR="68580" marT="34290" marB="34290"/>
                </a:tc>
              </a:tr>
              <a:tr h="565683">
                <a:tc>
                  <a:txBody>
                    <a:bodyPr/>
                    <a:lstStyle/>
                    <a:p>
                      <a:r>
                        <a:rPr lang="en-US" sz="1800" b="1" dirty="0" smtClean="0"/>
                        <a:t>Individuos Calificados (QI)</a:t>
                      </a:r>
                      <a:endParaRPr lang="es-US" sz="1800" b="1" dirty="0"/>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1,377 </a:t>
                      </a:r>
                      <a:endParaRPr lang="es-US" sz="1800" dirty="0"/>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1,847 </a:t>
                      </a:r>
                      <a:endParaRPr lang="es-US" sz="1800" dirty="0"/>
                    </a:p>
                  </a:txBody>
                  <a:tcPr marL="68580" marR="68580" marT="34290" marB="34290"/>
                </a:tc>
                <a:tc>
                  <a:txBody>
                    <a:bodyPr/>
                    <a:lstStyle/>
                    <a:p>
                      <a:r>
                        <a:rPr lang="en-US" sz="1800" dirty="0" smtClean="0"/>
                        <a:t>Solo primas de la Parte B</a:t>
                      </a:r>
                      <a:endParaRPr lang="es-US" sz="1800" dirty="0"/>
                    </a:p>
                  </a:txBody>
                  <a:tcPr marL="68580" marR="68580" marT="34290" marB="34290"/>
                </a:tc>
              </a:tr>
              <a:tr h="819923">
                <a:tc>
                  <a:txBody>
                    <a:bodyPr/>
                    <a:lstStyle/>
                    <a:p>
                      <a:r>
                        <a:rPr lang="en-US" sz="1800" b="1" dirty="0" smtClean="0"/>
                        <a:t>Individuos Incapacitados y Empleados Calificados (QDWI en inglés)</a:t>
                      </a:r>
                      <a:endParaRPr lang="es-US" sz="1800" b="1" dirty="0"/>
                    </a:p>
                  </a:txBody>
                  <a:tcPr marL="68580" marR="68580" marT="34290" marB="34290"/>
                </a:tc>
                <a:tc>
                  <a:txBody>
                    <a:bodyPr/>
                    <a:lstStyle/>
                    <a:p>
                      <a:pPr marL="0" algn="ctr" defTabSz="914400" rtl="0" eaLnBrk="1" latinLnBrk="0" hangingPunct="1"/>
                      <a:r>
                        <a:rPr lang="en-US" sz="1800" dirty="0" smtClean="0"/>
                        <a:t>$</a:t>
                      </a:r>
                      <a:r>
                        <a:rPr lang="es-US" sz="1800" kern="1200" dirty="0" smtClean="0">
                          <a:solidFill>
                            <a:schemeClr val="dk1"/>
                          </a:solidFill>
                          <a:effectLst/>
                          <a:latin typeface="+mn-lt"/>
                        </a:rPr>
                        <a:t>4,105</a:t>
                      </a:r>
                      <a:endParaRPr lang="es-US" sz="1800" kern="1200" dirty="0">
                        <a:solidFill>
                          <a:schemeClr val="dk1"/>
                        </a:solidFill>
                        <a:effectLst/>
                        <a:latin typeface="+mn-lt"/>
                        <a:ea typeface="+mn-ea"/>
                        <a:cs typeface="+mn-cs"/>
                      </a:endParaRPr>
                    </a:p>
                  </a:txBody>
                  <a:tcPr marL="68580" marR="68580" marT="34290" marB="34290"/>
                </a:tc>
                <a:tc>
                  <a:txBody>
                    <a:bodyPr/>
                    <a:lstStyle/>
                    <a:p>
                      <a:pPr algn="ctr"/>
                      <a:r>
                        <a:rPr lang="en-US" sz="1800" dirty="0" smtClean="0"/>
                        <a:t>$</a:t>
                      </a:r>
                      <a:r>
                        <a:rPr lang="es-US" sz="1800" kern="1200" dirty="0" smtClean="0">
                          <a:solidFill>
                            <a:schemeClr val="dk1"/>
                          </a:solidFill>
                          <a:effectLst/>
                          <a:latin typeface="+mn-lt"/>
                        </a:rPr>
                        <a:t>5,499 </a:t>
                      </a:r>
                      <a:endParaRPr lang="es-US" sz="1800" dirty="0"/>
                    </a:p>
                  </a:txBody>
                  <a:tcPr marL="68580" marR="68580" marT="34290" marB="34290"/>
                </a:tc>
                <a:tc>
                  <a:txBody>
                    <a:bodyPr/>
                    <a:lstStyle/>
                    <a:p>
                      <a:r>
                        <a:rPr lang="en-US" sz="1800" dirty="0" smtClean="0"/>
                        <a:t>Solo primas de la Parte A</a:t>
                      </a:r>
                      <a:endParaRPr lang="es-US" sz="1800" dirty="0"/>
                    </a:p>
                  </a:txBody>
                  <a:tcPr marL="68580" marR="68580" marT="34290" marB="34290"/>
                </a:tc>
              </a:tr>
            </a:tbl>
          </a:graphicData>
        </a:graphic>
      </p:graphicFrame>
      <p:sp>
        <p:nvSpPr>
          <p:cNvPr id="3" name="TextBox 2"/>
          <p:cNvSpPr txBox="1"/>
          <p:nvPr/>
        </p:nvSpPr>
        <p:spPr>
          <a:xfrm>
            <a:off x="3086100" y="6139404"/>
            <a:ext cx="3829050" cy="300082"/>
          </a:xfrm>
          <a:prstGeom prst="rect">
            <a:avLst/>
          </a:prstGeom>
          <a:noFill/>
        </p:spPr>
        <p:txBody>
          <a:bodyPr wrap="square" rtlCol="0">
            <a:spAutoFit/>
          </a:bodyPr>
          <a:lstStyle/>
          <a:p>
            <a:r>
              <a:rPr lang="es-US" sz="1350" dirty="0">
                <a:solidFill>
                  <a:prstClr val="black"/>
                </a:solidFill>
              </a:rPr>
              <a:t>*Visite el sitio web de su MSP</a:t>
            </a:r>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9" name="Footer Placeholder 8"/>
          <p:cNvSpPr>
            <a:spLocks noGrp="1"/>
          </p:cNvSpPr>
          <p:nvPr>
            <p:ph type="ftr" sz="quarter" idx="11"/>
          </p:nvPr>
        </p:nvSpPr>
        <p:spPr/>
        <p:txBody>
          <a:bodyPr/>
          <a:lstStyle/>
          <a:p>
            <a:r>
              <a:rPr lang="es-US" dirty="0" smtClean="0"/>
              <a:t>Introducción a Medicare</a:t>
            </a:r>
            <a:endParaRPr lang="es-US" dirty="0"/>
          </a:p>
        </p:txBody>
      </p:sp>
      <p:sp>
        <p:nvSpPr>
          <p:cNvPr id="10" name="Slide Number Placeholder 9"/>
          <p:cNvSpPr>
            <a:spLocks noGrp="1"/>
          </p:cNvSpPr>
          <p:nvPr>
            <p:ph type="sldNum" sz="quarter" idx="12"/>
          </p:nvPr>
        </p:nvSpPr>
        <p:spPr/>
        <p:txBody>
          <a:bodyPr/>
          <a:lstStyle/>
          <a:p>
            <a:fld id="{D60A6685-DBF6-4C41-A0CC-AA9EA7A85A20}" type="slidenum">
              <a:rPr lang="en-US" smtClean="0"/>
              <a:t>59</a:t>
            </a:fld>
            <a:endParaRPr lang="es-US" dirty="0"/>
          </a:p>
        </p:txBody>
      </p:sp>
    </p:spTree>
    <p:extLst>
      <p:ext uri="{BB962C8B-B14F-4D97-AF65-F5344CB8AC3E}">
        <p14:creationId xmlns:p14="http://schemas.microsoft.com/office/powerpoint/2010/main" val="2078787364"/>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US" dirty="0" smtClean="0"/>
              <a:t>Las 4 partes de Medicare</a:t>
            </a:r>
            <a:endParaRPr lang="es-US" dirty="0"/>
          </a:p>
        </p:txBody>
      </p:sp>
      <p:graphicFrame>
        <p:nvGraphicFramePr>
          <p:cNvPr id="11" name="Content Placeholder 10" descr="Part A, Hospital.&#10; Part B, Medical.&#10;Part C, or Medicare Advantage, includes Parts A and B and may incude drug coverage (Part D).&#10;Part D is Medicare Prescription drug coverage.&#10;"/>
          <p:cNvGraphicFramePr>
            <a:graphicFrameLocks noGrp="1"/>
          </p:cNvGraphicFramePr>
          <p:nvPr>
            <p:ph idx="1"/>
            <p:extLst>
              <p:ext uri="{D42A27DB-BD31-4B8C-83A1-F6EECF244321}">
                <p14:modId xmlns:p14="http://schemas.microsoft.com/office/powerpoint/2010/main" val="557502336"/>
              </p:ext>
            </p:extLst>
          </p:nvPr>
        </p:nvGraphicFramePr>
        <p:xfrm>
          <a:off x="628650" y="1171575"/>
          <a:ext cx="7886700" cy="5005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Date Placeholder 1"/>
          <p:cNvSpPr>
            <a:spLocks noGrp="1"/>
          </p:cNvSpPr>
          <p:nvPr>
            <p:ph type="dt" sz="half" idx="10"/>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60A6685-DBF6-4C41-A0CC-AA9EA7A85A20}" type="slidenum">
              <a:rPr lang="en-US" smtClean="0"/>
              <a:t>6</a:t>
            </a:fld>
            <a:endParaRPr lang="es-US" dirty="0"/>
          </a:p>
        </p:txBody>
      </p:sp>
    </p:spTree>
    <p:extLst>
      <p:ext uri="{BB962C8B-B14F-4D97-AF65-F5344CB8AC3E}">
        <p14:creationId xmlns:p14="http://schemas.microsoft.com/office/powerpoint/2010/main" val="39107833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Sitios web útiles</a:t>
            </a:r>
            <a:endParaRPr lang="es-US" dirty="0"/>
          </a:p>
        </p:txBody>
      </p:sp>
      <p:sp>
        <p:nvSpPr>
          <p:cNvPr id="3" name="Content Placeholder 2"/>
          <p:cNvSpPr>
            <a:spLocks noGrp="1"/>
          </p:cNvSpPr>
          <p:nvPr>
            <p:ph idx="1"/>
          </p:nvPr>
        </p:nvSpPr>
        <p:spPr>
          <a:xfrm>
            <a:off x="445168" y="1171074"/>
            <a:ext cx="8422106" cy="5005889"/>
          </a:xfrm>
        </p:spPr>
        <p:txBody>
          <a:bodyPr/>
          <a:lstStyle/>
          <a:p>
            <a:r>
              <a:rPr lang="es-US" sz="2800" dirty="0" smtClean="0"/>
              <a:t>Medicare: </a:t>
            </a:r>
            <a:r>
              <a:rPr lang="es-US" sz="2800" dirty="0" smtClean="0">
                <a:hlinkClick r:id="rId3"/>
              </a:rPr>
              <a:t>Medicare.gov</a:t>
            </a:r>
            <a:endParaRPr lang="es-US" sz="2800" dirty="0" smtClean="0"/>
          </a:p>
          <a:p>
            <a:r>
              <a:rPr lang="es-US" sz="2800" dirty="0" smtClean="0"/>
              <a:t>Medicaid: </a:t>
            </a:r>
            <a:r>
              <a:rPr lang="es-US" sz="2800" dirty="0" smtClean="0">
                <a:hlinkClick r:id="rId4"/>
              </a:rPr>
              <a:t>Medicaid.gov</a:t>
            </a:r>
            <a:endParaRPr lang="es-US" sz="2800" dirty="0" smtClean="0"/>
          </a:p>
          <a:p>
            <a:r>
              <a:rPr lang="es-US" sz="2800" dirty="0" smtClean="0"/>
              <a:t>Seguro Social:</a:t>
            </a:r>
            <a:r>
              <a:rPr lang="es-US" sz="2800" dirty="0" smtClean="0">
                <a:hlinkClick r:id="rId5"/>
              </a:rPr>
              <a:t>socialsecurity.gov</a:t>
            </a:r>
            <a:endParaRPr lang="es-US" sz="2800" dirty="0" smtClean="0"/>
          </a:p>
          <a:p>
            <a:r>
              <a:rPr lang="es-US" sz="2800" dirty="0" smtClean="0"/>
              <a:t>Mercado de Seguros Médicos: </a:t>
            </a:r>
            <a:r>
              <a:rPr lang="es-US" sz="2800" dirty="0" smtClean="0">
                <a:hlinkClick r:id="rId6"/>
              </a:rPr>
              <a:t>HealthCare.gov</a:t>
            </a:r>
            <a:endParaRPr lang="es-US" sz="2800" dirty="0" smtClean="0"/>
          </a:p>
          <a:p>
            <a:r>
              <a:rPr lang="es-US" sz="2800" dirty="0" smtClean="0"/>
              <a:t>Programa de Seguro Médico para Niños: </a:t>
            </a:r>
            <a:r>
              <a:rPr lang="es-US" sz="2800" dirty="0" smtClean="0">
                <a:hlinkClick r:id="rId7"/>
              </a:rPr>
              <a:t>InsureKidsNow.gov</a:t>
            </a:r>
            <a:endParaRPr lang="es-US" sz="2800" dirty="0" smtClean="0"/>
          </a:p>
          <a:p>
            <a:r>
              <a:rPr lang="es-US" sz="2800" dirty="0" smtClean="0"/>
              <a:t>Programa de Capacitación Nacional de CMS: </a:t>
            </a:r>
            <a:r>
              <a:rPr lang="es-US" sz="2800" dirty="0" smtClean="0">
                <a:hlinkClick r:id="rId8"/>
              </a:rPr>
              <a:t>CMS.gov/Outreach-and-Education/Training/ CMSNationalTrainingProgram/index.html</a:t>
            </a:r>
            <a:endParaRPr lang="es-US" sz="2800" dirty="0" smtClean="0"/>
          </a:p>
          <a:p>
            <a:pPr marL="292100" lvl="1" indent="-292100">
              <a:buFont typeface="Wingdings" panose="05000000000000000000" pitchFamily="2" charset="2"/>
              <a:buChar char="§"/>
            </a:pPr>
            <a:r>
              <a:rPr lang="es-US" dirty="0" smtClean="0"/>
              <a:t>Programa de Asistencia Estatal para Seguros de Salud: </a:t>
            </a:r>
            <a:r>
              <a:rPr lang="es-US" dirty="0" smtClean="0">
                <a:hlinkClick r:id="rId9"/>
              </a:rPr>
              <a:t>Medicare.gov/contacts</a:t>
            </a:r>
            <a:endParaRPr lang="es-US" strike="sngStrike" dirty="0" smtClean="0">
              <a:solidFill>
                <a:srgbClr val="FF0000"/>
              </a:solidFill>
            </a:endParaRPr>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6" name="Slide Number Placeholder 5"/>
          <p:cNvSpPr>
            <a:spLocks noGrp="1"/>
          </p:cNvSpPr>
          <p:nvPr>
            <p:ph type="sldNum" sz="quarter" idx="12"/>
          </p:nvPr>
        </p:nvSpPr>
        <p:spPr/>
        <p:txBody>
          <a:bodyPr/>
          <a:lstStyle/>
          <a:p>
            <a:fld id="{D60A6685-DBF6-4C41-A0CC-AA9EA7A85A20}" type="slidenum">
              <a:rPr lang="en-US" smtClean="0"/>
              <a:t>60</a:t>
            </a:fld>
            <a:endParaRPr lang="es-US" dirty="0"/>
          </a:p>
        </p:txBody>
      </p:sp>
    </p:spTree>
    <p:extLst>
      <p:ext uri="{BB962C8B-B14F-4D97-AF65-F5344CB8AC3E}">
        <p14:creationId xmlns:p14="http://schemas.microsoft.com/office/powerpoint/2010/main" val="29932928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Puntos clave que debe recordar</a:t>
            </a:r>
            <a:endParaRPr lang="es-US" dirty="0"/>
          </a:p>
        </p:txBody>
      </p:sp>
      <p:sp>
        <p:nvSpPr>
          <p:cNvPr id="3" name="Content Placeholder 2"/>
          <p:cNvSpPr>
            <a:spLocks noGrp="1"/>
          </p:cNvSpPr>
          <p:nvPr>
            <p:ph idx="1"/>
          </p:nvPr>
        </p:nvSpPr>
        <p:spPr/>
        <p:txBody>
          <a:bodyPr/>
          <a:lstStyle/>
          <a:p>
            <a:r>
              <a:rPr lang="es-US" sz="3000" dirty="0" smtClean="0"/>
              <a:t>Medicare es un programa de seguro médico.</a:t>
            </a:r>
          </a:p>
          <a:p>
            <a:r>
              <a:rPr lang="es-US" sz="3000" dirty="0" smtClean="0"/>
              <a:t>No cubre todos sus costos médicos.</a:t>
            </a:r>
          </a:p>
          <a:p>
            <a:r>
              <a:rPr lang="es-US" sz="3000" dirty="0" smtClean="0"/>
              <a:t>Tiene opciones sobre cómo obtener cobertura.</a:t>
            </a:r>
          </a:p>
          <a:p>
            <a:r>
              <a:rPr lang="es-US" sz="3000" dirty="0" smtClean="0"/>
              <a:t>Existen programas para las personas con ingresos y recursos limitados.</a:t>
            </a:r>
          </a:p>
          <a:p>
            <a:r>
              <a:rPr lang="es-US" sz="3000" dirty="0" smtClean="0"/>
              <a:t>Las decisiones afectan el tipo de cobertura que recibe.</a:t>
            </a:r>
          </a:p>
          <a:p>
            <a:r>
              <a:rPr lang="es-US" sz="3000" dirty="0" smtClean="0"/>
              <a:t>Ciertas decisiones son urgentes.</a:t>
            </a:r>
          </a:p>
          <a:p>
            <a:r>
              <a:rPr lang="es-US" sz="3000" dirty="0" smtClean="0"/>
              <a:t>Puede obtener ayuda si la necesita.</a:t>
            </a:r>
            <a:endParaRPr lang="es-US" sz="3000" dirty="0"/>
          </a:p>
        </p:txBody>
      </p:sp>
      <p:sp>
        <p:nvSpPr>
          <p:cNvPr id="4" name="Date Placeholder 3"/>
          <p:cNvSpPr>
            <a:spLocks noGrp="1"/>
          </p:cNvSpPr>
          <p:nvPr>
            <p:ph type="dt" sz="half" idx="10"/>
          </p:nvPr>
        </p:nvSpPr>
        <p:spPr/>
        <p:txBody>
          <a:bodyPr/>
          <a:lstStyle/>
          <a:p>
            <a:r>
              <a:rPr lang="es-US" dirty="0" smtClean="0"/>
              <a:t>Junio de 2017</a:t>
            </a:r>
            <a:endParaRPr lang="es-US" dirty="0"/>
          </a:p>
        </p:txBody>
      </p:sp>
      <p:sp>
        <p:nvSpPr>
          <p:cNvPr id="5" name="Footer Placeholder 4"/>
          <p:cNvSpPr>
            <a:spLocks noGrp="1"/>
          </p:cNvSpPr>
          <p:nvPr>
            <p:ph type="ftr" sz="quarter" idx="11"/>
          </p:nvPr>
        </p:nvSpPr>
        <p:spPr/>
        <p:txBody>
          <a:bodyPr/>
          <a:lstStyle/>
          <a:p>
            <a:r>
              <a:rPr lang="es-US" dirty="0" smtClean="0"/>
              <a:t>Introducción a Medicare</a:t>
            </a:r>
            <a:endParaRPr lang="es-US" dirty="0"/>
          </a:p>
        </p:txBody>
      </p:sp>
      <p:sp>
        <p:nvSpPr>
          <p:cNvPr id="7" name="Slide Number Placeholder 6"/>
          <p:cNvSpPr>
            <a:spLocks noGrp="1"/>
          </p:cNvSpPr>
          <p:nvPr>
            <p:ph type="sldNum" sz="quarter" idx="12"/>
          </p:nvPr>
        </p:nvSpPr>
        <p:spPr/>
        <p:txBody>
          <a:bodyPr/>
          <a:lstStyle/>
          <a:p>
            <a:fld id="{D60A6685-DBF6-4C41-A0CC-AA9EA7A85A20}" type="slidenum">
              <a:rPr lang="en-US" smtClean="0"/>
              <a:t>61</a:t>
            </a:fld>
            <a:endParaRPr lang="es-US" dirty="0"/>
          </a:p>
        </p:txBody>
      </p:sp>
    </p:spTree>
    <p:extLst>
      <p:ext uri="{BB962C8B-B14F-4D97-AF65-F5344CB8AC3E}">
        <p14:creationId xmlns:p14="http://schemas.microsoft.com/office/powerpoint/2010/main" val="2476866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Siglas</a:t>
            </a:r>
            <a:endParaRPr lang="es-US" dirty="0"/>
          </a:p>
        </p:txBody>
      </p:sp>
      <p:sp>
        <p:nvSpPr>
          <p:cNvPr id="3" name="Content Placeholder 2"/>
          <p:cNvSpPr>
            <a:spLocks noGrp="1"/>
          </p:cNvSpPr>
          <p:nvPr>
            <p:ph idx="1"/>
          </p:nvPr>
        </p:nvSpPr>
        <p:spPr>
          <a:xfrm>
            <a:off x="415635" y="1107574"/>
            <a:ext cx="8345979" cy="5248777"/>
          </a:xfrm>
        </p:spPr>
        <p:txBody>
          <a:bodyPr numCol="2"/>
          <a:lstStyle/>
          <a:p>
            <a:pPr marL="0" indent="0">
              <a:buNone/>
            </a:pPr>
            <a:r>
              <a:rPr lang="es-US" sz="1900" b="1" dirty="0" smtClean="0"/>
              <a:t>ELA</a:t>
            </a:r>
            <a:r>
              <a:rPr lang="es-US" sz="1900" dirty="0" smtClean="0"/>
              <a:t> </a:t>
            </a:r>
            <a:r>
              <a:rPr lang="es-US" sz="1900" dirty="0"/>
              <a:t>Esclerosis lateral amiotrófica </a:t>
            </a:r>
            <a:r>
              <a:rPr sz="1900" dirty="0"/>
              <a:t/>
            </a:r>
            <a:br>
              <a:rPr sz="1900" dirty="0"/>
            </a:br>
            <a:r>
              <a:rPr lang="es-US" sz="1900" dirty="0" smtClean="0"/>
              <a:t>(enfermedad de Lou Gehrig) </a:t>
            </a:r>
          </a:p>
          <a:p>
            <a:pPr marL="0" indent="0">
              <a:buNone/>
            </a:pPr>
            <a:r>
              <a:rPr lang="es-US" sz="1900" b="1" dirty="0"/>
              <a:t>CHAMPVA</a:t>
            </a:r>
            <a:r>
              <a:rPr lang="es-US" sz="1900" dirty="0"/>
              <a:t> Programa de Salud Civil y </a:t>
            </a:r>
            <a:r>
              <a:rPr sz="1900" dirty="0"/>
              <a:t/>
            </a:r>
            <a:br>
              <a:rPr sz="1900" dirty="0"/>
            </a:br>
            <a:r>
              <a:rPr lang="es-US" sz="1900" dirty="0" smtClean="0"/>
              <a:t>Médico del Departamento de </a:t>
            </a:r>
            <a:r>
              <a:rPr sz="1900" dirty="0"/>
              <a:t/>
            </a:r>
            <a:br>
              <a:rPr sz="1900" dirty="0"/>
            </a:br>
            <a:r>
              <a:rPr lang="es-US" sz="1900" dirty="0" smtClean="0"/>
              <a:t>Asuntos de Veteranos </a:t>
            </a:r>
          </a:p>
          <a:p>
            <a:pPr marL="0" indent="0">
              <a:buNone/>
            </a:pPr>
            <a:r>
              <a:rPr lang="es-US" sz="1900" b="1" dirty="0"/>
              <a:t>CHIP</a:t>
            </a:r>
            <a:r>
              <a:rPr lang="es-US" sz="1900" dirty="0"/>
              <a:t> Programa de Seguro Médico para Niños </a:t>
            </a:r>
          </a:p>
          <a:p>
            <a:pPr marL="0" indent="0">
              <a:buNone/>
            </a:pPr>
            <a:r>
              <a:rPr lang="es-US" sz="1900" b="1" dirty="0"/>
              <a:t>CMS</a:t>
            </a:r>
            <a:r>
              <a:rPr lang="es-US" sz="1900" dirty="0"/>
              <a:t> Centros de Servicios de Medicare y Medicaid </a:t>
            </a:r>
          </a:p>
          <a:p>
            <a:pPr marL="0" indent="0">
              <a:buNone/>
            </a:pPr>
            <a:r>
              <a:rPr lang="es-US" sz="1900" b="1" dirty="0"/>
              <a:t>EGHP</a:t>
            </a:r>
            <a:r>
              <a:rPr lang="es-US" sz="1900" dirty="0"/>
              <a:t> Plan de Salud Grupal de Empleadores </a:t>
            </a:r>
          </a:p>
          <a:p>
            <a:pPr marL="0" indent="0">
              <a:buNone/>
            </a:pPr>
            <a:r>
              <a:rPr lang="es-US" sz="1900" b="1" dirty="0"/>
              <a:t>ESRD</a:t>
            </a:r>
            <a:r>
              <a:rPr lang="es-US" sz="1900" dirty="0"/>
              <a:t> Enfermedad Renal en Etapa Final </a:t>
            </a:r>
          </a:p>
          <a:p>
            <a:pPr marL="0" indent="0">
              <a:buNone/>
            </a:pPr>
            <a:r>
              <a:rPr lang="es-US" sz="1900" b="1" dirty="0"/>
              <a:t>FICA</a:t>
            </a:r>
            <a:r>
              <a:rPr lang="es-US" sz="1900" dirty="0"/>
              <a:t> Ley de Contribución al Seguro Federal </a:t>
            </a:r>
          </a:p>
          <a:p>
            <a:pPr marL="0" indent="0">
              <a:buNone/>
            </a:pPr>
            <a:r>
              <a:rPr lang="es-US" sz="1900" b="1" dirty="0"/>
              <a:t>FPL</a:t>
            </a:r>
            <a:r>
              <a:rPr lang="es-US" sz="1900" dirty="0"/>
              <a:t> Nivel de Pobreza Federal </a:t>
            </a:r>
          </a:p>
          <a:p>
            <a:pPr marL="0" indent="0">
              <a:buNone/>
            </a:pPr>
            <a:r>
              <a:rPr lang="es-US" sz="1900" b="1" dirty="0"/>
              <a:t>GEP</a:t>
            </a:r>
            <a:r>
              <a:rPr lang="es-US" sz="1900" dirty="0"/>
              <a:t> Período de Inscripción General </a:t>
            </a:r>
          </a:p>
          <a:p>
            <a:pPr marL="0" indent="0">
              <a:buNone/>
            </a:pPr>
            <a:r>
              <a:rPr lang="es-US" sz="1900" b="1" dirty="0"/>
              <a:t>HMO</a:t>
            </a:r>
            <a:r>
              <a:rPr lang="es-US" sz="1900" dirty="0"/>
              <a:t> Organización para el Mantenimiento de la Salud </a:t>
            </a:r>
          </a:p>
          <a:p>
            <a:pPr marL="0" indent="0">
              <a:buNone/>
            </a:pPr>
            <a:r>
              <a:rPr lang="es-US" sz="1900" b="1" dirty="0"/>
              <a:t>HSA</a:t>
            </a:r>
            <a:r>
              <a:rPr lang="es-US" sz="1900" dirty="0"/>
              <a:t> Cuenta de Ahorros de Salud </a:t>
            </a:r>
          </a:p>
          <a:p>
            <a:pPr marL="0" indent="0">
              <a:buNone/>
            </a:pPr>
            <a:r>
              <a:rPr lang="es-US" sz="1900" b="1" dirty="0"/>
              <a:t>IEP</a:t>
            </a:r>
            <a:r>
              <a:rPr lang="es-US" sz="1900" dirty="0"/>
              <a:t> Período de Inscripción Inicial </a:t>
            </a:r>
          </a:p>
          <a:p>
            <a:pPr marL="0" indent="0">
              <a:buNone/>
            </a:pPr>
            <a:r>
              <a:rPr lang="es-US" sz="1900" b="1" dirty="0"/>
              <a:t>IRMAA</a:t>
            </a:r>
            <a:r>
              <a:rPr lang="es-US" sz="1900" dirty="0"/>
              <a:t> Cantidad de Ajuste Mensual Relacionado al Ingreso </a:t>
            </a:r>
          </a:p>
          <a:p>
            <a:pPr marL="0" indent="0">
              <a:buNone/>
            </a:pPr>
            <a:r>
              <a:rPr lang="es-US" sz="1900" b="1" dirty="0"/>
              <a:t>IRS</a:t>
            </a:r>
            <a:r>
              <a:rPr lang="es-US" sz="1900" dirty="0"/>
              <a:t> Servicio de Impuestos Internos </a:t>
            </a:r>
          </a:p>
          <a:p>
            <a:pPr marL="0" indent="0">
              <a:buNone/>
            </a:pPr>
            <a:r>
              <a:rPr lang="es-US" sz="1900" b="1" dirty="0"/>
              <a:t>MA</a:t>
            </a:r>
            <a:r>
              <a:rPr lang="es-US" sz="1900" dirty="0"/>
              <a:t> Medicare Advantage </a:t>
            </a:r>
          </a:p>
          <a:p>
            <a:pPr marL="0" indent="0">
              <a:buNone/>
            </a:pPr>
            <a:r>
              <a:rPr lang="es-US" sz="1900" b="1" dirty="0"/>
              <a:t>MA-PD</a:t>
            </a:r>
            <a:r>
              <a:rPr lang="es-US" sz="1900" dirty="0"/>
              <a:t> Recetas Médicas de Medicare Advantage </a:t>
            </a:r>
          </a:p>
          <a:p>
            <a:pPr marL="0" indent="0">
              <a:buNone/>
            </a:pPr>
            <a:r>
              <a:rPr lang="es-US" sz="1900" b="1" dirty="0" smtClean="0"/>
              <a:t>MEC</a:t>
            </a:r>
            <a:r>
              <a:rPr lang="es-US" sz="1900" dirty="0" smtClean="0"/>
              <a:t> Cobertura Mínima Esencial</a:t>
            </a:r>
            <a:endParaRPr lang="es-US" sz="1900" b="1" dirty="0" smtClean="0"/>
          </a:p>
          <a:p>
            <a:pPr marL="0" indent="0">
              <a:buNone/>
            </a:pPr>
            <a:r>
              <a:rPr lang="es-US" sz="1900" b="1" dirty="0" smtClean="0"/>
              <a:t>MSA</a:t>
            </a:r>
            <a:r>
              <a:rPr lang="es-US" sz="1900" dirty="0" smtClean="0"/>
              <a:t> </a:t>
            </a:r>
            <a:r>
              <a:rPr lang="es-US" sz="1900" dirty="0"/>
              <a:t>Cuenta de Ahorros Médicos </a:t>
            </a:r>
          </a:p>
          <a:p>
            <a:pPr marL="0" indent="0">
              <a:buNone/>
            </a:pPr>
            <a:r>
              <a:rPr lang="es-US" sz="1900" b="1" dirty="0"/>
              <a:t>NTP</a:t>
            </a:r>
            <a:r>
              <a:rPr lang="es-US" sz="1900" dirty="0"/>
              <a:t> Programa de Capacitación Nacional </a:t>
            </a:r>
          </a:p>
        </p:txBody>
      </p:sp>
      <p:sp>
        <p:nvSpPr>
          <p:cNvPr id="7" name="Date Placeholder 6"/>
          <p:cNvSpPr>
            <a:spLocks noGrp="1"/>
          </p:cNvSpPr>
          <p:nvPr>
            <p:ph type="dt" sz="half" idx="2"/>
          </p:nvPr>
        </p:nvSpPr>
        <p:spPr/>
        <p:txBody>
          <a:bodyPr/>
          <a:lstStyle/>
          <a:p>
            <a:r>
              <a:rPr lang="es-US" dirty="0" smtClean="0"/>
              <a:t>Junio de 2017</a:t>
            </a:r>
            <a:endParaRPr lang="es-US" dirty="0"/>
          </a:p>
        </p:txBody>
      </p:sp>
      <p:sp>
        <p:nvSpPr>
          <p:cNvPr id="8" name="Footer Placeholder 7"/>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3B75908-2BC4-4CCC-BE4B-63652A0FD379}" type="slidenum">
              <a:rPr lang="en-US" smtClean="0"/>
              <a:t>62</a:t>
            </a:fld>
            <a:endParaRPr lang="es-US" dirty="0"/>
          </a:p>
        </p:txBody>
      </p:sp>
    </p:spTree>
    <p:extLst>
      <p:ext uri="{BB962C8B-B14F-4D97-AF65-F5344CB8AC3E}">
        <p14:creationId xmlns:p14="http://schemas.microsoft.com/office/powerpoint/2010/main" val="15495305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dirty="0" smtClean="0"/>
              <a:t>Siglas (continuación)</a:t>
            </a:r>
            <a:endParaRPr lang="es-US" dirty="0"/>
          </a:p>
        </p:txBody>
      </p:sp>
      <p:sp>
        <p:nvSpPr>
          <p:cNvPr id="8" name="Content Placeholder 7"/>
          <p:cNvSpPr>
            <a:spLocks noGrp="1"/>
          </p:cNvSpPr>
          <p:nvPr>
            <p:ph idx="1"/>
          </p:nvPr>
        </p:nvSpPr>
        <p:spPr>
          <a:xfrm>
            <a:off x="368300" y="1132973"/>
            <a:ext cx="8343900" cy="5223377"/>
          </a:xfrm>
        </p:spPr>
        <p:txBody>
          <a:bodyPr numCol="2"/>
          <a:lstStyle/>
          <a:p>
            <a:pPr marL="0" indent="0">
              <a:buNone/>
            </a:pPr>
            <a:r>
              <a:rPr lang="es-US" sz="1900" b="1" dirty="0"/>
              <a:t>OEP</a:t>
            </a:r>
            <a:r>
              <a:rPr lang="es-US" sz="1900" dirty="0"/>
              <a:t> Período de Inscripción Abierta </a:t>
            </a:r>
          </a:p>
          <a:p>
            <a:pPr marL="0" indent="0">
              <a:buNone/>
            </a:pPr>
            <a:r>
              <a:rPr lang="es-US" sz="1900" b="1" dirty="0"/>
              <a:t>PACE</a:t>
            </a:r>
            <a:r>
              <a:rPr lang="es-US" sz="1900" dirty="0"/>
              <a:t> Programas de Cuidado </a:t>
            </a:r>
            <a:r>
              <a:rPr sz="1900" dirty="0"/>
              <a:t/>
            </a:r>
            <a:br>
              <a:rPr sz="1900" dirty="0"/>
            </a:br>
            <a:r>
              <a:rPr lang="es-US" sz="1900" dirty="0" smtClean="0"/>
              <a:t>Integral para Ancianos (PACE) </a:t>
            </a:r>
          </a:p>
          <a:p>
            <a:pPr marL="0" indent="0">
              <a:buNone/>
            </a:pPr>
            <a:r>
              <a:rPr lang="es-US" sz="1900" b="1" dirty="0"/>
              <a:t>PDP</a:t>
            </a:r>
            <a:r>
              <a:rPr lang="es-US" sz="1900" dirty="0"/>
              <a:t> Plan para Medicamentos Recetados </a:t>
            </a:r>
          </a:p>
          <a:p>
            <a:pPr marL="0" indent="0">
              <a:buNone/>
            </a:pPr>
            <a:r>
              <a:rPr lang="es-US" sz="1900" b="1" dirty="0"/>
              <a:t>PFFS</a:t>
            </a:r>
            <a:r>
              <a:rPr lang="es-US" sz="1900" dirty="0"/>
              <a:t> Plan Privado de Pago por Servicio </a:t>
            </a:r>
          </a:p>
          <a:p>
            <a:pPr marL="0" indent="0">
              <a:buNone/>
            </a:pPr>
            <a:r>
              <a:rPr lang="es-US" sz="1900" b="1" dirty="0"/>
              <a:t>POS</a:t>
            </a:r>
            <a:r>
              <a:rPr lang="es-US" sz="1900" dirty="0"/>
              <a:t> Punto de Servicio </a:t>
            </a:r>
          </a:p>
          <a:p>
            <a:pPr marL="0" indent="0">
              <a:buNone/>
            </a:pPr>
            <a:r>
              <a:rPr lang="es-US" sz="1900" b="1" dirty="0"/>
              <a:t>PPO</a:t>
            </a:r>
            <a:r>
              <a:rPr lang="es-US" sz="1900" dirty="0"/>
              <a:t> Organización de Proveedor Preferido </a:t>
            </a:r>
          </a:p>
          <a:p>
            <a:pPr marL="0" indent="0">
              <a:buNone/>
            </a:pPr>
            <a:r>
              <a:rPr lang="es-US" sz="1900" b="1" dirty="0"/>
              <a:t>QHP</a:t>
            </a:r>
            <a:r>
              <a:rPr lang="es-US" sz="1900" dirty="0"/>
              <a:t> Plan de Salud Autorizado </a:t>
            </a:r>
          </a:p>
          <a:p>
            <a:pPr marL="0" indent="0">
              <a:buNone/>
            </a:pPr>
            <a:r>
              <a:rPr lang="es-US" sz="1900" b="1" dirty="0"/>
              <a:t>QI</a:t>
            </a:r>
            <a:r>
              <a:rPr lang="es-US" sz="1900" dirty="0"/>
              <a:t> Individuos Calificados </a:t>
            </a:r>
          </a:p>
          <a:p>
            <a:pPr marL="0" indent="0">
              <a:buNone/>
            </a:pPr>
            <a:r>
              <a:rPr lang="es-US" sz="1900" b="1" dirty="0"/>
              <a:t>QMB</a:t>
            </a:r>
            <a:r>
              <a:rPr lang="es-US" sz="1900" dirty="0"/>
              <a:t> Beneficiario Calificado de Medicare </a:t>
            </a:r>
          </a:p>
          <a:p>
            <a:pPr marL="0" indent="0">
              <a:buNone/>
            </a:pPr>
            <a:r>
              <a:rPr lang="es-US" sz="1900" b="1" dirty="0"/>
              <a:t>RRB</a:t>
            </a:r>
            <a:r>
              <a:rPr lang="es-US" sz="1900" dirty="0"/>
              <a:t> Junta de Retiro Ferroviario </a:t>
            </a:r>
          </a:p>
          <a:p>
            <a:pPr marL="0" indent="0">
              <a:buNone/>
            </a:pPr>
            <a:r>
              <a:rPr lang="es-US" sz="1900" b="1" dirty="0"/>
              <a:t>SEP</a:t>
            </a:r>
            <a:r>
              <a:rPr lang="es-US" sz="1900" dirty="0"/>
              <a:t> Período de Inscripción Especial </a:t>
            </a:r>
          </a:p>
          <a:p>
            <a:pPr marL="0" indent="0">
              <a:buNone/>
            </a:pPr>
            <a:r>
              <a:rPr lang="es-US" sz="1900" b="1" dirty="0"/>
              <a:t>SHIP</a:t>
            </a:r>
            <a:r>
              <a:rPr lang="es-US" sz="1900" dirty="0"/>
              <a:t> Programa Estatal de Asistencia sobre Seguros de Salud </a:t>
            </a:r>
          </a:p>
          <a:p>
            <a:pPr marL="0" indent="0">
              <a:buNone/>
            </a:pPr>
            <a:r>
              <a:rPr lang="es-US" sz="1900" b="1" dirty="0"/>
              <a:t>SLMB</a:t>
            </a:r>
            <a:r>
              <a:rPr lang="es-US" sz="1900" dirty="0"/>
              <a:t> Beneficiario Medicare de Bajo Ingreso </a:t>
            </a:r>
          </a:p>
          <a:p>
            <a:pPr marL="0" indent="0">
              <a:buNone/>
            </a:pPr>
            <a:r>
              <a:rPr lang="es-US" sz="1900" b="1" dirty="0"/>
              <a:t>SNF</a:t>
            </a:r>
            <a:r>
              <a:rPr lang="es-US" sz="1900" dirty="0"/>
              <a:t> Centro de Enfermería Especializada </a:t>
            </a:r>
          </a:p>
          <a:p>
            <a:pPr marL="0" indent="0">
              <a:buNone/>
            </a:pPr>
            <a:r>
              <a:rPr lang="es-US" sz="1900" b="1" dirty="0"/>
              <a:t>SNP</a:t>
            </a:r>
            <a:r>
              <a:rPr lang="es-US" sz="1900" dirty="0"/>
              <a:t> Planes de Necesidades Especiales </a:t>
            </a:r>
          </a:p>
          <a:p>
            <a:pPr marL="0" indent="0">
              <a:buNone/>
            </a:pPr>
            <a:r>
              <a:rPr lang="es-US" sz="1900" b="1" dirty="0"/>
              <a:t>SSA</a:t>
            </a:r>
            <a:r>
              <a:rPr lang="es-US" sz="1900" dirty="0"/>
              <a:t> Administración del Seguro Social </a:t>
            </a:r>
          </a:p>
          <a:p>
            <a:pPr marL="0" indent="0">
              <a:buNone/>
            </a:pPr>
            <a:r>
              <a:rPr lang="es-US" sz="1900" b="1" dirty="0"/>
              <a:t>SSDI</a:t>
            </a:r>
            <a:r>
              <a:rPr lang="es-US" sz="1900" dirty="0"/>
              <a:t> Seguro por Incapacidad del Seguro Social </a:t>
            </a:r>
          </a:p>
          <a:p>
            <a:pPr marL="0" indent="0">
              <a:buNone/>
            </a:pPr>
            <a:r>
              <a:rPr lang="es-US" sz="1900" b="1" dirty="0"/>
              <a:t>TFL</a:t>
            </a:r>
            <a:r>
              <a:rPr lang="es-US" sz="1900" dirty="0"/>
              <a:t> TRICARE for Life </a:t>
            </a:r>
          </a:p>
          <a:p>
            <a:pPr marL="0" indent="0">
              <a:buNone/>
            </a:pPr>
            <a:r>
              <a:rPr lang="es-US" sz="1900" b="1" dirty="0"/>
              <a:t>TTY</a:t>
            </a:r>
            <a:r>
              <a:rPr lang="es-US" sz="1900" dirty="0"/>
              <a:t> Teletipo/Teléfono de texto </a:t>
            </a:r>
          </a:p>
          <a:p>
            <a:pPr marL="0" indent="0">
              <a:buNone/>
            </a:pPr>
            <a:r>
              <a:rPr lang="es-US" sz="1900" b="1" dirty="0"/>
              <a:t>VA</a:t>
            </a:r>
            <a:r>
              <a:rPr lang="es-US" sz="1900" dirty="0"/>
              <a:t> Departamento de Asuntos de los Veteranos de EE. UU. </a:t>
            </a:r>
          </a:p>
          <a:p>
            <a:pPr marL="0" indent="0">
              <a:buNone/>
            </a:pPr>
            <a:r>
              <a:rPr lang="es-US" sz="1900" b="1" dirty="0"/>
              <a:t>VSMI</a:t>
            </a:r>
            <a:r>
              <a:rPr lang="es-US" sz="1900" dirty="0"/>
              <a:t> Seguro Médico Suplementario Variable </a:t>
            </a:r>
          </a:p>
        </p:txBody>
      </p:sp>
      <p:sp>
        <p:nvSpPr>
          <p:cNvPr id="6" name="Date Placeholder 5"/>
          <p:cNvSpPr>
            <a:spLocks noGrp="1"/>
          </p:cNvSpPr>
          <p:nvPr>
            <p:ph type="dt" sz="half" idx="2"/>
          </p:nvPr>
        </p:nvSpPr>
        <p:spPr/>
        <p:txBody>
          <a:bodyPr/>
          <a:lstStyle/>
          <a:p>
            <a:r>
              <a:rPr lang="es-US" dirty="0" smtClean="0"/>
              <a:t>Junio de 2017</a:t>
            </a:r>
            <a:endParaRPr lang="es-US" dirty="0"/>
          </a:p>
        </p:txBody>
      </p:sp>
      <p:sp>
        <p:nvSpPr>
          <p:cNvPr id="7" name="Footer Placeholder 6"/>
          <p:cNvSpPr>
            <a:spLocks noGrp="1"/>
          </p:cNvSpPr>
          <p:nvPr>
            <p:ph type="ftr" sz="quarter" idx="11"/>
          </p:nvPr>
        </p:nvSpPr>
        <p:spPr/>
        <p:txBody>
          <a:bodyPr/>
          <a:lstStyle/>
          <a:p>
            <a:r>
              <a:rPr lang="es-US" dirty="0" smtClean="0"/>
              <a:t>Introducción a Medicare</a:t>
            </a:r>
            <a:endParaRPr lang="es-US" dirty="0"/>
          </a:p>
        </p:txBody>
      </p:sp>
      <p:sp>
        <p:nvSpPr>
          <p:cNvPr id="9" name="Slide Number Placeholder 8"/>
          <p:cNvSpPr>
            <a:spLocks noGrp="1"/>
          </p:cNvSpPr>
          <p:nvPr>
            <p:ph type="sldNum" sz="quarter" idx="12"/>
          </p:nvPr>
        </p:nvSpPr>
        <p:spPr/>
        <p:txBody>
          <a:bodyPr/>
          <a:lstStyle/>
          <a:p>
            <a:fld id="{D3B75908-2BC4-4CCC-BE4B-63652A0FD379}" type="slidenum">
              <a:rPr lang="en-US" smtClean="0"/>
              <a:t>63</a:t>
            </a:fld>
            <a:endParaRPr lang="es-US" dirty="0"/>
          </a:p>
        </p:txBody>
      </p:sp>
    </p:spTree>
    <p:extLst>
      <p:ext uri="{BB962C8B-B14F-4D97-AF65-F5344CB8AC3E}">
        <p14:creationId xmlns:p14="http://schemas.microsoft.com/office/powerpoint/2010/main" val="35205124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s-US" dirty="0" smtClean="0"/>
              <a:t>Esta capacitación es brindada por el</a:t>
            </a:r>
            <a:endParaRPr lang="es-US" dirty="0"/>
          </a:p>
        </p:txBody>
      </p:sp>
      <p:sp>
        <p:nvSpPr>
          <p:cNvPr id="8" name="Content Placeholder 2"/>
          <p:cNvSpPr txBox="1">
            <a:spLocks/>
          </p:cNvSpPr>
          <p:nvPr/>
        </p:nvSpPr>
        <p:spPr>
          <a:xfrm>
            <a:off x="381000" y="1143938"/>
            <a:ext cx="8414084" cy="508635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buNone/>
            </a:pPr>
            <a:r>
              <a:rPr lang="es-US" dirty="0" smtClean="0"/>
              <a:t>Programa de Capacitación Nacional de CMS (NTP)</a:t>
            </a:r>
          </a:p>
          <a:p>
            <a:pPr marL="0" indent="0" algn="ctr">
              <a:spcBef>
                <a:spcPts val="600"/>
              </a:spcBef>
              <a:buNone/>
            </a:pPr>
            <a:endParaRPr lang="es-US" sz="900" dirty="0"/>
          </a:p>
          <a:p>
            <a:pPr marL="0" indent="0" algn="ctr">
              <a:spcBef>
                <a:spcPts val="600"/>
              </a:spcBef>
              <a:buNone/>
            </a:pPr>
            <a:r>
              <a:rPr lang="es-US" sz="2800" dirty="0" smtClean="0"/>
              <a:t>Para ver todos los materiales de capacitación disponibles de NTP, </a:t>
            </a:r>
          </a:p>
          <a:p>
            <a:pPr marL="0" indent="0" algn="ctr">
              <a:spcBef>
                <a:spcPts val="600"/>
              </a:spcBef>
              <a:buNone/>
            </a:pPr>
            <a:r>
              <a:rPr lang="es-US" sz="2800" dirty="0"/>
              <a:t>o para suscribirse a nuestra lista por correo electrónico, visite</a:t>
            </a:r>
          </a:p>
          <a:p>
            <a:pPr marL="0" indent="0" algn="ctr">
              <a:spcBef>
                <a:spcPts val="600"/>
              </a:spcBef>
              <a:buNone/>
            </a:pPr>
            <a:r>
              <a:rPr lang="es-US" sz="2800" u="sng" dirty="0" smtClean="0">
                <a:hlinkClick r:id="rId3"/>
              </a:rPr>
              <a:t>CMS.gov/outreach-and-education/training/CMSNationalTrainingProgram</a:t>
            </a:r>
            <a:r>
              <a:rPr lang="es-US" sz="2800" dirty="0" smtClean="0"/>
              <a:t>.</a:t>
            </a:r>
          </a:p>
          <a:p>
            <a:pPr marL="0" indent="0" algn="ctr">
              <a:spcBef>
                <a:spcPts val="600"/>
              </a:spcBef>
              <a:buNone/>
            </a:pPr>
            <a:endParaRPr lang="es-US" sz="2800" dirty="0" smtClean="0"/>
          </a:p>
          <a:p>
            <a:pPr marL="0" indent="0" algn="ctr">
              <a:spcBef>
                <a:spcPts val="600"/>
              </a:spcBef>
              <a:buNone/>
            </a:pPr>
            <a:r>
              <a:rPr lang="es-US" sz="2800" dirty="0" smtClean="0"/>
              <a:t>Manténgase conectado. </a:t>
            </a:r>
          </a:p>
          <a:p>
            <a:pPr marL="0" indent="0" algn="ctr">
              <a:spcBef>
                <a:spcPts val="600"/>
              </a:spcBef>
              <a:buNone/>
            </a:pPr>
            <a:r>
              <a:rPr lang="es-US" sz="2800" dirty="0" smtClean="0"/>
              <a:t>Contáctenos en </a:t>
            </a:r>
            <a:r>
              <a:rPr lang="es-US" sz="2800" dirty="0" smtClean="0">
                <a:hlinkClick r:id="rId4"/>
              </a:rPr>
              <a:t>training@cms.hhs.gov</a:t>
            </a:r>
            <a:r>
              <a:rPr lang="es-US" sz="2800" dirty="0" smtClean="0"/>
              <a:t>, o </a:t>
            </a:r>
          </a:p>
          <a:p>
            <a:pPr marL="0" indent="0" algn="ctr">
              <a:spcBef>
                <a:spcPts val="600"/>
              </a:spcBef>
              <a:buNone/>
            </a:pPr>
            <a:r>
              <a:rPr lang="es-US" sz="2800" dirty="0" smtClean="0"/>
              <a:t>síganos en       @CMSGov #CMSNTP</a:t>
            </a:r>
            <a:endParaRPr lang="es-US" sz="2800" dirty="0"/>
          </a:p>
          <a:p>
            <a:pPr marL="0" indent="0" algn="ctr">
              <a:spcBef>
                <a:spcPts val="600"/>
              </a:spcBef>
              <a:buNone/>
            </a:pPr>
            <a:endParaRPr lang="es-US" sz="2800" dirty="0" smtClean="0"/>
          </a:p>
          <a:p>
            <a:pPr marL="0" indent="0">
              <a:buNone/>
            </a:pPr>
            <a:endParaRPr lang="es-US" dirty="0"/>
          </a:p>
        </p:txBody>
      </p:sp>
      <p:pic>
        <p:nvPicPr>
          <p:cNvPr id="10" name="Picture 9" descr="Twitter icon" title="Final presentation slide">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87362" y="5522484"/>
            <a:ext cx="406400" cy="406400"/>
          </a:xfrm>
          <a:prstGeom prst="rect">
            <a:avLst/>
          </a:prstGeom>
        </p:spPr>
      </p:pic>
      <p:sp>
        <p:nvSpPr>
          <p:cNvPr id="2" name="Date Placeholder 1"/>
          <p:cNvSpPr>
            <a:spLocks noGrp="1"/>
          </p:cNvSpPr>
          <p:nvPr>
            <p:ph type="dt" sz="half" idx="2"/>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3B75908-2BC4-4CCC-BE4B-63652A0FD379}" type="slidenum">
              <a:rPr lang="en-US" smtClean="0"/>
              <a:t>64</a:t>
            </a:fld>
            <a:endParaRPr lang="es-US" dirty="0"/>
          </a:p>
        </p:txBody>
      </p:sp>
    </p:spTree>
    <p:extLst>
      <p:ext uri="{BB962C8B-B14F-4D97-AF65-F5344CB8AC3E}">
        <p14:creationId xmlns:p14="http://schemas.microsoft.com/office/powerpoint/2010/main" val="17282410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descr="Your Medicare Coverage Choices" title="Your Medicare Coverage Choices"/>
          <p:cNvSpPr>
            <a:spLocks noGrp="1"/>
          </p:cNvSpPr>
          <p:nvPr>
            <p:ph type="title"/>
          </p:nvPr>
        </p:nvSpPr>
        <p:spPr/>
        <p:txBody>
          <a:bodyPr/>
          <a:lstStyle/>
          <a:p>
            <a:r>
              <a:rPr lang="es-US" dirty="0" smtClean="0"/>
              <a:t>Sus opciones de cobertura Medicare</a:t>
            </a:r>
            <a:endParaRPr lang="es-US" dirty="0"/>
          </a:p>
        </p:txBody>
      </p:sp>
      <p:grpSp>
        <p:nvGrpSpPr>
          <p:cNvPr id="30" name="Group 29" title="Original Medicare Structure"/>
          <p:cNvGrpSpPr/>
          <p:nvPr/>
        </p:nvGrpSpPr>
        <p:grpSpPr>
          <a:xfrm>
            <a:off x="140654" y="1219201"/>
            <a:ext cx="4010846" cy="5121275"/>
            <a:chOff x="1724124" y="1219201"/>
            <a:chExt cx="4010846" cy="5121275"/>
          </a:xfrm>
        </p:grpSpPr>
        <p:grpSp>
          <p:nvGrpSpPr>
            <p:cNvPr id="31" name="Group 30" descr="Arrow indicating two choices"/>
            <p:cNvGrpSpPr/>
            <p:nvPr/>
          </p:nvGrpSpPr>
          <p:grpSpPr>
            <a:xfrm>
              <a:off x="2847968" y="2807419"/>
              <a:ext cx="1686319" cy="879029"/>
              <a:chOff x="3733801" y="1143000"/>
              <a:chExt cx="1686319" cy="894824"/>
            </a:xfrm>
          </p:grpSpPr>
          <p:cxnSp>
            <p:nvCxnSpPr>
              <p:cNvPr id="39" name="Straight Arrow Connector 38"/>
              <p:cNvCxnSpPr/>
              <p:nvPr/>
            </p:nvCxnSpPr>
            <p:spPr>
              <a:xfrm flipH="1">
                <a:off x="3733801" y="1580624"/>
                <a:ext cx="810272"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4544073" y="1580624"/>
                <a:ext cx="876047"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544073" y="1143000"/>
                <a:ext cx="677" cy="437624"/>
              </a:xfrm>
              <a:prstGeom prst="line">
                <a:avLst/>
              </a:prstGeom>
              <a:ln w="50800"/>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267589" y="2422861"/>
              <a:ext cx="2781300" cy="461665"/>
            </a:xfrm>
            <a:prstGeom prst="rect">
              <a:avLst/>
            </a:prstGeom>
            <a:noFill/>
          </p:spPr>
          <p:txBody>
            <a:bodyPr wrap="square" rtlCol="0">
              <a:spAutoFit/>
            </a:bodyPr>
            <a:lstStyle/>
            <a:p>
              <a:r>
                <a:rPr lang="es-US" sz="2400" b="1" dirty="0">
                  <a:solidFill>
                    <a:prstClr val="black"/>
                  </a:solidFill>
                </a:rPr>
                <a:t>Medicare Original</a:t>
              </a:r>
            </a:p>
          </p:txBody>
        </p:sp>
        <p:sp>
          <p:nvSpPr>
            <p:cNvPr id="33" name="Rectangle 32" descr="Hospital Insurance" title="Part A"/>
            <p:cNvSpPr/>
            <p:nvPr/>
          </p:nvSpPr>
          <p:spPr>
            <a:xfrm>
              <a:off x="1724124" y="1219201"/>
              <a:ext cx="1333500" cy="1077483"/>
            </a:xfrm>
            <a:prstGeom prst="rect">
              <a:avLst/>
            </a:prstGeom>
            <a:solidFill>
              <a:schemeClr val="accent1">
                <a:lumMod val="40000"/>
                <a:lumOff val="60000"/>
              </a:schemeClr>
            </a:solidFill>
            <a:ln w="381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Parte A</a:t>
              </a:r>
            </a:p>
            <a:p>
              <a:pPr algn="ctr"/>
              <a:r>
                <a:rPr lang="es-US" sz="2000" dirty="0">
                  <a:solidFill>
                    <a:prstClr val="black"/>
                  </a:solidFill>
                </a:rPr>
                <a:t>Seguro de Hospital</a:t>
              </a:r>
            </a:p>
          </p:txBody>
        </p:sp>
        <p:sp>
          <p:nvSpPr>
            <p:cNvPr id="34" name="Rectangle 33" descr="Medical Insurance" title="Part B"/>
            <p:cNvSpPr/>
            <p:nvPr/>
          </p:nvSpPr>
          <p:spPr>
            <a:xfrm>
              <a:off x="4055727" y="1260396"/>
              <a:ext cx="1297106" cy="106954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Parte B</a:t>
              </a:r>
            </a:p>
            <a:p>
              <a:pPr algn="ctr"/>
              <a:r>
                <a:rPr lang="es-US" sz="2000" dirty="0">
                  <a:solidFill>
                    <a:prstClr val="black"/>
                  </a:solidFill>
                </a:rPr>
                <a:t>Seguro Médico</a:t>
              </a:r>
            </a:p>
          </p:txBody>
        </p:sp>
        <p:sp>
          <p:nvSpPr>
            <p:cNvPr id="35" name="TextBox 34"/>
            <p:cNvSpPr txBox="1"/>
            <p:nvPr/>
          </p:nvSpPr>
          <p:spPr>
            <a:xfrm>
              <a:off x="2091470" y="3688559"/>
              <a:ext cx="3060699" cy="369332"/>
            </a:xfrm>
            <a:prstGeom prst="rect">
              <a:avLst/>
            </a:prstGeom>
            <a:noFill/>
          </p:spPr>
          <p:txBody>
            <a:bodyPr wrap="square" rtlCol="0">
              <a:spAutoFit/>
            </a:bodyPr>
            <a:lstStyle/>
            <a:p>
              <a:pPr algn="ctr"/>
              <a:r>
                <a:rPr lang="es-US" b="1" dirty="0">
                  <a:solidFill>
                    <a:prstClr val="black"/>
                  </a:solidFill>
                </a:rPr>
                <a:t>Puede agregar uno o ambos</a:t>
              </a:r>
            </a:p>
          </p:txBody>
        </p:sp>
        <p:sp>
          <p:nvSpPr>
            <p:cNvPr id="36" name="Rectangle 35" descr="Precription Drug Coverage" title="Part D"/>
            <p:cNvSpPr/>
            <p:nvPr/>
          </p:nvSpPr>
          <p:spPr>
            <a:xfrm>
              <a:off x="4099584" y="4191001"/>
              <a:ext cx="1635386" cy="214947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1700" b="1" dirty="0">
                  <a:solidFill>
                    <a:prstClr val="black"/>
                  </a:solidFill>
                </a:rPr>
                <a:t>Parte D</a:t>
              </a:r>
            </a:p>
            <a:p>
              <a:pPr algn="ctr"/>
              <a:r>
                <a:rPr lang="es-US" sz="1700" dirty="0">
                  <a:solidFill>
                    <a:prstClr val="black"/>
                  </a:solidFill>
                </a:rPr>
                <a:t>Cobertura para medicamentos recetados.</a:t>
              </a:r>
            </a:p>
            <a:p>
              <a:pPr algn="ctr"/>
              <a:r>
                <a:rPr lang="es-US" sz="1700" b="1" dirty="0">
                  <a:solidFill>
                    <a:prstClr val="black"/>
                  </a:solidFill>
                </a:rPr>
                <a:t>Debe tener la Parte A y/o la </a:t>
              </a:r>
            </a:p>
            <a:p>
              <a:pPr algn="ctr"/>
              <a:r>
                <a:rPr lang="es-US" sz="1700" b="1" dirty="0">
                  <a:solidFill>
                    <a:prstClr val="black"/>
                  </a:solidFill>
                </a:rPr>
                <a:t>Parte B</a:t>
              </a:r>
            </a:p>
          </p:txBody>
        </p:sp>
        <p:sp>
          <p:nvSpPr>
            <p:cNvPr id="37" name="Rectangle 36" descr="Also known as Medigap policy" title="Medicare Supplement Insurance"/>
            <p:cNvSpPr/>
            <p:nvPr/>
          </p:nvSpPr>
          <p:spPr>
            <a:xfrm>
              <a:off x="1790702" y="4184077"/>
              <a:ext cx="1810668" cy="2156399"/>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1700" dirty="0">
                  <a:solidFill>
                    <a:prstClr val="black"/>
                  </a:solidFill>
                </a:rPr>
                <a:t>Póliza del Asegurador Suplementario de Medicare (</a:t>
              </a:r>
              <a:r>
                <a:rPr lang="es-US" sz="1700" b="1" dirty="0">
                  <a:solidFill>
                    <a:prstClr val="black"/>
                  </a:solidFill>
                </a:rPr>
                <a:t>Medigap</a:t>
              </a:r>
              <a:r>
                <a:rPr lang="es-US" sz="1700" dirty="0">
                  <a:solidFill>
                    <a:prstClr val="black"/>
                  </a:solidFill>
                </a:rPr>
                <a:t>).</a:t>
              </a:r>
            </a:p>
            <a:p>
              <a:pPr algn="ctr"/>
              <a:r>
                <a:rPr lang="es-US" sz="1700" b="1" dirty="0">
                  <a:solidFill>
                    <a:prstClr val="black"/>
                  </a:solidFill>
                </a:rPr>
                <a:t>Debe tener la Parte A y la Parte </a:t>
              </a:r>
            </a:p>
          </p:txBody>
        </p:sp>
        <p:sp>
          <p:nvSpPr>
            <p:cNvPr id="38" name="TextBox 37"/>
            <p:cNvSpPr txBox="1"/>
            <p:nvPr/>
          </p:nvSpPr>
          <p:spPr>
            <a:xfrm>
              <a:off x="3083920" y="1295879"/>
              <a:ext cx="910237" cy="954107"/>
            </a:xfrm>
            <a:prstGeom prst="rect">
              <a:avLst/>
            </a:prstGeom>
            <a:noFill/>
          </p:spPr>
          <p:txBody>
            <a:bodyPr wrap="square" rtlCol="0">
              <a:spAutoFit/>
            </a:bodyPr>
            <a:lstStyle/>
            <a:p>
              <a:pPr algn="ctr"/>
              <a:r>
                <a:rPr lang="es-US" sz="2800" b="1" dirty="0">
                  <a:solidFill>
                    <a:prstClr val="black"/>
                  </a:solidFill>
                </a:rPr>
                <a:t>y/o</a:t>
              </a:r>
            </a:p>
          </p:txBody>
        </p:sp>
      </p:grpSp>
      <p:grpSp>
        <p:nvGrpSpPr>
          <p:cNvPr id="42" name="Group 41" descr="Arrow indicating two choices"/>
          <p:cNvGrpSpPr/>
          <p:nvPr/>
        </p:nvGrpSpPr>
        <p:grpSpPr>
          <a:xfrm>
            <a:off x="3741355" y="2160393"/>
            <a:ext cx="1686319" cy="457200"/>
            <a:chOff x="3733801" y="1580624"/>
            <a:chExt cx="1686319" cy="457200"/>
          </a:xfrm>
        </p:grpSpPr>
        <p:cxnSp>
          <p:nvCxnSpPr>
            <p:cNvPr id="43" name="Straight Arrow Connector 42"/>
            <p:cNvCxnSpPr/>
            <p:nvPr/>
          </p:nvCxnSpPr>
          <p:spPr>
            <a:xfrm flipH="1">
              <a:off x="3733801" y="1580624"/>
              <a:ext cx="810272"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544073" y="1580624"/>
              <a:ext cx="876047"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grpSp>
        <p:nvGrpSpPr>
          <p:cNvPr id="45" name="Group 44" title="Medicare advantage structure"/>
          <p:cNvGrpSpPr/>
          <p:nvPr/>
        </p:nvGrpSpPr>
        <p:grpSpPr>
          <a:xfrm>
            <a:off x="4969730" y="1219201"/>
            <a:ext cx="4019992" cy="5105399"/>
            <a:chOff x="6553200" y="1219201"/>
            <a:chExt cx="4019992" cy="5105399"/>
          </a:xfrm>
        </p:grpSpPr>
        <p:sp>
          <p:nvSpPr>
            <p:cNvPr id="46" name="TextBox 45"/>
            <p:cNvSpPr txBox="1"/>
            <p:nvPr/>
          </p:nvSpPr>
          <p:spPr>
            <a:xfrm>
              <a:off x="7010400" y="2357736"/>
              <a:ext cx="3562792" cy="461665"/>
            </a:xfrm>
            <a:prstGeom prst="rect">
              <a:avLst/>
            </a:prstGeom>
            <a:noFill/>
          </p:spPr>
          <p:txBody>
            <a:bodyPr wrap="square" rtlCol="0">
              <a:spAutoFit/>
            </a:bodyPr>
            <a:lstStyle/>
            <a:p>
              <a:r>
                <a:rPr lang="es-US" sz="2400" b="1" dirty="0">
                  <a:solidFill>
                    <a:prstClr val="black"/>
                  </a:solidFill>
                </a:rPr>
                <a:t> Plan Medicare Advantage</a:t>
              </a:r>
            </a:p>
          </p:txBody>
        </p:sp>
        <p:sp>
          <p:nvSpPr>
            <p:cNvPr id="47" name="Rectangle 46" descr="Combines Part A, B and usually D" title="Part C"/>
            <p:cNvSpPr/>
            <p:nvPr/>
          </p:nvSpPr>
          <p:spPr>
            <a:xfrm>
              <a:off x="7258706" y="2819400"/>
              <a:ext cx="2667000" cy="1222122"/>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Parte C</a:t>
              </a:r>
            </a:p>
            <a:p>
              <a:pPr algn="ctr"/>
              <a:r>
                <a:rPr lang="es-US" sz="2000" dirty="0">
                  <a:solidFill>
                    <a:prstClr val="black"/>
                  </a:solidFill>
                </a:rPr>
                <a:t>Combina las Partes A y B y, por lo general, </a:t>
              </a:r>
            </a:p>
            <a:p>
              <a:pPr algn="ctr"/>
              <a:r>
                <a:rPr lang="es-US" sz="2000" dirty="0">
                  <a:solidFill>
                    <a:prstClr val="black"/>
                  </a:solidFill>
                </a:rPr>
                <a:t>Parte D</a:t>
              </a:r>
            </a:p>
          </p:txBody>
        </p:sp>
        <p:sp>
          <p:nvSpPr>
            <p:cNvPr id="48" name="Rectangle 47" descr="Prescription Drug coverage. Most Part C plans cover prescription drugs." title="Prescription Drug coverage"/>
            <p:cNvSpPr/>
            <p:nvPr/>
          </p:nvSpPr>
          <p:spPr>
            <a:xfrm>
              <a:off x="6553200" y="4191000"/>
              <a:ext cx="3791606" cy="2133600"/>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A veces, puede agregar un Plan de </a:t>
              </a:r>
              <a:r>
                <a:rPr lang="es-US" sz="1700" b="1" dirty="0">
                  <a:solidFill>
                    <a:prstClr val="black"/>
                  </a:solidFill>
                </a:rPr>
                <a:t>Parte C separado</a:t>
              </a:r>
            </a:p>
            <a:p>
              <a:pPr algn="ctr"/>
              <a:r>
                <a:rPr lang="es-US" sz="1700" dirty="0">
                  <a:solidFill>
                    <a:prstClr val="black"/>
                  </a:solidFill>
                </a:rPr>
                <a:t>Cobertura para medicamentos recetados</a:t>
              </a:r>
            </a:p>
            <a:p>
              <a:pPr algn="ctr"/>
              <a:r>
                <a:rPr lang="es-US" sz="1700" dirty="0">
                  <a:solidFill>
                    <a:prstClr val="black"/>
                  </a:solidFill>
                </a:rPr>
                <a:t>(La mayoría de los planes de la Parte C cubren los medicamentos recetados. Es posible que pueda agregar la cobertura de medicamentos a </a:t>
              </a:r>
              <a:r>
                <a:rPr lang="es-US" sz="1700" b="1" dirty="0">
                  <a:solidFill>
                    <a:prstClr val="black"/>
                  </a:solidFill>
                </a:rPr>
                <a:t>algunos</a:t>
              </a:r>
              <a:r>
                <a:rPr lang="es-US" sz="1700" dirty="0">
                  <a:solidFill>
                    <a:prstClr val="black"/>
                  </a:solidFill>
                </a:rPr>
                <a:t> tipos de planes si </a:t>
              </a:r>
              <a:r>
                <a:rPr lang="es-US" sz="1700" i="1" dirty="0">
                  <a:solidFill>
                    <a:prstClr val="black"/>
                  </a:solidFill>
                </a:rPr>
                <a:t>no</a:t>
              </a:r>
              <a:r>
                <a:rPr lang="es-US" sz="1700" dirty="0">
                  <a:solidFill>
                    <a:prstClr val="black"/>
                  </a:solidFill>
                </a:rPr>
                <a:t> la incluyen ya</a:t>
              </a:r>
              <a:r>
                <a:rPr lang="es-US" sz="2000" dirty="0">
                  <a:solidFill>
                    <a:prstClr val="black"/>
                  </a:solidFill>
                </a:rPr>
                <a:t>).</a:t>
              </a:r>
            </a:p>
          </p:txBody>
        </p:sp>
        <p:sp>
          <p:nvSpPr>
            <p:cNvPr id="49" name="Rectangle 48" descr="Hospital Insurance" title="Part A"/>
            <p:cNvSpPr/>
            <p:nvPr/>
          </p:nvSpPr>
          <p:spPr>
            <a:xfrm>
              <a:off x="6893187" y="1252458"/>
              <a:ext cx="1333500" cy="1077483"/>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Parte A</a:t>
              </a:r>
            </a:p>
            <a:p>
              <a:pPr algn="ctr"/>
              <a:r>
                <a:rPr lang="es-US" sz="2000" dirty="0">
                  <a:solidFill>
                    <a:prstClr val="black"/>
                  </a:solidFill>
                </a:rPr>
                <a:t>Seguro de Hospital</a:t>
              </a:r>
            </a:p>
          </p:txBody>
        </p:sp>
        <p:sp>
          <p:nvSpPr>
            <p:cNvPr id="50" name="Rectangle 49" descr="Medical Insurance" title="Part B"/>
            <p:cNvSpPr/>
            <p:nvPr/>
          </p:nvSpPr>
          <p:spPr>
            <a:xfrm>
              <a:off x="9047700" y="1219201"/>
              <a:ext cx="1297106" cy="106954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US" sz="2000" b="1" dirty="0">
                  <a:solidFill>
                    <a:prstClr val="black"/>
                  </a:solidFill>
                </a:rPr>
                <a:t>Parte B</a:t>
              </a:r>
            </a:p>
            <a:p>
              <a:pPr algn="ctr"/>
              <a:r>
                <a:rPr lang="es-US" sz="2000" dirty="0">
                  <a:solidFill>
                    <a:prstClr val="black"/>
                  </a:solidFill>
                </a:rPr>
                <a:t>Seguro Médico</a:t>
              </a:r>
            </a:p>
          </p:txBody>
        </p:sp>
        <p:sp>
          <p:nvSpPr>
            <p:cNvPr id="51" name="TextBox 50"/>
            <p:cNvSpPr txBox="1"/>
            <p:nvPr/>
          </p:nvSpPr>
          <p:spPr>
            <a:xfrm>
              <a:off x="8183538" y="1450657"/>
              <a:ext cx="910237" cy="523220"/>
            </a:xfrm>
            <a:prstGeom prst="rect">
              <a:avLst/>
            </a:prstGeom>
            <a:noFill/>
          </p:spPr>
          <p:txBody>
            <a:bodyPr wrap="square" rtlCol="0">
              <a:spAutoFit/>
            </a:bodyPr>
            <a:lstStyle/>
            <a:p>
              <a:pPr algn="ctr"/>
              <a:r>
                <a:rPr lang="es-US" sz="2800" b="1" dirty="0">
                  <a:solidFill>
                    <a:prstClr val="black"/>
                  </a:solidFill>
                </a:rPr>
                <a:t>y</a:t>
              </a:r>
            </a:p>
          </p:txBody>
        </p:sp>
      </p:grpSp>
      <p:sp>
        <p:nvSpPr>
          <p:cNvPr id="52" name="TextBox 51"/>
          <p:cNvSpPr txBox="1"/>
          <p:nvPr/>
        </p:nvSpPr>
        <p:spPr>
          <a:xfrm>
            <a:off x="4296461" y="1650431"/>
            <a:ext cx="461986" cy="369332"/>
          </a:xfrm>
          <a:prstGeom prst="rect">
            <a:avLst/>
          </a:prstGeom>
          <a:noFill/>
        </p:spPr>
        <p:txBody>
          <a:bodyPr wrap="none" rtlCol="0">
            <a:spAutoFit/>
          </a:bodyPr>
          <a:lstStyle/>
          <a:p>
            <a:r>
              <a:rPr lang="es-US" dirty="0">
                <a:solidFill>
                  <a:prstClr val="black"/>
                </a:solidFill>
              </a:rPr>
              <a:t>O</a:t>
            </a:r>
          </a:p>
        </p:txBody>
      </p:sp>
      <p:sp>
        <p:nvSpPr>
          <p:cNvPr id="2" name="Date Placeholder 1"/>
          <p:cNvSpPr>
            <a:spLocks noGrp="1"/>
          </p:cNvSpPr>
          <p:nvPr>
            <p:ph type="dt" sz="half" idx="10"/>
          </p:nvPr>
        </p:nvSpPr>
        <p:spPr/>
        <p:txBody>
          <a:bodyPr/>
          <a:lstStyle/>
          <a:p>
            <a:r>
              <a:rPr lang="es-US" dirty="0" smtClean="0"/>
              <a:t>Junio de 2017</a:t>
            </a:r>
            <a:endParaRPr lang="es-US" dirty="0"/>
          </a:p>
        </p:txBody>
      </p:sp>
      <p:sp>
        <p:nvSpPr>
          <p:cNvPr id="3" name="Footer Placeholder 2"/>
          <p:cNvSpPr>
            <a:spLocks noGrp="1"/>
          </p:cNvSpPr>
          <p:nvPr>
            <p:ph type="ftr" sz="quarter" idx="11"/>
          </p:nvPr>
        </p:nvSpPr>
        <p:spPr/>
        <p:txBody>
          <a:bodyPr/>
          <a:lstStyle/>
          <a:p>
            <a:r>
              <a:rPr lang="es-US" dirty="0" smtClean="0"/>
              <a:t>Introducción a Medicare</a:t>
            </a:r>
            <a:endParaRPr lang="es-US" dirty="0"/>
          </a:p>
        </p:txBody>
      </p:sp>
      <p:sp>
        <p:nvSpPr>
          <p:cNvPr id="4" name="Slide Number Placeholder 3"/>
          <p:cNvSpPr>
            <a:spLocks noGrp="1"/>
          </p:cNvSpPr>
          <p:nvPr>
            <p:ph type="sldNum" sz="quarter" idx="12"/>
          </p:nvPr>
        </p:nvSpPr>
        <p:spPr/>
        <p:txBody>
          <a:bodyPr/>
          <a:lstStyle/>
          <a:p>
            <a:fld id="{D60A6685-DBF6-4C41-A0CC-AA9EA7A85A20}" type="slidenum">
              <a:rPr lang="en-US" smtClean="0"/>
              <a:t>7</a:t>
            </a:fld>
            <a:endParaRPr lang="es-US" dirty="0"/>
          </a:p>
        </p:txBody>
      </p:sp>
    </p:spTree>
    <p:extLst>
      <p:ext uri="{BB962C8B-B14F-4D97-AF65-F5344CB8AC3E}">
        <p14:creationId xmlns:p14="http://schemas.microsoft.com/office/powerpoint/2010/main" val="14038353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descr="Slide describes when enrollment in Medicare Part A and Part B is automatic." title="Automatic Enrollment- Part A and Part B"/>
          <p:cNvSpPr>
            <a:spLocks noGrp="1"/>
          </p:cNvSpPr>
          <p:nvPr>
            <p:ph type="title"/>
          </p:nvPr>
        </p:nvSpPr>
        <p:spPr>
          <a:xfrm>
            <a:off x="266699" y="1"/>
            <a:ext cx="8626567" cy="1026694"/>
          </a:xfrm>
        </p:spPr>
        <p:txBody>
          <a:bodyPr>
            <a:noAutofit/>
          </a:bodyPr>
          <a:lstStyle/>
          <a:p>
            <a:r>
              <a:rPr lang="es-US" dirty="0" smtClean="0"/>
              <a:t>Inscripción automática: Parte A y Parte B</a:t>
            </a:r>
            <a:endParaRPr lang="es-US" dirty="0"/>
          </a:p>
        </p:txBody>
      </p:sp>
      <p:sp>
        <p:nvSpPr>
          <p:cNvPr id="2" name="Content Placeholder 1" descr="Automatic enrollment for those receiving&#10;Social Security benefits&#10;Railroad Retirement Board benefits&#10;Initial Enrollment Package &#10;Mailed 3 months before&#10;65 or&#10;25th month of disability benefits&#10;Includes your Medicare card&#10;" title="Automatic Enrollment- Medicare Part A and Part B"/>
          <p:cNvSpPr>
            <a:spLocks noGrp="1"/>
          </p:cNvSpPr>
          <p:nvPr>
            <p:ph idx="1"/>
          </p:nvPr>
        </p:nvSpPr>
        <p:spPr/>
        <p:txBody>
          <a:bodyPr/>
          <a:lstStyle/>
          <a:p>
            <a:pPr marL="339725" indent="-339725"/>
            <a:r>
              <a:rPr lang="es-US" dirty="0" smtClean="0"/>
              <a:t>Inscripción automática para quienes reciben</a:t>
            </a:r>
          </a:p>
          <a:p>
            <a:pPr marL="574675" lvl="1" indent="-230188"/>
            <a:r>
              <a:rPr lang="es-US" dirty="0" smtClean="0"/>
              <a:t>Beneficios del Seguro Social</a:t>
            </a:r>
          </a:p>
          <a:p>
            <a:pPr marL="574675" lvl="1" indent="-230188"/>
            <a:r>
              <a:rPr lang="es-US" dirty="0" smtClean="0"/>
              <a:t>Beneficios de la Junta de Retiro Ferroviario</a:t>
            </a:r>
          </a:p>
          <a:p>
            <a:pPr marL="339725" indent="-339725"/>
            <a:r>
              <a:rPr lang="es-US" dirty="0" smtClean="0"/>
              <a:t>Paquete de Inscripción Inicial </a:t>
            </a:r>
          </a:p>
          <a:p>
            <a:pPr marL="574675" lvl="1" indent="-231775"/>
            <a:r>
              <a:rPr lang="es-US" dirty="0" smtClean="0"/>
              <a:t>Enviado por correo 3 meses antes</a:t>
            </a:r>
          </a:p>
          <a:p>
            <a:pPr marL="973138" lvl="2" indent="-327025"/>
            <a:r>
              <a:rPr lang="es-US" dirty="0" smtClean="0"/>
              <a:t>de cumplidos los 65 años; o</a:t>
            </a:r>
          </a:p>
          <a:p>
            <a:pPr marL="973138" lvl="2" indent="-327025"/>
            <a:r>
              <a:rPr lang="es-US" dirty="0" smtClean="0"/>
              <a:t>al mes n.º 25 de los beneficios por incapacidad</a:t>
            </a:r>
          </a:p>
          <a:p>
            <a:pPr marL="633413" lvl="1" indent="-288925"/>
            <a:r>
              <a:rPr lang="es-US" dirty="0" smtClean="0"/>
              <a:t>Incluye su tarjeta Medicare</a:t>
            </a:r>
          </a:p>
          <a:p>
            <a:endParaRPr lang="es-US" dirty="0"/>
          </a:p>
        </p:txBody>
      </p:sp>
      <p:pic>
        <p:nvPicPr>
          <p:cNvPr id="7" name="Picture 2" descr="Image of &quot;Welcome to Medicare&quot; pamphlet." title="Image of the front of the &quot;Welcome to Medicare&quot; pamphl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78" y="3195284"/>
            <a:ext cx="2192789" cy="14044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60A6685-DBF6-4C41-A0CC-AA9EA7A85A20}" type="slidenum">
              <a:rPr lang="en-US" smtClean="0"/>
              <a:t>8</a:t>
            </a:fld>
            <a:endParaRPr lang="es-US" dirty="0"/>
          </a:p>
        </p:txBody>
      </p:sp>
    </p:spTree>
    <p:extLst>
      <p:ext uri="{BB962C8B-B14F-4D97-AF65-F5344CB8AC3E}">
        <p14:creationId xmlns:p14="http://schemas.microsoft.com/office/powerpoint/2010/main" val="9575698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descr="Medicare card description" title="Medicare Card"/>
          <p:cNvSpPr>
            <a:spLocks noGrp="1" noChangeArrowheads="1"/>
          </p:cNvSpPr>
          <p:nvPr>
            <p:ph type="title"/>
          </p:nvPr>
        </p:nvSpPr>
        <p:spPr/>
        <p:txBody>
          <a:bodyPr/>
          <a:lstStyle/>
          <a:p>
            <a:r>
              <a:rPr lang="es-US" dirty="0" smtClean="0"/>
              <a:t>Tarjeta Medicare</a:t>
            </a:r>
          </a:p>
        </p:txBody>
      </p:sp>
      <p:sp>
        <p:nvSpPr>
          <p:cNvPr id="8" name="Content Placeholder 7" descr="Keep it and accept Medicare Part A and Part B&#10;Return it to refuse Part B&#10;Follow instructions on back of card&#10;" title="Medicare card description"/>
          <p:cNvSpPr>
            <a:spLocks noGrp="1"/>
          </p:cNvSpPr>
          <p:nvPr>
            <p:ph idx="1"/>
          </p:nvPr>
        </p:nvSpPr>
        <p:spPr>
          <a:xfrm>
            <a:off x="304801" y="1171074"/>
            <a:ext cx="8382000" cy="5005889"/>
          </a:xfrm>
        </p:spPr>
        <p:txBody>
          <a:bodyPr/>
          <a:lstStyle/>
          <a:p>
            <a:pPr marL="398463" indent="-398463"/>
            <a:r>
              <a:rPr lang="es-US" dirty="0" smtClean="0"/>
              <a:t>Consérvela y acepte Medicare Parte A y Parte B</a:t>
            </a:r>
          </a:p>
          <a:p>
            <a:pPr marL="398463" indent="-398463"/>
            <a:r>
              <a:rPr lang="es-US" dirty="0" smtClean="0"/>
              <a:t>Devuélvala para rechazar la Parte B.</a:t>
            </a:r>
          </a:p>
          <a:p>
            <a:pPr marL="738188" lvl="1" indent="-330200"/>
            <a:r>
              <a:rPr lang="es-US" dirty="0" smtClean="0"/>
              <a:t>Siga las instrucciones en el dorso de la tarjeta.</a:t>
            </a:r>
            <a:endParaRPr lang="es-US" dirty="0"/>
          </a:p>
        </p:txBody>
      </p:sp>
      <p:sp>
        <p:nvSpPr>
          <p:cNvPr id="13" name="TextBox 12" descr="Front" title="Front"/>
          <p:cNvSpPr txBox="1"/>
          <p:nvPr/>
        </p:nvSpPr>
        <p:spPr>
          <a:xfrm>
            <a:off x="2303022" y="3447827"/>
            <a:ext cx="1152049" cy="300082"/>
          </a:xfrm>
          <a:prstGeom prst="rect">
            <a:avLst/>
          </a:prstGeom>
          <a:solidFill>
            <a:schemeClr val="accent1">
              <a:lumMod val="75000"/>
            </a:schemeClr>
          </a:solidFill>
        </p:spPr>
        <p:txBody>
          <a:bodyPr wrap="square" rtlCol="0">
            <a:spAutoFit/>
          </a:bodyPr>
          <a:lstStyle/>
          <a:p>
            <a:pPr algn="ctr"/>
            <a:r>
              <a:rPr lang="es-US" sz="1350" b="1" dirty="0">
                <a:solidFill>
                  <a:prstClr val="white"/>
                </a:solidFill>
              </a:rPr>
              <a:t>Frente</a:t>
            </a:r>
          </a:p>
        </p:txBody>
      </p:sp>
      <p:pic>
        <p:nvPicPr>
          <p:cNvPr id="1026" name="Picture 3" descr="Image of the front of a Medicare Card" title="Image of the front of a Medicare ca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717" y="3762033"/>
            <a:ext cx="2970657" cy="213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descr="Back" title="Back"/>
          <p:cNvSpPr txBox="1"/>
          <p:nvPr/>
        </p:nvSpPr>
        <p:spPr>
          <a:xfrm>
            <a:off x="5543551" y="3461951"/>
            <a:ext cx="1152049" cy="300082"/>
          </a:xfrm>
          <a:prstGeom prst="rect">
            <a:avLst/>
          </a:prstGeom>
          <a:solidFill>
            <a:schemeClr val="accent1">
              <a:lumMod val="75000"/>
            </a:schemeClr>
          </a:solidFill>
        </p:spPr>
        <p:txBody>
          <a:bodyPr wrap="square" rtlCol="0">
            <a:spAutoFit/>
          </a:bodyPr>
          <a:lstStyle/>
          <a:p>
            <a:pPr algn="ctr"/>
            <a:r>
              <a:rPr lang="es-US" sz="1350" b="1" dirty="0">
                <a:solidFill>
                  <a:prstClr val="white"/>
                </a:solidFill>
              </a:rPr>
              <a:t>Dorso</a:t>
            </a:r>
          </a:p>
        </p:txBody>
      </p:sp>
      <p:pic>
        <p:nvPicPr>
          <p:cNvPr id="3" name="Picture 2" descr="The image shows the back of a Medicare card." title="Image of the back of a Medicare car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8753" y="3857747"/>
            <a:ext cx="2982372" cy="1938254"/>
          </a:xfrm>
          <a:prstGeom prst="rect">
            <a:avLst/>
          </a:prstGeom>
          <a:ln>
            <a:solidFill>
              <a:schemeClr val="tx1"/>
            </a:solidFill>
          </a:ln>
        </p:spPr>
      </p:pic>
      <p:sp>
        <p:nvSpPr>
          <p:cNvPr id="2" name="Date Placeholder 1"/>
          <p:cNvSpPr>
            <a:spLocks noGrp="1"/>
          </p:cNvSpPr>
          <p:nvPr>
            <p:ph type="dt" sz="half" idx="10"/>
          </p:nvPr>
        </p:nvSpPr>
        <p:spPr/>
        <p:txBody>
          <a:bodyPr/>
          <a:lstStyle/>
          <a:p>
            <a:r>
              <a:rPr lang="es-US" dirty="0" smtClean="0"/>
              <a:t>Junio de 2017</a:t>
            </a:r>
            <a:endParaRPr lang="es-US" dirty="0"/>
          </a:p>
        </p:txBody>
      </p:sp>
      <p:sp>
        <p:nvSpPr>
          <p:cNvPr id="4" name="Footer Placeholder 3"/>
          <p:cNvSpPr>
            <a:spLocks noGrp="1"/>
          </p:cNvSpPr>
          <p:nvPr>
            <p:ph type="ftr" sz="quarter" idx="11"/>
          </p:nvPr>
        </p:nvSpPr>
        <p:spPr/>
        <p:txBody>
          <a:bodyPr/>
          <a:lstStyle/>
          <a:p>
            <a:r>
              <a:rPr lang="es-US" dirty="0" smtClean="0"/>
              <a:t>Introducción a Medicare</a:t>
            </a:r>
            <a:endParaRPr lang="es-US" dirty="0"/>
          </a:p>
        </p:txBody>
      </p:sp>
      <p:sp>
        <p:nvSpPr>
          <p:cNvPr id="5" name="Slide Number Placeholder 4"/>
          <p:cNvSpPr>
            <a:spLocks noGrp="1"/>
          </p:cNvSpPr>
          <p:nvPr>
            <p:ph type="sldNum" sz="quarter" idx="12"/>
          </p:nvPr>
        </p:nvSpPr>
        <p:spPr/>
        <p:txBody>
          <a:bodyPr/>
          <a:lstStyle/>
          <a:p>
            <a:fld id="{D60A6685-DBF6-4C41-A0CC-AA9EA7A85A20}" type="slidenum">
              <a:rPr lang="en-US" smtClean="0"/>
              <a:t>9</a:t>
            </a:fld>
            <a:endParaRPr lang="es-US" dirty="0"/>
          </a:p>
        </p:txBody>
      </p:sp>
    </p:spTree>
    <p:custDataLst>
      <p:tags r:id="rId1"/>
    </p:custDataLst>
    <p:extLst>
      <p:ext uri="{BB962C8B-B14F-4D97-AF65-F5344CB8AC3E}">
        <p14:creationId xmlns:p14="http://schemas.microsoft.com/office/powerpoint/2010/main" val="3034266776"/>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5687438E-5A0B-49A1-93AD-3CCD7DF03B27}"/>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2016ntpPowerPointTemplate11_5_15</Template>
  <TotalTime>9964</TotalTime>
  <Words>14148</Words>
  <Application>Microsoft Office PowerPoint</Application>
  <PresentationFormat>On-screen Show (4:3)</PresentationFormat>
  <Paragraphs>1347</Paragraphs>
  <Slides>64</Slides>
  <Notes>64</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64</vt:i4>
      </vt:variant>
    </vt:vector>
  </HeadingPairs>
  <TitlesOfParts>
    <vt:vector size="76" baseType="lpstr">
      <vt:lpstr>Arial</vt:lpstr>
      <vt:lpstr>Bradley Hand ITC</vt:lpstr>
      <vt:lpstr>Calibri</vt:lpstr>
      <vt:lpstr>Calibri </vt:lpstr>
      <vt:lpstr>Calibri Light</vt:lpstr>
      <vt:lpstr>Courier New</vt:lpstr>
      <vt:lpstr>Minion Pro</vt:lpstr>
      <vt:lpstr>Times New Roman</vt:lpstr>
      <vt:lpstr>Wingdings</vt:lpstr>
      <vt:lpstr>1_Custom Design</vt:lpstr>
      <vt:lpstr>2_Custom Design</vt:lpstr>
      <vt:lpstr>Custom Design</vt:lpstr>
      <vt:lpstr> </vt:lpstr>
      <vt:lpstr>Índice</vt:lpstr>
      <vt:lpstr>Objetivos de la sesión</vt:lpstr>
      <vt:lpstr>Lección 1: ¿Qué es Medicare?</vt:lpstr>
      <vt:lpstr>¿Quién dirige Medicare?</vt:lpstr>
      <vt:lpstr>Las 4 partes de Medicare</vt:lpstr>
      <vt:lpstr>Sus opciones de cobertura Medicare</vt:lpstr>
      <vt:lpstr>Inscripción automática: Parte A y Parte B</vt:lpstr>
      <vt:lpstr>Tarjeta Medicare</vt:lpstr>
      <vt:lpstr>Qué hacer cuando la inscripción no es automática</vt:lpstr>
      <vt:lpstr>Cuándo debe inscribirse a Medicare</vt:lpstr>
      <vt:lpstr> Período de Inscripción General (GEP) </vt:lpstr>
      <vt:lpstr>Prima de la Parte A y Parte B  Período de Inscripción Especial (SEP)</vt:lpstr>
      <vt:lpstr>Compruebe su conocimiento: pregunta 1</vt:lpstr>
      <vt:lpstr>Lección 2: Decisión: ¿Cómo deseo obtener  mi Cobertura Medicare?</vt:lpstr>
      <vt:lpstr>Medicare Original  Parte A: Seguro de hospital</vt:lpstr>
      <vt:lpstr>Cómo pagar Medicare Parte A</vt:lpstr>
      <vt:lpstr>Parte A: Lo que paga  en Medicare Original</vt:lpstr>
      <vt:lpstr>Período de beneficios</vt:lpstr>
      <vt:lpstr> Decisión: ¿Debo inscribirme para la Parte A? </vt:lpstr>
      <vt:lpstr>Medicare Original  Parte B: Seguro médico</vt:lpstr>
      <vt:lpstr>Lo que usted paga: primas de la Parte B</vt:lpstr>
      <vt:lpstr>Prima estándar mensual de la Parte B: monto de ajuste de Medicare relacionado con el ingreso para 2017</vt:lpstr>
      <vt:lpstr>Parte B: Lo que paga en Medicare Original</vt:lpstr>
      <vt:lpstr>Decisión: ¿Debo conservar la Parte B o inscribirme a ella?</vt:lpstr>
      <vt:lpstr>Cuándo debe tener la Parte B</vt:lpstr>
      <vt:lpstr>Parte B y empleo activo </vt:lpstr>
      <vt:lpstr>Compruebe su conocimiento: pregunta 2</vt:lpstr>
      <vt:lpstr>Compruebe su conocimiento: pregunta 3</vt:lpstr>
      <vt:lpstr>Lección 3: ¿Qué es una póliza Medigap?</vt:lpstr>
      <vt:lpstr>Tipos de planes Medigap</vt:lpstr>
      <vt:lpstr>Decisión: ¿Necesito una póliza Medigap?</vt:lpstr>
      <vt:lpstr>¿Cuál es el mejor momento para  comprar una póliza Medigap?</vt:lpstr>
      <vt:lpstr>Para comprar una póliza Medigap, siga estos pasos</vt:lpstr>
      <vt:lpstr>Compruebe su conocimiento: pregunta 4</vt:lpstr>
      <vt:lpstr>Lección 4: Parte D: Cobertura Medicare  para medicamentos recetados</vt:lpstr>
      <vt:lpstr>Cómo funciona Medicare Parte D </vt:lpstr>
      <vt:lpstr>¿Quiénes pueden inscribirse para la Parte D?</vt:lpstr>
      <vt:lpstr>¿Cuándo puedo inscribirme para un Plan Parte D?</vt:lpstr>
      <vt:lpstr>Cómo elegir un Plan Parte D</vt:lpstr>
      <vt:lpstr>Decisión: ¿Debo inscribirme para un Plan Parte D?</vt:lpstr>
      <vt:lpstr>Compruebe su conocimiento: pregunta 5</vt:lpstr>
      <vt:lpstr>Compruebe su conocimiento: pregunta 6 </vt:lpstr>
      <vt:lpstr>Lección 5: Parte C: Medicare Advantage</vt:lpstr>
      <vt:lpstr>Cómo funcionan los planes Medicare Advantage (MA)</vt:lpstr>
      <vt:lpstr>¿Cuándo puedo inscribirme para un  Plan Medicare Advantage?</vt:lpstr>
      <vt:lpstr>Decisión: ¿Debo inscribirme en un  Plan Medicare Advantage?</vt:lpstr>
      <vt:lpstr>Resumen de comparación para decidir:  Cómo funcionan</vt:lpstr>
      <vt:lpstr>  ¿En qué difieren las pólizas Medigap y los planes Medicare Advantage?   </vt:lpstr>
      <vt:lpstr>Compruebe su conocimiento: pregunta 7</vt:lpstr>
      <vt:lpstr>Compruebe su conocimiento: pregunta 8</vt:lpstr>
      <vt:lpstr>Lección 6: Medicare y el  Mercado de Séguros Médicos </vt:lpstr>
      <vt:lpstr>El Mercado y cómo ser elegible para Medicare</vt:lpstr>
      <vt:lpstr>Medicare para personas con incapacidades  y el Mercado</vt:lpstr>
      <vt:lpstr>Elección del Mercado en lugar de Medicare</vt:lpstr>
      <vt:lpstr>Compruebe su conocimiento: pregunta 9</vt:lpstr>
      <vt:lpstr>Lección 7: Ayuda para personas con ingresos y recursos limitados</vt:lpstr>
      <vt:lpstr>¿En qué se diferencian Medicare y Medicaid?</vt:lpstr>
      <vt:lpstr>Programa de Ahorros de Medicare 2017  Límites de ingresos/recursos</vt:lpstr>
      <vt:lpstr>Sitios web útiles</vt:lpstr>
      <vt:lpstr>Puntos clave que debe recordar</vt:lpstr>
      <vt:lpstr>Siglas</vt:lpstr>
      <vt:lpstr>Siglas (continuación)</vt:lpstr>
      <vt:lpstr>Esta capacitación es brindada por el</vt:lpstr>
    </vt:vector>
  </TitlesOfParts>
  <Company>CMS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Lare</dc:creator>
  <cp:lastModifiedBy>Marc Wernick</cp:lastModifiedBy>
  <cp:revision>424</cp:revision>
  <cp:lastPrinted>2017-05-01T19:38:14Z</cp:lastPrinted>
  <dcterms:created xsi:type="dcterms:W3CDTF">2015-11-05T17:26:50Z</dcterms:created>
  <dcterms:modified xsi:type="dcterms:W3CDTF">2017-07-13T14:05:32Z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-1816829703</vt:i4>
  </property>
  <property fmtid="{D5CDD505-2E9C-101B-9397-08002B2CF9AE}" pid="4" name="_EmailSubject">
    <vt:lpwstr>Completed: Modules # 0 &amp; 8</vt:lpwstr>
  </property>
  <property fmtid="{D5CDD505-2E9C-101B-9397-08002B2CF9AE}" pid="5" name="_AuthorEmail">
    <vt:lpwstr>andres.hardouin1@cms.hhs.gov</vt:lpwstr>
  </property>
  <property fmtid="{D5CDD505-2E9C-101B-9397-08002B2CF9AE}" pid="6" name="_AuthorEmailDisplayName">
    <vt:lpwstr>Hardouin, Andres (CMS/OC)</vt:lpwstr>
  </property>
</Properties>
</file>