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65"/>
  </p:notesMasterIdLst>
  <p:sldIdLst>
    <p:sldId id="258" r:id="rId2"/>
    <p:sldId id="266" r:id="rId3"/>
    <p:sldId id="267" r:id="rId4"/>
    <p:sldId id="329" r:id="rId5"/>
    <p:sldId id="330" r:id="rId6"/>
    <p:sldId id="331" r:id="rId7"/>
    <p:sldId id="332" r:id="rId8"/>
    <p:sldId id="268" r:id="rId9"/>
    <p:sldId id="269" r:id="rId10"/>
    <p:sldId id="333" r:id="rId11"/>
    <p:sldId id="270" r:id="rId12"/>
    <p:sldId id="271" r:id="rId13"/>
    <p:sldId id="272" r:id="rId14"/>
    <p:sldId id="273" r:id="rId15"/>
    <p:sldId id="274" r:id="rId16"/>
    <p:sldId id="275" r:id="rId17"/>
    <p:sldId id="276" r:id="rId18"/>
    <p:sldId id="277" r:id="rId19"/>
    <p:sldId id="278" r:id="rId20"/>
    <p:sldId id="279" r:id="rId21"/>
    <p:sldId id="280" r:id="rId22"/>
    <p:sldId id="281" r:id="rId23"/>
    <p:sldId id="283" r:id="rId24"/>
    <p:sldId id="284" r:id="rId25"/>
    <p:sldId id="285" r:id="rId26"/>
    <p:sldId id="286" r:id="rId27"/>
    <p:sldId id="287" r:id="rId28"/>
    <p:sldId id="288" r:id="rId29"/>
    <p:sldId id="289" r:id="rId30"/>
    <p:sldId id="290" r:id="rId31"/>
    <p:sldId id="291" r:id="rId32"/>
    <p:sldId id="292" r:id="rId33"/>
    <p:sldId id="293" r:id="rId34"/>
    <p:sldId id="294" r:id="rId35"/>
    <p:sldId id="327" r:id="rId36"/>
    <p:sldId id="297" r:id="rId37"/>
    <p:sldId id="298" r:id="rId38"/>
    <p:sldId id="301" r:id="rId39"/>
    <p:sldId id="302" r:id="rId40"/>
    <p:sldId id="303" r:id="rId41"/>
    <p:sldId id="304" r:id="rId42"/>
    <p:sldId id="305" r:id="rId43"/>
    <p:sldId id="306" r:id="rId44"/>
    <p:sldId id="307" r:id="rId45"/>
    <p:sldId id="308" r:id="rId46"/>
    <p:sldId id="309" r:id="rId47"/>
    <p:sldId id="310" r:id="rId48"/>
    <p:sldId id="312" r:id="rId49"/>
    <p:sldId id="313" r:id="rId50"/>
    <p:sldId id="314" r:id="rId51"/>
    <p:sldId id="315" r:id="rId52"/>
    <p:sldId id="316" r:id="rId53"/>
    <p:sldId id="317" r:id="rId54"/>
    <p:sldId id="318" r:id="rId55"/>
    <p:sldId id="319" r:id="rId56"/>
    <p:sldId id="320" r:id="rId57"/>
    <p:sldId id="321" r:id="rId58"/>
    <p:sldId id="323" r:id="rId59"/>
    <p:sldId id="324" r:id="rId60"/>
    <p:sldId id="325" r:id="rId61"/>
    <p:sldId id="326" r:id="rId62"/>
    <p:sldId id="328" r:id="rId63"/>
    <p:sldId id="264" r:id="rId6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4739F"/>
    <a:srgbClr val="83A2B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34579" autoAdjust="0"/>
    <p:restoredTop sz="86429" autoAdjust="0"/>
  </p:normalViewPr>
  <p:slideViewPr>
    <p:cSldViewPr snapToGrid="0">
      <p:cViewPr varScale="1">
        <p:scale>
          <a:sx n="38" d="100"/>
          <a:sy n="38" d="100"/>
        </p:scale>
        <p:origin x="66" y="1350"/>
      </p:cViewPr>
      <p:guideLst/>
    </p:cSldViewPr>
  </p:slideViewPr>
  <p:outlineViewPr>
    <p:cViewPr>
      <p:scale>
        <a:sx n="33" d="100"/>
        <a:sy n="33" d="100"/>
      </p:scale>
      <p:origin x="0" y="-141804"/>
    </p:cViewPr>
  </p:outlin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presProps" Target="presProps.xml"/><Relationship Id="rId5" Type="http://schemas.openxmlformats.org/officeDocument/2006/relationships/slide" Target="slides/slide4.xml"/><Relationship Id="rId61" Type="http://schemas.openxmlformats.org/officeDocument/2006/relationships/slide" Target="slides/slide60.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viewProps" Target="view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FEBB83F-3341-4044-9403-CDE61CD435FE}" type="datetimeFigureOut">
              <a:rPr lang="en-US" smtClean="0"/>
              <a:t>12/7/2020</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8AE0126-DAE3-4B42-903B-81DBB947EE77}" type="slidenum">
              <a:rPr lang="en-US" smtClean="0"/>
              <a:t>‹#›</a:t>
            </a:fld>
            <a:endParaRPr lang="en-US" dirty="0"/>
          </a:p>
        </p:txBody>
      </p:sp>
    </p:spTree>
    <p:extLst>
      <p:ext uri="{BB962C8B-B14F-4D97-AF65-F5344CB8AC3E}">
        <p14:creationId xmlns:p14="http://schemas.microsoft.com/office/powerpoint/2010/main" val="165308737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162329A-4540-42B5-A1B4-0B3CD0586EA9}" type="slidenum">
              <a:rPr lang="en-US" smtClean="0"/>
              <a:t>13</a:t>
            </a:fld>
            <a:endParaRPr lang="en-US" dirty="0"/>
          </a:p>
        </p:txBody>
      </p:sp>
    </p:spTree>
    <p:extLst>
      <p:ext uri="{BB962C8B-B14F-4D97-AF65-F5344CB8AC3E}">
        <p14:creationId xmlns:p14="http://schemas.microsoft.com/office/powerpoint/2010/main" val="307456846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162329A-4540-42B5-A1B4-0B3CD0586EA9}" type="slidenum">
              <a:rPr lang="en-US" smtClean="0"/>
              <a:t>49</a:t>
            </a:fld>
            <a:endParaRPr lang="en-US" dirty="0"/>
          </a:p>
        </p:txBody>
      </p:sp>
    </p:spTree>
    <p:extLst>
      <p:ext uri="{BB962C8B-B14F-4D97-AF65-F5344CB8AC3E}">
        <p14:creationId xmlns:p14="http://schemas.microsoft.com/office/powerpoint/2010/main" val="40179159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162329A-4540-42B5-A1B4-0B3CD0586EA9}" type="slidenum">
              <a:rPr lang="en-US" smtClean="0"/>
              <a:t>50</a:t>
            </a:fld>
            <a:endParaRPr lang="en-US" dirty="0"/>
          </a:p>
        </p:txBody>
      </p:sp>
    </p:spTree>
    <p:extLst>
      <p:ext uri="{BB962C8B-B14F-4D97-AF65-F5344CB8AC3E}">
        <p14:creationId xmlns:p14="http://schemas.microsoft.com/office/powerpoint/2010/main" val="92465594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162329A-4540-42B5-A1B4-0B3CD0586EA9}" type="slidenum">
              <a:rPr lang="en-US" smtClean="0"/>
              <a:t>56</a:t>
            </a:fld>
            <a:endParaRPr lang="en-US" dirty="0"/>
          </a:p>
        </p:txBody>
      </p:sp>
    </p:spTree>
    <p:extLst>
      <p:ext uri="{BB962C8B-B14F-4D97-AF65-F5344CB8AC3E}">
        <p14:creationId xmlns:p14="http://schemas.microsoft.com/office/powerpoint/2010/main" val="348129476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162329A-4540-42B5-A1B4-0B3CD0586EA9}" type="slidenum">
              <a:rPr lang="en-US" smtClean="0"/>
              <a:t>57</a:t>
            </a:fld>
            <a:endParaRPr lang="en-US" dirty="0"/>
          </a:p>
        </p:txBody>
      </p:sp>
    </p:spTree>
    <p:extLst>
      <p:ext uri="{BB962C8B-B14F-4D97-AF65-F5344CB8AC3E}">
        <p14:creationId xmlns:p14="http://schemas.microsoft.com/office/powerpoint/2010/main" val="292502648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162329A-4540-42B5-A1B4-0B3CD0586EA9}" type="slidenum">
              <a:rPr lang="en-US" smtClean="0"/>
              <a:t>59</a:t>
            </a:fld>
            <a:endParaRPr lang="en-US" dirty="0"/>
          </a:p>
        </p:txBody>
      </p:sp>
    </p:spTree>
    <p:extLst>
      <p:ext uri="{BB962C8B-B14F-4D97-AF65-F5344CB8AC3E}">
        <p14:creationId xmlns:p14="http://schemas.microsoft.com/office/powerpoint/2010/main" val="77586958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162329A-4540-42B5-A1B4-0B3CD0586EA9}" type="slidenum">
              <a:rPr lang="en-US" smtClean="0"/>
              <a:t>61</a:t>
            </a:fld>
            <a:endParaRPr lang="en-US" dirty="0"/>
          </a:p>
        </p:txBody>
      </p:sp>
    </p:spTree>
    <p:extLst>
      <p:ext uri="{BB962C8B-B14F-4D97-AF65-F5344CB8AC3E}">
        <p14:creationId xmlns:p14="http://schemas.microsoft.com/office/powerpoint/2010/main" val="135988953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162329A-4540-42B5-A1B4-0B3CD0586EA9}" type="slidenum">
              <a:rPr lang="en-US" smtClean="0"/>
              <a:t>62</a:t>
            </a:fld>
            <a:endParaRPr lang="en-US" dirty="0"/>
          </a:p>
        </p:txBody>
      </p:sp>
    </p:spTree>
    <p:extLst>
      <p:ext uri="{BB962C8B-B14F-4D97-AF65-F5344CB8AC3E}">
        <p14:creationId xmlns:p14="http://schemas.microsoft.com/office/powerpoint/2010/main" val="163303910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162329A-4540-42B5-A1B4-0B3CD0586EA9}" type="slidenum">
              <a:rPr lang="en-US" smtClean="0"/>
              <a:t>21</a:t>
            </a:fld>
            <a:endParaRPr lang="en-US" dirty="0"/>
          </a:p>
        </p:txBody>
      </p:sp>
    </p:spTree>
    <p:extLst>
      <p:ext uri="{BB962C8B-B14F-4D97-AF65-F5344CB8AC3E}">
        <p14:creationId xmlns:p14="http://schemas.microsoft.com/office/powerpoint/2010/main" val="113412498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162329A-4540-42B5-A1B4-0B3CD0586EA9}" type="slidenum">
              <a:rPr lang="en-US" smtClean="0"/>
              <a:t>25</a:t>
            </a:fld>
            <a:endParaRPr lang="en-US" dirty="0"/>
          </a:p>
        </p:txBody>
      </p:sp>
    </p:spTree>
    <p:extLst>
      <p:ext uri="{BB962C8B-B14F-4D97-AF65-F5344CB8AC3E}">
        <p14:creationId xmlns:p14="http://schemas.microsoft.com/office/powerpoint/2010/main" val="316181074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162329A-4540-42B5-A1B4-0B3CD0586EA9}" type="slidenum">
              <a:rPr lang="en-US" smtClean="0"/>
              <a:t>26</a:t>
            </a:fld>
            <a:endParaRPr lang="en-US" dirty="0"/>
          </a:p>
        </p:txBody>
      </p:sp>
    </p:spTree>
    <p:extLst>
      <p:ext uri="{BB962C8B-B14F-4D97-AF65-F5344CB8AC3E}">
        <p14:creationId xmlns:p14="http://schemas.microsoft.com/office/powerpoint/2010/main" val="89587439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162329A-4540-42B5-A1B4-0B3CD0586EA9}" type="slidenum">
              <a:rPr lang="en-US" smtClean="0"/>
              <a:t>31</a:t>
            </a:fld>
            <a:endParaRPr lang="en-US" dirty="0"/>
          </a:p>
        </p:txBody>
      </p:sp>
    </p:spTree>
    <p:extLst>
      <p:ext uri="{BB962C8B-B14F-4D97-AF65-F5344CB8AC3E}">
        <p14:creationId xmlns:p14="http://schemas.microsoft.com/office/powerpoint/2010/main" val="315453744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162329A-4540-42B5-A1B4-0B3CD0586EA9}" type="slidenum">
              <a:rPr lang="en-US" smtClean="0"/>
              <a:t>34</a:t>
            </a:fld>
            <a:endParaRPr lang="en-US" dirty="0"/>
          </a:p>
        </p:txBody>
      </p:sp>
    </p:spTree>
    <p:extLst>
      <p:ext uri="{BB962C8B-B14F-4D97-AF65-F5344CB8AC3E}">
        <p14:creationId xmlns:p14="http://schemas.microsoft.com/office/powerpoint/2010/main" val="210070077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162329A-4540-42B5-A1B4-0B3CD0586EA9}" type="slidenum">
              <a:rPr lang="en-US" smtClean="0"/>
              <a:t>36</a:t>
            </a:fld>
            <a:endParaRPr lang="en-US" dirty="0"/>
          </a:p>
        </p:txBody>
      </p:sp>
    </p:spTree>
    <p:extLst>
      <p:ext uri="{BB962C8B-B14F-4D97-AF65-F5344CB8AC3E}">
        <p14:creationId xmlns:p14="http://schemas.microsoft.com/office/powerpoint/2010/main" val="213808573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162329A-4540-42B5-A1B4-0B3CD0586EA9}" type="slidenum">
              <a:rPr lang="en-US" smtClean="0"/>
              <a:t>37</a:t>
            </a:fld>
            <a:endParaRPr lang="en-US" dirty="0"/>
          </a:p>
        </p:txBody>
      </p:sp>
    </p:spTree>
    <p:extLst>
      <p:ext uri="{BB962C8B-B14F-4D97-AF65-F5344CB8AC3E}">
        <p14:creationId xmlns:p14="http://schemas.microsoft.com/office/powerpoint/2010/main" val="280803412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162329A-4540-42B5-A1B4-0B3CD0586EA9}" type="slidenum">
              <a:rPr lang="en-US" smtClean="0"/>
              <a:t>41</a:t>
            </a:fld>
            <a:endParaRPr lang="en-US" dirty="0"/>
          </a:p>
        </p:txBody>
      </p:sp>
    </p:spTree>
    <p:extLst>
      <p:ext uri="{BB962C8B-B14F-4D97-AF65-F5344CB8AC3E}">
        <p14:creationId xmlns:p14="http://schemas.microsoft.com/office/powerpoint/2010/main" val="93416130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p:cSld name="Cover">
    <p:spTree>
      <p:nvGrpSpPr>
        <p:cNvPr id="1" name=""/>
        <p:cNvGrpSpPr/>
        <p:nvPr/>
      </p:nvGrpSpPr>
      <p:grpSpPr>
        <a:xfrm>
          <a:off x="0" y="0"/>
          <a:ext cx="0" cy="0"/>
          <a:chOff x="0" y="0"/>
          <a:chExt cx="0" cy="0"/>
        </a:xfrm>
      </p:grpSpPr>
      <p:graphicFrame>
        <p:nvGraphicFramePr>
          <p:cNvPr id="9" name="Table 8"/>
          <p:cNvGraphicFramePr>
            <a:graphicFrameLocks noGrp="1"/>
          </p:cNvGraphicFramePr>
          <p:nvPr>
            <p:extLst>
              <p:ext uri="{D42A27DB-BD31-4B8C-83A1-F6EECF244321}">
                <p14:modId xmlns:p14="http://schemas.microsoft.com/office/powerpoint/2010/main" val="4279316925"/>
              </p:ext>
            </p:extLst>
          </p:nvPr>
        </p:nvGraphicFramePr>
        <p:xfrm>
          <a:off x="391969" y="412204"/>
          <a:ext cx="11393631" cy="197396"/>
        </p:xfrm>
        <a:graphic>
          <a:graphicData uri="http://schemas.openxmlformats.org/drawingml/2006/table">
            <a:tbl>
              <a:tblPr firstRow="1" bandRow="1">
                <a:tableStyleId>{5C22544A-7EE6-4342-B048-85BDC9FD1C3A}</a:tableStyleId>
              </a:tblPr>
              <a:tblGrid>
                <a:gridCol w="8940834">
                  <a:extLst>
                    <a:ext uri="{9D8B030D-6E8A-4147-A177-3AD203B41FA5}">
                      <a16:colId xmlns:a16="http://schemas.microsoft.com/office/drawing/2014/main" xmlns="" val="20000"/>
                    </a:ext>
                  </a:extLst>
                </a:gridCol>
                <a:gridCol w="213631">
                  <a:extLst>
                    <a:ext uri="{9D8B030D-6E8A-4147-A177-3AD203B41FA5}">
                      <a16:colId xmlns:a16="http://schemas.microsoft.com/office/drawing/2014/main" xmlns="" val="20001"/>
                    </a:ext>
                  </a:extLst>
                </a:gridCol>
                <a:gridCol w="213631">
                  <a:extLst>
                    <a:ext uri="{9D8B030D-6E8A-4147-A177-3AD203B41FA5}">
                      <a16:colId xmlns:a16="http://schemas.microsoft.com/office/drawing/2014/main" xmlns="" val="20002"/>
                    </a:ext>
                  </a:extLst>
                </a:gridCol>
                <a:gridCol w="2025535">
                  <a:extLst>
                    <a:ext uri="{9D8B030D-6E8A-4147-A177-3AD203B41FA5}">
                      <a16:colId xmlns:a16="http://schemas.microsoft.com/office/drawing/2014/main" xmlns="" val="20003"/>
                    </a:ext>
                  </a:extLst>
                </a:gridCol>
              </a:tblGrid>
              <a:tr h="197396">
                <a:tc>
                  <a:txBody>
                    <a:bodyPr/>
                    <a:lstStyle/>
                    <a:p>
                      <a:endParaRPr lang="en-US" sz="900" b="0" dirty="0">
                        <a:solidFill>
                          <a:schemeClr val="accent1"/>
                        </a:solidFill>
                      </a:endParaRPr>
                    </a:p>
                  </a:txBody>
                  <a:tcPr marL="0" marR="0" marT="0" marB="0" anchor="ctr">
                    <a:lnL w="12700" cmpd="sng">
                      <a:noFill/>
                    </a:lnL>
                    <a:lnR w="12700" cmpd="sng">
                      <a:noFill/>
                    </a:lnR>
                    <a:lnT w="12700" cmpd="sng">
                      <a:noFill/>
                    </a:lnT>
                    <a:lnB w="38100" cmpd="sng">
                      <a:noFill/>
                    </a:lnB>
                    <a:lnTlToBr w="12700" cmpd="sng">
                      <a:noFill/>
                      <a:prstDash val="solid"/>
                    </a:lnTlToBr>
                    <a:lnBlToTr w="12700" cmpd="sng">
                      <a:noFill/>
                      <a:prstDash val="solid"/>
                    </a:lnBlToTr>
                    <a:solidFill>
                      <a:schemeClr val="accent2"/>
                    </a:solidFill>
                  </a:tcPr>
                </a:tc>
                <a:tc>
                  <a:txBody>
                    <a:bodyPr/>
                    <a:lstStyle/>
                    <a:p>
                      <a:endParaRPr lang="en-US" sz="800" dirty="0"/>
                    </a:p>
                  </a:txBody>
                  <a:tcPr marL="0" marR="0" marT="0" marB="0">
                    <a:lnL w="12700" cmpd="sng">
                      <a:noFill/>
                    </a:lnL>
                    <a:lnR w="12700" cmpd="sng">
                      <a:noFill/>
                    </a:lnR>
                    <a:lnT w="12700" cmpd="sng">
                      <a:noFill/>
                    </a:lnT>
                    <a:lnB w="38100" cmpd="sng">
                      <a:noFill/>
                    </a:lnB>
                    <a:lnTlToBr w="12700" cmpd="sng">
                      <a:noFill/>
                      <a:prstDash val="solid"/>
                    </a:lnTlToBr>
                    <a:lnBlToTr w="12700" cmpd="sng">
                      <a:noFill/>
                      <a:prstDash val="solid"/>
                    </a:lnBlToTr>
                    <a:solidFill>
                      <a:schemeClr val="accent5"/>
                    </a:solidFill>
                  </a:tcPr>
                </a:tc>
                <a:tc>
                  <a:txBody>
                    <a:bodyPr/>
                    <a:lstStyle/>
                    <a:p>
                      <a:endParaRPr lang="en-US" sz="800" dirty="0"/>
                    </a:p>
                  </a:txBody>
                  <a:tcPr marL="0" marR="0" marT="0" marB="0">
                    <a:lnL w="12700" cmpd="sng">
                      <a:noFill/>
                    </a:lnL>
                    <a:lnR w="12700" cmpd="sng">
                      <a:noFill/>
                    </a:lnR>
                    <a:lnT w="12700" cmpd="sng">
                      <a:noFill/>
                    </a:lnT>
                    <a:lnB w="38100" cmpd="sng">
                      <a:noFill/>
                    </a:lnB>
                    <a:lnTlToBr w="12700" cmpd="sng">
                      <a:noFill/>
                      <a:prstDash val="solid"/>
                    </a:lnTlToBr>
                    <a:lnBlToTr w="12700" cmpd="sng">
                      <a:noFill/>
                      <a:prstDash val="solid"/>
                    </a:lnBlToTr>
                  </a:tcPr>
                </a:tc>
                <a:tc>
                  <a:txBody>
                    <a:bodyPr/>
                    <a:lstStyle/>
                    <a:p>
                      <a:pPr algn="r"/>
                      <a:endParaRPr lang="en-US" sz="900" b="0" dirty="0">
                        <a:solidFill>
                          <a:schemeClr val="accent1"/>
                        </a:solidFill>
                      </a:endParaRPr>
                    </a:p>
                  </a:txBody>
                  <a:tcPr marL="0" marR="0" marT="0" marB="0" anchor="ctr">
                    <a:lnL w="12700" cmpd="sng">
                      <a:noFill/>
                    </a:lnL>
                    <a:lnR w="12700" cmpd="sng">
                      <a:noFill/>
                    </a:lnR>
                    <a:lnT w="12700" cmpd="sng">
                      <a:noFill/>
                    </a:lnT>
                    <a:lnB w="38100" cmpd="sng">
                      <a:noFill/>
                    </a:lnB>
                    <a:lnTlToBr w="12700" cmpd="sng">
                      <a:noFill/>
                      <a:prstDash val="solid"/>
                    </a:lnTlToBr>
                    <a:lnBlToTr w="12700" cmpd="sng">
                      <a:noFill/>
                      <a:prstDash val="solid"/>
                    </a:lnBlToTr>
                    <a:solidFill>
                      <a:schemeClr val="accent2"/>
                    </a:solidFill>
                  </a:tcPr>
                </a:tc>
                <a:extLst>
                  <a:ext uri="{0D108BD9-81ED-4DB2-BD59-A6C34878D82A}">
                    <a16:rowId xmlns:a16="http://schemas.microsoft.com/office/drawing/2014/main" xmlns="" val="10000"/>
                  </a:ext>
                </a:extLst>
              </a:tr>
            </a:tbl>
          </a:graphicData>
        </a:graphic>
      </p:graphicFrame>
      <p:sp>
        <p:nvSpPr>
          <p:cNvPr id="14" name="Title 1"/>
          <p:cNvSpPr>
            <a:spLocks noGrp="1"/>
          </p:cNvSpPr>
          <p:nvPr>
            <p:ph type="title"/>
          </p:nvPr>
        </p:nvSpPr>
        <p:spPr>
          <a:xfrm>
            <a:off x="787400" y="1367524"/>
            <a:ext cx="10998200" cy="1001043"/>
          </a:xfrm>
          <a:prstGeom prst="roundRect">
            <a:avLst>
              <a:gd name="adj" fmla="val 2062"/>
            </a:avLst>
          </a:prstGeom>
          <a:noFill/>
          <a:ln>
            <a:noFill/>
          </a:ln>
          <a:extLst/>
        </p:spPr>
        <p:txBody>
          <a:bodyPr vert="horz" wrap="square" lIns="0" tIns="45720" rIns="0" bIns="45720" numCol="1" anchor="b" anchorCtr="0" compatLnSpc="1">
            <a:prstTxWarp prst="textNoShape">
              <a:avLst/>
            </a:prstTxWarp>
          </a:bodyPr>
          <a:lstStyle>
            <a:lvl1pPr algn="l">
              <a:lnSpc>
                <a:spcPct val="90000"/>
              </a:lnSpc>
              <a:spcBef>
                <a:spcPts val="0"/>
              </a:spcBef>
              <a:spcAft>
                <a:spcPts val="600"/>
              </a:spcAft>
              <a:defRPr lang="en-US" sz="3600" b="0" cap="none" baseline="0" dirty="0" smtClean="0">
                <a:solidFill>
                  <a:srgbClr val="074480"/>
                </a:solidFill>
                <a:latin typeface="Tahoma" panose="020B0604030504040204" pitchFamily="34" charset="0"/>
                <a:ea typeface="+mn-ea"/>
                <a:cs typeface="Tahoma" panose="020B0604030504040204" pitchFamily="34" charset="0"/>
              </a:defRPr>
            </a:lvl1pPr>
          </a:lstStyle>
          <a:p>
            <a:pPr marL="0" lvl="0" indent="0" algn="l">
              <a:spcBef>
                <a:spcPct val="20000"/>
              </a:spcBef>
              <a:buClr>
                <a:srgbClr val="003B70"/>
              </a:buClr>
              <a:buFontTx/>
              <a:buNone/>
            </a:pPr>
            <a:r>
              <a:rPr lang="en-US" smtClean="0"/>
              <a:t>Click to edit Master title style</a:t>
            </a:r>
            <a:endParaRPr lang="en-US" dirty="0"/>
          </a:p>
        </p:txBody>
      </p:sp>
      <p:sp>
        <p:nvSpPr>
          <p:cNvPr id="15" name="Subtitle 1"/>
          <p:cNvSpPr>
            <a:spLocks noGrp="1"/>
          </p:cNvSpPr>
          <p:nvPr>
            <p:ph type="subTitle" idx="1" hasCustomPrompt="1"/>
          </p:nvPr>
        </p:nvSpPr>
        <p:spPr>
          <a:xfrm>
            <a:off x="8690588" y="4617724"/>
            <a:ext cx="3107713" cy="335276"/>
          </a:xfrm>
        </p:spPr>
        <p:txBody>
          <a:bodyPr tIns="27432" bIns="27432"/>
          <a:lstStyle>
            <a:lvl1pPr marL="0" indent="0">
              <a:spcBef>
                <a:spcPts val="0"/>
              </a:spcBef>
              <a:buNone/>
              <a:defRPr sz="1600">
                <a:solidFill>
                  <a:srgbClr val="074480"/>
                </a:solidFill>
                <a:latin typeface="Tahoma" panose="020B0604030504040204" pitchFamily="34" charset="0"/>
                <a:cs typeface="Tahoma" panose="020B0604030504040204" pitchFamily="34" charset="0"/>
              </a:defRPr>
            </a:lvl1pPr>
          </a:lstStyle>
          <a:p>
            <a:r>
              <a:rPr lang="en-US" dirty="0" smtClean="0"/>
              <a:t>Date</a:t>
            </a:r>
          </a:p>
        </p:txBody>
      </p:sp>
      <p:sp>
        <p:nvSpPr>
          <p:cNvPr id="16" name="Text Placeholder 17"/>
          <p:cNvSpPr>
            <a:spLocks noGrp="1"/>
          </p:cNvSpPr>
          <p:nvPr>
            <p:ph type="body" sz="quarter" idx="16" hasCustomPrompt="1"/>
          </p:nvPr>
        </p:nvSpPr>
        <p:spPr>
          <a:xfrm>
            <a:off x="8690588" y="3810000"/>
            <a:ext cx="3095013" cy="790578"/>
          </a:xfrm>
        </p:spPr>
        <p:txBody>
          <a:bodyPr anchor="b" anchorCtr="0"/>
          <a:lstStyle>
            <a:lvl1pPr marL="0" indent="0">
              <a:buFontTx/>
              <a:buNone/>
              <a:defRPr sz="1800" b="0">
                <a:solidFill>
                  <a:srgbClr val="074480"/>
                </a:solidFill>
                <a:latin typeface="Tahoma" panose="020B0604030504040204" pitchFamily="34" charset="0"/>
                <a:cs typeface="Tahoma" panose="020B0604030504040204" pitchFamily="34" charset="0"/>
              </a:defRPr>
            </a:lvl1pPr>
            <a:lvl2pPr marL="457200" indent="0">
              <a:buFontTx/>
              <a:buNone/>
              <a:defRPr sz="2000">
                <a:solidFill>
                  <a:schemeClr val="tx1"/>
                </a:solidFill>
              </a:defRPr>
            </a:lvl2pPr>
            <a:lvl3pPr marL="914400" indent="0">
              <a:buFontTx/>
              <a:buNone/>
              <a:defRPr sz="2000">
                <a:solidFill>
                  <a:schemeClr val="tx1"/>
                </a:solidFill>
              </a:defRPr>
            </a:lvl3pPr>
            <a:lvl4pPr marL="1371600" indent="0">
              <a:buFontTx/>
              <a:buNone/>
              <a:defRPr sz="2000">
                <a:solidFill>
                  <a:schemeClr val="tx1"/>
                </a:solidFill>
              </a:defRPr>
            </a:lvl4pPr>
            <a:lvl5pPr>
              <a:buFontTx/>
              <a:buNone/>
              <a:defRPr sz="2000">
                <a:solidFill>
                  <a:schemeClr val="tx1"/>
                </a:solidFill>
              </a:defRPr>
            </a:lvl5pPr>
          </a:lstStyle>
          <a:p>
            <a:pPr lvl="0"/>
            <a:r>
              <a:rPr lang="en-US" dirty="0" smtClean="0"/>
              <a:t>Your Name Here</a:t>
            </a:r>
            <a:endParaRPr lang="en-US" dirty="0"/>
          </a:p>
        </p:txBody>
      </p:sp>
      <p:sp>
        <p:nvSpPr>
          <p:cNvPr id="10" name="Rectangle 1032"/>
          <p:cNvSpPr>
            <a:spLocks noChangeArrowheads="1"/>
          </p:cNvSpPr>
          <p:nvPr/>
        </p:nvSpPr>
        <p:spPr bwMode="auto">
          <a:xfrm rot="5400000" flipH="1">
            <a:off x="6065927" y="-111355"/>
            <a:ext cx="45719" cy="11393629"/>
          </a:xfrm>
          <a:prstGeom prst="rect">
            <a:avLst/>
          </a:prstGeom>
          <a:solidFill>
            <a:srgbClr val="074480"/>
          </a:solidFill>
          <a:ln>
            <a:noFill/>
          </a:ln>
          <a:extLst/>
        </p:spPr>
        <p:txBody>
          <a:bodyPr wrap="none" anchor="ctr"/>
          <a:lstStyle/>
          <a:p>
            <a:endParaRPr lang="en-US" sz="2400" dirty="0"/>
          </a:p>
        </p:txBody>
      </p:sp>
      <p:sp>
        <p:nvSpPr>
          <p:cNvPr id="11" name="Text Placeholder 17"/>
          <p:cNvSpPr>
            <a:spLocks noGrp="1"/>
          </p:cNvSpPr>
          <p:nvPr>
            <p:ph type="body" sz="quarter" idx="17" hasCustomPrompt="1"/>
          </p:nvPr>
        </p:nvSpPr>
        <p:spPr>
          <a:xfrm>
            <a:off x="787400" y="2369822"/>
            <a:ext cx="10998200" cy="449578"/>
          </a:xfrm>
        </p:spPr>
        <p:txBody>
          <a:bodyPr/>
          <a:lstStyle>
            <a:lvl1pPr marL="0" indent="0">
              <a:buFontTx/>
              <a:buNone/>
              <a:defRPr sz="1600">
                <a:solidFill>
                  <a:schemeClr val="tx2"/>
                </a:solidFill>
              </a:defRPr>
            </a:lvl1pPr>
            <a:lvl2pPr marL="457200" indent="0">
              <a:buFontTx/>
              <a:buNone/>
              <a:defRPr sz="2000">
                <a:solidFill>
                  <a:schemeClr val="tx1"/>
                </a:solidFill>
              </a:defRPr>
            </a:lvl2pPr>
            <a:lvl3pPr marL="914400" indent="0">
              <a:buFontTx/>
              <a:buNone/>
              <a:defRPr sz="2000">
                <a:solidFill>
                  <a:schemeClr val="tx1"/>
                </a:solidFill>
              </a:defRPr>
            </a:lvl3pPr>
            <a:lvl4pPr marL="1371600" indent="0">
              <a:buFontTx/>
              <a:buNone/>
              <a:defRPr sz="2000">
                <a:solidFill>
                  <a:schemeClr val="tx1"/>
                </a:solidFill>
              </a:defRPr>
            </a:lvl4pPr>
            <a:lvl5pPr>
              <a:buFontTx/>
              <a:buNone/>
              <a:defRPr sz="2000">
                <a:solidFill>
                  <a:schemeClr val="tx1"/>
                </a:solidFill>
              </a:defRPr>
            </a:lvl5pPr>
          </a:lstStyle>
          <a:p>
            <a:r>
              <a:rPr lang="en-US" dirty="0" smtClean="0"/>
              <a:t>Optional Subtitle</a:t>
            </a:r>
            <a:endParaRPr lang="en-US" dirty="0"/>
          </a:p>
        </p:txBody>
      </p:sp>
    </p:spTree>
    <p:extLst>
      <p:ext uri="{BB962C8B-B14F-4D97-AF65-F5344CB8AC3E}">
        <p14:creationId xmlns:p14="http://schemas.microsoft.com/office/powerpoint/2010/main" val="3035190187"/>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orient="horz" pos="1536">
          <p15:clr>
            <a:srgbClr val="FBAE40"/>
          </p15:clr>
        </p15:guide>
        <p15:guide id="2" pos="5440">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cSld name="Template for Text/Graphic/Photo">
    <p:spTree>
      <p:nvGrpSpPr>
        <p:cNvPr id="1" name=""/>
        <p:cNvGrpSpPr/>
        <p:nvPr/>
      </p:nvGrpSpPr>
      <p:grpSpPr>
        <a:xfrm>
          <a:off x="0" y="0"/>
          <a:ext cx="0" cy="0"/>
          <a:chOff x="0" y="0"/>
          <a:chExt cx="0" cy="0"/>
        </a:xfrm>
      </p:grpSpPr>
      <p:sp>
        <p:nvSpPr>
          <p:cNvPr id="8" name="Content Placeholder 6"/>
          <p:cNvSpPr>
            <a:spLocks noGrp="1"/>
          </p:cNvSpPr>
          <p:nvPr>
            <p:ph sz="quarter" idx="11"/>
          </p:nvPr>
        </p:nvSpPr>
        <p:spPr>
          <a:xfrm>
            <a:off x="609600" y="2362200"/>
            <a:ext cx="10972800" cy="3733800"/>
          </a:xfrm>
        </p:spPr>
        <p:txBody>
          <a:bodyPr lIns="91440"/>
          <a:lstStyle>
            <a:lvl1pPr marL="310896" indent="-310896">
              <a:buFont typeface="Arial" panose="020B0604020202020204" pitchFamily="34" charset="0"/>
              <a:buChar char="■"/>
              <a:defRPr sz="1800">
                <a:solidFill>
                  <a:schemeClr val="tx2"/>
                </a:solidFill>
                <a:latin typeface="Tahoma" panose="020B0604030504040204" pitchFamily="34" charset="0"/>
                <a:ea typeface="Tahoma" panose="020B0604030504040204" pitchFamily="34" charset="0"/>
                <a:cs typeface="Tahoma" panose="020B0604030504040204" pitchFamily="34" charset="0"/>
              </a:defRPr>
            </a:lvl1pPr>
            <a:lvl2pPr>
              <a:defRPr sz="1600">
                <a:solidFill>
                  <a:schemeClr val="tx2"/>
                </a:solidFill>
                <a:latin typeface="Tahoma" panose="020B0604030504040204" pitchFamily="34" charset="0"/>
                <a:ea typeface="Tahoma" panose="020B0604030504040204" pitchFamily="34" charset="0"/>
                <a:cs typeface="Tahoma" panose="020B0604030504040204" pitchFamily="34" charset="0"/>
              </a:defRPr>
            </a:lvl2pPr>
            <a:lvl3pPr>
              <a:spcBef>
                <a:spcPts val="336"/>
              </a:spcBef>
              <a:defRPr sz="1400" i="0">
                <a:solidFill>
                  <a:schemeClr val="tx2"/>
                </a:solidFill>
                <a:latin typeface="Tahoma" panose="020B0604030504040204" pitchFamily="34" charset="0"/>
                <a:ea typeface="Tahoma" panose="020B0604030504040204" pitchFamily="34" charset="0"/>
                <a:cs typeface="Tahoma" panose="020B0604030504040204" pitchFamily="34" charset="0"/>
              </a:defRPr>
            </a:lvl3pPr>
            <a:lvl4pPr>
              <a:defRPr b="0" i="0">
                <a:solidFill>
                  <a:schemeClr val="tx2"/>
                </a:solidFill>
                <a:latin typeface="Tahoma" panose="020B0604030504040204" pitchFamily="34" charset="0"/>
                <a:ea typeface="Tahoma" panose="020B0604030504040204" pitchFamily="34" charset="0"/>
                <a:cs typeface="Tahoma" panose="020B0604030504040204" pitchFamily="34" charset="0"/>
              </a:defRPr>
            </a:lvl4pPr>
            <a:lvl5pPr marL="1600200" indent="-237744">
              <a:spcBef>
                <a:spcPts val="288"/>
              </a:spcBef>
              <a:buSzPct val="60000"/>
              <a:buFont typeface="Times New Roman" panose="02020603050405020304" pitchFamily="18" charset="0"/>
              <a:buChar char="■"/>
              <a:defRPr i="0">
                <a:solidFill>
                  <a:schemeClr val="tx2"/>
                </a:solidFill>
                <a:latin typeface="Tahoma" panose="020B0604030504040204" pitchFamily="34" charset="0"/>
                <a:ea typeface="Tahoma" panose="020B0604030504040204" pitchFamily="34" charset="0"/>
                <a:cs typeface="Tahoma" panose="020B0604030504040204"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3" name="Text Placeholder 12"/>
          <p:cNvSpPr>
            <a:spLocks noGrp="1"/>
          </p:cNvSpPr>
          <p:nvPr>
            <p:ph type="body" sz="quarter" idx="15" hasCustomPrompt="1"/>
          </p:nvPr>
        </p:nvSpPr>
        <p:spPr>
          <a:xfrm>
            <a:off x="711200" y="6307909"/>
            <a:ext cx="8229600" cy="230019"/>
          </a:xfrm>
        </p:spPr>
        <p:txBody>
          <a:bodyPr tIns="0" bIns="0" anchor="ctr" anchorCtr="0"/>
          <a:lstStyle>
            <a:lvl1pPr marL="0" indent="0" algn="l" rtl="0" eaLnBrk="1" fontAlgn="base" hangingPunct="1">
              <a:spcBef>
                <a:spcPts val="0"/>
              </a:spcBef>
              <a:spcAft>
                <a:spcPct val="0"/>
              </a:spcAft>
              <a:buClr>
                <a:schemeClr val="accent1"/>
              </a:buClr>
              <a:buSzPct val="90000"/>
              <a:buFont typeface="Arial" panose="020B0604020202020204" pitchFamily="34" charset="0"/>
              <a:buNone/>
              <a:defRPr lang="en-US" sz="1000" kern="0" baseline="0" dirty="0">
                <a:solidFill>
                  <a:srgbClr val="074480"/>
                </a:solidFill>
                <a:latin typeface="Tahoma" panose="020B0604030504040204" pitchFamily="34" charset="0"/>
                <a:ea typeface="+mn-ea"/>
                <a:cs typeface="Tahoma" panose="020B0604030504040204" pitchFamily="34" charset="0"/>
              </a:defRPr>
            </a:lvl1pPr>
          </a:lstStyle>
          <a:p>
            <a:pPr lvl="0"/>
            <a:r>
              <a:rPr lang="en-US" dirty="0" smtClean="0"/>
              <a:t>Click to add footer </a:t>
            </a:r>
            <a:endParaRPr lang="en-US" dirty="0"/>
          </a:p>
        </p:txBody>
      </p:sp>
      <p:sp>
        <p:nvSpPr>
          <p:cNvPr id="15" name="Text Placeholder 12"/>
          <p:cNvSpPr>
            <a:spLocks noGrp="1"/>
          </p:cNvSpPr>
          <p:nvPr>
            <p:ph type="body" sz="quarter" idx="17" hasCustomPrompt="1"/>
          </p:nvPr>
        </p:nvSpPr>
        <p:spPr>
          <a:xfrm>
            <a:off x="9652000" y="6307909"/>
            <a:ext cx="1503680" cy="230019"/>
          </a:xfrm>
        </p:spPr>
        <p:txBody>
          <a:bodyPr tIns="0" bIns="0" anchor="ctr" anchorCtr="0"/>
          <a:lstStyle>
            <a:lvl1pPr marL="0" indent="0" algn="r" rtl="0" eaLnBrk="1" fontAlgn="base" hangingPunct="1">
              <a:spcBef>
                <a:spcPts val="0"/>
              </a:spcBef>
              <a:spcAft>
                <a:spcPct val="0"/>
              </a:spcAft>
              <a:buClr>
                <a:schemeClr val="accent1"/>
              </a:buClr>
              <a:buSzPct val="90000"/>
              <a:buFont typeface="Arial" panose="020B0604020202020204" pitchFamily="34" charset="0"/>
              <a:buNone/>
              <a:defRPr lang="en-US" sz="900" kern="0" baseline="0" dirty="0">
                <a:solidFill>
                  <a:srgbClr val="074480"/>
                </a:solidFill>
                <a:latin typeface="Tahoma" panose="020B0604030504040204" pitchFamily="34" charset="0"/>
                <a:ea typeface="+mn-ea"/>
                <a:cs typeface="Tahoma" panose="020B0604030504040204" pitchFamily="34" charset="0"/>
              </a:defRPr>
            </a:lvl1pPr>
          </a:lstStyle>
          <a:p>
            <a:pPr lvl="0"/>
            <a:r>
              <a:rPr lang="en-US" dirty="0" smtClean="0"/>
              <a:t>Date </a:t>
            </a:r>
            <a:endParaRPr lang="en-US" dirty="0"/>
          </a:p>
        </p:txBody>
      </p:sp>
      <p:sp>
        <p:nvSpPr>
          <p:cNvPr id="6" name="Rectangle 2"/>
          <p:cNvSpPr>
            <a:spLocks noGrp="1" noChangeArrowheads="1"/>
          </p:cNvSpPr>
          <p:nvPr>
            <p:ph type="title"/>
          </p:nvPr>
        </p:nvSpPr>
        <p:spPr bwMode="auto">
          <a:xfrm>
            <a:off x="609600" y="762000"/>
            <a:ext cx="10972800" cy="1188720"/>
          </a:xfrm>
          <a:prstGeom prst="rect">
            <a:avLst/>
          </a:prstGeom>
          <a:noFill/>
          <a:ln>
            <a:noFill/>
          </a:ln>
          <a:extLst/>
        </p:spPr>
        <p:txBody>
          <a:bodyPr vert="horz" wrap="square" lIns="91440" tIns="91440" rIns="91440" bIns="91440" numCol="1" anchor="b" anchorCtr="0" compatLnSpc="1">
            <a:prstTxWarp prst="textNoShape">
              <a:avLst/>
            </a:prstTxWarp>
          </a:bodyPr>
          <a:lstStyle>
            <a:lvl1pPr>
              <a:defRPr sz="2800"/>
            </a:lvl1pPr>
          </a:lstStyle>
          <a:p>
            <a:pPr lvl="0"/>
            <a:r>
              <a:rPr lang="en-US" smtClean="0"/>
              <a:t>Click to edit Master title style</a:t>
            </a:r>
            <a:endParaRPr lang="en-US" dirty="0" smtClean="0"/>
          </a:p>
        </p:txBody>
      </p:sp>
    </p:spTree>
    <p:extLst>
      <p:ext uri="{BB962C8B-B14F-4D97-AF65-F5344CB8AC3E}">
        <p14:creationId xmlns:p14="http://schemas.microsoft.com/office/powerpoint/2010/main" val="2248644870"/>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a:xfrm>
            <a:off x="838200" y="6356350"/>
            <a:ext cx="2743200" cy="365125"/>
          </a:xfrm>
          <a:prstGeom prst="rect">
            <a:avLst/>
          </a:prstGeom>
        </p:spPr>
        <p:txBody>
          <a:bodyPr/>
          <a:lstStyle/>
          <a:p>
            <a:fld id="{AD0BEDFD-F244-438A-9AC3-454E52A683C9}" type="datetimeFigureOut">
              <a:rPr lang="en-US" smtClean="0"/>
              <a:t>12/7/2020</a:t>
            </a:fld>
            <a:endParaRPr lang="en-US" dirty="0"/>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p>
            <a:endParaRPr lang="en-US" dirty="0"/>
          </a:p>
        </p:txBody>
      </p:sp>
      <p:sp>
        <p:nvSpPr>
          <p:cNvPr id="6" name="Slide Number Placeholder 5"/>
          <p:cNvSpPr>
            <a:spLocks noGrp="1"/>
          </p:cNvSpPr>
          <p:nvPr>
            <p:ph type="sldNum" sz="quarter" idx="12"/>
          </p:nvPr>
        </p:nvSpPr>
        <p:spPr>
          <a:xfrm>
            <a:off x="8610600" y="6356350"/>
            <a:ext cx="2743200" cy="365125"/>
          </a:xfrm>
          <a:prstGeom prst="rect">
            <a:avLst/>
          </a:prstGeom>
        </p:spPr>
        <p:txBody>
          <a:bodyPr/>
          <a:lstStyle/>
          <a:p>
            <a:fld id="{C4826064-D123-42CF-8F89-BEC3E695D703}" type="slidenum">
              <a:rPr lang="en-US" smtClean="0"/>
              <a:t>‹#›</a:t>
            </a:fld>
            <a:endParaRPr lang="en-US" dirty="0"/>
          </a:p>
        </p:txBody>
      </p:sp>
    </p:spTree>
    <p:extLst>
      <p:ext uri="{BB962C8B-B14F-4D97-AF65-F5344CB8AC3E}">
        <p14:creationId xmlns:p14="http://schemas.microsoft.com/office/powerpoint/2010/main" val="282130110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Chart">
    <p:spTree>
      <p:nvGrpSpPr>
        <p:cNvPr id="1" name=""/>
        <p:cNvGrpSpPr/>
        <p:nvPr/>
      </p:nvGrpSpPr>
      <p:grpSpPr>
        <a:xfrm>
          <a:off x="0" y="0"/>
          <a:ext cx="0" cy="0"/>
          <a:chOff x="0" y="0"/>
          <a:chExt cx="0" cy="0"/>
        </a:xfrm>
      </p:grpSpPr>
      <p:sp>
        <p:nvSpPr>
          <p:cNvPr id="18" name="Content Placeholder 6"/>
          <p:cNvSpPr>
            <a:spLocks noGrp="1"/>
          </p:cNvSpPr>
          <p:nvPr>
            <p:ph sz="quarter" idx="18"/>
          </p:nvPr>
        </p:nvSpPr>
        <p:spPr>
          <a:xfrm>
            <a:off x="609600" y="2514601"/>
            <a:ext cx="10972800" cy="3124200"/>
          </a:xfrm>
        </p:spPr>
        <p:txBody>
          <a:bodyPr/>
          <a:lstStyle>
            <a:lvl1pPr>
              <a:defRPr sz="1800" i="0">
                <a:solidFill>
                  <a:schemeClr val="tx2"/>
                </a:solidFill>
                <a:latin typeface="Tahoma" panose="020B0604030504040204" pitchFamily="34" charset="0"/>
                <a:ea typeface="Tahoma" panose="020B0604030504040204" pitchFamily="34" charset="0"/>
                <a:cs typeface="Tahoma" panose="020B0604030504040204" pitchFamily="34" charset="0"/>
              </a:defRPr>
            </a:lvl1pPr>
            <a:lvl2pPr>
              <a:defRPr sz="1600" i="0">
                <a:solidFill>
                  <a:schemeClr val="tx2"/>
                </a:solidFill>
                <a:latin typeface="Tahoma" panose="020B0604030504040204" pitchFamily="34" charset="0"/>
                <a:ea typeface="Tahoma" panose="020B0604030504040204" pitchFamily="34" charset="0"/>
                <a:cs typeface="Tahoma" panose="020B0604030504040204" pitchFamily="34" charset="0"/>
              </a:defRPr>
            </a:lvl2pPr>
            <a:lvl3pPr>
              <a:defRPr sz="1600" i="0">
                <a:solidFill>
                  <a:schemeClr val="tx2"/>
                </a:solidFill>
                <a:latin typeface="Tahoma" panose="020B0604030504040204" pitchFamily="34" charset="0"/>
                <a:ea typeface="Tahoma" panose="020B0604030504040204" pitchFamily="34" charset="0"/>
                <a:cs typeface="Tahoma" panose="020B0604030504040204" pitchFamily="34" charset="0"/>
              </a:defRPr>
            </a:lvl3pPr>
            <a:lvl4pPr marL="1243584" indent="-237744">
              <a:defRPr lang="en-US" sz="1200" b="0" i="0" baseline="0" dirty="0" smtClean="0">
                <a:solidFill>
                  <a:schemeClr val="tx2"/>
                </a:solidFill>
                <a:latin typeface="Tahoma" panose="020B0604030504040204" pitchFamily="34" charset="0"/>
                <a:ea typeface="Tahoma" panose="020B0604030504040204" pitchFamily="34" charset="0"/>
                <a:cs typeface="Tahoma" panose="020B0604030504040204" pitchFamily="34" charset="0"/>
              </a:defRPr>
            </a:lvl4pPr>
            <a:lvl5pPr marL="1648206" indent="-285750">
              <a:defRPr lang="en-US" sz="1200" i="0" baseline="0" dirty="0">
                <a:solidFill>
                  <a:schemeClr val="tx2"/>
                </a:solidFill>
                <a:latin typeface="Tahoma" panose="020B0604030504040204" pitchFamily="34" charset="0"/>
                <a:ea typeface="Tahoma" panose="020B0604030504040204" pitchFamily="34" charset="0"/>
                <a:cs typeface="Tahoma" panose="020B0604030504040204"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 </a:t>
            </a:r>
          </a:p>
        </p:txBody>
      </p:sp>
      <p:sp>
        <p:nvSpPr>
          <p:cNvPr id="23" name="Content Placeholder 6"/>
          <p:cNvSpPr>
            <a:spLocks noGrp="1"/>
          </p:cNvSpPr>
          <p:nvPr>
            <p:ph sz="quarter" idx="21"/>
          </p:nvPr>
        </p:nvSpPr>
        <p:spPr>
          <a:xfrm>
            <a:off x="609600" y="1299404"/>
            <a:ext cx="10972800" cy="529396"/>
          </a:xfrm>
        </p:spPr>
        <p:txBody>
          <a:bodyPr tIns="0" rIns="91440"/>
          <a:lstStyle>
            <a:lvl1pPr marL="0" indent="0" algn="ctr">
              <a:spcBef>
                <a:spcPts val="0"/>
              </a:spcBef>
              <a:spcAft>
                <a:spcPts val="600"/>
              </a:spcAft>
              <a:buNone/>
              <a:defRPr sz="2000" b="1" i="0">
                <a:solidFill>
                  <a:schemeClr val="tx2"/>
                </a:solidFill>
                <a:latin typeface="Tahoma" panose="020B0604030504040204" pitchFamily="34" charset="0"/>
                <a:ea typeface="Tahoma" panose="020B0604030504040204" pitchFamily="34" charset="0"/>
                <a:cs typeface="Tahoma" panose="020B0604030504040204" pitchFamily="34" charset="0"/>
              </a:defRPr>
            </a:lvl1pPr>
            <a:lvl2pPr>
              <a:defRPr sz="1600" i="0">
                <a:solidFill>
                  <a:schemeClr val="tx2"/>
                </a:solidFill>
                <a:latin typeface="Tahoma" panose="020B0604030504040204" pitchFamily="34" charset="0"/>
                <a:ea typeface="Tahoma" panose="020B0604030504040204" pitchFamily="34" charset="0"/>
                <a:cs typeface="Tahoma" panose="020B0604030504040204" pitchFamily="34" charset="0"/>
              </a:defRPr>
            </a:lvl2pPr>
            <a:lvl3pPr>
              <a:defRPr sz="1600" i="0">
                <a:solidFill>
                  <a:schemeClr val="tx2"/>
                </a:solidFill>
                <a:latin typeface="Tahoma" panose="020B0604030504040204" pitchFamily="34" charset="0"/>
                <a:ea typeface="Tahoma" panose="020B0604030504040204" pitchFamily="34" charset="0"/>
                <a:cs typeface="Tahoma" panose="020B0604030504040204" pitchFamily="34" charset="0"/>
              </a:defRPr>
            </a:lvl3pPr>
            <a:lvl4pPr marL="1243584" indent="-237744">
              <a:defRPr lang="en-US" sz="1200" b="0" i="0" baseline="0" dirty="0" smtClean="0">
                <a:solidFill>
                  <a:schemeClr val="tx2"/>
                </a:solidFill>
                <a:latin typeface="Tahoma" panose="020B0604030504040204" pitchFamily="34" charset="0"/>
                <a:ea typeface="Tahoma" panose="020B0604030504040204" pitchFamily="34" charset="0"/>
                <a:cs typeface="Tahoma" panose="020B0604030504040204" pitchFamily="34" charset="0"/>
              </a:defRPr>
            </a:lvl4pPr>
            <a:lvl5pPr marL="1648206" indent="-285750">
              <a:defRPr lang="en-US" sz="1200" i="0" baseline="0" dirty="0">
                <a:solidFill>
                  <a:schemeClr val="tx2"/>
                </a:solidFill>
                <a:latin typeface="Tahoma" panose="020B0604030504040204" pitchFamily="34" charset="0"/>
                <a:ea typeface="Tahoma" panose="020B0604030504040204" pitchFamily="34" charset="0"/>
                <a:cs typeface="Tahoma" panose="020B0604030504040204" pitchFamily="34" charset="0"/>
              </a:defRPr>
            </a:lvl5pPr>
          </a:lstStyle>
          <a:p>
            <a:pPr lvl="0"/>
            <a:r>
              <a:rPr lang="en-US" dirty="0" smtClean="0"/>
              <a:t>Click to edit Master text styles</a:t>
            </a:r>
          </a:p>
        </p:txBody>
      </p:sp>
      <p:sp>
        <p:nvSpPr>
          <p:cNvPr id="11" name="Content Placeholder 6"/>
          <p:cNvSpPr>
            <a:spLocks noGrp="1"/>
          </p:cNvSpPr>
          <p:nvPr>
            <p:ph sz="quarter" idx="22"/>
          </p:nvPr>
        </p:nvSpPr>
        <p:spPr>
          <a:xfrm>
            <a:off x="609600" y="5715000"/>
            <a:ext cx="10972800" cy="362307"/>
          </a:xfrm>
        </p:spPr>
        <p:txBody>
          <a:bodyPr/>
          <a:lstStyle>
            <a:lvl1pPr marL="0" indent="0" algn="l">
              <a:spcBef>
                <a:spcPts val="0"/>
              </a:spcBef>
              <a:spcAft>
                <a:spcPts val="300"/>
              </a:spcAft>
              <a:buNone/>
              <a:defRPr sz="1050" b="0" i="0">
                <a:solidFill>
                  <a:schemeClr val="tx2"/>
                </a:solidFill>
                <a:latin typeface="Tahoma" panose="020B0604030504040204" pitchFamily="34" charset="0"/>
                <a:ea typeface="Tahoma" panose="020B0604030504040204" pitchFamily="34" charset="0"/>
                <a:cs typeface="Tahoma" panose="020B0604030504040204" pitchFamily="34" charset="0"/>
              </a:defRPr>
            </a:lvl1pPr>
            <a:lvl2pPr>
              <a:defRPr sz="1600" i="0">
                <a:solidFill>
                  <a:schemeClr val="tx2"/>
                </a:solidFill>
                <a:latin typeface="Tahoma" panose="020B0604030504040204" pitchFamily="34" charset="0"/>
                <a:ea typeface="Tahoma" panose="020B0604030504040204" pitchFamily="34" charset="0"/>
                <a:cs typeface="Tahoma" panose="020B0604030504040204" pitchFamily="34" charset="0"/>
              </a:defRPr>
            </a:lvl2pPr>
            <a:lvl3pPr>
              <a:defRPr sz="1600" i="0">
                <a:solidFill>
                  <a:schemeClr val="tx2"/>
                </a:solidFill>
                <a:latin typeface="Tahoma" panose="020B0604030504040204" pitchFamily="34" charset="0"/>
                <a:ea typeface="Tahoma" panose="020B0604030504040204" pitchFamily="34" charset="0"/>
                <a:cs typeface="Tahoma" panose="020B0604030504040204" pitchFamily="34" charset="0"/>
              </a:defRPr>
            </a:lvl3pPr>
            <a:lvl4pPr marL="1243584" indent="-237744">
              <a:defRPr lang="en-US" sz="1200" b="0" i="0" baseline="0" dirty="0" smtClean="0">
                <a:solidFill>
                  <a:schemeClr val="tx2"/>
                </a:solidFill>
                <a:latin typeface="Tahoma" panose="020B0604030504040204" pitchFamily="34" charset="0"/>
                <a:ea typeface="Tahoma" panose="020B0604030504040204" pitchFamily="34" charset="0"/>
                <a:cs typeface="Tahoma" panose="020B0604030504040204" pitchFamily="34" charset="0"/>
              </a:defRPr>
            </a:lvl4pPr>
            <a:lvl5pPr marL="1648206" indent="-285750">
              <a:defRPr lang="en-US" sz="1200" i="0" baseline="0" dirty="0">
                <a:solidFill>
                  <a:schemeClr val="tx2"/>
                </a:solidFill>
                <a:latin typeface="Tahoma" panose="020B0604030504040204" pitchFamily="34" charset="0"/>
                <a:ea typeface="Tahoma" panose="020B0604030504040204" pitchFamily="34" charset="0"/>
                <a:cs typeface="Tahoma" panose="020B0604030504040204" pitchFamily="34" charset="0"/>
              </a:defRPr>
            </a:lvl5pPr>
          </a:lstStyle>
          <a:p>
            <a:pPr lvl="0"/>
            <a:r>
              <a:rPr lang="en-US" dirty="0" smtClean="0"/>
              <a:t>Click to edit Master text styles</a:t>
            </a:r>
          </a:p>
        </p:txBody>
      </p:sp>
      <p:sp>
        <p:nvSpPr>
          <p:cNvPr id="2" name="Title 1"/>
          <p:cNvSpPr>
            <a:spLocks noGrp="1"/>
          </p:cNvSpPr>
          <p:nvPr>
            <p:ph type="title"/>
          </p:nvPr>
        </p:nvSpPr>
        <p:spPr>
          <a:xfrm>
            <a:off x="609600" y="941264"/>
            <a:ext cx="10972800" cy="358140"/>
          </a:xfr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vert="horz" wrap="square" lIns="91440" tIns="45720" rIns="0" bIns="45720" numCol="1" anchor="t" anchorCtr="0" compatLnSpc="1">
            <a:prstTxWarp prst="textNoShape">
              <a:avLst/>
            </a:prstTxWarp>
          </a:bodyPr>
          <a:lstStyle>
            <a:lvl1pPr algn="ctr">
              <a:lnSpc>
                <a:spcPct val="100000"/>
              </a:lnSpc>
              <a:defRPr lang="en-US" sz="1600" b="0" dirty="0">
                <a:solidFill>
                  <a:schemeClr val="tx2"/>
                </a:solidFill>
                <a:ea typeface="Tahoma" panose="020B0604030504040204" pitchFamily="34" charset="0"/>
              </a:defRPr>
            </a:lvl1pPr>
          </a:lstStyle>
          <a:p>
            <a:pPr marL="0" lvl="0" indent="0" algn="ctr">
              <a:spcBef>
                <a:spcPts val="0"/>
              </a:spcBef>
              <a:spcAft>
                <a:spcPts val="0"/>
              </a:spcAft>
              <a:buClr>
                <a:schemeClr val="accent1"/>
              </a:buClr>
              <a:buSzPct val="92000"/>
              <a:buFont typeface="Arial" panose="020B0604020202020204" pitchFamily="34" charset="0"/>
              <a:buNone/>
            </a:pPr>
            <a:r>
              <a:rPr lang="en-US" dirty="0" smtClean="0"/>
              <a:t>Click to edit Master title style</a:t>
            </a:r>
            <a:endParaRPr lang="en-US" dirty="0"/>
          </a:p>
        </p:txBody>
      </p:sp>
    </p:spTree>
    <p:extLst>
      <p:ext uri="{BB962C8B-B14F-4D97-AF65-F5344CB8AC3E}">
        <p14:creationId xmlns:p14="http://schemas.microsoft.com/office/powerpoint/2010/main" val="1712066399"/>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p:cSld name="Custom Divider">
    <p:spTree>
      <p:nvGrpSpPr>
        <p:cNvPr id="1" name=""/>
        <p:cNvGrpSpPr/>
        <p:nvPr/>
      </p:nvGrpSpPr>
      <p:grpSpPr>
        <a:xfrm>
          <a:off x="0" y="0"/>
          <a:ext cx="0" cy="0"/>
          <a:chOff x="0" y="0"/>
          <a:chExt cx="0" cy="0"/>
        </a:xfrm>
      </p:grpSpPr>
      <p:sp>
        <p:nvSpPr>
          <p:cNvPr id="15" name="Rectangle 1032"/>
          <p:cNvSpPr>
            <a:spLocks noChangeArrowheads="1"/>
          </p:cNvSpPr>
          <p:nvPr/>
        </p:nvSpPr>
        <p:spPr bwMode="auto">
          <a:xfrm rot="5400000">
            <a:off x="7589521" y="2865125"/>
            <a:ext cx="1981198" cy="60959"/>
          </a:xfrm>
          <a:prstGeom prst="rect">
            <a:avLst/>
          </a:prstGeom>
          <a:solidFill>
            <a:srgbClr val="074480"/>
          </a:solidFill>
          <a:ln>
            <a:noFill/>
          </a:ln>
          <a:extLst/>
        </p:spPr>
        <p:txBody>
          <a:bodyPr wrap="none" anchor="ctr"/>
          <a:lstStyle/>
          <a:p>
            <a:endParaRPr lang="en-US" sz="2400" dirty="0"/>
          </a:p>
        </p:txBody>
      </p:sp>
      <p:sp>
        <p:nvSpPr>
          <p:cNvPr id="17" name="Text Placeholder 17"/>
          <p:cNvSpPr>
            <a:spLocks noGrp="1"/>
          </p:cNvSpPr>
          <p:nvPr>
            <p:ph type="body" sz="quarter" idx="16" hasCustomPrompt="1"/>
          </p:nvPr>
        </p:nvSpPr>
        <p:spPr>
          <a:xfrm>
            <a:off x="934779" y="4194796"/>
            <a:ext cx="6761421" cy="449578"/>
          </a:xfrm>
        </p:spPr>
        <p:txBody>
          <a:bodyPr/>
          <a:lstStyle>
            <a:lvl1pPr marL="0" indent="0">
              <a:buFontTx/>
              <a:buNone/>
              <a:defRPr sz="1600">
                <a:solidFill>
                  <a:schemeClr val="tx1"/>
                </a:solidFill>
              </a:defRPr>
            </a:lvl1pPr>
            <a:lvl2pPr marL="457200" indent="0">
              <a:buFontTx/>
              <a:buNone/>
              <a:defRPr sz="2000">
                <a:solidFill>
                  <a:schemeClr val="tx1"/>
                </a:solidFill>
              </a:defRPr>
            </a:lvl2pPr>
            <a:lvl3pPr marL="914400" indent="0">
              <a:buFontTx/>
              <a:buNone/>
              <a:defRPr sz="2000">
                <a:solidFill>
                  <a:schemeClr val="tx1"/>
                </a:solidFill>
              </a:defRPr>
            </a:lvl3pPr>
            <a:lvl4pPr marL="1371600" indent="0">
              <a:buFontTx/>
              <a:buNone/>
              <a:defRPr sz="2000">
                <a:solidFill>
                  <a:schemeClr val="tx1"/>
                </a:solidFill>
              </a:defRPr>
            </a:lvl4pPr>
            <a:lvl5pPr>
              <a:buFontTx/>
              <a:buNone/>
              <a:defRPr sz="2000">
                <a:solidFill>
                  <a:schemeClr val="tx1"/>
                </a:solidFill>
              </a:defRPr>
            </a:lvl5pPr>
          </a:lstStyle>
          <a:p>
            <a:r>
              <a:rPr lang="en-US" dirty="0" smtClean="0"/>
              <a:t>Optional Subtitle</a:t>
            </a:r>
            <a:endParaRPr lang="en-US" dirty="0"/>
          </a:p>
        </p:txBody>
      </p:sp>
      <p:sp>
        <p:nvSpPr>
          <p:cNvPr id="16" name="Title 1"/>
          <p:cNvSpPr>
            <a:spLocks noGrp="1"/>
          </p:cNvSpPr>
          <p:nvPr>
            <p:ph type="title"/>
          </p:nvPr>
        </p:nvSpPr>
        <p:spPr>
          <a:xfrm>
            <a:off x="914400" y="2022609"/>
            <a:ext cx="6781800" cy="1711195"/>
          </a:xfrm>
          <a:prstGeom prst="roundRect">
            <a:avLst>
              <a:gd name="adj" fmla="val 2062"/>
            </a:avLst>
          </a:prstGeom>
          <a:noFill/>
          <a:ln>
            <a:noFill/>
          </a:ln>
          <a:extLst/>
        </p:spPr>
        <p:txBody>
          <a:bodyPr vert="horz" wrap="square" lIns="0" tIns="45720" rIns="0" bIns="45720" numCol="1" anchor="ctr" anchorCtr="0" compatLnSpc="1">
            <a:prstTxWarp prst="textNoShape">
              <a:avLst/>
            </a:prstTxWarp>
          </a:bodyPr>
          <a:lstStyle>
            <a:lvl1pPr marL="0" indent="0" algn="l" rtl="0" eaLnBrk="1" fontAlgn="base" hangingPunct="1">
              <a:lnSpc>
                <a:spcPct val="90000"/>
              </a:lnSpc>
              <a:spcBef>
                <a:spcPts val="1176"/>
              </a:spcBef>
              <a:spcAft>
                <a:spcPct val="0"/>
              </a:spcAft>
              <a:buClr>
                <a:schemeClr val="accent1"/>
              </a:buClr>
              <a:buSzPct val="90000"/>
              <a:buFont typeface="Arial" panose="020B0604020202020204" pitchFamily="34" charset="0"/>
              <a:buNone/>
              <a:defRPr lang="en-US" sz="3000" b="0" cap="none" baseline="0" dirty="0">
                <a:solidFill>
                  <a:srgbClr val="074480"/>
                </a:solidFill>
                <a:latin typeface="Tahoma" panose="020B0604030504040204" pitchFamily="34" charset="0"/>
                <a:ea typeface="+mn-ea"/>
                <a:cs typeface="Tahoma" panose="020B0604030504040204" pitchFamily="34" charset="0"/>
              </a:defRPr>
            </a:lvl1pPr>
          </a:lstStyle>
          <a:p>
            <a:pPr marL="0" lvl="0" indent="0" algn="l">
              <a:spcBef>
                <a:spcPct val="20000"/>
              </a:spcBef>
              <a:buClr>
                <a:srgbClr val="003B70"/>
              </a:buClr>
              <a:buFontTx/>
              <a:buNone/>
            </a:pPr>
            <a:r>
              <a:rPr lang="en-US" smtClean="0"/>
              <a:t>Click to edit Master title style</a:t>
            </a:r>
            <a:endParaRPr lang="en-US" dirty="0"/>
          </a:p>
        </p:txBody>
      </p:sp>
      <p:pic>
        <p:nvPicPr>
          <p:cNvPr id="7" name="Picture 6"/>
          <p:cNvPicPr>
            <a:picLocks noChangeAspect="1"/>
          </p:cNvPicPr>
          <p:nvPr/>
        </p:nvPicPr>
        <p:blipFill rotWithShape="1">
          <a:blip r:embed="rId2" cstate="print">
            <a:extLst>
              <a:ext uri="{28A0092B-C50C-407E-A947-70E740481C1C}">
                <a14:useLocalDpi xmlns:a14="http://schemas.microsoft.com/office/drawing/2010/main" val="0"/>
              </a:ext>
            </a:extLst>
          </a:blip>
          <a:srcRect b="1840"/>
          <a:stretch/>
        </p:blipFill>
        <p:spPr>
          <a:xfrm>
            <a:off x="9362419" y="2534185"/>
            <a:ext cx="2103120" cy="694420"/>
          </a:xfrm>
          <a:prstGeom prst="rect">
            <a:avLst/>
          </a:prstGeom>
        </p:spPr>
      </p:pic>
      <p:graphicFrame>
        <p:nvGraphicFramePr>
          <p:cNvPr id="10" name="Table 9"/>
          <p:cNvGraphicFramePr>
            <a:graphicFrameLocks noGrp="1"/>
          </p:cNvGraphicFramePr>
          <p:nvPr>
            <p:extLst>
              <p:ext uri="{D42A27DB-BD31-4B8C-83A1-F6EECF244321}">
                <p14:modId xmlns:p14="http://schemas.microsoft.com/office/powerpoint/2010/main" val="1623836371"/>
              </p:ext>
            </p:extLst>
          </p:nvPr>
        </p:nvGraphicFramePr>
        <p:xfrm>
          <a:off x="609600" y="6309326"/>
          <a:ext cx="10972800" cy="201168"/>
        </p:xfrm>
        <a:graphic>
          <a:graphicData uri="http://schemas.openxmlformats.org/drawingml/2006/table">
            <a:tbl>
              <a:tblPr firstRow="1" bandRow="1">
                <a:tableStyleId>{5C22544A-7EE6-4342-B048-85BDC9FD1C3A}</a:tableStyleId>
              </a:tblPr>
              <a:tblGrid>
                <a:gridCol w="8610600">
                  <a:extLst>
                    <a:ext uri="{9D8B030D-6E8A-4147-A177-3AD203B41FA5}">
                      <a16:colId xmlns:a16="http://schemas.microsoft.com/office/drawing/2014/main" xmlns="" val="20000"/>
                    </a:ext>
                  </a:extLst>
                </a:gridCol>
                <a:gridCol w="205740">
                  <a:extLst>
                    <a:ext uri="{9D8B030D-6E8A-4147-A177-3AD203B41FA5}">
                      <a16:colId xmlns:a16="http://schemas.microsoft.com/office/drawing/2014/main" xmlns="" val="20001"/>
                    </a:ext>
                  </a:extLst>
                </a:gridCol>
                <a:gridCol w="205740">
                  <a:extLst>
                    <a:ext uri="{9D8B030D-6E8A-4147-A177-3AD203B41FA5}">
                      <a16:colId xmlns:a16="http://schemas.microsoft.com/office/drawing/2014/main" xmlns="" val="20002"/>
                    </a:ext>
                  </a:extLst>
                </a:gridCol>
                <a:gridCol w="1950720">
                  <a:extLst>
                    <a:ext uri="{9D8B030D-6E8A-4147-A177-3AD203B41FA5}">
                      <a16:colId xmlns:a16="http://schemas.microsoft.com/office/drawing/2014/main" xmlns="" val="20003"/>
                    </a:ext>
                  </a:extLst>
                </a:gridCol>
              </a:tblGrid>
              <a:tr h="201168">
                <a:tc>
                  <a:txBody>
                    <a:bodyPr/>
                    <a:lstStyle/>
                    <a:p>
                      <a:endParaRPr lang="en-US" sz="900" b="0" dirty="0">
                        <a:solidFill>
                          <a:schemeClr val="accent1"/>
                        </a:solidFill>
                      </a:endParaRPr>
                    </a:p>
                  </a:txBody>
                  <a:tcPr marL="0" marR="0" marT="0" marB="0" anchor="ctr">
                    <a:lnL w="12700" cmpd="sng">
                      <a:noFill/>
                    </a:lnL>
                    <a:lnR w="12700" cmpd="sng">
                      <a:noFill/>
                    </a:lnR>
                    <a:lnT w="12700" cmpd="sng">
                      <a:noFill/>
                    </a:lnT>
                    <a:lnB w="38100" cmpd="sng">
                      <a:noFill/>
                    </a:lnB>
                    <a:lnTlToBr w="12700" cmpd="sng">
                      <a:noFill/>
                      <a:prstDash val="solid"/>
                    </a:lnTlToBr>
                    <a:lnBlToTr w="12700" cmpd="sng">
                      <a:noFill/>
                      <a:prstDash val="solid"/>
                    </a:lnBlToTr>
                    <a:solidFill>
                      <a:schemeClr val="accent2"/>
                    </a:solidFill>
                  </a:tcPr>
                </a:tc>
                <a:tc>
                  <a:txBody>
                    <a:bodyPr/>
                    <a:lstStyle/>
                    <a:p>
                      <a:endParaRPr lang="en-US" sz="800" dirty="0"/>
                    </a:p>
                  </a:txBody>
                  <a:tcPr marL="0" marR="0" marT="0" marB="0">
                    <a:lnL w="12700" cmpd="sng">
                      <a:noFill/>
                    </a:lnL>
                    <a:lnR w="12700" cmpd="sng">
                      <a:noFill/>
                    </a:lnR>
                    <a:lnT w="12700" cmpd="sng">
                      <a:noFill/>
                    </a:lnT>
                    <a:lnB w="38100" cmpd="sng">
                      <a:noFill/>
                    </a:lnB>
                    <a:lnTlToBr w="12700" cmpd="sng">
                      <a:noFill/>
                      <a:prstDash val="solid"/>
                    </a:lnTlToBr>
                    <a:lnBlToTr w="12700" cmpd="sng">
                      <a:noFill/>
                      <a:prstDash val="solid"/>
                    </a:lnBlToTr>
                    <a:solidFill>
                      <a:schemeClr val="accent5"/>
                    </a:solidFill>
                  </a:tcPr>
                </a:tc>
                <a:tc>
                  <a:txBody>
                    <a:bodyPr/>
                    <a:lstStyle/>
                    <a:p>
                      <a:endParaRPr lang="en-US" sz="800" dirty="0"/>
                    </a:p>
                  </a:txBody>
                  <a:tcPr marL="0" marR="0" marT="0" marB="0">
                    <a:lnL w="12700" cmpd="sng">
                      <a:noFill/>
                    </a:lnL>
                    <a:lnR w="12700" cmpd="sng">
                      <a:noFill/>
                    </a:lnR>
                    <a:lnT w="12700" cmpd="sng">
                      <a:noFill/>
                    </a:lnT>
                    <a:lnB w="38100" cmpd="sng">
                      <a:noFill/>
                    </a:lnB>
                    <a:lnTlToBr w="12700" cmpd="sng">
                      <a:noFill/>
                      <a:prstDash val="solid"/>
                    </a:lnTlToBr>
                    <a:lnBlToTr w="12700" cmpd="sng">
                      <a:noFill/>
                      <a:prstDash val="solid"/>
                    </a:lnBlToTr>
                  </a:tcPr>
                </a:tc>
                <a:tc>
                  <a:txBody>
                    <a:bodyPr/>
                    <a:lstStyle/>
                    <a:p>
                      <a:pPr algn="ctr"/>
                      <a:endParaRPr lang="en-US" sz="900" b="0" dirty="0">
                        <a:solidFill>
                          <a:schemeClr val="accent1"/>
                        </a:solidFill>
                      </a:endParaRPr>
                    </a:p>
                  </a:txBody>
                  <a:tcPr marL="0" marR="0" marT="0" marB="0" anchor="ctr">
                    <a:lnL w="12700" cmpd="sng">
                      <a:noFill/>
                    </a:lnL>
                    <a:lnR w="12700" cmpd="sng">
                      <a:noFill/>
                    </a:lnR>
                    <a:lnT w="12700" cmpd="sng">
                      <a:noFill/>
                    </a:lnT>
                    <a:lnB w="38100" cmpd="sng">
                      <a:noFill/>
                    </a:lnB>
                    <a:lnTlToBr w="12700" cmpd="sng">
                      <a:noFill/>
                      <a:prstDash val="solid"/>
                    </a:lnTlToBr>
                    <a:lnBlToTr w="12700" cmpd="sng">
                      <a:noFill/>
                      <a:prstDash val="solid"/>
                    </a:lnBlToTr>
                    <a:solidFill>
                      <a:schemeClr val="accent2"/>
                    </a:solidFill>
                  </a:tcPr>
                </a:tc>
                <a:extLst>
                  <a:ext uri="{0D108BD9-81ED-4DB2-BD59-A6C34878D82A}">
                    <a16:rowId xmlns:a16="http://schemas.microsoft.com/office/drawing/2014/main" xmlns="" val="10000"/>
                  </a:ext>
                </a:extLst>
              </a:tr>
            </a:tbl>
          </a:graphicData>
        </a:graphic>
      </p:graphicFrame>
    </p:spTree>
    <p:extLst>
      <p:ext uri="{BB962C8B-B14F-4D97-AF65-F5344CB8AC3E}">
        <p14:creationId xmlns:p14="http://schemas.microsoft.com/office/powerpoint/2010/main" val="2703374717"/>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orient="horz" pos="2160">
          <p15:clr>
            <a:srgbClr val="FBAE40"/>
          </p15:clr>
        </p15:guide>
        <p15:guide id="2" pos="5120">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ext/Graphic/Picture">
    <p:spTree>
      <p:nvGrpSpPr>
        <p:cNvPr id="1" name=""/>
        <p:cNvGrpSpPr/>
        <p:nvPr/>
      </p:nvGrpSpPr>
      <p:grpSpPr>
        <a:xfrm>
          <a:off x="0" y="0"/>
          <a:ext cx="0" cy="0"/>
          <a:chOff x="0" y="0"/>
          <a:chExt cx="0" cy="0"/>
        </a:xfrm>
      </p:grpSpPr>
      <p:sp>
        <p:nvSpPr>
          <p:cNvPr id="8" name="Content Placeholder 6"/>
          <p:cNvSpPr>
            <a:spLocks noGrp="1"/>
          </p:cNvSpPr>
          <p:nvPr>
            <p:ph sz="quarter" idx="11"/>
          </p:nvPr>
        </p:nvSpPr>
        <p:spPr>
          <a:xfrm>
            <a:off x="609600" y="2362200"/>
            <a:ext cx="10972800" cy="3733800"/>
          </a:xfrm>
        </p:spPr>
        <p:txBody>
          <a:bodyPr lIns="91440"/>
          <a:lstStyle>
            <a:lvl1pPr marL="310896" indent="-310896">
              <a:buFont typeface="Arial" panose="020B0604020202020204" pitchFamily="34" charset="0"/>
              <a:buChar char="■"/>
              <a:defRPr sz="1800">
                <a:solidFill>
                  <a:schemeClr val="tx2"/>
                </a:solidFill>
                <a:latin typeface="Tahoma" panose="020B0604030504040204" pitchFamily="34" charset="0"/>
                <a:ea typeface="Tahoma" panose="020B0604030504040204" pitchFamily="34" charset="0"/>
                <a:cs typeface="Tahoma" panose="020B0604030504040204" pitchFamily="34" charset="0"/>
              </a:defRPr>
            </a:lvl1pPr>
            <a:lvl2pPr>
              <a:defRPr sz="1600">
                <a:solidFill>
                  <a:schemeClr val="tx2"/>
                </a:solidFill>
                <a:latin typeface="Tahoma" panose="020B0604030504040204" pitchFamily="34" charset="0"/>
                <a:ea typeface="Tahoma" panose="020B0604030504040204" pitchFamily="34" charset="0"/>
                <a:cs typeface="Tahoma" panose="020B0604030504040204" pitchFamily="34" charset="0"/>
              </a:defRPr>
            </a:lvl2pPr>
            <a:lvl3pPr>
              <a:spcBef>
                <a:spcPts val="336"/>
              </a:spcBef>
              <a:defRPr sz="1400" i="0">
                <a:solidFill>
                  <a:schemeClr val="tx2"/>
                </a:solidFill>
                <a:latin typeface="Tahoma" panose="020B0604030504040204" pitchFamily="34" charset="0"/>
                <a:ea typeface="Tahoma" panose="020B0604030504040204" pitchFamily="34" charset="0"/>
                <a:cs typeface="Tahoma" panose="020B0604030504040204" pitchFamily="34" charset="0"/>
              </a:defRPr>
            </a:lvl3pPr>
            <a:lvl4pPr>
              <a:defRPr b="0" i="0">
                <a:solidFill>
                  <a:schemeClr val="tx2"/>
                </a:solidFill>
                <a:latin typeface="Tahoma" panose="020B0604030504040204" pitchFamily="34" charset="0"/>
                <a:ea typeface="Tahoma" panose="020B0604030504040204" pitchFamily="34" charset="0"/>
                <a:cs typeface="Tahoma" panose="020B0604030504040204" pitchFamily="34" charset="0"/>
              </a:defRPr>
            </a:lvl4pPr>
            <a:lvl5pPr marL="1600200" indent="-237744">
              <a:spcBef>
                <a:spcPts val="288"/>
              </a:spcBef>
              <a:buSzPct val="60000"/>
              <a:buFont typeface="Times New Roman" panose="02020603050405020304" pitchFamily="18" charset="0"/>
              <a:buChar char="■"/>
              <a:defRPr i="0">
                <a:solidFill>
                  <a:schemeClr val="tx2"/>
                </a:solidFill>
                <a:latin typeface="Tahoma" panose="020B0604030504040204" pitchFamily="34" charset="0"/>
                <a:ea typeface="Tahoma" panose="020B0604030504040204" pitchFamily="34" charset="0"/>
                <a:cs typeface="Tahoma" panose="020B0604030504040204"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3" name="Text Placeholder 12"/>
          <p:cNvSpPr>
            <a:spLocks noGrp="1"/>
          </p:cNvSpPr>
          <p:nvPr>
            <p:ph type="body" sz="quarter" idx="15" hasCustomPrompt="1"/>
          </p:nvPr>
        </p:nvSpPr>
        <p:spPr>
          <a:xfrm>
            <a:off x="711200" y="6307909"/>
            <a:ext cx="8229600" cy="230019"/>
          </a:xfrm>
        </p:spPr>
        <p:txBody>
          <a:bodyPr tIns="0" bIns="0" anchor="ctr" anchorCtr="0"/>
          <a:lstStyle>
            <a:lvl1pPr marL="0" indent="0" algn="l" rtl="0" eaLnBrk="1" fontAlgn="base" hangingPunct="1">
              <a:spcBef>
                <a:spcPts val="0"/>
              </a:spcBef>
              <a:spcAft>
                <a:spcPct val="0"/>
              </a:spcAft>
              <a:buClr>
                <a:schemeClr val="accent1"/>
              </a:buClr>
              <a:buSzPct val="90000"/>
              <a:buFont typeface="Arial" panose="020B0604020202020204" pitchFamily="34" charset="0"/>
              <a:buNone/>
              <a:defRPr lang="en-US" sz="1000" kern="0" baseline="0" dirty="0">
                <a:solidFill>
                  <a:srgbClr val="074480"/>
                </a:solidFill>
                <a:latin typeface="Tahoma" panose="020B0604030504040204" pitchFamily="34" charset="0"/>
                <a:ea typeface="+mn-ea"/>
                <a:cs typeface="Tahoma" panose="020B0604030504040204" pitchFamily="34" charset="0"/>
              </a:defRPr>
            </a:lvl1pPr>
          </a:lstStyle>
          <a:p>
            <a:pPr lvl="0"/>
            <a:r>
              <a:rPr lang="en-US" dirty="0" smtClean="0"/>
              <a:t>Click to add footer </a:t>
            </a:r>
            <a:endParaRPr lang="en-US" dirty="0"/>
          </a:p>
        </p:txBody>
      </p:sp>
      <p:sp>
        <p:nvSpPr>
          <p:cNvPr id="15" name="Text Placeholder 12"/>
          <p:cNvSpPr>
            <a:spLocks noGrp="1"/>
          </p:cNvSpPr>
          <p:nvPr>
            <p:ph type="body" sz="quarter" idx="17" hasCustomPrompt="1"/>
          </p:nvPr>
        </p:nvSpPr>
        <p:spPr>
          <a:xfrm>
            <a:off x="9652000" y="6307909"/>
            <a:ext cx="1503680" cy="230019"/>
          </a:xfrm>
        </p:spPr>
        <p:txBody>
          <a:bodyPr tIns="0" bIns="0" anchor="ctr" anchorCtr="0"/>
          <a:lstStyle>
            <a:lvl1pPr marL="0" indent="0" algn="r" rtl="0" eaLnBrk="1" fontAlgn="base" hangingPunct="1">
              <a:spcBef>
                <a:spcPts val="0"/>
              </a:spcBef>
              <a:spcAft>
                <a:spcPct val="0"/>
              </a:spcAft>
              <a:buClr>
                <a:schemeClr val="accent1"/>
              </a:buClr>
              <a:buSzPct val="90000"/>
              <a:buFont typeface="Arial" panose="020B0604020202020204" pitchFamily="34" charset="0"/>
              <a:buNone/>
              <a:defRPr lang="en-US" sz="900" kern="0" baseline="0" dirty="0">
                <a:solidFill>
                  <a:srgbClr val="074480"/>
                </a:solidFill>
                <a:latin typeface="Tahoma" panose="020B0604030504040204" pitchFamily="34" charset="0"/>
                <a:ea typeface="+mn-ea"/>
                <a:cs typeface="Tahoma" panose="020B0604030504040204" pitchFamily="34" charset="0"/>
              </a:defRPr>
            </a:lvl1pPr>
          </a:lstStyle>
          <a:p>
            <a:pPr lvl="0"/>
            <a:r>
              <a:rPr lang="en-US" dirty="0" smtClean="0"/>
              <a:t>Date </a:t>
            </a:r>
            <a:endParaRPr lang="en-US" dirty="0"/>
          </a:p>
        </p:txBody>
      </p:sp>
      <p:sp>
        <p:nvSpPr>
          <p:cNvPr id="6" name="Rectangle 2"/>
          <p:cNvSpPr>
            <a:spLocks noGrp="1" noChangeArrowheads="1"/>
          </p:cNvSpPr>
          <p:nvPr>
            <p:ph type="title"/>
          </p:nvPr>
        </p:nvSpPr>
        <p:spPr bwMode="auto">
          <a:xfrm>
            <a:off x="609600" y="762000"/>
            <a:ext cx="10972800" cy="1188720"/>
          </a:xfrm>
          <a:prstGeom prst="rect">
            <a:avLst/>
          </a:prstGeom>
          <a:noFill/>
          <a:ln>
            <a:noFill/>
          </a:ln>
          <a:extLst/>
        </p:spPr>
        <p:txBody>
          <a:bodyPr vert="horz" wrap="square" lIns="91440" tIns="91440" rIns="91440" bIns="91440" numCol="1" anchor="b" anchorCtr="0" compatLnSpc="1">
            <a:prstTxWarp prst="textNoShape">
              <a:avLst/>
            </a:prstTxWarp>
          </a:bodyPr>
          <a:lstStyle>
            <a:lvl1pPr>
              <a:defRPr sz="2800"/>
            </a:lvl1pPr>
          </a:lstStyle>
          <a:p>
            <a:pPr lvl="0"/>
            <a:r>
              <a:rPr lang="en-US" smtClean="0"/>
              <a:t>Click to edit Master title style</a:t>
            </a:r>
            <a:endParaRPr lang="en-US" dirty="0" smtClean="0"/>
          </a:p>
        </p:txBody>
      </p:sp>
    </p:spTree>
    <p:extLst>
      <p:ext uri="{BB962C8B-B14F-4D97-AF65-F5344CB8AC3E}">
        <p14:creationId xmlns:p14="http://schemas.microsoft.com/office/powerpoint/2010/main" val="2512917417"/>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Side-by-side/Comparison">
    <p:spTree>
      <p:nvGrpSpPr>
        <p:cNvPr id="1" name=""/>
        <p:cNvGrpSpPr/>
        <p:nvPr/>
      </p:nvGrpSpPr>
      <p:grpSpPr>
        <a:xfrm>
          <a:off x="0" y="0"/>
          <a:ext cx="0" cy="0"/>
          <a:chOff x="0" y="0"/>
          <a:chExt cx="0" cy="0"/>
        </a:xfrm>
      </p:grpSpPr>
      <p:sp>
        <p:nvSpPr>
          <p:cNvPr id="2" name="Title 1"/>
          <p:cNvSpPr>
            <a:spLocks noGrp="1"/>
          </p:cNvSpPr>
          <p:nvPr>
            <p:ph type="title"/>
          </p:nvPr>
        </p:nvSpPr>
        <p:spPr>
          <a:ln>
            <a:noFill/>
          </a:ln>
        </p:spPr>
        <p:txBody>
          <a:bodyPr/>
          <a:lstStyle>
            <a:lvl1pPr>
              <a:lnSpc>
                <a:spcPts val="2800"/>
              </a:lnSpc>
              <a:defRPr baseline="0">
                <a:latin typeface="Tahoma" panose="020B0604030504040204" pitchFamily="34" charset="0"/>
                <a:cs typeface="Tahoma" panose="020B0604030504040204" pitchFamily="34" charset="0"/>
              </a:defRPr>
            </a:lvl1pPr>
          </a:lstStyle>
          <a:p>
            <a:r>
              <a:rPr lang="en-US" smtClean="0"/>
              <a:t>Click to edit Master title style</a:t>
            </a:r>
            <a:endParaRPr lang="en-US" dirty="0"/>
          </a:p>
        </p:txBody>
      </p:sp>
      <p:sp>
        <p:nvSpPr>
          <p:cNvPr id="7" name="Content Placeholder 6"/>
          <p:cNvSpPr>
            <a:spLocks noGrp="1"/>
          </p:cNvSpPr>
          <p:nvPr>
            <p:ph sz="quarter" idx="11"/>
          </p:nvPr>
        </p:nvSpPr>
        <p:spPr>
          <a:xfrm>
            <a:off x="609600" y="2313025"/>
            <a:ext cx="5181600" cy="3632577"/>
          </a:xfrm>
        </p:spPr>
        <p:txBody>
          <a:bodyPr/>
          <a:lstStyle>
            <a:lvl1pPr>
              <a:defRPr sz="1800" i="0">
                <a:solidFill>
                  <a:schemeClr val="tx2"/>
                </a:solidFill>
                <a:latin typeface="Tahoma" panose="020B0604030504040204" pitchFamily="34" charset="0"/>
                <a:ea typeface="Tahoma" panose="020B0604030504040204" pitchFamily="34" charset="0"/>
                <a:cs typeface="Tahoma" panose="020B0604030504040204" pitchFamily="34" charset="0"/>
              </a:defRPr>
            </a:lvl1pPr>
            <a:lvl2pPr>
              <a:defRPr sz="1600" i="0">
                <a:solidFill>
                  <a:schemeClr val="tx2"/>
                </a:solidFill>
                <a:latin typeface="Tahoma" panose="020B0604030504040204" pitchFamily="34" charset="0"/>
                <a:ea typeface="Tahoma" panose="020B0604030504040204" pitchFamily="34" charset="0"/>
                <a:cs typeface="Tahoma" panose="020B0604030504040204" pitchFamily="34" charset="0"/>
              </a:defRPr>
            </a:lvl2pPr>
            <a:lvl3pPr>
              <a:defRPr sz="1600" i="0">
                <a:solidFill>
                  <a:schemeClr val="tx2"/>
                </a:solidFill>
                <a:latin typeface="Tahoma" panose="020B0604030504040204" pitchFamily="34" charset="0"/>
                <a:ea typeface="Tahoma" panose="020B0604030504040204" pitchFamily="34" charset="0"/>
                <a:cs typeface="Tahoma" panose="020B0604030504040204" pitchFamily="34" charset="0"/>
              </a:defRPr>
            </a:lvl3pPr>
            <a:lvl4pPr marL="1243584" indent="-237744">
              <a:defRPr lang="en-US" sz="1200" b="0" i="0" baseline="0" dirty="0" smtClean="0">
                <a:solidFill>
                  <a:schemeClr val="tx2"/>
                </a:solidFill>
                <a:latin typeface="Tahoma" panose="020B0604030504040204" pitchFamily="34" charset="0"/>
                <a:ea typeface="Tahoma" panose="020B0604030504040204" pitchFamily="34" charset="0"/>
                <a:cs typeface="Tahoma" panose="020B0604030504040204" pitchFamily="34" charset="0"/>
              </a:defRPr>
            </a:lvl4pPr>
            <a:lvl5pPr marL="1648206" indent="-285750">
              <a:defRPr lang="en-US" sz="1200" i="0" baseline="0" dirty="0">
                <a:solidFill>
                  <a:schemeClr val="tx2"/>
                </a:solidFill>
                <a:latin typeface="Tahoma" panose="020B0604030504040204" pitchFamily="34" charset="0"/>
                <a:ea typeface="Tahoma" panose="020B0604030504040204" pitchFamily="34" charset="0"/>
                <a:cs typeface="Tahoma" panose="020B0604030504040204"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19" name="Text Placeholder 12"/>
          <p:cNvSpPr>
            <a:spLocks noGrp="1"/>
          </p:cNvSpPr>
          <p:nvPr>
            <p:ph type="body" sz="quarter" idx="15" hasCustomPrompt="1"/>
          </p:nvPr>
        </p:nvSpPr>
        <p:spPr>
          <a:xfrm>
            <a:off x="711200" y="6307909"/>
            <a:ext cx="8229600" cy="230019"/>
          </a:xfrm>
        </p:spPr>
        <p:txBody>
          <a:bodyPr tIns="0" bIns="0" anchor="ctr" anchorCtr="0"/>
          <a:lstStyle>
            <a:lvl1pPr marL="0" indent="0" algn="l" rtl="0" eaLnBrk="1" fontAlgn="base" hangingPunct="1">
              <a:spcBef>
                <a:spcPts val="0"/>
              </a:spcBef>
              <a:spcAft>
                <a:spcPct val="0"/>
              </a:spcAft>
              <a:buClr>
                <a:schemeClr val="accent1"/>
              </a:buClr>
              <a:buSzPct val="90000"/>
              <a:buFont typeface="Arial" panose="020B0604020202020204" pitchFamily="34" charset="0"/>
              <a:buNone/>
              <a:defRPr lang="en-US" sz="900" kern="0" baseline="0" dirty="0">
                <a:solidFill>
                  <a:srgbClr val="074480"/>
                </a:solidFill>
                <a:latin typeface="Tahoma" panose="020B0604030504040204" pitchFamily="34" charset="0"/>
                <a:ea typeface="+mn-ea"/>
                <a:cs typeface="Tahoma" panose="020B0604030504040204" pitchFamily="34" charset="0"/>
              </a:defRPr>
            </a:lvl1pPr>
          </a:lstStyle>
          <a:p>
            <a:pPr lvl="0"/>
            <a:r>
              <a:rPr lang="en-US" dirty="0" smtClean="0"/>
              <a:t>Click to add footer </a:t>
            </a:r>
            <a:endParaRPr lang="en-US" dirty="0"/>
          </a:p>
        </p:txBody>
      </p:sp>
      <p:sp>
        <p:nvSpPr>
          <p:cNvPr id="21" name="Text Placeholder 12"/>
          <p:cNvSpPr>
            <a:spLocks noGrp="1"/>
          </p:cNvSpPr>
          <p:nvPr>
            <p:ph type="body" sz="quarter" idx="17" hasCustomPrompt="1"/>
          </p:nvPr>
        </p:nvSpPr>
        <p:spPr>
          <a:xfrm>
            <a:off x="9652000" y="6307909"/>
            <a:ext cx="1503680" cy="230019"/>
          </a:xfrm>
        </p:spPr>
        <p:txBody>
          <a:bodyPr tIns="0" bIns="0" anchor="ctr" anchorCtr="0"/>
          <a:lstStyle>
            <a:lvl1pPr marL="0" indent="0" algn="r" rtl="0" eaLnBrk="1" fontAlgn="base" hangingPunct="1">
              <a:spcBef>
                <a:spcPts val="0"/>
              </a:spcBef>
              <a:spcAft>
                <a:spcPct val="0"/>
              </a:spcAft>
              <a:buClr>
                <a:schemeClr val="accent1"/>
              </a:buClr>
              <a:buSzPct val="90000"/>
              <a:buFont typeface="Arial" panose="020B0604020202020204" pitchFamily="34" charset="0"/>
              <a:buNone/>
              <a:defRPr lang="en-US" sz="900" kern="0" baseline="0" dirty="0">
                <a:solidFill>
                  <a:srgbClr val="074480"/>
                </a:solidFill>
                <a:latin typeface="Tahoma" panose="020B0604030504040204" pitchFamily="34" charset="0"/>
                <a:ea typeface="+mn-ea"/>
                <a:cs typeface="Tahoma" panose="020B0604030504040204" pitchFamily="34" charset="0"/>
              </a:defRPr>
            </a:lvl1pPr>
          </a:lstStyle>
          <a:p>
            <a:pPr lvl="0"/>
            <a:r>
              <a:rPr lang="en-US" dirty="0" smtClean="0"/>
              <a:t>Date  </a:t>
            </a:r>
            <a:endParaRPr lang="en-US" dirty="0"/>
          </a:p>
        </p:txBody>
      </p:sp>
      <p:sp>
        <p:nvSpPr>
          <p:cNvPr id="9" name="Content Placeholder 6"/>
          <p:cNvSpPr>
            <a:spLocks noGrp="1"/>
          </p:cNvSpPr>
          <p:nvPr>
            <p:ph sz="quarter" idx="18"/>
          </p:nvPr>
        </p:nvSpPr>
        <p:spPr>
          <a:xfrm>
            <a:off x="6400800" y="2313025"/>
            <a:ext cx="5181600" cy="3632578"/>
          </a:xfrm>
        </p:spPr>
        <p:txBody>
          <a:bodyPr/>
          <a:lstStyle>
            <a:lvl1pPr>
              <a:defRPr sz="1800" i="0">
                <a:solidFill>
                  <a:schemeClr val="tx2"/>
                </a:solidFill>
                <a:latin typeface="Tahoma" panose="020B0604030504040204" pitchFamily="34" charset="0"/>
                <a:ea typeface="Tahoma" panose="020B0604030504040204" pitchFamily="34" charset="0"/>
                <a:cs typeface="Tahoma" panose="020B0604030504040204" pitchFamily="34" charset="0"/>
              </a:defRPr>
            </a:lvl1pPr>
            <a:lvl2pPr>
              <a:defRPr sz="1600" i="0">
                <a:solidFill>
                  <a:schemeClr val="tx2"/>
                </a:solidFill>
                <a:latin typeface="Tahoma" panose="020B0604030504040204" pitchFamily="34" charset="0"/>
                <a:ea typeface="Tahoma" panose="020B0604030504040204" pitchFamily="34" charset="0"/>
                <a:cs typeface="Tahoma" panose="020B0604030504040204" pitchFamily="34" charset="0"/>
              </a:defRPr>
            </a:lvl2pPr>
            <a:lvl3pPr>
              <a:defRPr sz="1600" i="0">
                <a:solidFill>
                  <a:schemeClr val="tx2"/>
                </a:solidFill>
                <a:latin typeface="Tahoma" panose="020B0604030504040204" pitchFamily="34" charset="0"/>
                <a:ea typeface="Tahoma" panose="020B0604030504040204" pitchFamily="34" charset="0"/>
                <a:cs typeface="Tahoma" panose="020B0604030504040204" pitchFamily="34" charset="0"/>
              </a:defRPr>
            </a:lvl3pPr>
            <a:lvl4pPr marL="1243584" indent="-237744">
              <a:defRPr lang="en-US" sz="1200" b="0" i="0" baseline="0" dirty="0" smtClean="0">
                <a:solidFill>
                  <a:schemeClr val="tx2"/>
                </a:solidFill>
                <a:latin typeface="Tahoma" panose="020B0604030504040204" pitchFamily="34" charset="0"/>
                <a:ea typeface="Tahoma" panose="020B0604030504040204" pitchFamily="34" charset="0"/>
                <a:cs typeface="Tahoma" panose="020B0604030504040204" pitchFamily="34" charset="0"/>
              </a:defRPr>
            </a:lvl4pPr>
            <a:lvl5pPr marL="1648206" indent="-285750">
              <a:defRPr lang="en-US" sz="1200" i="0" baseline="0" dirty="0">
                <a:solidFill>
                  <a:schemeClr val="tx2"/>
                </a:solidFill>
                <a:latin typeface="Tahoma" panose="020B0604030504040204" pitchFamily="34" charset="0"/>
                <a:ea typeface="Tahoma" panose="020B0604030504040204" pitchFamily="34" charset="0"/>
                <a:cs typeface="Tahoma" panose="020B0604030504040204"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Tree>
    <p:extLst>
      <p:ext uri="{BB962C8B-B14F-4D97-AF65-F5344CB8AC3E}">
        <p14:creationId xmlns:p14="http://schemas.microsoft.com/office/powerpoint/2010/main" val="2717299256"/>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Overview">
    <p:spTree>
      <p:nvGrpSpPr>
        <p:cNvPr id="1" name=""/>
        <p:cNvGrpSpPr/>
        <p:nvPr/>
      </p:nvGrpSpPr>
      <p:grpSpPr>
        <a:xfrm>
          <a:off x="0" y="0"/>
          <a:ext cx="0" cy="0"/>
          <a:chOff x="0" y="0"/>
          <a:chExt cx="0" cy="0"/>
        </a:xfrm>
      </p:grpSpPr>
      <p:sp>
        <p:nvSpPr>
          <p:cNvPr id="2" name="Title 1"/>
          <p:cNvSpPr>
            <a:spLocks noGrp="1"/>
          </p:cNvSpPr>
          <p:nvPr>
            <p:ph type="title"/>
          </p:nvPr>
        </p:nvSpPr>
        <p:spPr>
          <a:ln>
            <a:noFill/>
          </a:ln>
        </p:spPr>
        <p:txBody>
          <a:bodyPr/>
          <a:lstStyle>
            <a:lvl1pPr>
              <a:lnSpc>
                <a:spcPts val="2800"/>
              </a:lnSpc>
              <a:defRPr baseline="0">
                <a:latin typeface="Tahoma" panose="020B0604030504040204" pitchFamily="34" charset="0"/>
                <a:cs typeface="Tahoma" panose="020B0604030504040204" pitchFamily="34" charset="0"/>
              </a:defRPr>
            </a:lvl1pPr>
          </a:lstStyle>
          <a:p>
            <a:r>
              <a:rPr lang="en-US" smtClean="0"/>
              <a:t>Click to edit Master title style</a:t>
            </a:r>
            <a:endParaRPr lang="en-US" dirty="0"/>
          </a:p>
        </p:txBody>
      </p:sp>
      <p:sp>
        <p:nvSpPr>
          <p:cNvPr id="7" name="Content Placeholder 6"/>
          <p:cNvSpPr>
            <a:spLocks noGrp="1"/>
          </p:cNvSpPr>
          <p:nvPr>
            <p:ph sz="quarter" idx="11"/>
          </p:nvPr>
        </p:nvSpPr>
        <p:spPr>
          <a:xfrm>
            <a:off x="609600" y="2362200"/>
            <a:ext cx="5384800" cy="3657178"/>
          </a:xfrm>
        </p:spPr>
        <p:txBody>
          <a:bodyPr/>
          <a:lstStyle>
            <a:lvl1pPr marL="284163" indent="-284163">
              <a:defRPr lang="en-US" sz="1800" i="0" baseline="0" dirty="0" smtClean="0">
                <a:solidFill>
                  <a:schemeClr val="tx2"/>
                </a:solidFill>
                <a:latin typeface="Tahoma" panose="020B0604030504040204" pitchFamily="34" charset="0"/>
                <a:ea typeface="Tahoma" panose="020B0604030504040204" pitchFamily="34" charset="0"/>
                <a:cs typeface="Tahoma" panose="020B0604030504040204" pitchFamily="34" charset="0"/>
              </a:defRPr>
            </a:lvl1pPr>
            <a:lvl2pPr marL="630936" indent="-310896">
              <a:defRPr lang="en-US" sz="1600" b="0" i="0" u="none" dirty="0" smtClean="0">
                <a:solidFill>
                  <a:schemeClr val="tx2"/>
                </a:solidFill>
                <a:latin typeface="Tahoma" panose="020B0604030504040204" pitchFamily="34" charset="0"/>
                <a:ea typeface="Tahoma" panose="020B0604030504040204" pitchFamily="34" charset="0"/>
                <a:cs typeface="Tahoma" panose="020B0604030504040204" pitchFamily="34" charset="0"/>
              </a:defRPr>
            </a:lvl2pPr>
            <a:lvl3pPr>
              <a:defRPr sz="1400" i="0">
                <a:solidFill>
                  <a:schemeClr val="tx2"/>
                </a:solidFill>
              </a:defRPr>
            </a:lvl3pPr>
            <a:lvl4pPr>
              <a:defRPr b="0" i="0">
                <a:solidFill>
                  <a:schemeClr val="tx2"/>
                </a:solidFill>
                <a:latin typeface="Tahoma" panose="020B0604030504040204" pitchFamily="34" charset="0"/>
                <a:ea typeface="Tahoma" panose="020B0604030504040204" pitchFamily="34" charset="0"/>
                <a:cs typeface="Tahoma" panose="020B0604030504040204" pitchFamily="34" charset="0"/>
              </a:defRPr>
            </a:lvl4pPr>
            <a:lvl5pPr marL="1648206" indent="-285750">
              <a:defRPr lang="en-US" sz="1200" i="0" baseline="0" dirty="0">
                <a:solidFill>
                  <a:schemeClr val="tx2"/>
                </a:solidFill>
                <a:latin typeface="Tahoma" panose="020B0604030504040204" pitchFamily="34" charset="0"/>
                <a:ea typeface="Tahoma" panose="020B0604030504040204" pitchFamily="34" charset="0"/>
                <a:cs typeface="Tahoma" panose="020B0604030504040204"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2" name="Content Placeholder 6"/>
          <p:cNvSpPr>
            <a:spLocks noGrp="1"/>
          </p:cNvSpPr>
          <p:nvPr>
            <p:ph sz="quarter" idx="15"/>
          </p:nvPr>
        </p:nvSpPr>
        <p:spPr>
          <a:xfrm>
            <a:off x="6502400" y="2362198"/>
            <a:ext cx="5080000" cy="1645920"/>
          </a:xfrm>
        </p:spPr>
        <p:txBody>
          <a:bodyPr/>
          <a:lstStyle>
            <a:lvl1pPr marL="284163" indent="-284163">
              <a:defRPr lang="en-US" sz="1800" i="0" baseline="0" dirty="0" smtClean="0">
                <a:solidFill>
                  <a:schemeClr val="tx2"/>
                </a:solidFill>
                <a:latin typeface="Tahoma" panose="020B0604030504040204" pitchFamily="34" charset="0"/>
                <a:ea typeface="Tahoma" panose="020B0604030504040204" pitchFamily="34" charset="0"/>
                <a:cs typeface="Tahoma" panose="020B0604030504040204" pitchFamily="34" charset="0"/>
              </a:defRPr>
            </a:lvl1pPr>
            <a:lvl2pPr marL="630936" indent="-310896">
              <a:defRPr lang="en-US" sz="1600" b="0" i="0" u="none" dirty="0" smtClean="0">
                <a:solidFill>
                  <a:schemeClr val="tx2"/>
                </a:solidFill>
                <a:latin typeface="Tahoma" panose="020B0604030504040204" pitchFamily="34" charset="0"/>
                <a:ea typeface="Tahoma" panose="020B0604030504040204" pitchFamily="34" charset="0"/>
                <a:cs typeface="Tahoma" panose="020B0604030504040204" pitchFamily="34" charset="0"/>
              </a:defRPr>
            </a:lvl2pPr>
            <a:lvl3pPr>
              <a:defRPr sz="1400" i="0">
                <a:solidFill>
                  <a:schemeClr val="tx2"/>
                </a:solidFill>
              </a:defRPr>
            </a:lvl3pPr>
            <a:lvl4pPr>
              <a:defRPr sz="1200" b="0" i="0">
                <a:solidFill>
                  <a:schemeClr val="tx2"/>
                </a:solidFill>
                <a:latin typeface="Tahoma" panose="020B0604030504040204" pitchFamily="34" charset="0"/>
                <a:ea typeface="Tahoma" panose="020B0604030504040204" pitchFamily="34" charset="0"/>
                <a:cs typeface="Tahoma" panose="020B0604030504040204" pitchFamily="34" charset="0"/>
              </a:defRPr>
            </a:lvl4pPr>
            <a:lvl5pPr marL="1600200" indent="-237744">
              <a:defRPr lang="en-US" sz="1200" i="0" baseline="0" dirty="0">
                <a:solidFill>
                  <a:schemeClr val="tx2"/>
                </a:solidFill>
                <a:latin typeface="Tahoma" panose="020B0604030504040204" pitchFamily="34" charset="0"/>
                <a:ea typeface="Tahoma" panose="020B0604030504040204" pitchFamily="34" charset="0"/>
                <a:cs typeface="Tahoma" panose="020B0604030504040204"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3" name="Content Placeholder 6"/>
          <p:cNvSpPr>
            <a:spLocks noGrp="1"/>
          </p:cNvSpPr>
          <p:nvPr>
            <p:ph sz="quarter" idx="16"/>
          </p:nvPr>
        </p:nvSpPr>
        <p:spPr>
          <a:xfrm>
            <a:off x="6502400" y="4296649"/>
            <a:ext cx="5080000" cy="1722729"/>
          </a:xfrm>
        </p:spPr>
        <p:txBody>
          <a:bodyPr/>
          <a:lstStyle>
            <a:lvl1pPr marL="310896" indent="-310896">
              <a:defRPr lang="en-US" sz="1800" i="0" baseline="0" dirty="0" smtClean="0">
                <a:solidFill>
                  <a:schemeClr val="tx2"/>
                </a:solidFill>
                <a:latin typeface="Tahoma" panose="020B0604030504040204" pitchFamily="34" charset="0"/>
                <a:ea typeface="Tahoma" panose="020B0604030504040204" pitchFamily="34" charset="0"/>
                <a:cs typeface="Tahoma" panose="020B0604030504040204" pitchFamily="34" charset="0"/>
              </a:defRPr>
            </a:lvl1pPr>
            <a:lvl2pPr marL="630936" indent="-310896">
              <a:defRPr lang="en-US" sz="1600" b="0" i="0" u="none" dirty="0" smtClean="0">
                <a:solidFill>
                  <a:schemeClr val="tx2"/>
                </a:solidFill>
                <a:latin typeface="Tahoma" panose="020B0604030504040204" pitchFamily="34" charset="0"/>
                <a:ea typeface="Tahoma" panose="020B0604030504040204" pitchFamily="34" charset="0"/>
                <a:cs typeface="Tahoma" panose="020B0604030504040204" pitchFamily="34" charset="0"/>
              </a:defRPr>
            </a:lvl2pPr>
            <a:lvl3pPr>
              <a:defRPr sz="1400" i="0">
                <a:solidFill>
                  <a:schemeClr val="tx2"/>
                </a:solidFill>
              </a:defRPr>
            </a:lvl3pPr>
            <a:lvl4pPr>
              <a:defRPr sz="1200" b="0" i="0">
                <a:solidFill>
                  <a:schemeClr val="tx2"/>
                </a:solidFill>
                <a:latin typeface="Tahoma" panose="020B0604030504040204" pitchFamily="34" charset="0"/>
                <a:ea typeface="Tahoma" panose="020B0604030504040204" pitchFamily="34" charset="0"/>
                <a:cs typeface="Tahoma" panose="020B0604030504040204" pitchFamily="34" charset="0"/>
              </a:defRPr>
            </a:lvl4pPr>
            <a:lvl5pPr marL="1600200" indent="-237744">
              <a:defRPr lang="en-US" sz="1200" i="0" baseline="0" dirty="0">
                <a:solidFill>
                  <a:schemeClr val="tx2"/>
                </a:solidFill>
                <a:latin typeface="Tahoma" panose="020B0604030504040204" pitchFamily="34" charset="0"/>
                <a:ea typeface="Tahoma" panose="020B0604030504040204" pitchFamily="34" charset="0"/>
                <a:cs typeface="Tahoma" panose="020B0604030504040204"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9" name="Text Placeholder 12"/>
          <p:cNvSpPr>
            <a:spLocks noGrp="1"/>
          </p:cNvSpPr>
          <p:nvPr>
            <p:ph type="body" sz="quarter" idx="17" hasCustomPrompt="1"/>
          </p:nvPr>
        </p:nvSpPr>
        <p:spPr>
          <a:xfrm>
            <a:off x="711200" y="6307909"/>
            <a:ext cx="8229600" cy="230019"/>
          </a:xfrm>
        </p:spPr>
        <p:txBody>
          <a:bodyPr tIns="0" bIns="0" anchor="ctr" anchorCtr="0"/>
          <a:lstStyle>
            <a:lvl1pPr marL="0" indent="0" algn="l" rtl="0" eaLnBrk="1" fontAlgn="base" hangingPunct="1">
              <a:spcBef>
                <a:spcPts val="0"/>
              </a:spcBef>
              <a:spcAft>
                <a:spcPct val="0"/>
              </a:spcAft>
              <a:buClr>
                <a:schemeClr val="accent1"/>
              </a:buClr>
              <a:buSzPct val="90000"/>
              <a:buFont typeface="Arial" panose="020B0604020202020204" pitchFamily="34" charset="0"/>
              <a:buNone/>
              <a:defRPr lang="en-US" sz="900" kern="0" baseline="0" dirty="0">
                <a:solidFill>
                  <a:srgbClr val="074480"/>
                </a:solidFill>
                <a:latin typeface="Tahoma" panose="020B0604030504040204" pitchFamily="34" charset="0"/>
                <a:ea typeface="+mn-ea"/>
                <a:cs typeface="Tahoma" panose="020B0604030504040204" pitchFamily="34" charset="0"/>
              </a:defRPr>
            </a:lvl1pPr>
          </a:lstStyle>
          <a:p>
            <a:pPr lvl="0"/>
            <a:r>
              <a:rPr lang="en-US" dirty="0" smtClean="0"/>
              <a:t>Click to add footer </a:t>
            </a:r>
            <a:endParaRPr lang="en-US" dirty="0"/>
          </a:p>
        </p:txBody>
      </p:sp>
      <p:sp>
        <p:nvSpPr>
          <p:cNvPr id="21" name="Text Placeholder 12"/>
          <p:cNvSpPr>
            <a:spLocks noGrp="1"/>
          </p:cNvSpPr>
          <p:nvPr>
            <p:ph type="body" sz="quarter" idx="18" hasCustomPrompt="1"/>
          </p:nvPr>
        </p:nvSpPr>
        <p:spPr>
          <a:xfrm>
            <a:off x="9652000" y="6307909"/>
            <a:ext cx="1503680" cy="230019"/>
          </a:xfrm>
        </p:spPr>
        <p:txBody>
          <a:bodyPr tIns="0" bIns="0" anchor="ctr" anchorCtr="0"/>
          <a:lstStyle>
            <a:lvl1pPr marL="0" indent="0" algn="r" rtl="0" eaLnBrk="1" fontAlgn="base" hangingPunct="1">
              <a:spcBef>
                <a:spcPts val="0"/>
              </a:spcBef>
              <a:spcAft>
                <a:spcPct val="0"/>
              </a:spcAft>
              <a:buClr>
                <a:schemeClr val="accent1"/>
              </a:buClr>
              <a:buSzPct val="90000"/>
              <a:buFont typeface="Arial" panose="020B0604020202020204" pitchFamily="34" charset="0"/>
              <a:buNone/>
              <a:defRPr lang="en-US" sz="900" kern="0" baseline="0" dirty="0">
                <a:solidFill>
                  <a:srgbClr val="074480"/>
                </a:solidFill>
                <a:latin typeface="Tahoma" panose="020B0604030504040204" pitchFamily="34" charset="0"/>
                <a:ea typeface="+mn-ea"/>
                <a:cs typeface="Tahoma" panose="020B0604030504040204" pitchFamily="34" charset="0"/>
              </a:defRPr>
            </a:lvl1pPr>
          </a:lstStyle>
          <a:p>
            <a:pPr lvl="0"/>
            <a:r>
              <a:rPr lang="en-US" dirty="0" smtClean="0"/>
              <a:t>Date </a:t>
            </a:r>
            <a:endParaRPr lang="en-US" dirty="0"/>
          </a:p>
        </p:txBody>
      </p:sp>
    </p:spTree>
    <p:extLst>
      <p:ext uri="{BB962C8B-B14F-4D97-AF65-F5344CB8AC3E}">
        <p14:creationId xmlns:p14="http://schemas.microsoft.com/office/powerpoint/2010/main" val="3859095480"/>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Text/Graphic and Sidebar">
    <p:spTree>
      <p:nvGrpSpPr>
        <p:cNvPr id="1" name=""/>
        <p:cNvGrpSpPr/>
        <p:nvPr/>
      </p:nvGrpSpPr>
      <p:grpSpPr>
        <a:xfrm>
          <a:off x="0" y="0"/>
          <a:ext cx="0" cy="0"/>
          <a:chOff x="0" y="0"/>
          <a:chExt cx="0" cy="0"/>
        </a:xfrm>
      </p:grpSpPr>
      <p:sp>
        <p:nvSpPr>
          <p:cNvPr id="8" name="Content Placeholder 2"/>
          <p:cNvSpPr>
            <a:spLocks noGrp="1"/>
          </p:cNvSpPr>
          <p:nvPr>
            <p:ph idx="12"/>
          </p:nvPr>
        </p:nvSpPr>
        <p:spPr>
          <a:xfrm>
            <a:off x="609600" y="2306857"/>
            <a:ext cx="8026400" cy="3636742"/>
          </a:xfrm>
        </p:spPr>
        <p:txBody>
          <a:bodyPr/>
          <a:lstStyle>
            <a:lvl1pPr>
              <a:defRPr sz="1800" i="0">
                <a:solidFill>
                  <a:schemeClr val="tx2"/>
                </a:solidFill>
              </a:defRPr>
            </a:lvl1pPr>
            <a:lvl2pPr>
              <a:defRPr sz="1600" i="0">
                <a:solidFill>
                  <a:schemeClr val="tx2"/>
                </a:solidFill>
              </a:defRPr>
            </a:lvl2pPr>
            <a:lvl3pPr marL="896112" indent="-274320">
              <a:defRPr lang="en-US" sz="1400" i="0" dirty="0" smtClean="0">
                <a:solidFill>
                  <a:schemeClr val="tx2"/>
                </a:solidFill>
                <a:latin typeface="Tahoma" panose="020B0604030504040204" pitchFamily="34" charset="0"/>
                <a:ea typeface="+mn-ea"/>
                <a:cs typeface="Tahoma" panose="020B0604030504040204" pitchFamily="34" charset="0"/>
              </a:defRPr>
            </a:lvl3pPr>
            <a:lvl4pPr>
              <a:defRPr sz="1200" b="0" i="0">
                <a:solidFill>
                  <a:schemeClr val="tx2"/>
                </a:solidFill>
              </a:defRPr>
            </a:lvl4pPr>
            <a:lvl5pPr marL="1648206" indent="-285750" algn="l" rtl="0" eaLnBrk="1" fontAlgn="base" hangingPunct="1">
              <a:spcBef>
                <a:spcPct val="20000"/>
              </a:spcBef>
              <a:spcAft>
                <a:spcPct val="0"/>
              </a:spcAft>
              <a:defRPr lang="en-US" sz="1200" i="0" baseline="0" dirty="0">
                <a:solidFill>
                  <a:schemeClr val="tx2"/>
                </a:solidFill>
                <a:latin typeface="Tahoma" panose="020B0604030504040204" pitchFamily="34" charset="0"/>
                <a:ea typeface="Tahoma" panose="020B0604030504040204" pitchFamily="34" charset="0"/>
                <a:cs typeface="Tahoma" panose="020B0604030504040204"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2" name="Subtitle 2"/>
          <p:cNvSpPr>
            <a:spLocks noGrp="1"/>
          </p:cNvSpPr>
          <p:nvPr>
            <p:ph type="subTitle" idx="11"/>
          </p:nvPr>
        </p:nvSpPr>
        <p:spPr>
          <a:xfrm>
            <a:off x="8940800" y="3374382"/>
            <a:ext cx="2641600" cy="2577390"/>
          </a:xfrm>
        </p:spPr>
        <p:txBody>
          <a:bodyPr/>
          <a:lstStyle>
            <a:lvl1pPr marL="0" indent="0" algn="l">
              <a:buNone/>
              <a:defRPr sz="1800">
                <a:solidFill>
                  <a:schemeClr val="accent1"/>
                </a:solidFill>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dirty="0"/>
          </a:p>
        </p:txBody>
      </p:sp>
      <p:sp>
        <p:nvSpPr>
          <p:cNvPr id="4" name="Text Placeholder 3"/>
          <p:cNvSpPr>
            <a:spLocks noGrp="1"/>
          </p:cNvSpPr>
          <p:nvPr>
            <p:ph type="body" sz="quarter" idx="14"/>
          </p:nvPr>
        </p:nvSpPr>
        <p:spPr>
          <a:xfrm>
            <a:off x="8944811" y="2306856"/>
            <a:ext cx="2641600" cy="817343"/>
          </a:xfrm>
        </p:spPr>
        <p:txBody>
          <a:bodyPr tIns="91440" bIns="0" anchor="t"/>
          <a:lstStyle>
            <a:lvl1pPr marL="0" indent="0">
              <a:lnSpc>
                <a:spcPct val="100000"/>
              </a:lnSpc>
              <a:spcBef>
                <a:spcPts val="0"/>
              </a:spcBef>
              <a:buFontTx/>
              <a:buNone/>
              <a:defRPr sz="1800" b="0" baseline="0">
                <a:solidFill>
                  <a:schemeClr val="tx2"/>
                </a:solidFill>
              </a:defRPr>
            </a:lvl1pPr>
          </a:lstStyle>
          <a:p>
            <a:pPr lvl="0"/>
            <a:r>
              <a:rPr lang="en-US" smtClean="0"/>
              <a:t>Click to edit Master text styles</a:t>
            </a:r>
          </a:p>
        </p:txBody>
      </p:sp>
      <p:sp>
        <p:nvSpPr>
          <p:cNvPr id="2" name="Title 1"/>
          <p:cNvSpPr>
            <a:spLocks noGrp="1"/>
          </p:cNvSpPr>
          <p:nvPr>
            <p:ph type="title"/>
          </p:nvPr>
        </p:nvSpPr>
        <p:spPr>
          <a:ln>
            <a:noFill/>
          </a:ln>
        </p:spPr>
        <p:txBody>
          <a:bodyPr/>
          <a:lstStyle>
            <a:lvl1pPr>
              <a:defRPr baseline="0">
                <a:latin typeface="Tahoma" panose="020B0604030504040204" pitchFamily="34" charset="0"/>
                <a:ea typeface="Tahoma" panose="020B0604030504040204" pitchFamily="34" charset="0"/>
                <a:cs typeface="Tahoma" panose="020B0604030504040204" pitchFamily="34" charset="0"/>
              </a:defRPr>
            </a:lvl1pPr>
          </a:lstStyle>
          <a:p>
            <a:r>
              <a:rPr lang="en-US" smtClean="0"/>
              <a:t>Click to edit Master title style</a:t>
            </a:r>
            <a:endParaRPr lang="en-US" dirty="0"/>
          </a:p>
        </p:txBody>
      </p:sp>
      <p:sp>
        <p:nvSpPr>
          <p:cNvPr id="19" name="Text Placeholder 12"/>
          <p:cNvSpPr>
            <a:spLocks noGrp="1"/>
          </p:cNvSpPr>
          <p:nvPr>
            <p:ph type="body" sz="quarter" idx="15" hasCustomPrompt="1"/>
          </p:nvPr>
        </p:nvSpPr>
        <p:spPr>
          <a:xfrm>
            <a:off x="711200" y="6307909"/>
            <a:ext cx="8229600" cy="230019"/>
          </a:xfrm>
        </p:spPr>
        <p:txBody>
          <a:bodyPr tIns="0" bIns="0" anchor="ctr" anchorCtr="0"/>
          <a:lstStyle>
            <a:lvl1pPr marL="0" indent="0" algn="l" rtl="0" eaLnBrk="1" fontAlgn="base" hangingPunct="1">
              <a:spcBef>
                <a:spcPts val="0"/>
              </a:spcBef>
              <a:spcAft>
                <a:spcPct val="0"/>
              </a:spcAft>
              <a:buClr>
                <a:schemeClr val="accent1"/>
              </a:buClr>
              <a:buSzPct val="90000"/>
              <a:buFont typeface="Arial" panose="020B0604020202020204" pitchFamily="34" charset="0"/>
              <a:buNone/>
              <a:defRPr lang="en-US" sz="900" kern="0" baseline="0" dirty="0">
                <a:solidFill>
                  <a:srgbClr val="074480"/>
                </a:solidFill>
                <a:latin typeface="Tahoma" panose="020B0604030504040204" pitchFamily="34" charset="0"/>
                <a:ea typeface="+mn-ea"/>
                <a:cs typeface="Tahoma" panose="020B0604030504040204" pitchFamily="34" charset="0"/>
              </a:defRPr>
            </a:lvl1pPr>
          </a:lstStyle>
          <a:p>
            <a:pPr lvl="0"/>
            <a:r>
              <a:rPr lang="en-US" dirty="0" smtClean="0"/>
              <a:t>Click to add footer </a:t>
            </a:r>
            <a:endParaRPr lang="en-US" dirty="0"/>
          </a:p>
        </p:txBody>
      </p:sp>
      <p:sp>
        <p:nvSpPr>
          <p:cNvPr id="21" name="Text Placeholder 12"/>
          <p:cNvSpPr>
            <a:spLocks noGrp="1"/>
          </p:cNvSpPr>
          <p:nvPr>
            <p:ph type="body" sz="quarter" idx="17" hasCustomPrompt="1"/>
          </p:nvPr>
        </p:nvSpPr>
        <p:spPr>
          <a:xfrm>
            <a:off x="9652000" y="6307909"/>
            <a:ext cx="1503680" cy="230019"/>
          </a:xfrm>
        </p:spPr>
        <p:txBody>
          <a:bodyPr tIns="0" bIns="0" anchor="ctr" anchorCtr="0"/>
          <a:lstStyle>
            <a:lvl1pPr marL="0" indent="0" algn="r" rtl="0" eaLnBrk="1" fontAlgn="base" hangingPunct="1">
              <a:spcBef>
                <a:spcPts val="0"/>
              </a:spcBef>
              <a:spcAft>
                <a:spcPct val="0"/>
              </a:spcAft>
              <a:buClr>
                <a:schemeClr val="accent1"/>
              </a:buClr>
              <a:buSzPct val="90000"/>
              <a:buFont typeface="Arial" panose="020B0604020202020204" pitchFamily="34" charset="0"/>
              <a:buNone/>
              <a:defRPr lang="en-US" sz="900" kern="0" baseline="0" dirty="0">
                <a:solidFill>
                  <a:srgbClr val="074480"/>
                </a:solidFill>
                <a:latin typeface="Tahoma" panose="020B0604030504040204" pitchFamily="34" charset="0"/>
                <a:ea typeface="+mn-ea"/>
                <a:cs typeface="Tahoma" panose="020B0604030504040204" pitchFamily="34" charset="0"/>
              </a:defRPr>
            </a:lvl1pPr>
          </a:lstStyle>
          <a:p>
            <a:pPr lvl="0"/>
            <a:r>
              <a:rPr lang="en-US" dirty="0" smtClean="0"/>
              <a:t>Date </a:t>
            </a:r>
            <a:endParaRPr lang="en-US" dirty="0"/>
          </a:p>
        </p:txBody>
      </p:sp>
    </p:spTree>
    <p:extLst>
      <p:ext uri="{BB962C8B-B14F-4D97-AF65-F5344CB8AC3E}">
        <p14:creationId xmlns:p14="http://schemas.microsoft.com/office/powerpoint/2010/main" val="2221757833"/>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p:cSld name="Thank you">
    <p:spTree>
      <p:nvGrpSpPr>
        <p:cNvPr id="1" name=""/>
        <p:cNvGrpSpPr/>
        <p:nvPr/>
      </p:nvGrpSpPr>
      <p:grpSpPr>
        <a:xfrm>
          <a:off x="0" y="0"/>
          <a:ext cx="0" cy="0"/>
          <a:chOff x="0" y="0"/>
          <a:chExt cx="0" cy="0"/>
        </a:xfrm>
      </p:grpSpPr>
      <p:sp>
        <p:nvSpPr>
          <p:cNvPr id="15" name="Rectangle 1032"/>
          <p:cNvSpPr>
            <a:spLocks noChangeArrowheads="1"/>
          </p:cNvSpPr>
          <p:nvPr/>
        </p:nvSpPr>
        <p:spPr bwMode="auto">
          <a:xfrm rot="5400000">
            <a:off x="7589521" y="2865125"/>
            <a:ext cx="1981198" cy="60959"/>
          </a:xfrm>
          <a:prstGeom prst="rect">
            <a:avLst/>
          </a:prstGeom>
          <a:solidFill>
            <a:srgbClr val="074480"/>
          </a:solidFill>
          <a:ln>
            <a:noFill/>
          </a:ln>
          <a:extLst/>
        </p:spPr>
        <p:txBody>
          <a:bodyPr wrap="none" anchor="ctr"/>
          <a:lstStyle/>
          <a:p>
            <a:endParaRPr lang="en-US" sz="2400" dirty="0"/>
          </a:p>
        </p:txBody>
      </p:sp>
      <p:sp>
        <p:nvSpPr>
          <p:cNvPr id="17" name="Text Placeholder 17"/>
          <p:cNvSpPr>
            <a:spLocks noGrp="1"/>
          </p:cNvSpPr>
          <p:nvPr>
            <p:ph type="body" sz="quarter" idx="16" hasCustomPrompt="1"/>
          </p:nvPr>
        </p:nvSpPr>
        <p:spPr>
          <a:xfrm>
            <a:off x="934779" y="4194796"/>
            <a:ext cx="6761421" cy="449578"/>
          </a:xfrm>
        </p:spPr>
        <p:txBody>
          <a:bodyPr/>
          <a:lstStyle>
            <a:lvl1pPr marL="0" indent="0">
              <a:buFontTx/>
              <a:buNone/>
              <a:defRPr sz="1600">
                <a:solidFill>
                  <a:schemeClr val="tx1"/>
                </a:solidFill>
              </a:defRPr>
            </a:lvl1pPr>
            <a:lvl2pPr marL="457200" indent="0">
              <a:buFontTx/>
              <a:buNone/>
              <a:defRPr sz="2000">
                <a:solidFill>
                  <a:schemeClr val="tx1"/>
                </a:solidFill>
              </a:defRPr>
            </a:lvl2pPr>
            <a:lvl3pPr marL="914400" indent="0">
              <a:buFontTx/>
              <a:buNone/>
              <a:defRPr sz="2000">
                <a:solidFill>
                  <a:schemeClr val="tx1"/>
                </a:solidFill>
              </a:defRPr>
            </a:lvl3pPr>
            <a:lvl4pPr marL="1371600" indent="0">
              <a:buFontTx/>
              <a:buNone/>
              <a:defRPr sz="2000">
                <a:solidFill>
                  <a:schemeClr val="tx1"/>
                </a:solidFill>
              </a:defRPr>
            </a:lvl4pPr>
            <a:lvl5pPr>
              <a:buFontTx/>
              <a:buNone/>
              <a:defRPr sz="2000">
                <a:solidFill>
                  <a:schemeClr val="tx1"/>
                </a:solidFill>
              </a:defRPr>
            </a:lvl5pPr>
          </a:lstStyle>
          <a:p>
            <a:r>
              <a:rPr lang="en-US" dirty="0" smtClean="0"/>
              <a:t>Optional Subtitle</a:t>
            </a:r>
            <a:endParaRPr lang="en-US" dirty="0"/>
          </a:p>
        </p:txBody>
      </p:sp>
      <p:sp>
        <p:nvSpPr>
          <p:cNvPr id="16" name="Title 1"/>
          <p:cNvSpPr>
            <a:spLocks noGrp="1"/>
          </p:cNvSpPr>
          <p:nvPr>
            <p:ph type="title" hasCustomPrompt="1"/>
          </p:nvPr>
        </p:nvSpPr>
        <p:spPr>
          <a:xfrm>
            <a:off x="914400" y="2022609"/>
            <a:ext cx="6781800" cy="1711195"/>
          </a:xfrm>
          <a:prstGeom prst="roundRect">
            <a:avLst>
              <a:gd name="adj" fmla="val 2062"/>
            </a:avLst>
          </a:prstGeom>
          <a:noFill/>
          <a:ln>
            <a:noFill/>
          </a:ln>
          <a:extLst/>
        </p:spPr>
        <p:txBody>
          <a:bodyPr vert="horz" wrap="square" lIns="0" tIns="45720" rIns="0" bIns="45720" numCol="1" anchor="ctr" anchorCtr="0" compatLnSpc="1">
            <a:prstTxWarp prst="textNoShape">
              <a:avLst/>
            </a:prstTxWarp>
          </a:bodyPr>
          <a:lstStyle>
            <a:lvl1pPr marL="0" indent="0" algn="l" rtl="0" eaLnBrk="1" fontAlgn="base" hangingPunct="1">
              <a:lnSpc>
                <a:spcPct val="90000"/>
              </a:lnSpc>
              <a:spcBef>
                <a:spcPts val="1176"/>
              </a:spcBef>
              <a:spcAft>
                <a:spcPct val="0"/>
              </a:spcAft>
              <a:buClr>
                <a:schemeClr val="accent1"/>
              </a:buClr>
              <a:buSzPct val="90000"/>
              <a:buFont typeface="Arial" panose="020B0604020202020204" pitchFamily="34" charset="0"/>
              <a:buNone/>
              <a:defRPr lang="en-US" sz="3000" b="0" cap="none" baseline="0" dirty="0">
                <a:solidFill>
                  <a:srgbClr val="074480"/>
                </a:solidFill>
                <a:latin typeface="Tahoma" panose="020B0604030504040204" pitchFamily="34" charset="0"/>
                <a:ea typeface="+mn-ea"/>
                <a:cs typeface="Tahoma" panose="020B0604030504040204" pitchFamily="34" charset="0"/>
              </a:defRPr>
            </a:lvl1pPr>
          </a:lstStyle>
          <a:p>
            <a:pPr marL="0" lvl="0" indent="0" algn="l">
              <a:spcBef>
                <a:spcPct val="20000"/>
              </a:spcBef>
              <a:buClr>
                <a:srgbClr val="003B70"/>
              </a:buClr>
              <a:buFontTx/>
              <a:buNone/>
            </a:pPr>
            <a:r>
              <a:rPr lang="en-US" dirty="0" smtClean="0"/>
              <a:t>Thank you!</a:t>
            </a:r>
            <a:endParaRPr lang="en-US" dirty="0"/>
          </a:p>
        </p:txBody>
      </p:sp>
      <p:graphicFrame>
        <p:nvGraphicFramePr>
          <p:cNvPr id="10" name="Table 9"/>
          <p:cNvGraphicFramePr>
            <a:graphicFrameLocks noGrp="1"/>
          </p:cNvGraphicFramePr>
          <p:nvPr>
            <p:extLst/>
          </p:nvPr>
        </p:nvGraphicFramePr>
        <p:xfrm>
          <a:off x="609600" y="6309326"/>
          <a:ext cx="10972800" cy="201168"/>
        </p:xfrm>
        <a:graphic>
          <a:graphicData uri="http://schemas.openxmlformats.org/drawingml/2006/table">
            <a:tbl>
              <a:tblPr firstRow="1" bandRow="1">
                <a:tableStyleId>{5C22544A-7EE6-4342-B048-85BDC9FD1C3A}</a:tableStyleId>
              </a:tblPr>
              <a:tblGrid>
                <a:gridCol w="8610600">
                  <a:extLst>
                    <a:ext uri="{9D8B030D-6E8A-4147-A177-3AD203B41FA5}">
                      <a16:colId xmlns:a16="http://schemas.microsoft.com/office/drawing/2014/main" xmlns="" val="20000"/>
                    </a:ext>
                  </a:extLst>
                </a:gridCol>
                <a:gridCol w="205740">
                  <a:extLst>
                    <a:ext uri="{9D8B030D-6E8A-4147-A177-3AD203B41FA5}">
                      <a16:colId xmlns:a16="http://schemas.microsoft.com/office/drawing/2014/main" xmlns="" val="20001"/>
                    </a:ext>
                  </a:extLst>
                </a:gridCol>
                <a:gridCol w="205740">
                  <a:extLst>
                    <a:ext uri="{9D8B030D-6E8A-4147-A177-3AD203B41FA5}">
                      <a16:colId xmlns:a16="http://schemas.microsoft.com/office/drawing/2014/main" xmlns="" val="20002"/>
                    </a:ext>
                  </a:extLst>
                </a:gridCol>
                <a:gridCol w="1950720">
                  <a:extLst>
                    <a:ext uri="{9D8B030D-6E8A-4147-A177-3AD203B41FA5}">
                      <a16:colId xmlns:a16="http://schemas.microsoft.com/office/drawing/2014/main" xmlns="" val="20003"/>
                    </a:ext>
                  </a:extLst>
                </a:gridCol>
              </a:tblGrid>
              <a:tr h="201168">
                <a:tc>
                  <a:txBody>
                    <a:bodyPr/>
                    <a:lstStyle/>
                    <a:p>
                      <a:endParaRPr lang="en-US" sz="900" b="0" dirty="0">
                        <a:solidFill>
                          <a:schemeClr val="accent1"/>
                        </a:solidFill>
                      </a:endParaRPr>
                    </a:p>
                  </a:txBody>
                  <a:tcPr marL="0" marR="0" marT="0" marB="0" anchor="ctr">
                    <a:lnL w="12700" cmpd="sng">
                      <a:noFill/>
                    </a:lnL>
                    <a:lnR w="12700" cmpd="sng">
                      <a:noFill/>
                    </a:lnR>
                    <a:lnT w="12700" cmpd="sng">
                      <a:noFill/>
                    </a:lnT>
                    <a:lnB w="38100" cmpd="sng">
                      <a:noFill/>
                    </a:lnB>
                    <a:lnTlToBr w="12700" cmpd="sng">
                      <a:noFill/>
                      <a:prstDash val="solid"/>
                    </a:lnTlToBr>
                    <a:lnBlToTr w="12700" cmpd="sng">
                      <a:noFill/>
                      <a:prstDash val="solid"/>
                    </a:lnBlToTr>
                    <a:solidFill>
                      <a:schemeClr val="accent2"/>
                    </a:solidFill>
                  </a:tcPr>
                </a:tc>
                <a:tc>
                  <a:txBody>
                    <a:bodyPr/>
                    <a:lstStyle/>
                    <a:p>
                      <a:endParaRPr lang="en-US" sz="800" dirty="0"/>
                    </a:p>
                  </a:txBody>
                  <a:tcPr marL="0" marR="0" marT="0" marB="0">
                    <a:lnL w="12700" cmpd="sng">
                      <a:noFill/>
                    </a:lnL>
                    <a:lnR w="12700" cmpd="sng">
                      <a:noFill/>
                    </a:lnR>
                    <a:lnT w="12700" cmpd="sng">
                      <a:noFill/>
                    </a:lnT>
                    <a:lnB w="38100" cmpd="sng">
                      <a:noFill/>
                    </a:lnB>
                    <a:lnTlToBr w="12700" cmpd="sng">
                      <a:noFill/>
                      <a:prstDash val="solid"/>
                    </a:lnTlToBr>
                    <a:lnBlToTr w="12700" cmpd="sng">
                      <a:noFill/>
                      <a:prstDash val="solid"/>
                    </a:lnBlToTr>
                    <a:solidFill>
                      <a:schemeClr val="accent5"/>
                    </a:solidFill>
                  </a:tcPr>
                </a:tc>
                <a:tc>
                  <a:txBody>
                    <a:bodyPr/>
                    <a:lstStyle/>
                    <a:p>
                      <a:endParaRPr lang="en-US" sz="800" dirty="0"/>
                    </a:p>
                  </a:txBody>
                  <a:tcPr marL="0" marR="0" marT="0" marB="0">
                    <a:lnL w="12700" cmpd="sng">
                      <a:noFill/>
                    </a:lnL>
                    <a:lnR w="12700" cmpd="sng">
                      <a:noFill/>
                    </a:lnR>
                    <a:lnT w="12700" cmpd="sng">
                      <a:noFill/>
                    </a:lnT>
                    <a:lnB w="38100" cmpd="sng">
                      <a:noFill/>
                    </a:lnB>
                    <a:lnTlToBr w="12700" cmpd="sng">
                      <a:noFill/>
                      <a:prstDash val="solid"/>
                    </a:lnTlToBr>
                    <a:lnBlToTr w="12700" cmpd="sng">
                      <a:noFill/>
                      <a:prstDash val="solid"/>
                    </a:lnBlToTr>
                  </a:tcPr>
                </a:tc>
                <a:tc>
                  <a:txBody>
                    <a:bodyPr/>
                    <a:lstStyle/>
                    <a:p>
                      <a:pPr algn="ctr"/>
                      <a:endParaRPr lang="en-US" sz="900" b="0" dirty="0">
                        <a:solidFill>
                          <a:schemeClr val="accent1"/>
                        </a:solidFill>
                      </a:endParaRPr>
                    </a:p>
                  </a:txBody>
                  <a:tcPr marL="0" marR="0" marT="0" marB="0" anchor="ctr">
                    <a:lnL w="12700" cmpd="sng">
                      <a:noFill/>
                    </a:lnL>
                    <a:lnR w="12700" cmpd="sng">
                      <a:noFill/>
                    </a:lnR>
                    <a:lnT w="12700" cmpd="sng">
                      <a:noFill/>
                    </a:lnT>
                    <a:lnB w="38100" cmpd="sng">
                      <a:noFill/>
                    </a:lnB>
                    <a:lnTlToBr w="12700" cmpd="sng">
                      <a:noFill/>
                      <a:prstDash val="solid"/>
                    </a:lnTlToBr>
                    <a:lnBlToTr w="12700" cmpd="sng">
                      <a:noFill/>
                      <a:prstDash val="solid"/>
                    </a:lnBlToTr>
                    <a:solidFill>
                      <a:schemeClr val="accent2"/>
                    </a:solidFill>
                  </a:tcPr>
                </a:tc>
                <a:extLst>
                  <a:ext uri="{0D108BD9-81ED-4DB2-BD59-A6C34878D82A}">
                    <a16:rowId xmlns:a16="http://schemas.microsoft.com/office/drawing/2014/main" xmlns="" val="10000"/>
                  </a:ext>
                </a:extLst>
              </a:tr>
            </a:tbl>
          </a:graphicData>
        </a:graphic>
      </p:graphicFrame>
      <p:pic>
        <p:nvPicPr>
          <p:cNvPr id="8" name="Picture 7" descr="This is the logo for the Centers for Medicare and Medicaid Services Office of Enterprise Data and Analytics (CMS OEDA)." title="CMS OEDA Logo"/>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296400" y="2022609"/>
            <a:ext cx="1905000" cy="728203"/>
          </a:xfrm>
          <a:prstGeom prst="rect">
            <a:avLst/>
          </a:prstGeom>
        </p:spPr>
      </p:pic>
      <p:pic>
        <p:nvPicPr>
          <p:cNvPr id="9" name="Picture 8"/>
          <p:cNvPicPr>
            <a:picLocks noChangeAspect="1"/>
          </p:cNvPicPr>
          <p:nvPr/>
        </p:nvPicPr>
        <p:blipFill rotWithShape="1">
          <a:blip r:embed="rId3" cstate="print">
            <a:extLst>
              <a:ext uri="{28A0092B-C50C-407E-A947-70E740481C1C}">
                <a14:useLocalDpi xmlns:a14="http://schemas.microsoft.com/office/drawing/2010/main" val="0"/>
              </a:ext>
            </a:extLst>
          </a:blip>
          <a:srcRect b="1840"/>
          <a:stretch/>
        </p:blipFill>
        <p:spPr>
          <a:xfrm>
            <a:off x="9296400" y="3200400"/>
            <a:ext cx="1905000" cy="629004"/>
          </a:xfrm>
          <a:prstGeom prst="rect">
            <a:avLst/>
          </a:prstGeom>
        </p:spPr>
      </p:pic>
    </p:spTree>
    <p:extLst>
      <p:ext uri="{BB962C8B-B14F-4D97-AF65-F5344CB8AC3E}">
        <p14:creationId xmlns:p14="http://schemas.microsoft.com/office/powerpoint/2010/main" val="2031407516"/>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orient="horz" pos="2160">
          <p15:clr>
            <a:srgbClr val="FBAE40"/>
          </p15:clr>
        </p15:guide>
        <p15:guide id="2" pos="5120">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cSld name="2_Custom Divider">
    <p:spTree>
      <p:nvGrpSpPr>
        <p:cNvPr id="1" name=""/>
        <p:cNvGrpSpPr/>
        <p:nvPr/>
      </p:nvGrpSpPr>
      <p:grpSpPr>
        <a:xfrm>
          <a:off x="0" y="0"/>
          <a:ext cx="0" cy="0"/>
          <a:chOff x="0" y="0"/>
          <a:chExt cx="0" cy="0"/>
        </a:xfrm>
      </p:grpSpPr>
      <p:sp>
        <p:nvSpPr>
          <p:cNvPr id="15" name="Rectangle 1032"/>
          <p:cNvSpPr>
            <a:spLocks noChangeArrowheads="1"/>
          </p:cNvSpPr>
          <p:nvPr/>
        </p:nvSpPr>
        <p:spPr bwMode="auto">
          <a:xfrm rot="5400000">
            <a:off x="7589521" y="2865125"/>
            <a:ext cx="1981198" cy="60959"/>
          </a:xfrm>
          <a:prstGeom prst="rect">
            <a:avLst/>
          </a:prstGeom>
          <a:solidFill>
            <a:srgbClr val="074480"/>
          </a:solidFill>
          <a:ln>
            <a:noFill/>
          </a:ln>
          <a:extLst/>
        </p:spPr>
        <p:txBody>
          <a:bodyPr wrap="none" anchor="ctr"/>
          <a:lstStyle/>
          <a:p>
            <a:endParaRPr lang="en-US" sz="2400" dirty="0"/>
          </a:p>
        </p:txBody>
      </p:sp>
      <p:sp>
        <p:nvSpPr>
          <p:cNvPr id="17" name="Text Placeholder 17"/>
          <p:cNvSpPr>
            <a:spLocks noGrp="1"/>
          </p:cNvSpPr>
          <p:nvPr>
            <p:ph type="body" sz="quarter" idx="16" hasCustomPrompt="1"/>
          </p:nvPr>
        </p:nvSpPr>
        <p:spPr>
          <a:xfrm>
            <a:off x="934779" y="4194796"/>
            <a:ext cx="6761421" cy="449578"/>
          </a:xfrm>
        </p:spPr>
        <p:txBody>
          <a:bodyPr/>
          <a:lstStyle>
            <a:lvl1pPr marL="0" indent="0">
              <a:buFontTx/>
              <a:buNone/>
              <a:defRPr sz="1600">
                <a:solidFill>
                  <a:schemeClr val="tx1"/>
                </a:solidFill>
              </a:defRPr>
            </a:lvl1pPr>
            <a:lvl2pPr marL="457200" indent="0">
              <a:buFontTx/>
              <a:buNone/>
              <a:defRPr sz="2000">
                <a:solidFill>
                  <a:schemeClr val="tx1"/>
                </a:solidFill>
              </a:defRPr>
            </a:lvl2pPr>
            <a:lvl3pPr marL="914400" indent="0">
              <a:buFontTx/>
              <a:buNone/>
              <a:defRPr sz="2000">
                <a:solidFill>
                  <a:schemeClr val="tx1"/>
                </a:solidFill>
              </a:defRPr>
            </a:lvl3pPr>
            <a:lvl4pPr marL="1371600" indent="0">
              <a:buFontTx/>
              <a:buNone/>
              <a:defRPr sz="2000">
                <a:solidFill>
                  <a:schemeClr val="tx1"/>
                </a:solidFill>
              </a:defRPr>
            </a:lvl4pPr>
            <a:lvl5pPr>
              <a:buFontTx/>
              <a:buNone/>
              <a:defRPr sz="2000">
                <a:solidFill>
                  <a:schemeClr val="tx1"/>
                </a:solidFill>
              </a:defRPr>
            </a:lvl5pPr>
          </a:lstStyle>
          <a:p>
            <a:r>
              <a:rPr lang="en-US" dirty="0" smtClean="0"/>
              <a:t>Optional Subtitle</a:t>
            </a:r>
            <a:endParaRPr lang="en-US" dirty="0"/>
          </a:p>
        </p:txBody>
      </p:sp>
      <p:sp>
        <p:nvSpPr>
          <p:cNvPr id="16" name="Title 1"/>
          <p:cNvSpPr>
            <a:spLocks noGrp="1"/>
          </p:cNvSpPr>
          <p:nvPr>
            <p:ph type="title"/>
          </p:nvPr>
        </p:nvSpPr>
        <p:spPr>
          <a:xfrm>
            <a:off x="914400" y="2022609"/>
            <a:ext cx="6781800" cy="1711195"/>
          </a:xfrm>
          <a:prstGeom prst="roundRect">
            <a:avLst>
              <a:gd name="adj" fmla="val 2062"/>
            </a:avLst>
          </a:prstGeom>
          <a:noFill/>
          <a:ln>
            <a:noFill/>
          </a:ln>
          <a:extLst/>
        </p:spPr>
        <p:txBody>
          <a:bodyPr vert="horz" wrap="square" lIns="0" tIns="45720" rIns="0" bIns="45720" numCol="1" anchor="ctr" anchorCtr="0" compatLnSpc="1">
            <a:prstTxWarp prst="textNoShape">
              <a:avLst/>
            </a:prstTxWarp>
          </a:bodyPr>
          <a:lstStyle>
            <a:lvl1pPr marL="0" indent="0" algn="l" rtl="0" eaLnBrk="1" fontAlgn="base" hangingPunct="1">
              <a:lnSpc>
                <a:spcPct val="90000"/>
              </a:lnSpc>
              <a:spcBef>
                <a:spcPts val="1176"/>
              </a:spcBef>
              <a:spcAft>
                <a:spcPct val="0"/>
              </a:spcAft>
              <a:buClr>
                <a:schemeClr val="accent1"/>
              </a:buClr>
              <a:buSzPct val="90000"/>
              <a:buFont typeface="Arial" panose="020B0604020202020204" pitchFamily="34" charset="0"/>
              <a:buNone/>
              <a:defRPr lang="en-US" sz="3000" b="0" cap="none" baseline="0" dirty="0">
                <a:solidFill>
                  <a:srgbClr val="074480"/>
                </a:solidFill>
                <a:latin typeface="Tahoma" panose="020B0604030504040204" pitchFamily="34" charset="0"/>
                <a:ea typeface="+mn-ea"/>
                <a:cs typeface="Tahoma" panose="020B0604030504040204" pitchFamily="34" charset="0"/>
              </a:defRPr>
            </a:lvl1pPr>
          </a:lstStyle>
          <a:p>
            <a:pPr marL="0" lvl="0" indent="0" algn="l">
              <a:spcBef>
                <a:spcPct val="20000"/>
              </a:spcBef>
              <a:buClr>
                <a:srgbClr val="003B70"/>
              </a:buClr>
              <a:buFontTx/>
              <a:buNone/>
            </a:pPr>
            <a:r>
              <a:rPr lang="en-US" smtClean="0"/>
              <a:t>Click to edit Master title style</a:t>
            </a:r>
            <a:endParaRPr lang="en-US" dirty="0"/>
          </a:p>
        </p:txBody>
      </p:sp>
      <p:pic>
        <p:nvPicPr>
          <p:cNvPr id="7" name="Picture 6"/>
          <p:cNvPicPr>
            <a:picLocks noChangeAspect="1"/>
          </p:cNvPicPr>
          <p:nvPr/>
        </p:nvPicPr>
        <p:blipFill rotWithShape="1">
          <a:blip r:embed="rId2" cstate="print">
            <a:extLst>
              <a:ext uri="{28A0092B-C50C-407E-A947-70E740481C1C}">
                <a14:useLocalDpi xmlns:a14="http://schemas.microsoft.com/office/drawing/2010/main" val="0"/>
              </a:ext>
            </a:extLst>
          </a:blip>
          <a:srcRect b="1840"/>
          <a:stretch/>
        </p:blipFill>
        <p:spPr>
          <a:xfrm>
            <a:off x="9362419" y="2534185"/>
            <a:ext cx="2103120" cy="694420"/>
          </a:xfrm>
          <a:prstGeom prst="rect">
            <a:avLst/>
          </a:prstGeom>
        </p:spPr>
      </p:pic>
      <p:graphicFrame>
        <p:nvGraphicFramePr>
          <p:cNvPr id="10" name="Table 9"/>
          <p:cNvGraphicFramePr>
            <a:graphicFrameLocks noGrp="1"/>
          </p:cNvGraphicFramePr>
          <p:nvPr>
            <p:extLst/>
          </p:nvPr>
        </p:nvGraphicFramePr>
        <p:xfrm>
          <a:off x="609600" y="6309326"/>
          <a:ext cx="10972800" cy="201168"/>
        </p:xfrm>
        <a:graphic>
          <a:graphicData uri="http://schemas.openxmlformats.org/drawingml/2006/table">
            <a:tbl>
              <a:tblPr firstRow="1" bandRow="1">
                <a:tableStyleId>{5C22544A-7EE6-4342-B048-85BDC9FD1C3A}</a:tableStyleId>
              </a:tblPr>
              <a:tblGrid>
                <a:gridCol w="8610600">
                  <a:extLst>
                    <a:ext uri="{9D8B030D-6E8A-4147-A177-3AD203B41FA5}">
                      <a16:colId xmlns:a16="http://schemas.microsoft.com/office/drawing/2014/main" xmlns="" val="20000"/>
                    </a:ext>
                  </a:extLst>
                </a:gridCol>
                <a:gridCol w="205740">
                  <a:extLst>
                    <a:ext uri="{9D8B030D-6E8A-4147-A177-3AD203B41FA5}">
                      <a16:colId xmlns:a16="http://schemas.microsoft.com/office/drawing/2014/main" xmlns="" val="20001"/>
                    </a:ext>
                  </a:extLst>
                </a:gridCol>
                <a:gridCol w="205740">
                  <a:extLst>
                    <a:ext uri="{9D8B030D-6E8A-4147-A177-3AD203B41FA5}">
                      <a16:colId xmlns:a16="http://schemas.microsoft.com/office/drawing/2014/main" xmlns="" val="20002"/>
                    </a:ext>
                  </a:extLst>
                </a:gridCol>
                <a:gridCol w="1950720">
                  <a:extLst>
                    <a:ext uri="{9D8B030D-6E8A-4147-A177-3AD203B41FA5}">
                      <a16:colId xmlns:a16="http://schemas.microsoft.com/office/drawing/2014/main" xmlns="" val="20003"/>
                    </a:ext>
                  </a:extLst>
                </a:gridCol>
              </a:tblGrid>
              <a:tr h="201168">
                <a:tc>
                  <a:txBody>
                    <a:bodyPr/>
                    <a:lstStyle/>
                    <a:p>
                      <a:endParaRPr lang="en-US" sz="900" b="0" dirty="0">
                        <a:solidFill>
                          <a:schemeClr val="accent1"/>
                        </a:solidFill>
                      </a:endParaRPr>
                    </a:p>
                  </a:txBody>
                  <a:tcPr marL="0" marR="0" marT="0" marB="0" anchor="ctr">
                    <a:lnL w="12700" cmpd="sng">
                      <a:noFill/>
                    </a:lnL>
                    <a:lnR w="12700" cmpd="sng">
                      <a:noFill/>
                    </a:lnR>
                    <a:lnT w="12700" cmpd="sng">
                      <a:noFill/>
                    </a:lnT>
                    <a:lnB w="38100" cmpd="sng">
                      <a:noFill/>
                    </a:lnB>
                    <a:lnTlToBr w="12700" cmpd="sng">
                      <a:noFill/>
                      <a:prstDash val="solid"/>
                    </a:lnTlToBr>
                    <a:lnBlToTr w="12700" cmpd="sng">
                      <a:noFill/>
                      <a:prstDash val="solid"/>
                    </a:lnBlToTr>
                    <a:solidFill>
                      <a:schemeClr val="accent2"/>
                    </a:solidFill>
                  </a:tcPr>
                </a:tc>
                <a:tc>
                  <a:txBody>
                    <a:bodyPr/>
                    <a:lstStyle/>
                    <a:p>
                      <a:endParaRPr lang="en-US" sz="800" dirty="0"/>
                    </a:p>
                  </a:txBody>
                  <a:tcPr marL="0" marR="0" marT="0" marB="0">
                    <a:lnL w="12700" cmpd="sng">
                      <a:noFill/>
                    </a:lnL>
                    <a:lnR w="12700" cmpd="sng">
                      <a:noFill/>
                    </a:lnR>
                    <a:lnT w="12700" cmpd="sng">
                      <a:noFill/>
                    </a:lnT>
                    <a:lnB w="38100" cmpd="sng">
                      <a:noFill/>
                    </a:lnB>
                    <a:lnTlToBr w="12700" cmpd="sng">
                      <a:noFill/>
                      <a:prstDash val="solid"/>
                    </a:lnTlToBr>
                    <a:lnBlToTr w="12700" cmpd="sng">
                      <a:noFill/>
                      <a:prstDash val="solid"/>
                    </a:lnBlToTr>
                    <a:solidFill>
                      <a:schemeClr val="accent5"/>
                    </a:solidFill>
                  </a:tcPr>
                </a:tc>
                <a:tc>
                  <a:txBody>
                    <a:bodyPr/>
                    <a:lstStyle/>
                    <a:p>
                      <a:endParaRPr lang="en-US" sz="800" dirty="0"/>
                    </a:p>
                  </a:txBody>
                  <a:tcPr marL="0" marR="0" marT="0" marB="0">
                    <a:lnL w="12700" cmpd="sng">
                      <a:noFill/>
                    </a:lnL>
                    <a:lnR w="12700" cmpd="sng">
                      <a:noFill/>
                    </a:lnR>
                    <a:lnT w="12700" cmpd="sng">
                      <a:noFill/>
                    </a:lnT>
                    <a:lnB w="38100" cmpd="sng">
                      <a:noFill/>
                    </a:lnB>
                    <a:lnTlToBr w="12700" cmpd="sng">
                      <a:noFill/>
                      <a:prstDash val="solid"/>
                    </a:lnTlToBr>
                    <a:lnBlToTr w="12700" cmpd="sng">
                      <a:noFill/>
                      <a:prstDash val="solid"/>
                    </a:lnBlToTr>
                  </a:tcPr>
                </a:tc>
                <a:tc>
                  <a:txBody>
                    <a:bodyPr/>
                    <a:lstStyle/>
                    <a:p>
                      <a:pPr algn="ctr"/>
                      <a:endParaRPr lang="en-US" sz="900" b="0" dirty="0">
                        <a:solidFill>
                          <a:schemeClr val="accent1"/>
                        </a:solidFill>
                      </a:endParaRPr>
                    </a:p>
                  </a:txBody>
                  <a:tcPr marL="0" marR="0" marT="0" marB="0" anchor="ctr">
                    <a:lnL w="12700" cmpd="sng">
                      <a:noFill/>
                    </a:lnL>
                    <a:lnR w="12700" cmpd="sng">
                      <a:noFill/>
                    </a:lnR>
                    <a:lnT w="12700" cmpd="sng">
                      <a:noFill/>
                    </a:lnT>
                    <a:lnB w="38100" cmpd="sng">
                      <a:noFill/>
                    </a:lnB>
                    <a:lnTlToBr w="12700" cmpd="sng">
                      <a:noFill/>
                      <a:prstDash val="solid"/>
                    </a:lnTlToBr>
                    <a:lnBlToTr w="12700" cmpd="sng">
                      <a:noFill/>
                      <a:prstDash val="solid"/>
                    </a:lnBlToTr>
                    <a:solidFill>
                      <a:schemeClr val="accent2"/>
                    </a:solidFill>
                  </a:tcPr>
                </a:tc>
                <a:extLst>
                  <a:ext uri="{0D108BD9-81ED-4DB2-BD59-A6C34878D82A}">
                    <a16:rowId xmlns:a16="http://schemas.microsoft.com/office/drawing/2014/main" xmlns="" val="10000"/>
                  </a:ext>
                </a:extLst>
              </a:tr>
            </a:tbl>
          </a:graphicData>
        </a:graphic>
      </p:graphicFrame>
    </p:spTree>
    <p:extLst>
      <p:ext uri="{BB962C8B-B14F-4D97-AF65-F5344CB8AC3E}">
        <p14:creationId xmlns:p14="http://schemas.microsoft.com/office/powerpoint/2010/main" val="2791745345"/>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orient="horz" pos="2160">
          <p15:clr>
            <a:srgbClr val="FBAE40"/>
          </p15:clr>
        </p15:guide>
        <p15:guide id="2" pos="5120">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cSld name="TEMPLATE FOR TEXT/GRAPHIC/PHOTO No Spark">
    <p:spTree>
      <p:nvGrpSpPr>
        <p:cNvPr id="1" name=""/>
        <p:cNvGrpSpPr/>
        <p:nvPr/>
      </p:nvGrpSpPr>
      <p:grpSpPr>
        <a:xfrm>
          <a:off x="0" y="0"/>
          <a:ext cx="0" cy="0"/>
          <a:chOff x="0" y="0"/>
          <a:chExt cx="0" cy="0"/>
        </a:xfrm>
      </p:grpSpPr>
      <p:sp>
        <p:nvSpPr>
          <p:cNvPr id="8" name="Content Placeholder 6"/>
          <p:cNvSpPr>
            <a:spLocks noGrp="1"/>
          </p:cNvSpPr>
          <p:nvPr>
            <p:ph sz="quarter" idx="11"/>
          </p:nvPr>
        </p:nvSpPr>
        <p:spPr>
          <a:xfrm>
            <a:off x="609600" y="2362200"/>
            <a:ext cx="10972800" cy="3733800"/>
          </a:xfrm>
        </p:spPr>
        <p:txBody>
          <a:bodyPr lIns="91440"/>
          <a:lstStyle>
            <a:lvl1pPr marL="310896" indent="-310896">
              <a:buFont typeface="Arial" panose="020B0604020202020204" pitchFamily="34" charset="0"/>
              <a:buChar char="■"/>
              <a:defRPr sz="1800">
                <a:solidFill>
                  <a:schemeClr val="tx2"/>
                </a:solidFill>
                <a:latin typeface="Tahoma" panose="020B0604030504040204" pitchFamily="34" charset="0"/>
                <a:ea typeface="Tahoma" panose="020B0604030504040204" pitchFamily="34" charset="0"/>
                <a:cs typeface="Tahoma" panose="020B0604030504040204" pitchFamily="34" charset="0"/>
              </a:defRPr>
            </a:lvl1pPr>
            <a:lvl2pPr>
              <a:defRPr sz="1600">
                <a:solidFill>
                  <a:schemeClr val="tx2"/>
                </a:solidFill>
                <a:latin typeface="Tahoma" panose="020B0604030504040204" pitchFamily="34" charset="0"/>
                <a:ea typeface="Tahoma" panose="020B0604030504040204" pitchFamily="34" charset="0"/>
                <a:cs typeface="Tahoma" panose="020B0604030504040204" pitchFamily="34" charset="0"/>
              </a:defRPr>
            </a:lvl2pPr>
            <a:lvl3pPr>
              <a:spcBef>
                <a:spcPts val="336"/>
              </a:spcBef>
              <a:defRPr sz="1400" i="0">
                <a:solidFill>
                  <a:schemeClr val="tx2"/>
                </a:solidFill>
                <a:latin typeface="Tahoma" panose="020B0604030504040204" pitchFamily="34" charset="0"/>
                <a:ea typeface="Tahoma" panose="020B0604030504040204" pitchFamily="34" charset="0"/>
                <a:cs typeface="Tahoma" panose="020B0604030504040204" pitchFamily="34" charset="0"/>
              </a:defRPr>
            </a:lvl3pPr>
            <a:lvl4pPr>
              <a:defRPr b="0" i="0">
                <a:solidFill>
                  <a:schemeClr val="tx2"/>
                </a:solidFill>
                <a:latin typeface="Tahoma" panose="020B0604030504040204" pitchFamily="34" charset="0"/>
                <a:ea typeface="Tahoma" panose="020B0604030504040204" pitchFamily="34" charset="0"/>
                <a:cs typeface="Tahoma" panose="020B0604030504040204" pitchFamily="34" charset="0"/>
              </a:defRPr>
            </a:lvl4pPr>
            <a:lvl5pPr marL="1600200" indent="-237744">
              <a:spcBef>
                <a:spcPts val="288"/>
              </a:spcBef>
              <a:buSzPct val="60000"/>
              <a:buFont typeface="Times New Roman" panose="02020603050405020304" pitchFamily="18" charset="0"/>
              <a:buChar char="■"/>
              <a:defRPr i="0">
                <a:solidFill>
                  <a:schemeClr val="tx2"/>
                </a:solidFill>
                <a:latin typeface="Tahoma" panose="020B0604030504040204" pitchFamily="34" charset="0"/>
                <a:ea typeface="Tahoma" panose="020B0604030504040204" pitchFamily="34" charset="0"/>
                <a:cs typeface="Tahoma" panose="020B0604030504040204"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3" name="Text Placeholder 12"/>
          <p:cNvSpPr>
            <a:spLocks noGrp="1"/>
          </p:cNvSpPr>
          <p:nvPr>
            <p:ph type="body" sz="quarter" idx="15" hasCustomPrompt="1"/>
          </p:nvPr>
        </p:nvSpPr>
        <p:spPr>
          <a:xfrm>
            <a:off x="711200" y="6307909"/>
            <a:ext cx="8229600" cy="230019"/>
          </a:xfrm>
        </p:spPr>
        <p:txBody>
          <a:bodyPr tIns="0" bIns="0" anchor="ctr" anchorCtr="0"/>
          <a:lstStyle>
            <a:lvl1pPr marL="0" indent="0" algn="l" rtl="0" eaLnBrk="1" fontAlgn="base" hangingPunct="1">
              <a:spcBef>
                <a:spcPts val="0"/>
              </a:spcBef>
              <a:spcAft>
                <a:spcPct val="0"/>
              </a:spcAft>
              <a:buClr>
                <a:schemeClr val="accent1"/>
              </a:buClr>
              <a:buSzPct val="90000"/>
              <a:buFont typeface="Arial" panose="020B0604020202020204" pitchFamily="34" charset="0"/>
              <a:buNone/>
              <a:defRPr lang="en-US" sz="1000" kern="0" baseline="0" dirty="0">
                <a:solidFill>
                  <a:srgbClr val="074480"/>
                </a:solidFill>
                <a:latin typeface="Tahoma" panose="020B0604030504040204" pitchFamily="34" charset="0"/>
                <a:ea typeface="+mn-ea"/>
                <a:cs typeface="Tahoma" panose="020B0604030504040204" pitchFamily="34" charset="0"/>
              </a:defRPr>
            </a:lvl1pPr>
          </a:lstStyle>
          <a:p>
            <a:pPr lvl="0"/>
            <a:r>
              <a:rPr lang="en-US" dirty="0" smtClean="0"/>
              <a:t>Click to add footer </a:t>
            </a:r>
            <a:endParaRPr lang="en-US" dirty="0"/>
          </a:p>
        </p:txBody>
      </p:sp>
      <p:sp>
        <p:nvSpPr>
          <p:cNvPr id="15" name="Text Placeholder 12"/>
          <p:cNvSpPr>
            <a:spLocks noGrp="1"/>
          </p:cNvSpPr>
          <p:nvPr>
            <p:ph type="body" sz="quarter" idx="17" hasCustomPrompt="1"/>
          </p:nvPr>
        </p:nvSpPr>
        <p:spPr>
          <a:xfrm>
            <a:off x="9652000" y="6307909"/>
            <a:ext cx="1503680" cy="230019"/>
          </a:xfrm>
        </p:spPr>
        <p:txBody>
          <a:bodyPr tIns="0" bIns="0" anchor="ctr" anchorCtr="0"/>
          <a:lstStyle>
            <a:lvl1pPr marL="0" indent="0" algn="r" rtl="0" eaLnBrk="1" fontAlgn="base" hangingPunct="1">
              <a:spcBef>
                <a:spcPts val="0"/>
              </a:spcBef>
              <a:spcAft>
                <a:spcPct val="0"/>
              </a:spcAft>
              <a:buClr>
                <a:schemeClr val="accent1"/>
              </a:buClr>
              <a:buSzPct val="90000"/>
              <a:buFont typeface="Arial" panose="020B0604020202020204" pitchFamily="34" charset="0"/>
              <a:buNone/>
              <a:defRPr lang="en-US" sz="900" kern="0" baseline="0" dirty="0">
                <a:solidFill>
                  <a:srgbClr val="074480"/>
                </a:solidFill>
                <a:latin typeface="Tahoma" panose="020B0604030504040204" pitchFamily="34" charset="0"/>
                <a:ea typeface="+mn-ea"/>
                <a:cs typeface="Tahoma" panose="020B0604030504040204" pitchFamily="34" charset="0"/>
              </a:defRPr>
            </a:lvl1pPr>
          </a:lstStyle>
          <a:p>
            <a:pPr lvl="0"/>
            <a:r>
              <a:rPr lang="en-US" dirty="0" smtClean="0"/>
              <a:t>Date </a:t>
            </a:r>
            <a:endParaRPr lang="en-US" dirty="0"/>
          </a:p>
        </p:txBody>
      </p:sp>
      <p:sp>
        <p:nvSpPr>
          <p:cNvPr id="6" name="Rectangle 2"/>
          <p:cNvSpPr>
            <a:spLocks noGrp="1" noChangeArrowheads="1"/>
          </p:cNvSpPr>
          <p:nvPr>
            <p:ph type="title"/>
          </p:nvPr>
        </p:nvSpPr>
        <p:spPr bwMode="auto">
          <a:xfrm>
            <a:off x="609600" y="762000"/>
            <a:ext cx="10972800" cy="1188720"/>
          </a:xfrm>
          <a:prstGeom prst="rect">
            <a:avLst/>
          </a:prstGeom>
          <a:noFill/>
          <a:ln>
            <a:noFill/>
          </a:ln>
          <a:extLst/>
        </p:spPr>
        <p:txBody>
          <a:bodyPr vert="horz" wrap="square" lIns="91440" tIns="91440" rIns="91440" bIns="91440" numCol="1" anchor="b" anchorCtr="0" compatLnSpc="1">
            <a:prstTxWarp prst="textNoShape">
              <a:avLst/>
            </a:prstTxWarp>
          </a:bodyPr>
          <a:lstStyle>
            <a:lvl1pPr>
              <a:defRPr sz="2800"/>
            </a:lvl1pPr>
          </a:lstStyle>
          <a:p>
            <a:pPr lvl="0"/>
            <a:r>
              <a:rPr lang="en-US" smtClean="0"/>
              <a:t>Click to edit Master title style</a:t>
            </a:r>
            <a:endParaRPr lang="en-US" dirty="0" smtClean="0"/>
          </a:p>
        </p:txBody>
      </p:sp>
    </p:spTree>
    <p:extLst>
      <p:ext uri="{BB962C8B-B14F-4D97-AF65-F5344CB8AC3E}">
        <p14:creationId xmlns:p14="http://schemas.microsoft.com/office/powerpoint/2010/main" val="782217344"/>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7" name="Rectangle 2"/>
          <p:cNvSpPr>
            <a:spLocks noGrp="1" noChangeArrowheads="1"/>
          </p:cNvSpPr>
          <p:nvPr>
            <p:ph type="title"/>
          </p:nvPr>
        </p:nvSpPr>
        <p:spPr bwMode="auto">
          <a:xfrm>
            <a:off x="609600" y="762000"/>
            <a:ext cx="10972800" cy="1188720"/>
          </a:xfrm>
          <a:prstGeom prst="rect">
            <a:avLst/>
          </a:prstGeom>
          <a:noFill/>
          <a:ln>
            <a:noFill/>
          </a:ln>
          <a:extLst/>
        </p:spPr>
        <p:txBody>
          <a:bodyPr vert="horz" wrap="square" lIns="91440" tIns="91440" rIns="91440" bIns="91440" numCol="1" anchor="b" anchorCtr="0" compatLnSpc="1">
            <a:prstTxWarp prst="textNoShape">
              <a:avLst/>
            </a:prstTxWarp>
          </a:bodyPr>
          <a:lstStyle/>
          <a:p>
            <a:pPr lvl="0"/>
            <a:r>
              <a:rPr lang="en-US" dirty="0" smtClean="0"/>
              <a:t>Click to Add Title</a:t>
            </a:r>
          </a:p>
        </p:txBody>
      </p:sp>
      <p:sp>
        <p:nvSpPr>
          <p:cNvPr id="1028" name="Rectangle 3"/>
          <p:cNvSpPr>
            <a:spLocks noGrp="1" noChangeArrowheads="1"/>
          </p:cNvSpPr>
          <p:nvPr>
            <p:ph type="body" idx="1"/>
          </p:nvPr>
        </p:nvSpPr>
        <p:spPr bwMode="auto">
          <a:xfrm>
            <a:off x="609600" y="2438400"/>
            <a:ext cx="10972800" cy="37338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vert="horz" wrap="square" lIns="91440" tIns="45720" rIns="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graphicFrame>
        <p:nvGraphicFramePr>
          <p:cNvPr id="3" name="Table 2"/>
          <p:cNvGraphicFramePr>
            <a:graphicFrameLocks noGrp="1"/>
          </p:cNvGraphicFramePr>
          <p:nvPr>
            <p:extLst>
              <p:ext uri="{D42A27DB-BD31-4B8C-83A1-F6EECF244321}">
                <p14:modId xmlns:p14="http://schemas.microsoft.com/office/powerpoint/2010/main" val="1166539573"/>
              </p:ext>
            </p:extLst>
          </p:nvPr>
        </p:nvGraphicFramePr>
        <p:xfrm>
          <a:off x="609600" y="412204"/>
          <a:ext cx="10972800" cy="197396"/>
        </p:xfrm>
        <a:graphic>
          <a:graphicData uri="http://schemas.openxmlformats.org/drawingml/2006/table">
            <a:tbl>
              <a:tblPr firstRow="1" bandRow="1">
                <a:tableStyleId>{5C22544A-7EE6-4342-B048-85BDC9FD1C3A}</a:tableStyleId>
              </a:tblPr>
              <a:tblGrid>
                <a:gridCol w="8610600">
                  <a:extLst>
                    <a:ext uri="{9D8B030D-6E8A-4147-A177-3AD203B41FA5}">
                      <a16:colId xmlns:a16="http://schemas.microsoft.com/office/drawing/2014/main" xmlns="" val="20000"/>
                    </a:ext>
                  </a:extLst>
                </a:gridCol>
                <a:gridCol w="205740">
                  <a:extLst>
                    <a:ext uri="{9D8B030D-6E8A-4147-A177-3AD203B41FA5}">
                      <a16:colId xmlns:a16="http://schemas.microsoft.com/office/drawing/2014/main" xmlns="" val="20001"/>
                    </a:ext>
                  </a:extLst>
                </a:gridCol>
                <a:gridCol w="205740">
                  <a:extLst>
                    <a:ext uri="{9D8B030D-6E8A-4147-A177-3AD203B41FA5}">
                      <a16:colId xmlns:a16="http://schemas.microsoft.com/office/drawing/2014/main" xmlns="" val="20002"/>
                    </a:ext>
                  </a:extLst>
                </a:gridCol>
                <a:gridCol w="1950720">
                  <a:extLst>
                    <a:ext uri="{9D8B030D-6E8A-4147-A177-3AD203B41FA5}">
                      <a16:colId xmlns:a16="http://schemas.microsoft.com/office/drawing/2014/main" xmlns="" val="20003"/>
                    </a:ext>
                  </a:extLst>
                </a:gridCol>
              </a:tblGrid>
              <a:tr h="197396">
                <a:tc>
                  <a:txBody>
                    <a:bodyPr/>
                    <a:lstStyle/>
                    <a:p>
                      <a:endParaRPr lang="en-US" sz="900" b="0" dirty="0">
                        <a:solidFill>
                          <a:schemeClr val="accent1"/>
                        </a:solidFill>
                      </a:endParaRPr>
                    </a:p>
                  </a:txBody>
                  <a:tcPr marL="0" marR="0" marT="0" marB="0" anchor="ctr">
                    <a:lnL w="12700" cmpd="sng">
                      <a:noFill/>
                    </a:lnL>
                    <a:lnR w="12700" cmpd="sng">
                      <a:noFill/>
                    </a:lnR>
                    <a:lnT w="12700" cmpd="sng">
                      <a:noFill/>
                    </a:lnT>
                    <a:lnB w="38100" cmpd="sng">
                      <a:noFill/>
                    </a:lnB>
                    <a:lnTlToBr w="12700" cmpd="sng">
                      <a:noFill/>
                      <a:prstDash val="solid"/>
                    </a:lnTlToBr>
                    <a:lnBlToTr w="12700" cmpd="sng">
                      <a:noFill/>
                      <a:prstDash val="solid"/>
                    </a:lnBlToTr>
                    <a:solidFill>
                      <a:schemeClr val="accent2"/>
                    </a:solidFill>
                  </a:tcPr>
                </a:tc>
                <a:tc>
                  <a:txBody>
                    <a:bodyPr/>
                    <a:lstStyle/>
                    <a:p>
                      <a:endParaRPr lang="en-US" sz="800" dirty="0"/>
                    </a:p>
                  </a:txBody>
                  <a:tcPr marL="0" marR="0" marT="0" marB="0">
                    <a:lnL w="12700" cmpd="sng">
                      <a:noFill/>
                    </a:lnL>
                    <a:lnR w="12700" cmpd="sng">
                      <a:noFill/>
                    </a:lnR>
                    <a:lnT w="12700" cmpd="sng">
                      <a:noFill/>
                    </a:lnT>
                    <a:lnB w="38100" cmpd="sng">
                      <a:noFill/>
                    </a:lnB>
                    <a:lnTlToBr w="12700" cmpd="sng">
                      <a:noFill/>
                      <a:prstDash val="solid"/>
                    </a:lnTlToBr>
                    <a:lnBlToTr w="12700" cmpd="sng">
                      <a:noFill/>
                      <a:prstDash val="solid"/>
                    </a:lnBlToTr>
                    <a:solidFill>
                      <a:schemeClr val="accent5"/>
                    </a:solidFill>
                  </a:tcPr>
                </a:tc>
                <a:tc>
                  <a:txBody>
                    <a:bodyPr/>
                    <a:lstStyle/>
                    <a:p>
                      <a:endParaRPr lang="en-US" sz="800" dirty="0"/>
                    </a:p>
                  </a:txBody>
                  <a:tcPr marL="0" marR="0" marT="0" marB="0">
                    <a:lnL w="12700" cmpd="sng">
                      <a:noFill/>
                    </a:lnL>
                    <a:lnR w="12700" cmpd="sng">
                      <a:noFill/>
                    </a:lnR>
                    <a:lnT w="12700" cmpd="sng">
                      <a:noFill/>
                    </a:lnT>
                    <a:lnB w="38100" cmpd="sng">
                      <a:noFill/>
                    </a:lnB>
                    <a:lnTlToBr w="12700" cmpd="sng">
                      <a:noFill/>
                      <a:prstDash val="solid"/>
                    </a:lnTlToBr>
                    <a:lnBlToTr w="12700" cmpd="sng">
                      <a:noFill/>
                      <a:prstDash val="solid"/>
                    </a:lnBlToTr>
                  </a:tcPr>
                </a:tc>
                <a:tc>
                  <a:txBody>
                    <a:bodyPr/>
                    <a:lstStyle/>
                    <a:p>
                      <a:pPr algn="r"/>
                      <a:endParaRPr lang="en-US" sz="900" b="0" dirty="0">
                        <a:solidFill>
                          <a:schemeClr val="accent1"/>
                        </a:solidFill>
                      </a:endParaRPr>
                    </a:p>
                  </a:txBody>
                  <a:tcPr marL="0" marR="0" marT="0" marB="0" anchor="ctr">
                    <a:lnL w="12700" cmpd="sng">
                      <a:noFill/>
                    </a:lnL>
                    <a:lnR w="12700" cmpd="sng">
                      <a:noFill/>
                    </a:lnR>
                    <a:lnT w="12700" cmpd="sng">
                      <a:noFill/>
                    </a:lnT>
                    <a:lnB w="38100" cmpd="sng">
                      <a:noFill/>
                    </a:lnB>
                    <a:lnTlToBr w="12700" cmpd="sng">
                      <a:noFill/>
                      <a:prstDash val="solid"/>
                    </a:lnTlToBr>
                    <a:lnBlToTr w="12700" cmpd="sng">
                      <a:noFill/>
                      <a:prstDash val="solid"/>
                    </a:lnBlToTr>
                    <a:solidFill>
                      <a:schemeClr val="accent2"/>
                    </a:solidFill>
                  </a:tcPr>
                </a:tc>
                <a:extLst>
                  <a:ext uri="{0D108BD9-81ED-4DB2-BD59-A6C34878D82A}">
                    <a16:rowId xmlns:a16="http://schemas.microsoft.com/office/drawing/2014/main" xmlns="" val="10000"/>
                  </a:ext>
                </a:extLst>
              </a:tr>
            </a:tbl>
          </a:graphicData>
        </a:graphic>
      </p:graphicFrame>
      <p:sp>
        <p:nvSpPr>
          <p:cNvPr id="1031" name="Text Box 10"/>
          <p:cNvSpPr txBox="1">
            <a:spLocks noChangeArrowheads="1"/>
          </p:cNvSpPr>
          <p:nvPr/>
        </p:nvSpPr>
        <p:spPr bwMode="auto">
          <a:xfrm>
            <a:off x="11074401" y="6355804"/>
            <a:ext cx="508000" cy="18212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vert="horz" wrap="none" lIns="0" tIns="0" rIns="0" bIns="45720" numCol="1" anchor="t" anchorCtr="0" compatLnSpc="1">
            <a:prstTxWarp prst="textNoShape">
              <a:avLst/>
            </a:prstTxWarp>
          </a:bodyPr>
          <a:lstStyle>
            <a:defPPr>
              <a:defRPr lang="en-US"/>
            </a:defPPr>
            <a:lvl1pPr algn="ctr">
              <a:defRPr sz="800" b="0" i="0" baseline="0">
                <a:solidFill>
                  <a:schemeClr val="tx2">
                    <a:lumMod val="60000"/>
                    <a:lumOff val="40000"/>
                  </a:schemeClr>
                </a:solidFill>
                <a:latin typeface="+mn-lt"/>
                <a:ea typeface="ＭＳ Ｐゴシック" pitchFamily="-32" charset="-128"/>
              </a:defRPr>
            </a:lvl1pPr>
          </a:lstStyle>
          <a:p>
            <a:pPr lvl="0" algn="ctr"/>
            <a:fld id="{55A2B6FE-016A-4C15-8F97-A10BEAFB16E9}" type="slidenum">
              <a:rPr lang="en-US" sz="900" b="0" smtClean="0">
                <a:solidFill>
                  <a:srgbClr val="074480"/>
                </a:solidFill>
                <a:latin typeface="Tahoma" panose="020B0604030504040204" pitchFamily="34" charset="0"/>
                <a:cs typeface="Tahoma" panose="020B0604030504040204" pitchFamily="34" charset="0"/>
              </a:rPr>
              <a:pPr lvl="0" algn="ctr"/>
              <a:t>‹#›</a:t>
            </a:fld>
            <a:endParaRPr lang="en-US" sz="900" b="0" dirty="0" smtClean="0">
              <a:solidFill>
                <a:srgbClr val="074480"/>
              </a:solidFill>
              <a:latin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2391634195"/>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timing>
    <p:tnLst>
      <p:par>
        <p:cTn id="1" dur="indefinite" restart="never" nodeType="tmRoot"/>
      </p:par>
    </p:tnLst>
  </p:timing>
  <p:txStyles>
    <p:titleStyle>
      <a:lvl1pPr algn="l" rtl="0" eaLnBrk="1" fontAlgn="base" hangingPunct="1">
        <a:lnSpc>
          <a:spcPts val="2800"/>
        </a:lnSpc>
        <a:spcBef>
          <a:spcPts val="400"/>
        </a:spcBef>
        <a:spcAft>
          <a:spcPts val="1200"/>
        </a:spcAft>
        <a:defRPr sz="2800" b="0" i="0" u="none" cap="none" baseline="0">
          <a:solidFill>
            <a:srgbClr val="074480"/>
          </a:solidFill>
          <a:latin typeface="Tahoma" panose="020B0604030504040204" pitchFamily="34" charset="0"/>
          <a:ea typeface="+mj-ea"/>
          <a:cs typeface="Tahoma" panose="020B0604030504040204" pitchFamily="34" charset="0"/>
        </a:defRPr>
      </a:lvl1pPr>
      <a:lvl2pPr algn="l" rtl="0" eaLnBrk="1" fontAlgn="base" hangingPunct="1">
        <a:lnSpc>
          <a:spcPts val="3600"/>
        </a:lnSpc>
        <a:spcBef>
          <a:spcPct val="0"/>
        </a:spcBef>
        <a:spcAft>
          <a:spcPct val="0"/>
        </a:spcAft>
        <a:defRPr sz="3200">
          <a:solidFill>
            <a:schemeClr val="tx2"/>
          </a:solidFill>
          <a:latin typeface="Arial" charset="0"/>
          <a:ea typeface="ＭＳ Ｐゴシック" pitchFamily="-32" charset="-128"/>
          <a:cs typeface="ＭＳ Ｐゴシック" charset="0"/>
        </a:defRPr>
      </a:lvl2pPr>
      <a:lvl3pPr algn="l" rtl="0" eaLnBrk="1" fontAlgn="base" hangingPunct="1">
        <a:lnSpc>
          <a:spcPts val="3600"/>
        </a:lnSpc>
        <a:spcBef>
          <a:spcPct val="0"/>
        </a:spcBef>
        <a:spcAft>
          <a:spcPct val="0"/>
        </a:spcAft>
        <a:defRPr sz="3200">
          <a:solidFill>
            <a:schemeClr val="tx2"/>
          </a:solidFill>
          <a:latin typeface="Arial" charset="0"/>
          <a:ea typeface="ＭＳ Ｐゴシック" pitchFamily="-32" charset="-128"/>
          <a:cs typeface="ＭＳ Ｐゴシック" charset="0"/>
        </a:defRPr>
      </a:lvl3pPr>
      <a:lvl4pPr algn="l" rtl="0" eaLnBrk="1" fontAlgn="base" hangingPunct="1">
        <a:lnSpc>
          <a:spcPts val="3600"/>
        </a:lnSpc>
        <a:spcBef>
          <a:spcPct val="0"/>
        </a:spcBef>
        <a:spcAft>
          <a:spcPct val="0"/>
        </a:spcAft>
        <a:defRPr sz="3200">
          <a:solidFill>
            <a:schemeClr val="tx2"/>
          </a:solidFill>
          <a:latin typeface="Arial" charset="0"/>
          <a:ea typeface="ＭＳ Ｐゴシック" pitchFamily="-32" charset="-128"/>
          <a:cs typeface="ＭＳ Ｐゴシック" charset="0"/>
        </a:defRPr>
      </a:lvl4pPr>
      <a:lvl5pPr algn="l" rtl="0" eaLnBrk="1" fontAlgn="base" hangingPunct="1">
        <a:lnSpc>
          <a:spcPts val="3600"/>
        </a:lnSpc>
        <a:spcBef>
          <a:spcPct val="0"/>
        </a:spcBef>
        <a:spcAft>
          <a:spcPct val="0"/>
        </a:spcAft>
        <a:defRPr sz="3200">
          <a:solidFill>
            <a:schemeClr val="tx2"/>
          </a:solidFill>
          <a:latin typeface="Arial" charset="0"/>
          <a:ea typeface="ＭＳ Ｐゴシック" pitchFamily="-32" charset="-128"/>
          <a:cs typeface="ＭＳ Ｐゴシック" charset="0"/>
        </a:defRPr>
      </a:lvl5pPr>
      <a:lvl6pPr marL="457200" algn="l" rtl="0" eaLnBrk="1" fontAlgn="base" hangingPunct="1">
        <a:spcBef>
          <a:spcPct val="0"/>
        </a:spcBef>
        <a:spcAft>
          <a:spcPct val="0"/>
        </a:spcAft>
        <a:defRPr sz="3200">
          <a:solidFill>
            <a:schemeClr val="tx2"/>
          </a:solidFill>
          <a:latin typeface="Arial" charset="0"/>
          <a:ea typeface="ＭＳ Ｐゴシック" pitchFamily="-32" charset="-128"/>
        </a:defRPr>
      </a:lvl6pPr>
      <a:lvl7pPr marL="914400" algn="l" rtl="0" eaLnBrk="1" fontAlgn="base" hangingPunct="1">
        <a:spcBef>
          <a:spcPct val="0"/>
        </a:spcBef>
        <a:spcAft>
          <a:spcPct val="0"/>
        </a:spcAft>
        <a:defRPr sz="3200">
          <a:solidFill>
            <a:schemeClr val="tx2"/>
          </a:solidFill>
          <a:latin typeface="Arial" charset="0"/>
          <a:ea typeface="ＭＳ Ｐゴシック" pitchFamily="-32" charset="-128"/>
        </a:defRPr>
      </a:lvl7pPr>
      <a:lvl8pPr marL="1371600" algn="l" rtl="0" eaLnBrk="1" fontAlgn="base" hangingPunct="1">
        <a:spcBef>
          <a:spcPct val="0"/>
        </a:spcBef>
        <a:spcAft>
          <a:spcPct val="0"/>
        </a:spcAft>
        <a:defRPr sz="3200">
          <a:solidFill>
            <a:schemeClr val="tx2"/>
          </a:solidFill>
          <a:latin typeface="Arial" charset="0"/>
          <a:ea typeface="ＭＳ Ｐゴシック" pitchFamily="-32" charset="-128"/>
        </a:defRPr>
      </a:lvl8pPr>
      <a:lvl9pPr marL="1828800" algn="l" rtl="0" eaLnBrk="1" fontAlgn="base" hangingPunct="1">
        <a:spcBef>
          <a:spcPct val="0"/>
        </a:spcBef>
        <a:spcAft>
          <a:spcPct val="0"/>
        </a:spcAft>
        <a:defRPr sz="3200">
          <a:solidFill>
            <a:schemeClr val="tx2"/>
          </a:solidFill>
          <a:latin typeface="Arial" charset="0"/>
          <a:ea typeface="ＭＳ Ｐゴシック" pitchFamily="-32" charset="-128"/>
        </a:defRPr>
      </a:lvl9pPr>
    </p:titleStyle>
    <p:bodyStyle>
      <a:lvl1pPr marL="310896" indent="-310896" algn="l" rtl="0" eaLnBrk="1" fontAlgn="base" hangingPunct="1">
        <a:spcBef>
          <a:spcPts val="432"/>
        </a:spcBef>
        <a:spcAft>
          <a:spcPts val="600"/>
        </a:spcAft>
        <a:buClr>
          <a:schemeClr val="accent1"/>
        </a:buClr>
        <a:buSzPct val="92000"/>
        <a:buFont typeface="Arial" panose="020B0604020202020204" pitchFamily="34" charset="0"/>
        <a:buChar char="■"/>
        <a:defRPr sz="1800" baseline="0">
          <a:solidFill>
            <a:schemeClr val="tx2"/>
          </a:solidFill>
          <a:latin typeface="Tahoma" panose="020B0604030504040204" pitchFamily="34" charset="0"/>
          <a:ea typeface="+mn-ea"/>
          <a:cs typeface="Tahoma" panose="020B0604030504040204" pitchFamily="34" charset="0"/>
        </a:defRPr>
      </a:lvl1pPr>
      <a:lvl2pPr marL="630936" indent="-310896" algn="l" rtl="0" eaLnBrk="1" fontAlgn="base" hangingPunct="1">
        <a:spcBef>
          <a:spcPts val="384"/>
        </a:spcBef>
        <a:spcAft>
          <a:spcPts val="600"/>
        </a:spcAft>
        <a:buClr>
          <a:schemeClr val="accent1"/>
        </a:buClr>
        <a:buSzPct val="92000"/>
        <a:buFont typeface="Arial" panose="020B0604020202020204" pitchFamily="34" charset="0"/>
        <a:buChar char="■"/>
        <a:defRPr sz="1600" b="0" i="0" u="none">
          <a:solidFill>
            <a:schemeClr val="tx2"/>
          </a:solidFill>
          <a:latin typeface="Tahoma" panose="020B0604030504040204" pitchFamily="34" charset="0"/>
          <a:ea typeface="+mn-ea"/>
          <a:cs typeface="Tahoma" panose="020B0604030504040204" pitchFamily="34" charset="0"/>
        </a:defRPr>
      </a:lvl2pPr>
      <a:lvl3pPr marL="896112" indent="-274320" algn="l" rtl="0" eaLnBrk="1" fontAlgn="base" hangingPunct="1">
        <a:spcBef>
          <a:spcPts val="386"/>
        </a:spcBef>
        <a:spcAft>
          <a:spcPts val="600"/>
        </a:spcAft>
        <a:buClr>
          <a:schemeClr val="accent1"/>
        </a:buClr>
        <a:buSzPct val="92000"/>
        <a:buFont typeface="Arial" panose="020B0604020202020204" pitchFamily="34" charset="0"/>
        <a:buChar char="■"/>
        <a:defRPr sz="1400" i="0">
          <a:solidFill>
            <a:schemeClr val="tx2"/>
          </a:solidFill>
          <a:latin typeface="Tahoma" panose="020B0604030504040204" pitchFamily="34" charset="0"/>
          <a:ea typeface="+mn-ea"/>
          <a:cs typeface="Tahoma" panose="020B0604030504040204" pitchFamily="34" charset="0"/>
        </a:defRPr>
      </a:lvl3pPr>
      <a:lvl4pPr marL="1243584" indent="-237744" algn="l" rtl="0" eaLnBrk="1" fontAlgn="base" hangingPunct="1">
        <a:spcBef>
          <a:spcPts val="288"/>
        </a:spcBef>
        <a:spcAft>
          <a:spcPts val="600"/>
        </a:spcAft>
        <a:buSzPct val="92000"/>
        <a:buFont typeface="Arial" panose="020B0604020202020204" pitchFamily="34" charset="0"/>
        <a:buChar char="■"/>
        <a:defRPr sz="1200" b="0" i="0" baseline="0">
          <a:solidFill>
            <a:schemeClr val="tx2"/>
          </a:solidFill>
          <a:latin typeface="+mn-lt"/>
          <a:ea typeface="+mn-ea"/>
        </a:defRPr>
      </a:lvl4pPr>
      <a:lvl5pPr marL="1600200" indent="-237744" algn="l" rtl="0" eaLnBrk="1" fontAlgn="base" hangingPunct="1">
        <a:spcBef>
          <a:spcPts val="228"/>
        </a:spcBef>
        <a:spcAft>
          <a:spcPts val="600"/>
        </a:spcAft>
        <a:buSzPct val="92000"/>
        <a:buFont typeface="Arial" panose="020B0604020202020204" pitchFamily="34" charset="0"/>
        <a:buChar char="■"/>
        <a:defRPr sz="1200" i="0" baseline="0">
          <a:solidFill>
            <a:schemeClr val="tx2"/>
          </a:solidFill>
          <a:latin typeface="+mn-lt"/>
          <a:ea typeface="+mn-ea"/>
        </a:defRPr>
      </a:lvl5pPr>
      <a:lvl6pPr marL="2514600" indent="-228600" algn="l" rtl="0" eaLnBrk="1" fontAlgn="base" hangingPunct="1">
        <a:spcBef>
          <a:spcPct val="20000"/>
        </a:spcBef>
        <a:spcAft>
          <a:spcPct val="0"/>
        </a:spcAft>
        <a:buChar char="»"/>
        <a:defRPr sz="2200">
          <a:solidFill>
            <a:srgbClr val="333333"/>
          </a:solidFill>
          <a:latin typeface="+mn-lt"/>
          <a:ea typeface="+mn-ea"/>
        </a:defRPr>
      </a:lvl6pPr>
      <a:lvl7pPr marL="2971800" indent="-228600" algn="l" rtl="0" eaLnBrk="1" fontAlgn="base" hangingPunct="1">
        <a:spcBef>
          <a:spcPct val="20000"/>
        </a:spcBef>
        <a:spcAft>
          <a:spcPct val="0"/>
        </a:spcAft>
        <a:buChar char="»"/>
        <a:defRPr sz="2200">
          <a:solidFill>
            <a:srgbClr val="333333"/>
          </a:solidFill>
          <a:latin typeface="+mn-lt"/>
          <a:ea typeface="+mn-ea"/>
        </a:defRPr>
      </a:lvl7pPr>
      <a:lvl8pPr marL="3429000" indent="-228600" algn="l" rtl="0" eaLnBrk="1" fontAlgn="base" hangingPunct="1">
        <a:spcBef>
          <a:spcPct val="20000"/>
        </a:spcBef>
        <a:spcAft>
          <a:spcPct val="0"/>
        </a:spcAft>
        <a:buChar char="»"/>
        <a:defRPr sz="2200">
          <a:solidFill>
            <a:srgbClr val="333333"/>
          </a:solidFill>
          <a:latin typeface="+mn-lt"/>
          <a:ea typeface="+mn-ea"/>
        </a:defRPr>
      </a:lvl8pPr>
      <a:lvl9pPr marL="3886200" indent="-228600" algn="l" rtl="0" eaLnBrk="1" fontAlgn="base" hangingPunct="1">
        <a:spcBef>
          <a:spcPct val="20000"/>
        </a:spcBef>
        <a:spcAft>
          <a:spcPct val="0"/>
        </a:spcAft>
        <a:buChar char="»"/>
        <a:defRPr sz="2200">
          <a:solidFill>
            <a:srgbClr val="333333"/>
          </a:solidFill>
          <a:latin typeface="+mn-lt"/>
          <a:ea typeface="+mn-ea"/>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2" Type="http://schemas.openxmlformats.org/officeDocument/2006/relationships/image" Target="../media/image11.emf"/><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2" Type="http://schemas.openxmlformats.org/officeDocument/2006/relationships/hyperlink" Target="https://www.cms.gov/Research-Statistics-Data-and-Systems/Research/MCBS/Data-Tables" TargetMode="Externa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2" Type="http://schemas.openxmlformats.org/officeDocument/2006/relationships/image" Target="../media/image18.jpg"/><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2" Type="http://schemas.openxmlformats.org/officeDocument/2006/relationships/image" Target="../media/image20.jpg"/><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2" Type="http://schemas.openxmlformats.org/officeDocument/2006/relationships/image" Target="../media/image22.jpg"/><Relationship Id="rId1" Type="http://schemas.openxmlformats.org/officeDocument/2006/relationships/slideLayout" Target="../slideLayouts/slideLayout12.xml"/></Relationships>
</file>

<file path=ppt/slides/_rels/slide25.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26.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27.xml.rels><?xml version="1.0" encoding="UTF-8" standalone="yes"?>
<Relationships xmlns="http://schemas.openxmlformats.org/package/2006/relationships"><Relationship Id="rId2" Type="http://schemas.openxmlformats.org/officeDocument/2006/relationships/image" Target="../media/image25.jpg"/><Relationship Id="rId1" Type="http://schemas.openxmlformats.org/officeDocument/2006/relationships/slideLayout" Target="../slideLayouts/slideLayout1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26.jpg"/><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2" Type="http://schemas.openxmlformats.org/officeDocument/2006/relationships/hyperlink" Target="https://www.cms.gov/Research-Statistics-Data-and-Systems/Research/MCBS/Data-Tables" TargetMode="Externa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2" Type="http://schemas.openxmlformats.org/officeDocument/2006/relationships/image" Target="../media/image27.jpg"/><Relationship Id="rId1" Type="http://schemas.openxmlformats.org/officeDocument/2006/relationships/slideLayout" Target="../slideLayouts/slideLayout12.xml"/></Relationships>
</file>

<file path=ppt/slides/_rels/slide31.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32.xml.rels><?xml version="1.0" encoding="UTF-8" standalone="yes"?>
<Relationships xmlns="http://schemas.openxmlformats.org/package/2006/relationships"><Relationship Id="rId2" Type="http://schemas.openxmlformats.org/officeDocument/2006/relationships/image" Target="../media/image29.jpg"/><Relationship Id="rId1" Type="http://schemas.openxmlformats.org/officeDocument/2006/relationships/slideLayout" Target="../slideLayouts/slideLayout12.xml"/></Relationships>
</file>

<file path=ppt/slides/_rels/slide33.xml.rels><?xml version="1.0" encoding="UTF-8" standalone="yes"?>
<Relationships xmlns="http://schemas.openxmlformats.org/package/2006/relationships"><Relationship Id="rId2" Type="http://schemas.openxmlformats.org/officeDocument/2006/relationships/image" Target="../media/image30.jpg"/><Relationship Id="rId1" Type="http://schemas.openxmlformats.org/officeDocument/2006/relationships/slideLayout" Target="../slideLayouts/slideLayout12.xml"/></Relationships>
</file>

<file path=ppt/slides/_rels/slide34.xml.rels><?xml version="1.0" encoding="UTF-8" standalone="yes"?>
<Relationships xmlns="http://schemas.openxmlformats.org/package/2006/relationships"><Relationship Id="rId3" Type="http://schemas.openxmlformats.org/officeDocument/2006/relationships/image" Target="../media/image31.jpg"/><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35.xml.rels><?xml version="1.0" encoding="UTF-8" standalone="yes"?>
<Relationships xmlns="http://schemas.openxmlformats.org/package/2006/relationships"><Relationship Id="rId2" Type="http://schemas.openxmlformats.org/officeDocument/2006/relationships/image" Target="../media/image32.jpg"/><Relationship Id="rId1" Type="http://schemas.openxmlformats.org/officeDocument/2006/relationships/slideLayout" Target="../slideLayouts/slideLayout12.xml"/></Relationships>
</file>

<file path=ppt/slides/_rels/slide36.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37.xml.rels><?xml version="1.0" encoding="UTF-8" standalone="yes"?>
<Relationships xmlns="http://schemas.openxmlformats.org/package/2006/relationships"><Relationship Id="rId3" Type="http://schemas.openxmlformats.org/officeDocument/2006/relationships/image" Target="../media/image34.jpg"/><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35.jpg"/><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36.jpg"/><Relationship Id="rId1" Type="http://schemas.openxmlformats.org/officeDocument/2006/relationships/slideLayout" Target="../slideLayouts/slideLayout12.xml"/></Relationships>
</file>

<file path=ppt/slides/_rels/slide41.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_rels/slide42.xml.rels><?xml version="1.0" encoding="UTF-8" standalone="yes"?>
<Relationships xmlns="http://schemas.openxmlformats.org/package/2006/relationships"><Relationship Id="rId2" Type="http://schemas.openxmlformats.org/officeDocument/2006/relationships/image" Target="../media/image38.jpg"/><Relationship Id="rId1" Type="http://schemas.openxmlformats.org/officeDocument/2006/relationships/slideLayout" Target="../slideLayouts/slideLayout12.xml"/></Relationships>
</file>

<file path=ppt/slides/_rels/slide43.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12.xml"/></Relationships>
</file>

<file path=ppt/slides/_rels/slide44.xml.rels><?xml version="1.0" encoding="UTF-8" standalone="yes"?>
<Relationships xmlns="http://schemas.openxmlformats.org/package/2006/relationships"><Relationship Id="rId2" Type="http://schemas.openxmlformats.org/officeDocument/2006/relationships/image" Target="../media/image40.jpg"/><Relationship Id="rId1" Type="http://schemas.openxmlformats.org/officeDocument/2006/relationships/slideLayout" Target="../slideLayouts/slideLayout12.xml"/></Relationships>
</file>

<file path=ppt/slides/_rels/slide45.xml.rels><?xml version="1.0" encoding="UTF-8" standalone="yes"?>
<Relationships xmlns="http://schemas.openxmlformats.org/package/2006/relationships"><Relationship Id="rId2" Type="http://schemas.openxmlformats.org/officeDocument/2006/relationships/image" Target="../media/image41.jpg"/><Relationship Id="rId1" Type="http://schemas.openxmlformats.org/officeDocument/2006/relationships/slideLayout" Target="../slideLayouts/slideLayout12.xml"/></Relationships>
</file>

<file path=ppt/slides/_rels/slide46.xml.rels><?xml version="1.0" encoding="UTF-8" standalone="yes"?>
<Relationships xmlns="http://schemas.openxmlformats.org/package/2006/relationships"><Relationship Id="rId2" Type="http://schemas.openxmlformats.org/officeDocument/2006/relationships/image" Target="../media/image42.jpg"/><Relationship Id="rId1" Type="http://schemas.openxmlformats.org/officeDocument/2006/relationships/slideLayout" Target="../slideLayouts/slideLayout12.xml"/></Relationships>
</file>

<file path=ppt/slides/_rels/slide47.xml.rels><?xml version="1.0" encoding="UTF-8" standalone="yes"?>
<Relationships xmlns="http://schemas.openxmlformats.org/package/2006/relationships"><Relationship Id="rId2" Type="http://schemas.openxmlformats.org/officeDocument/2006/relationships/image" Target="../media/image43.jpg"/><Relationship Id="rId1" Type="http://schemas.openxmlformats.org/officeDocument/2006/relationships/slideLayout" Target="../slideLayouts/slideLayout1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notesSlide" Target="../notesSlides/notesSlide10.xml"/><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2.xml"/></Relationships>
</file>

<file path=ppt/slides/_rels/slide50.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notesSlide" Target="../notesSlides/notesSlide11.xml"/><Relationship Id="rId1" Type="http://schemas.openxmlformats.org/officeDocument/2006/relationships/slideLayout" Target="../slideLayouts/slideLayout12.xml"/></Relationships>
</file>

<file path=ppt/slides/_rels/slide51.xml.rels><?xml version="1.0" encoding="UTF-8" standalone="yes"?>
<Relationships xmlns="http://schemas.openxmlformats.org/package/2006/relationships"><Relationship Id="rId2" Type="http://schemas.openxmlformats.org/officeDocument/2006/relationships/image" Target="../media/image46.jpg"/><Relationship Id="rId1" Type="http://schemas.openxmlformats.org/officeDocument/2006/relationships/slideLayout" Target="../slideLayouts/slideLayout12.xml"/></Relationships>
</file>

<file path=ppt/slides/_rels/slide52.xml.rels><?xml version="1.0" encoding="UTF-8" standalone="yes"?>
<Relationships xmlns="http://schemas.openxmlformats.org/package/2006/relationships"><Relationship Id="rId2" Type="http://schemas.openxmlformats.org/officeDocument/2006/relationships/image" Target="../media/image47.jpg"/><Relationship Id="rId1" Type="http://schemas.openxmlformats.org/officeDocument/2006/relationships/slideLayout" Target="../slideLayouts/slideLayout12.xml"/></Relationships>
</file>

<file path=ppt/slides/_rels/slide53.xml.rels><?xml version="1.0" encoding="UTF-8" standalone="yes"?>
<Relationships xmlns="http://schemas.openxmlformats.org/package/2006/relationships"><Relationship Id="rId2" Type="http://schemas.openxmlformats.org/officeDocument/2006/relationships/image" Target="../media/image48.jpeg"/><Relationship Id="rId1" Type="http://schemas.openxmlformats.org/officeDocument/2006/relationships/slideLayout" Target="../slideLayouts/slideLayout12.xml"/></Relationships>
</file>

<file path=ppt/slides/_rels/slide54.xml.rels><?xml version="1.0" encoding="UTF-8" standalone="yes"?>
<Relationships xmlns="http://schemas.openxmlformats.org/package/2006/relationships"><Relationship Id="rId2" Type="http://schemas.openxmlformats.org/officeDocument/2006/relationships/image" Target="../media/image49.jpg"/><Relationship Id="rId1" Type="http://schemas.openxmlformats.org/officeDocument/2006/relationships/slideLayout" Target="../slideLayouts/slideLayout12.xml"/></Relationships>
</file>

<file path=ppt/slides/_rels/slide55.xml.rels><?xml version="1.0" encoding="UTF-8" standalone="yes"?>
<Relationships xmlns="http://schemas.openxmlformats.org/package/2006/relationships"><Relationship Id="rId2" Type="http://schemas.openxmlformats.org/officeDocument/2006/relationships/image" Target="../media/image50.jpg"/><Relationship Id="rId1" Type="http://schemas.openxmlformats.org/officeDocument/2006/relationships/slideLayout" Target="../slideLayouts/slideLayout12.xml"/></Relationships>
</file>

<file path=ppt/slides/_rels/slide56.xml.rels><?xml version="1.0" encoding="UTF-8" standalone="yes"?>
<Relationships xmlns="http://schemas.openxmlformats.org/package/2006/relationships"><Relationship Id="rId3" Type="http://schemas.openxmlformats.org/officeDocument/2006/relationships/image" Target="../media/image51.jpg"/><Relationship Id="rId2" Type="http://schemas.openxmlformats.org/officeDocument/2006/relationships/notesSlide" Target="../notesSlides/notesSlide12.xml"/><Relationship Id="rId1" Type="http://schemas.openxmlformats.org/officeDocument/2006/relationships/slideLayout" Target="../slideLayouts/slideLayout12.xml"/></Relationships>
</file>

<file path=ppt/slides/_rels/slide57.xml.rels><?xml version="1.0" encoding="UTF-8" standalone="yes"?>
<Relationships xmlns="http://schemas.openxmlformats.org/package/2006/relationships"><Relationship Id="rId3" Type="http://schemas.openxmlformats.org/officeDocument/2006/relationships/image" Target="../media/image52.jpg"/><Relationship Id="rId2" Type="http://schemas.openxmlformats.org/officeDocument/2006/relationships/notesSlide" Target="../notesSlides/notesSlide13.xml"/><Relationship Id="rId1" Type="http://schemas.openxmlformats.org/officeDocument/2006/relationships/slideLayout" Target="../slideLayouts/slideLayout12.xml"/></Relationships>
</file>

<file path=ppt/slides/_rels/slide58.xml.rels><?xml version="1.0" encoding="UTF-8" standalone="yes"?>
<Relationships xmlns="http://schemas.openxmlformats.org/package/2006/relationships"><Relationship Id="rId2" Type="http://schemas.openxmlformats.org/officeDocument/2006/relationships/image" Target="../media/image53.jpg"/><Relationship Id="rId1" Type="http://schemas.openxmlformats.org/officeDocument/2006/relationships/slideLayout" Target="../slideLayouts/slideLayout12.xml"/></Relationships>
</file>

<file path=ppt/slides/_rels/slide59.xml.rels><?xml version="1.0" encoding="UTF-8" standalone="yes"?>
<Relationships xmlns="http://schemas.openxmlformats.org/package/2006/relationships"><Relationship Id="rId3" Type="http://schemas.openxmlformats.org/officeDocument/2006/relationships/image" Target="../media/image54.jpg"/><Relationship Id="rId2" Type="http://schemas.openxmlformats.org/officeDocument/2006/relationships/notesSlide" Target="../notesSlides/notesSlide14.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2.xml"/></Relationships>
</file>

<file path=ppt/slides/_rels/slide60.xml.rels><?xml version="1.0" encoding="UTF-8" standalone="yes"?>
<Relationships xmlns="http://schemas.openxmlformats.org/package/2006/relationships"><Relationship Id="rId2" Type="http://schemas.openxmlformats.org/officeDocument/2006/relationships/image" Target="../media/image55.jpg"/><Relationship Id="rId1" Type="http://schemas.openxmlformats.org/officeDocument/2006/relationships/slideLayout" Target="../slideLayouts/slideLayout12.xml"/></Relationships>
</file>

<file path=ppt/slides/_rels/slide61.xml.rels><?xml version="1.0" encoding="UTF-8" standalone="yes"?>
<Relationships xmlns="http://schemas.openxmlformats.org/package/2006/relationships"><Relationship Id="rId3" Type="http://schemas.openxmlformats.org/officeDocument/2006/relationships/image" Target="../media/image56.jpg"/><Relationship Id="rId2" Type="http://schemas.openxmlformats.org/officeDocument/2006/relationships/notesSlide" Target="../notesSlides/notesSlide15.xml"/><Relationship Id="rId1" Type="http://schemas.openxmlformats.org/officeDocument/2006/relationships/slideLayout" Target="../slideLayouts/slideLayout12.xml"/></Relationships>
</file>

<file path=ppt/slides/_rels/slide62.xml.rels><?xml version="1.0" encoding="UTF-8" standalone="yes"?>
<Relationships xmlns="http://schemas.openxmlformats.org/package/2006/relationships"><Relationship Id="rId3" Type="http://schemas.openxmlformats.org/officeDocument/2006/relationships/image" Target="../media/image57.jpg"/><Relationship Id="rId2" Type="http://schemas.openxmlformats.org/officeDocument/2006/relationships/notesSlide" Target="../notesSlides/notesSlide16.xml"/><Relationship Id="rId1" Type="http://schemas.openxmlformats.org/officeDocument/2006/relationships/slideLayout" Target="../slideLayouts/slideLayout1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p:cNvSpPr>
            <a:spLocks noGrp="1"/>
          </p:cNvSpPr>
          <p:nvPr>
            <p:ph type="title"/>
          </p:nvPr>
        </p:nvSpPr>
        <p:spPr/>
        <p:txBody>
          <a:bodyPr/>
          <a:lstStyle/>
          <a:p>
            <a:r>
              <a:rPr lang="en-US" dirty="0" smtClean="0"/>
              <a:t>2018 MCBS Chartbook Supplement</a:t>
            </a:r>
            <a:endParaRPr lang="en-US" dirty="0"/>
          </a:p>
        </p:txBody>
      </p:sp>
      <p:sp>
        <p:nvSpPr>
          <p:cNvPr id="10" name="Subtitle"/>
          <p:cNvSpPr>
            <a:spLocks noGrp="1"/>
          </p:cNvSpPr>
          <p:nvPr>
            <p:ph type="subTitle" idx="1"/>
          </p:nvPr>
        </p:nvSpPr>
        <p:spPr/>
        <p:txBody>
          <a:bodyPr/>
          <a:lstStyle/>
          <a:p>
            <a:r>
              <a:rPr lang="en-US" dirty="0" smtClean="0"/>
              <a:t>Data Year 2018</a:t>
            </a:r>
            <a:endParaRPr lang="en-US" dirty="0"/>
          </a:p>
        </p:txBody>
      </p:sp>
      <p:pic>
        <p:nvPicPr>
          <p:cNvPr id="7" name="Picture 1" descr="This is the logo for the Medicare Current Beneficiary Survey (MCBS)." title="MCBS Logo"/>
          <p:cNvPicPr>
            <a:picLocks noChangeAspect="1"/>
          </p:cNvPicPr>
          <p:nvPr/>
        </p:nvPicPr>
        <p:blipFill rotWithShape="1">
          <a:blip r:embed="rId2" cstate="print">
            <a:extLst>
              <a:ext uri="{28A0092B-C50C-407E-A947-70E740481C1C}">
                <a14:useLocalDpi xmlns:a14="http://schemas.microsoft.com/office/drawing/2010/main" val="0"/>
              </a:ext>
            </a:extLst>
          </a:blip>
          <a:srcRect b="1840"/>
          <a:stretch/>
        </p:blipFill>
        <p:spPr>
          <a:xfrm>
            <a:off x="787399" y="5876927"/>
            <a:ext cx="2103120" cy="694420"/>
          </a:xfrm>
          <a:prstGeom prst="rect">
            <a:avLst/>
          </a:prstGeom>
        </p:spPr>
      </p:pic>
      <p:pic>
        <p:nvPicPr>
          <p:cNvPr id="12" name="Picture 2" descr="This is the logo for the Centers for Medicare and Medicaid Services Office of Enterprise Data and Analytics (CMS OEDA)." title="CMS OEDA Logo"/>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525000" y="5876927"/>
            <a:ext cx="1828800" cy="699074"/>
          </a:xfrm>
          <a:prstGeom prst="rect">
            <a:avLst/>
          </a:prstGeom>
        </p:spPr>
      </p:pic>
    </p:spTree>
    <p:extLst>
      <p:ext uri="{BB962C8B-B14F-4D97-AF65-F5344CB8AC3E}">
        <p14:creationId xmlns:p14="http://schemas.microsoft.com/office/powerpoint/2010/main" val="339226310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p:cNvSpPr>
            <a:spLocks noGrp="1"/>
          </p:cNvSpPr>
          <p:nvPr>
            <p:ph type="title"/>
          </p:nvPr>
        </p:nvSpPr>
        <p:spPr/>
        <p:txBody>
          <a:bodyPr/>
          <a:lstStyle/>
          <a:p>
            <a:pPr marL="0" marR="0" lvl="0" indent="0" algn="ctr" defTabSz="914400" rtl="0" eaLnBrk="1" fontAlgn="base" latinLnBrk="0" hangingPunct="1">
              <a:lnSpc>
                <a:spcPct val="100000"/>
              </a:lnSpc>
              <a:spcBef>
                <a:spcPts val="400"/>
              </a:spcBef>
              <a:spcAft>
                <a:spcPts val="1200"/>
              </a:spcAft>
              <a:buClrTx/>
              <a:buSzTx/>
              <a:buFontTx/>
              <a:buNone/>
              <a:tabLst/>
              <a:defRPr/>
            </a:pPr>
            <a:r>
              <a:rPr lang="en-US" sz="1600" i="0" u="none" cap="none" baseline="0" dirty="0" smtClean="0">
                <a:solidFill>
                  <a:schemeClr val="tx2"/>
                </a:solidFill>
                <a:effectLst/>
              </a:rPr>
              <a:t>Exhibit 1.2 </a:t>
            </a:r>
            <a:endParaRPr lang="en-US" sz="1600" dirty="0" smtClean="0">
              <a:effectLst/>
            </a:endParaRPr>
          </a:p>
        </p:txBody>
      </p:sp>
      <p:sp>
        <p:nvSpPr>
          <p:cNvPr id="20" name="Content 1"/>
          <p:cNvSpPr>
            <a:spLocks noGrp="1"/>
          </p:cNvSpPr>
          <p:nvPr>
            <p:ph sz="quarter" idx="21"/>
          </p:nvPr>
        </p:nvSpPr>
        <p:spPr>
          <a:xfrm>
            <a:off x="609600" y="1299404"/>
            <a:ext cx="10972800" cy="960120"/>
          </a:xfrm>
        </p:spPr>
        <p:txBody>
          <a:bodyPr/>
          <a:lstStyle/>
          <a:p>
            <a:r>
              <a:rPr lang="en-US" dirty="0"/>
              <a:t>Self-Reported Limited English Proficiency Among Beneficiaries Living Only in the Community Overall and by Age, Sex, Race/Ethnicity, and Self-Reported Health Status, 2018</a:t>
            </a:r>
          </a:p>
        </p:txBody>
      </p:sp>
      <p:pic>
        <p:nvPicPr>
          <p:cNvPr id="3" name="Picture 1" descr="This exhibit contains a graph showing self-reported limited English proficiency among beneficiaries living only in the community overall and by age, sex, race/ethnicity, and self-reported health status."/>
          <p:cNvPicPr>
            <a:picLocks noChangeAspect="1"/>
          </p:cNvPicPr>
          <p:nvPr/>
        </p:nvPicPr>
        <p:blipFill rotWithShape="1">
          <a:blip r:embed="rId2"/>
          <a:srcRect b="51893"/>
          <a:stretch/>
        </p:blipFill>
        <p:spPr>
          <a:xfrm>
            <a:off x="609600" y="2954748"/>
            <a:ext cx="5486400" cy="1785969"/>
          </a:xfrm>
          <a:prstGeom prst="rect">
            <a:avLst/>
          </a:prstGeom>
        </p:spPr>
      </p:pic>
      <p:pic>
        <p:nvPicPr>
          <p:cNvPr id="7" name="Picture 2" descr="This exhibit contains a graph showing self-reported limited English proficiency among beneficiaries living only in the community overall and by age, sex, race/ethnicity, and self-reported health status."/>
          <p:cNvPicPr>
            <a:picLocks noChangeAspect="1"/>
          </p:cNvPicPr>
          <p:nvPr/>
        </p:nvPicPr>
        <p:blipFill rotWithShape="1">
          <a:blip r:embed="rId2"/>
          <a:srcRect t="47200" b="5600"/>
          <a:stretch/>
        </p:blipFill>
        <p:spPr>
          <a:xfrm>
            <a:off x="6096000" y="3207510"/>
            <a:ext cx="5486400" cy="1752282"/>
          </a:xfrm>
          <a:prstGeom prst="rect">
            <a:avLst/>
          </a:prstGeom>
        </p:spPr>
      </p:pic>
      <p:sp>
        <p:nvSpPr>
          <p:cNvPr id="35" name="Content 2"/>
          <p:cNvSpPr>
            <a:spLocks noGrp="1"/>
          </p:cNvSpPr>
          <p:nvPr>
            <p:ph sz="quarter" idx="22"/>
          </p:nvPr>
        </p:nvSpPr>
        <p:spPr>
          <a:xfrm>
            <a:off x="609600" y="5435941"/>
            <a:ext cx="10972800" cy="923544"/>
          </a:xfrm>
        </p:spPr>
        <p:txBody>
          <a:bodyPr/>
          <a:lstStyle/>
          <a:p>
            <a:r>
              <a:rPr lang="en-US" dirty="0"/>
              <a:t>SOURCE: Centers for Medicare &amp; Medicaid Services, Medicare Current Beneficiary Survey, Survey File, 2018. </a:t>
            </a:r>
          </a:p>
          <a:p>
            <a:r>
              <a:rPr lang="en-US" dirty="0"/>
              <a:t>NOTES: Percentages may not sum to 100 percent due to rounding. See the Detailed Tables for complete point estimates and standard errors in the Exhibit. For definitions of key terms and information on the construction of measures, see the Appendices. Estimates are presented for beneficiaries who completed only Community interviews during the year. This excludes beneficiaries for whom any Facility interview was completed during the year. Beneficiaries who received a Community interview answered questions themselves or by proxy. Estimates are not presented for the "other race/ethnicity" category.</a:t>
            </a:r>
          </a:p>
        </p:txBody>
      </p:sp>
    </p:spTree>
    <p:extLst>
      <p:ext uri="{BB962C8B-B14F-4D97-AF65-F5344CB8AC3E}">
        <p14:creationId xmlns:p14="http://schemas.microsoft.com/office/powerpoint/2010/main" val="1550921541"/>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p:cNvSpPr>
            <a:spLocks noGrp="1"/>
          </p:cNvSpPr>
          <p:nvPr>
            <p:ph type="title"/>
          </p:nvPr>
        </p:nvSpPr>
        <p:spPr/>
        <p:txBody>
          <a:bodyPr/>
          <a:lstStyle/>
          <a:p>
            <a:r>
              <a:rPr lang="en-US" dirty="0"/>
              <a:t>Exhibit </a:t>
            </a:r>
            <a:r>
              <a:rPr lang="en-US" dirty="0" smtClean="0"/>
              <a:t>1.3 </a:t>
            </a:r>
            <a:endParaRPr lang="en-US" dirty="0"/>
          </a:p>
        </p:txBody>
      </p:sp>
      <p:sp>
        <p:nvSpPr>
          <p:cNvPr id="20" name="Content 1"/>
          <p:cNvSpPr>
            <a:spLocks noGrp="1"/>
          </p:cNvSpPr>
          <p:nvPr>
            <p:ph sz="quarter" idx="21"/>
          </p:nvPr>
        </p:nvSpPr>
        <p:spPr>
          <a:xfrm>
            <a:off x="609600" y="1299404"/>
            <a:ext cx="10972800" cy="320040"/>
          </a:xfrm>
        </p:spPr>
        <p:txBody>
          <a:bodyPr/>
          <a:lstStyle/>
          <a:p>
            <a:r>
              <a:rPr lang="en-US" dirty="0"/>
              <a:t>Insurance Coverage of All Medicare Beneficiaries, 2018</a:t>
            </a:r>
          </a:p>
        </p:txBody>
      </p:sp>
      <p:pic>
        <p:nvPicPr>
          <p:cNvPr id="7" name="Picture 1" descr="This exhibit contains a graph showing different types of insurance coverage of all Medicare beneficiaries.   "/>
          <p:cNvPicPr>
            <a:picLocks noChangeAspect="1"/>
          </p:cNvPicPr>
          <p:nvPr/>
        </p:nvPicPr>
        <p:blipFill>
          <a:blip r:embed="rId2"/>
          <a:stretch>
            <a:fillRect/>
          </a:stretch>
        </p:blipFill>
        <p:spPr>
          <a:xfrm>
            <a:off x="2938781" y="1720554"/>
            <a:ext cx="6858000" cy="3759986"/>
          </a:xfrm>
          <a:prstGeom prst="rect">
            <a:avLst/>
          </a:prstGeom>
        </p:spPr>
      </p:pic>
      <p:sp>
        <p:nvSpPr>
          <p:cNvPr id="35" name="Content 2"/>
          <p:cNvSpPr>
            <a:spLocks noGrp="1"/>
          </p:cNvSpPr>
          <p:nvPr>
            <p:ph sz="quarter" idx="22"/>
          </p:nvPr>
        </p:nvSpPr>
        <p:spPr>
          <a:xfrm>
            <a:off x="609600" y="5581650"/>
            <a:ext cx="10972800" cy="768096"/>
          </a:xfrm>
        </p:spPr>
        <p:txBody>
          <a:bodyPr/>
          <a:lstStyle/>
          <a:p>
            <a:r>
              <a:rPr lang="en-US" dirty="0"/>
              <a:t>SOURCE: Centers for Medicare &amp; Medicaid Services, Medicare Current Beneficiary Survey, Survey File, 2018. </a:t>
            </a:r>
          </a:p>
          <a:p>
            <a:r>
              <a:rPr lang="en-US" dirty="0"/>
              <a:t>NOTES: Percentages may not sum to 100 percent due to rounding. See the Detailed Tables for complete point estimates and standard errors in the Exhibit. For definitions of key terms and information on the construction </a:t>
            </a:r>
            <a:r>
              <a:rPr lang="en-US" dirty="0" smtClean="0"/>
              <a:t>of </a:t>
            </a:r>
            <a:r>
              <a:rPr lang="en-US" dirty="0"/>
              <a:t>measures, see the Appendices. Beneficiaries who received a Community interview answered questions themselves or by proxy. A facility staff member, such as a nurse, always answered questions about the beneficiary for Facility interviews. FFS stands for Fee-for-Service. MA stands for Medicare Advantage.</a:t>
            </a:r>
          </a:p>
          <a:p>
            <a:r>
              <a:rPr lang="en-US" b="1" dirty="0"/>
              <a:t/>
            </a:r>
            <a:br>
              <a:rPr lang="en-US" b="1" dirty="0"/>
            </a:br>
            <a:r>
              <a:rPr lang="en-US" dirty="0"/>
              <a:t> </a:t>
            </a:r>
          </a:p>
        </p:txBody>
      </p:sp>
    </p:spTree>
    <p:extLst>
      <p:ext uri="{BB962C8B-B14F-4D97-AF65-F5344CB8AC3E}">
        <p14:creationId xmlns:p14="http://schemas.microsoft.com/office/powerpoint/2010/main" val="2403561727"/>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p:cNvSpPr>
            <a:spLocks noGrp="1"/>
          </p:cNvSpPr>
          <p:nvPr>
            <p:ph type="title"/>
          </p:nvPr>
        </p:nvSpPr>
        <p:spPr/>
        <p:txBody>
          <a:bodyPr/>
          <a:lstStyle/>
          <a:p>
            <a:r>
              <a:rPr lang="en-US" dirty="0"/>
              <a:t>Exhibit </a:t>
            </a:r>
            <a:r>
              <a:rPr lang="en-US" dirty="0" smtClean="0"/>
              <a:t>1.4 </a:t>
            </a:r>
            <a:endParaRPr lang="en-US" dirty="0"/>
          </a:p>
        </p:txBody>
      </p:sp>
      <p:sp>
        <p:nvSpPr>
          <p:cNvPr id="20" name="Content 1"/>
          <p:cNvSpPr>
            <a:spLocks noGrp="1"/>
          </p:cNvSpPr>
          <p:nvPr>
            <p:ph sz="quarter" idx="21"/>
          </p:nvPr>
        </p:nvSpPr>
        <p:spPr>
          <a:xfrm>
            <a:off x="609600" y="1299404"/>
            <a:ext cx="10972800" cy="640080"/>
          </a:xfrm>
        </p:spPr>
        <p:txBody>
          <a:bodyPr/>
          <a:lstStyle/>
          <a:p>
            <a:r>
              <a:rPr lang="en-US" dirty="0"/>
              <a:t>Supplemental Private Insurance Coverage of Medicare Beneficiaries Living in the Community, 2018</a:t>
            </a:r>
          </a:p>
        </p:txBody>
      </p:sp>
      <p:pic>
        <p:nvPicPr>
          <p:cNvPr id="2" name="Picture 1" descr="This exhibit contains a graph showing supplemental private insurance coverage among Medicare beneficiaries living in the community."/>
          <p:cNvPicPr>
            <a:picLocks noChangeAspect="1"/>
          </p:cNvPicPr>
          <p:nvPr/>
        </p:nvPicPr>
        <p:blipFill rotWithShape="1">
          <a:blip r:embed="rId2">
            <a:extLst>
              <a:ext uri="{28A0092B-C50C-407E-A947-70E740481C1C}">
                <a14:useLocalDpi xmlns:a14="http://schemas.microsoft.com/office/drawing/2010/main" val="0"/>
              </a:ext>
            </a:extLst>
          </a:blip>
          <a:srcRect b="8664"/>
          <a:stretch/>
        </p:blipFill>
        <p:spPr>
          <a:xfrm>
            <a:off x="1891526" y="1979098"/>
            <a:ext cx="8408945" cy="3388459"/>
          </a:xfrm>
          <a:prstGeom prst="rect">
            <a:avLst/>
          </a:prstGeom>
        </p:spPr>
      </p:pic>
      <p:sp>
        <p:nvSpPr>
          <p:cNvPr id="35" name="Content 2"/>
          <p:cNvSpPr>
            <a:spLocks noGrp="1"/>
          </p:cNvSpPr>
          <p:nvPr>
            <p:ph sz="quarter" idx="22"/>
          </p:nvPr>
        </p:nvSpPr>
        <p:spPr>
          <a:xfrm>
            <a:off x="609599" y="5407171"/>
            <a:ext cx="10972800" cy="923925"/>
          </a:xfrm>
        </p:spPr>
        <p:txBody>
          <a:bodyPr/>
          <a:lstStyle/>
          <a:p>
            <a:r>
              <a:rPr lang="en-US" dirty="0"/>
              <a:t>SOURCE: Centers for Medicare &amp; Medicaid Services, Medicare Current Beneficiary Survey, Survey File, 2018. </a:t>
            </a:r>
          </a:p>
          <a:p>
            <a:r>
              <a:rPr lang="en-US" dirty="0"/>
              <a:t>NOTES: Percentages may not sum to 100 percent due to rounding. See the Detailed Tables for complete point estimates and standard errors in the Exhibit. For definitions of key terms and information on the construction of measures, see the Appendices. Estimates are presented for beneficiaries who completed at least one Community interview during the year. This excludes beneficiaries for whom only Facility interviews were completed during the year. Beneficiaries who received a Community interview answered questions themselves or by proxy. ESI stands for Employer-Sponsored Insurance.</a:t>
            </a:r>
          </a:p>
        </p:txBody>
      </p:sp>
    </p:spTree>
    <p:extLst>
      <p:ext uri="{BB962C8B-B14F-4D97-AF65-F5344CB8AC3E}">
        <p14:creationId xmlns:p14="http://schemas.microsoft.com/office/powerpoint/2010/main" val="4260229417"/>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p:cNvSpPr>
            <a:spLocks noGrp="1"/>
          </p:cNvSpPr>
          <p:nvPr>
            <p:ph type="title"/>
          </p:nvPr>
        </p:nvSpPr>
        <p:spPr/>
        <p:txBody>
          <a:bodyPr/>
          <a:lstStyle/>
          <a:p>
            <a:r>
              <a:rPr lang="en-US" dirty="0"/>
              <a:t>Exhibit </a:t>
            </a:r>
            <a:r>
              <a:rPr lang="en-US" dirty="0" smtClean="0"/>
              <a:t>1.5 </a:t>
            </a:r>
            <a:endParaRPr lang="en-US" dirty="0"/>
          </a:p>
        </p:txBody>
      </p:sp>
      <p:sp>
        <p:nvSpPr>
          <p:cNvPr id="20" name="Content 1"/>
          <p:cNvSpPr>
            <a:spLocks noGrp="1"/>
          </p:cNvSpPr>
          <p:nvPr>
            <p:ph sz="quarter" idx="21"/>
          </p:nvPr>
        </p:nvSpPr>
        <p:spPr>
          <a:xfrm>
            <a:off x="609600" y="1299404"/>
            <a:ext cx="10972800" cy="640080"/>
          </a:xfrm>
        </p:spPr>
        <p:txBody>
          <a:bodyPr/>
          <a:lstStyle/>
          <a:p>
            <a:r>
              <a:rPr lang="en-US" dirty="0"/>
              <a:t>Type of Medicare Coverage and Dual Eligible Status of </a:t>
            </a:r>
            <a:br>
              <a:rPr lang="en-US" dirty="0"/>
            </a:br>
            <a:r>
              <a:rPr lang="en-US" dirty="0"/>
              <a:t>All Medicare Beneficiaries by Age, 2018</a:t>
            </a:r>
          </a:p>
        </p:txBody>
      </p:sp>
      <p:pic>
        <p:nvPicPr>
          <p:cNvPr id="3" name="Picture 1" descr="This exhibit contains a graph showing the type of Medicare coverage and dual eligible status of all Medicare beneficiaries by age. "/>
          <p:cNvPicPr>
            <a:picLocks noChangeAspect="1"/>
          </p:cNvPicPr>
          <p:nvPr/>
        </p:nvPicPr>
        <p:blipFill rotWithShape="1">
          <a:blip r:embed="rId3"/>
          <a:srcRect t="1720" b="55867"/>
          <a:stretch/>
        </p:blipFill>
        <p:spPr>
          <a:xfrm>
            <a:off x="609600" y="2858919"/>
            <a:ext cx="5486400" cy="1711096"/>
          </a:xfrm>
          <a:prstGeom prst="rect">
            <a:avLst/>
          </a:prstGeom>
        </p:spPr>
      </p:pic>
      <p:pic>
        <p:nvPicPr>
          <p:cNvPr id="4" name="Picture 2" descr="This exhibit contains a graph showing the type of Medicare coverage and dual eligible status of all Medicare beneficiaries by age. "/>
          <p:cNvPicPr>
            <a:picLocks noChangeAspect="1"/>
          </p:cNvPicPr>
          <p:nvPr/>
        </p:nvPicPr>
        <p:blipFill rotWithShape="1">
          <a:blip r:embed="rId3"/>
          <a:srcRect t="48000" b="8134"/>
          <a:stretch/>
        </p:blipFill>
        <p:spPr>
          <a:xfrm>
            <a:off x="6096000" y="2829604"/>
            <a:ext cx="5486400" cy="1769727"/>
          </a:xfrm>
          <a:prstGeom prst="rect">
            <a:avLst/>
          </a:prstGeom>
        </p:spPr>
      </p:pic>
      <p:sp>
        <p:nvSpPr>
          <p:cNvPr id="35" name="Content 2"/>
          <p:cNvSpPr>
            <a:spLocks noGrp="1"/>
          </p:cNvSpPr>
          <p:nvPr>
            <p:ph sz="quarter" idx="22"/>
          </p:nvPr>
        </p:nvSpPr>
        <p:spPr>
          <a:xfrm>
            <a:off x="609600" y="5587365"/>
            <a:ext cx="10972800" cy="768096"/>
          </a:xfrm>
        </p:spPr>
        <p:txBody>
          <a:bodyPr/>
          <a:lstStyle/>
          <a:p>
            <a:r>
              <a:rPr lang="en-US" dirty="0"/>
              <a:t>SOURCE: Centers for Medicare &amp; Medicaid Services, Medicare Current Beneficiary Survey, Survey File, 2018. </a:t>
            </a:r>
          </a:p>
          <a:p>
            <a:r>
              <a:rPr lang="en-US" dirty="0"/>
              <a:t>NOTES: Percentages may not sum to 100 percent due to rounding. See the Detailed Tables for complete point estimates and standard errors in the Exhibit. For definitions of key terms and information on the construction of measures, see the Appendices. FFS stands for Fee-for-Service. For Dual Eligible Status, "Yes" includes beneficiaries with both full-benefit and partial-benefit Medicaid coverage. </a:t>
            </a:r>
          </a:p>
        </p:txBody>
      </p:sp>
    </p:spTree>
    <p:extLst>
      <p:ext uri="{BB962C8B-B14F-4D97-AF65-F5344CB8AC3E}">
        <p14:creationId xmlns:p14="http://schemas.microsoft.com/office/powerpoint/2010/main" val="2304429921"/>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p:nvPr>
        </p:nvSpPr>
        <p:spPr/>
        <p:txBody>
          <a:bodyPr/>
          <a:lstStyle/>
          <a:p>
            <a:r>
              <a:rPr lang="en-US" dirty="0"/>
              <a:t>Exhibit </a:t>
            </a:r>
            <a:r>
              <a:rPr lang="en-US" dirty="0" smtClean="0"/>
              <a:t>1.6 </a:t>
            </a:r>
            <a:endParaRPr lang="en-US" dirty="0"/>
          </a:p>
        </p:txBody>
      </p:sp>
      <p:sp>
        <p:nvSpPr>
          <p:cNvPr id="20" name="Content 1"/>
          <p:cNvSpPr>
            <a:spLocks noGrp="1"/>
          </p:cNvSpPr>
          <p:nvPr>
            <p:ph sz="quarter" idx="21"/>
          </p:nvPr>
        </p:nvSpPr>
        <p:spPr>
          <a:xfrm>
            <a:off x="609600" y="1299404"/>
            <a:ext cx="10972800" cy="320040"/>
          </a:xfrm>
        </p:spPr>
        <p:txBody>
          <a:bodyPr/>
          <a:lstStyle/>
          <a:p>
            <a:r>
              <a:rPr lang="en-US" dirty="0"/>
              <a:t>Residence Status of All Medicare Beneficiaries by Age, 2018</a:t>
            </a:r>
          </a:p>
        </p:txBody>
      </p:sp>
      <p:pic>
        <p:nvPicPr>
          <p:cNvPr id="3" name="Picture 1" descr="This exhibit contains a graph showing the residence status of all Medicare beneficiaries by age.   "/>
          <p:cNvPicPr>
            <a:picLocks noChangeAspect="1"/>
          </p:cNvPicPr>
          <p:nvPr/>
        </p:nvPicPr>
        <p:blipFill rotWithShape="1">
          <a:blip r:embed="rId2"/>
          <a:srcRect t="7146" b="13918"/>
          <a:stretch/>
        </p:blipFill>
        <p:spPr>
          <a:xfrm>
            <a:off x="2484120" y="1761373"/>
            <a:ext cx="7223760" cy="3523905"/>
          </a:xfrm>
          <a:prstGeom prst="rect">
            <a:avLst/>
          </a:prstGeom>
        </p:spPr>
      </p:pic>
      <p:sp>
        <p:nvSpPr>
          <p:cNvPr id="35" name="Content 2"/>
          <p:cNvSpPr>
            <a:spLocks noGrp="1"/>
          </p:cNvSpPr>
          <p:nvPr>
            <p:ph sz="quarter" idx="22"/>
          </p:nvPr>
        </p:nvSpPr>
        <p:spPr>
          <a:xfrm>
            <a:off x="609600" y="5427207"/>
            <a:ext cx="10972800" cy="923544"/>
          </a:xfrm>
        </p:spPr>
        <p:txBody>
          <a:bodyPr/>
          <a:lstStyle/>
          <a:p>
            <a:r>
              <a:rPr lang="en-US" dirty="0"/>
              <a:t>SOURCE: Centers for Medicare &amp; Medicaid Services, Medicare Current Beneficiary Survey, Survey File, 2018. </a:t>
            </a:r>
          </a:p>
          <a:p>
            <a:r>
              <a:rPr lang="en-US" dirty="0"/>
              <a:t>NOTES: Percentages may not sum to 100 percent due to rounding. See the Detailed Tables for complete point estimates and standard errors in the Exhibit. For definitions of key terms and information on the construction of measures, see the Appendices. Beneficiaries who received a Community interview answered questions themselves or by proxy. A facility staff member, such as a nurse, always answered questions about the beneficiary for Facility interviews. Estimates for the category “Both community and facility” are not presented due to suppression. For more information about suppression guidelines, see the Technical Appendix.</a:t>
            </a:r>
          </a:p>
        </p:txBody>
      </p:sp>
    </p:spTree>
    <p:extLst>
      <p:ext uri="{BB962C8B-B14F-4D97-AF65-F5344CB8AC3E}">
        <p14:creationId xmlns:p14="http://schemas.microsoft.com/office/powerpoint/2010/main" val="2606570881"/>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p:cNvSpPr>
            <a:spLocks noGrp="1"/>
          </p:cNvSpPr>
          <p:nvPr>
            <p:ph type="title"/>
          </p:nvPr>
        </p:nvSpPr>
        <p:spPr/>
        <p:txBody>
          <a:bodyPr/>
          <a:lstStyle/>
          <a:p>
            <a:r>
              <a:rPr lang="en-US" dirty="0" smtClean="0"/>
              <a:t>Section </a:t>
            </a:r>
            <a:r>
              <a:rPr lang="en-US" dirty="0"/>
              <a:t>2: </a:t>
            </a:r>
            <a:r>
              <a:rPr lang="en-US" dirty="0" smtClean="0"/>
              <a:t>How Healthy Are Medicare Beneficiaries?</a:t>
            </a:r>
            <a:endParaRPr lang="en-US" dirty="0"/>
          </a:p>
        </p:txBody>
      </p:sp>
    </p:spTree>
    <p:extLst>
      <p:ext uri="{BB962C8B-B14F-4D97-AF65-F5344CB8AC3E}">
        <p14:creationId xmlns:p14="http://schemas.microsoft.com/office/powerpoint/2010/main" val="1820929859"/>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p:cNvSpPr>
            <a:spLocks noGrp="1"/>
          </p:cNvSpPr>
          <p:nvPr>
            <p:ph type="title"/>
          </p:nvPr>
        </p:nvSpPr>
        <p:spPr/>
        <p:txBody>
          <a:bodyPr/>
          <a:lstStyle/>
          <a:p>
            <a:r>
              <a:rPr lang="en-US" dirty="0"/>
              <a:t>Exhibit 2.1 </a:t>
            </a:r>
          </a:p>
        </p:txBody>
      </p:sp>
      <p:sp>
        <p:nvSpPr>
          <p:cNvPr id="20" name="Content 1"/>
          <p:cNvSpPr>
            <a:spLocks noGrp="1"/>
          </p:cNvSpPr>
          <p:nvPr>
            <p:ph sz="quarter" idx="21"/>
          </p:nvPr>
        </p:nvSpPr>
        <p:spPr>
          <a:xfrm>
            <a:off x="609600" y="1299404"/>
            <a:ext cx="10972800" cy="320040"/>
          </a:xfrm>
        </p:spPr>
        <p:txBody>
          <a:bodyPr/>
          <a:lstStyle/>
          <a:p>
            <a:r>
              <a:rPr lang="en-US" dirty="0"/>
              <a:t>Quality of Life Metrics Among All Medicare Beneficiaries, 2018</a:t>
            </a:r>
          </a:p>
        </p:txBody>
      </p:sp>
      <p:pic>
        <p:nvPicPr>
          <p:cNvPr id="4" name="Picture 1" descr="This exhibit contains graphs showing quality of life metrics (including health status and disability status) among all Medicare beneficiaries."/>
          <p:cNvPicPr>
            <a:picLocks noChangeAspect="1"/>
          </p:cNvPicPr>
          <p:nvPr/>
        </p:nvPicPr>
        <p:blipFill rotWithShape="1">
          <a:blip r:embed="rId2" cstate="print">
            <a:extLst>
              <a:ext uri="{28A0092B-C50C-407E-A947-70E740481C1C}">
                <a14:useLocalDpi xmlns:a14="http://schemas.microsoft.com/office/drawing/2010/main" val="0"/>
              </a:ext>
            </a:extLst>
          </a:blip>
          <a:srcRect b="15774"/>
          <a:stretch/>
        </p:blipFill>
        <p:spPr>
          <a:xfrm>
            <a:off x="2712720" y="1753770"/>
            <a:ext cx="6766560" cy="3522103"/>
          </a:xfrm>
          <a:prstGeom prst="rect">
            <a:avLst/>
          </a:prstGeom>
        </p:spPr>
      </p:pic>
      <p:sp>
        <p:nvSpPr>
          <p:cNvPr id="35" name="Content 2"/>
          <p:cNvSpPr>
            <a:spLocks noGrp="1"/>
          </p:cNvSpPr>
          <p:nvPr>
            <p:ph sz="quarter" idx="22"/>
          </p:nvPr>
        </p:nvSpPr>
        <p:spPr>
          <a:xfrm>
            <a:off x="609600" y="5410199"/>
            <a:ext cx="10972800" cy="923544"/>
          </a:xfrm>
        </p:spPr>
        <p:txBody>
          <a:bodyPr/>
          <a:lstStyle/>
          <a:p>
            <a:r>
              <a:rPr lang="en-US" dirty="0"/>
              <a:t>SOURCE: Centers for Medicare &amp; Medicaid Services, Medicare Current Beneficiary Survey, Survey File, 2018. </a:t>
            </a:r>
          </a:p>
          <a:p>
            <a:r>
              <a:rPr lang="en-US" dirty="0"/>
              <a:t>NOTES: Percentages may not sum to 100 percent due to rounding. See the Detailed Tables for complete point estimates and standard errors in the Exhibit. For definitions of key terms and information on the construction of measures, see the Appendices. Beneficiaries who received a Community interview answered questions themselves or by proxy. A facility staff member, such as a nurse, always answered questions about the beneficiary for Facility interviews. Data for beneficiaries living in long-term care facilities were abstracted from the Long-Term Care Minimum Data Set (MDS) 3.0 when available. LTC stands for Long-Term Care. "LTC facility" includes beneficiaries who only completed Facility interviews during the year.</a:t>
            </a:r>
          </a:p>
        </p:txBody>
      </p:sp>
    </p:spTree>
    <p:extLst>
      <p:ext uri="{BB962C8B-B14F-4D97-AF65-F5344CB8AC3E}">
        <p14:creationId xmlns:p14="http://schemas.microsoft.com/office/powerpoint/2010/main" val="2386128050"/>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p:nvPr>
        </p:nvSpPr>
        <p:spPr/>
        <p:txBody>
          <a:bodyPr/>
          <a:lstStyle/>
          <a:p>
            <a:r>
              <a:rPr lang="en-US" dirty="0"/>
              <a:t>Exhibit 2.2 </a:t>
            </a:r>
          </a:p>
        </p:txBody>
      </p:sp>
      <p:sp>
        <p:nvSpPr>
          <p:cNvPr id="20" name="Content 1"/>
          <p:cNvSpPr>
            <a:spLocks noGrp="1"/>
          </p:cNvSpPr>
          <p:nvPr>
            <p:ph sz="quarter" idx="21"/>
          </p:nvPr>
        </p:nvSpPr>
        <p:spPr>
          <a:xfrm>
            <a:off x="609600" y="1299404"/>
            <a:ext cx="10972800" cy="640080"/>
          </a:xfrm>
        </p:spPr>
        <p:txBody>
          <a:bodyPr/>
          <a:lstStyle/>
          <a:p>
            <a:r>
              <a:rPr lang="en-US" dirty="0"/>
              <a:t>Health Status Among All Medicare Beneficiaries by Age, Sex, and Race/Ethnicity, 2018</a:t>
            </a:r>
          </a:p>
        </p:txBody>
      </p:sp>
      <p:pic>
        <p:nvPicPr>
          <p:cNvPr id="2" name="Picture 1" descr="This exhibit contains a graph showing health status among all Medicare beneficiaries by age, sex, and race/ethnicity."/>
          <p:cNvPicPr>
            <a:picLocks noChangeAspect="1"/>
          </p:cNvPicPr>
          <p:nvPr/>
        </p:nvPicPr>
        <p:blipFill rotWithShape="1">
          <a:blip r:embed="rId2">
            <a:extLst>
              <a:ext uri="{28A0092B-C50C-407E-A947-70E740481C1C}">
                <a14:useLocalDpi xmlns:a14="http://schemas.microsoft.com/office/drawing/2010/main" val="0"/>
              </a:ext>
            </a:extLst>
          </a:blip>
          <a:srcRect b="5829"/>
          <a:stretch/>
        </p:blipFill>
        <p:spPr>
          <a:xfrm>
            <a:off x="1981200" y="2080270"/>
            <a:ext cx="8229600" cy="3192960"/>
          </a:xfrm>
          <a:prstGeom prst="rect">
            <a:avLst/>
          </a:prstGeom>
        </p:spPr>
      </p:pic>
      <p:sp>
        <p:nvSpPr>
          <p:cNvPr id="35" name="Content 2"/>
          <p:cNvSpPr>
            <a:spLocks noGrp="1"/>
          </p:cNvSpPr>
          <p:nvPr>
            <p:ph sz="quarter" idx="22"/>
          </p:nvPr>
        </p:nvSpPr>
        <p:spPr>
          <a:xfrm>
            <a:off x="609600" y="5414016"/>
            <a:ext cx="10972800" cy="923544"/>
          </a:xfrm>
        </p:spPr>
        <p:txBody>
          <a:bodyPr/>
          <a:lstStyle/>
          <a:p>
            <a:r>
              <a:rPr lang="en-US" dirty="0" smtClean="0"/>
              <a:t>SOU</a:t>
            </a:r>
            <a:r>
              <a:rPr lang="en-US" dirty="0"/>
              <a:t>SOURCE: Centers for Medicare &amp; Medicaid Services, Medicare Current Beneficiary Survey, Survey File, 2018. </a:t>
            </a:r>
          </a:p>
          <a:p>
            <a:r>
              <a:rPr lang="en-US" dirty="0"/>
              <a:t>NOTES: Percentages may not sum to 100 percent due to rounding. See the Detailed Tables for complete point estimates and standard errors in the Exhibit. For definitions of key terms and information on the construction of measures, see the Appendices. Beneficiaries who received a Community interview answered questions themselves or by proxy. A facility staff member, such as a nurse, always answered questions about the beneficiary for Facility interviews. Data for beneficiaries living in long-term care facilities were abstracted from the Long-Term Care Minimum Data Set (MDS) 3.0 when available. Estimates are not presented for the "other race/ethnicity" category. </a:t>
            </a:r>
          </a:p>
        </p:txBody>
      </p:sp>
    </p:spTree>
    <p:extLst>
      <p:ext uri="{BB962C8B-B14F-4D97-AF65-F5344CB8AC3E}">
        <p14:creationId xmlns:p14="http://schemas.microsoft.com/office/powerpoint/2010/main" val="536543481"/>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p:nvPr>
        </p:nvSpPr>
        <p:spPr/>
        <p:txBody>
          <a:bodyPr/>
          <a:lstStyle/>
          <a:p>
            <a:r>
              <a:rPr lang="en-US" dirty="0"/>
              <a:t>Exhibit 2.3 </a:t>
            </a:r>
          </a:p>
        </p:txBody>
      </p:sp>
      <p:sp>
        <p:nvSpPr>
          <p:cNvPr id="20" name="Content 1"/>
          <p:cNvSpPr>
            <a:spLocks noGrp="1"/>
          </p:cNvSpPr>
          <p:nvPr>
            <p:ph sz="quarter" idx="21"/>
          </p:nvPr>
        </p:nvSpPr>
        <p:spPr>
          <a:xfrm>
            <a:off x="609600" y="1299404"/>
            <a:ext cx="10972800" cy="640080"/>
          </a:xfrm>
        </p:spPr>
        <p:txBody>
          <a:bodyPr/>
          <a:lstStyle/>
          <a:p>
            <a:r>
              <a:rPr lang="en-US" dirty="0"/>
              <a:t>Disability Status Among All Medicare Beneficiaries by Age, Sex, and Race/Ethnicity, 2018</a:t>
            </a:r>
          </a:p>
        </p:txBody>
      </p:sp>
      <p:pic>
        <p:nvPicPr>
          <p:cNvPr id="2" name="Picture 1" descr="This exhibit contains a graph showing disability status among all Medicare beneficiaries by age, sex, and race/ethnicity.   "/>
          <p:cNvPicPr>
            <a:picLocks noChangeAspect="1"/>
          </p:cNvPicPr>
          <p:nvPr/>
        </p:nvPicPr>
        <p:blipFill rotWithShape="1">
          <a:blip r:embed="rId2">
            <a:extLst>
              <a:ext uri="{28A0092B-C50C-407E-A947-70E740481C1C}">
                <a14:useLocalDpi xmlns:a14="http://schemas.microsoft.com/office/drawing/2010/main" val="0"/>
              </a:ext>
            </a:extLst>
          </a:blip>
          <a:srcRect b="5502"/>
          <a:stretch/>
        </p:blipFill>
        <p:spPr>
          <a:xfrm>
            <a:off x="1981200" y="1996610"/>
            <a:ext cx="8229600" cy="3204063"/>
          </a:xfrm>
          <a:prstGeom prst="rect">
            <a:avLst/>
          </a:prstGeom>
        </p:spPr>
      </p:pic>
      <p:sp>
        <p:nvSpPr>
          <p:cNvPr id="35" name="Content 2"/>
          <p:cNvSpPr>
            <a:spLocks noGrp="1"/>
          </p:cNvSpPr>
          <p:nvPr>
            <p:ph sz="quarter" idx="22"/>
          </p:nvPr>
        </p:nvSpPr>
        <p:spPr>
          <a:xfrm>
            <a:off x="609600" y="5257800"/>
            <a:ext cx="10972800" cy="1078992"/>
          </a:xfrm>
        </p:spPr>
        <p:txBody>
          <a:bodyPr/>
          <a:lstStyle/>
          <a:p>
            <a:r>
              <a:rPr lang="en-US" dirty="0"/>
              <a:t>SOURCE: Centers for Medicare &amp; Medicaid Services, Medicare Current Beneficiary Survey, Survey File, 2018. </a:t>
            </a:r>
          </a:p>
          <a:p>
            <a:r>
              <a:rPr lang="en-US" dirty="0"/>
              <a:t>NOTES: Percentages may not sum to 100 percent due to rounding. See the Detailed Tables for complete point estimates and standard errors in the Exhibit. For definitions of key terms and information on the construction of measures, see the Appendices. Beneficiaries who received a Community interview answered questions themselves or by proxy. A facility staff member, such as a nurse, always answered questions about the beneficiary for Facility interviews. Data for beneficiaries living in long-term care facilities were abstracted from the Long-Term Care Minimum Data Set (MDS) 3.0 when available. Estimates are not presented for the "other race/ethnicity" category. LTC stands for Long-Term Care. "LTC facility" includes beneficiaries who only completed Facility interviews during the year.</a:t>
            </a:r>
          </a:p>
        </p:txBody>
      </p:sp>
    </p:spTree>
    <p:extLst>
      <p:ext uri="{BB962C8B-B14F-4D97-AF65-F5344CB8AC3E}">
        <p14:creationId xmlns:p14="http://schemas.microsoft.com/office/powerpoint/2010/main" val="2228273875"/>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p:cNvSpPr>
            <a:spLocks noGrp="1"/>
          </p:cNvSpPr>
          <p:nvPr>
            <p:ph type="title"/>
          </p:nvPr>
        </p:nvSpPr>
        <p:spPr>
          <a:xfrm>
            <a:off x="609600" y="685800"/>
            <a:ext cx="10972800" cy="358140"/>
          </a:xfrm>
        </p:spPr>
        <p:txBody>
          <a:bodyPr/>
          <a:lstStyle/>
          <a:p>
            <a:r>
              <a:rPr lang="en-US" dirty="0"/>
              <a:t>Exhibit </a:t>
            </a:r>
            <a:r>
              <a:rPr lang="en-US" dirty="0" smtClean="0"/>
              <a:t>2.4</a:t>
            </a:r>
            <a:endParaRPr lang="en-US" dirty="0"/>
          </a:p>
        </p:txBody>
      </p:sp>
      <p:sp>
        <p:nvSpPr>
          <p:cNvPr id="20" name="Content 1"/>
          <p:cNvSpPr>
            <a:spLocks noGrp="1"/>
          </p:cNvSpPr>
          <p:nvPr>
            <p:ph sz="quarter" idx="21"/>
          </p:nvPr>
        </p:nvSpPr>
        <p:spPr>
          <a:xfrm>
            <a:off x="609600" y="1043940"/>
            <a:ext cx="10972800" cy="640080"/>
          </a:xfrm>
        </p:spPr>
        <p:txBody>
          <a:bodyPr/>
          <a:lstStyle/>
          <a:p>
            <a:r>
              <a:rPr lang="en-US" dirty="0"/>
              <a:t>Reported Chronic and Other Health Conditions Among All Medicare Beneficiaries, 2018</a:t>
            </a:r>
          </a:p>
        </p:txBody>
      </p:sp>
      <p:pic>
        <p:nvPicPr>
          <p:cNvPr id="7" name="Picture 1" descr="This exhibit contains a graph showing twenty reported chronic and other health conditions among all Medicare beneficiaries."/>
          <p:cNvPicPr>
            <a:picLocks noChangeAspect="1"/>
          </p:cNvPicPr>
          <p:nvPr/>
        </p:nvPicPr>
        <p:blipFill rotWithShape="1">
          <a:blip r:embed="rId2" cstate="print">
            <a:extLst>
              <a:ext uri="{28A0092B-C50C-407E-A947-70E740481C1C}">
                <a14:useLocalDpi xmlns:a14="http://schemas.microsoft.com/office/drawing/2010/main" val="0"/>
              </a:ext>
            </a:extLst>
          </a:blip>
          <a:srcRect b="1571"/>
          <a:stretch/>
        </p:blipFill>
        <p:spPr>
          <a:xfrm>
            <a:off x="3886378" y="1715133"/>
            <a:ext cx="4419244" cy="3839415"/>
          </a:xfrm>
          <a:prstGeom prst="rect">
            <a:avLst/>
          </a:prstGeom>
        </p:spPr>
      </p:pic>
      <p:sp>
        <p:nvSpPr>
          <p:cNvPr id="35" name="Content 2"/>
          <p:cNvSpPr>
            <a:spLocks noGrp="1"/>
          </p:cNvSpPr>
          <p:nvPr>
            <p:ph sz="quarter" idx="22"/>
          </p:nvPr>
        </p:nvSpPr>
        <p:spPr>
          <a:xfrm>
            <a:off x="609600" y="5585661"/>
            <a:ext cx="10972800" cy="768096"/>
          </a:xfrm>
        </p:spPr>
        <p:txBody>
          <a:bodyPr/>
          <a:lstStyle/>
          <a:p>
            <a:r>
              <a:rPr lang="en-US" dirty="0"/>
              <a:t>SOURCE: Centers for Medicare &amp; Medicaid Services, Medicare Current Beneficiary Survey, Survey File, 2018. </a:t>
            </a:r>
          </a:p>
          <a:p>
            <a:r>
              <a:rPr lang="en-US" dirty="0"/>
              <a:t>NOTES: See the Detailed Tables for complete point estimates and standard errors in the Exhibit. For definitions of key terms and information on the construction of measures, see the Appendices. Beneficiaries who received a Community interview answered questions themselves or by proxy. A facility staff member, such as a nurse, always answered questions about the beneficiary for Facility interviews. Data for beneficiaries living in long-term care facilities were abstracted from the Long-Term Care Minimum Data Set (MDS) 3.0 when available. </a:t>
            </a:r>
          </a:p>
        </p:txBody>
      </p:sp>
    </p:spTree>
    <p:extLst>
      <p:ext uri="{BB962C8B-B14F-4D97-AF65-F5344CB8AC3E}">
        <p14:creationId xmlns:p14="http://schemas.microsoft.com/office/powerpoint/2010/main" val="331497384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p:nvPr>
        </p:nvSpPr>
        <p:spPr/>
        <p:txBody>
          <a:bodyPr/>
          <a:lstStyle/>
          <a:p>
            <a:r>
              <a:rPr lang="en-US" dirty="0" smtClean="0"/>
              <a:t>Overview</a:t>
            </a:r>
            <a:endParaRPr lang="en-US" dirty="0"/>
          </a:p>
        </p:txBody>
      </p:sp>
      <p:sp>
        <p:nvSpPr>
          <p:cNvPr id="5" name="Content"/>
          <p:cNvSpPr>
            <a:spLocks noGrp="1"/>
          </p:cNvSpPr>
          <p:nvPr>
            <p:ph sz="quarter" idx="11"/>
          </p:nvPr>
        </p:nvSpPr>
        <p:spPr>
          <a:xfrm>
            <a:off x="609600" y="2057399"/>
            <a:ext cx="10972800" cy="4178643"/>
          </a:xfrm>
        </p:spPr>
        <p:txBody>
          <a:bodyPr>
            <a:normAutofit fontScale="92500" lnSpcReduction="10000"/>
          </a:bodyPr>
          <a:lstStyle/>
          <a:p>
            <a:pPr>
              <a:lnSpc>
                <a:spcPct val="110000"/>
              </a:lnSpc>
            </a:pPr>
            <a:r>
              <a:rPr lang="en-US" dirty="0" smtClean="0"/>
              <a:t>This slide deck contains reusable versions of the exhibits contained in the </a:t>
            </a:r>
            <a:r>
              <a:rPr lang="en-US" i="1" dirty="0" smtClean="0"/>
              <a:t>2018 MCBS Chartbook</a:t>
            </a:r>
            <a:r>
              <a:rPr lang="en-US" dirty="0" smtClean="0"/>
              <a:t>, including the exhibit titles, graphs, source documentation, and footnotes, for public use.</a:t>
            </a:r>
          </a:p>
          <a:p>
            <a:pPr>
              <a:lnSpc>
                <a:spcPct val="110000"/>
              </a:lnSpc>
            </a:pPr>
            <a:r>
              <a:rPr lang="en-US" dirty="0"/>
              <a:t>When reusing these exhibits, please be sure to include the associated source documentation and footnotes that accompany each chart.</a:t>
            </a:r>
          </a:p>
          <a:p>
            <a:pPr>
              <a:lnSpc>
                <a:spcPct val="110000"/>
              </a:lnSpc>
            </a:pPr>
            <a:r>
              <a:rPr lang="en-US" dirty="0" smtClean="0"/>
              <a:t>This slide deck does not contain the detailed statistical tables or appendices that are included in the </a:t>
            </a:r>
            <a:r>
              <a:rPr lang="en-US" i="1" dirty="0" smtClean="0"/>
              <a:t>MCBS Chartbook</a:t>
            </a:r>
            <a:r>
              <a:rPr lang="en-US" dirty="0" smtClean="0"/>
              <a:t>. Please consult these resources as needed.</a:t>
            </a:r>
          </a:p>
          <a:p>
            <a:pPr lvl="1"/>
            <a:r>
              <a:rPr lang="en-US" dirty="0" smtClean="0"/>
              <a:t>For detailed point estimates, see the </a:t>
            </a:r>
            <a:r>
              <a:rPr lang="en-US" dirty="0"/>
              <a:t>D</a:t>
            </a:r>
            <a:r>
              <a:rPr lang="en-US" dirty="0" smtClean="0"/>
              <a:t>etailed Tables.</a:t>
            </a:r>
          </a:p>
          <a:p>
            <a:pPr lvl="1"/>
            <a:r>
              <a:rPr lang="en-US" dirty="0" smtClean="0"/>
              <a:t>For definitions </a:t>
            </a:r>
            <a:r>
              <a:rPr lang="en-US" dirty="0"/>
              <a:t>of key terms and information on the construction of measures, see the </a:t>
            </a:r>
            <a:r>
              <a:rPr lang="en-US" dirty="0" smtClean="0"/>
              <a:t>Glossary.</a:t>
            </a:r>
          </a:p>
          <a:p>
            <a:pPr lvl="1"/>
            <a:r>
              <a:rPr lang="en-US" dirty="0" smtClean="0"/>
              <a:t>For technical information </a:t>
            </a:r>
            <a:r>
              <a:rPr lang="en-US" dirty="0"/>
              <a:t>on </a:t>
            </a:r>
            <a:r>
              <a:rPr lang="en-US" dirty="0" smtClean="0"/>
              <a:t>the production </a:t>
            </a:r>
            <a:r>
              <a:rPr lang="en-US" dirty="0"/>
              <a:t>of the estimates and standard </a:t>
            </a:r>
            <a:r>
              <a:rPr lang="en-US" dirty="0" smtClean="0"/>
              <a:t>errors, see the Technical Appendix. </a:t>
            </a:r>
          </a:p>
          <a:p>
            <a:pPr lvl="1"/>
            <a:r>
              <a:rPr lang="en-US" dirty="0" smtClean="0"/>
              <a:t>For information on how each measure presented in the Chartbook is constructed, see the Measure Construction Appendix.</a:t>
            </a:r>
          </a:p>
          <a:p>
            <a:pPr>
              <a:lnSpc>
                <a:spcPct val="110000"/>
              </a:lnSpc>
            </a:pPr>
            <a:r>
              <a:rPr lang="en-US" dirty="0" smtClean="0"/>
              <a:t>To download the </a:t>
            </a:r>
            <a:r>
              <a:rPr lang="en-US" i="1" dirty="0" smtClean="0"/>
              <a:t>2018 MCBS Chartbook</a:t>
            </a:r>
            <a:r>
              <a:rPr lang="en-US" dirty="0" smtClean="0"/>
              <a:t>: </a:t>
            </a:r>
            <a:r>
              <a:rPr lang="en-US" dirty="0" smtClean="0">
                <a:hlinkClick r:id="rId2" tooltip="2015 MCBS Chartbook"/>
              </a:rPr>
              <a:t>https://www.cms.gov/Research-Statistics-Data-and-Systems/Research/MCBS/Data-Tables</a:t>
            </a:r>
            <a:endParaRPr lang="en-US" dirty="0"/>
          </a:p>
        </p:txBody>
      </p:sp>
    </p:spTree>
    <p:extLst>
      <p:ext uri="{BB962C8B-B14F-4D97-AF65-F5344CB8AC3E}">
        <p14:creationId xmlns:p14="http://schemas.microsoft.com/office/powerpoint/2010/main" val="1980395143"/>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p:nvPr>
        </p:nvSpPr>
        <p:spPr/>
        <p:txBody>
          <a:bodyPr/>
          <a:lstStyle/>
          <a:p>
            <a:r>
              <a:rPr lang="en-US" dirty="0"/>
              <a:t>Exhibit </a:t>
            </a:r>
            <a:r>
              <a:rPr lang="en-US" dirty="0" smtClean="0"/>
              <a:t>2.5</a:t>
            </a:r>
            <a:endParaRPr lang="en-US" dirty="0"/>
          </a:p>
        </p:txBody>
      </p:sp>
      <p:sp>
        <p:nvSpPr>
          <p:cNvPr id="20" name="Content 1"/>
          <p:cNvSpPr>
            <a:spLocks noGrp="1"/>
          </p:cNvSpPr>
          <p:nvPr>
            <p:ph sz="quarter" idx="21"/>
          </p:nvPr>
        </p:nvSpPr>
        <p:spPr>
          <a:xfrm>
            <a:off x="609600" y="1299404"/>
            <a:ext cx="10972800" cy="640080"/>
          </a:xfrm>
        </p:spPr>
        <p:txBody>
          <a:bodyPr/>
          <a:lstStyle/>
          <a:p>
            <a:r>
              <a:rPr lang="en-US" dirty="0"/>
              <a:t>Selected Reported Chronic Conditions Among All Medicare Beneficiaries by Age, 2018</a:t>
            </a:r>
          </a:p>
        </p:txBody>
      </p:sp>
      <p:pic>
        <p:nvPicPr>
          <p:cNvPr id="2" name="Picture 1" descr="This exhibit contains a graph showing selected reported chronic conditions (hypertension, arthritis, heart disease, and diabetes) among all Medicare beneficiaries by age."/>
          <p:cNvPicPr>
            <a:picLocks noChangeAspect="1"/>
          </p:cNvPicPr>
          <p:nvPr/>
        </p:nvPicPr>
        <p:blipFill rotWithShape="1">
          <a:blip r:embed="rId2">
            <a:extLst>
              <a:ext uri="{28A0092B-C50C-407E-A947-70E740481C1C}">
                <a14:useLocalDpi xmlns:a14="http://schemas.microsoft.com/office/drawing/2010/main" val="0"/>
              </a:ext>
            </a:extLst>
          </a:blip>
          <a:srcRect b="6462"/>
          <a:stretch/>
        </p:blipFill>
        <p:spPr>
          <a:xfrm>
            <a:off x="1981200" y="2442038"/>
            <a:ext cx="8229600" cy="2627532"/>
          </a:xfrm>
          <a:prstGeom prst="rect">
            <a:avLst/>
          </a:prstGeom>
        </p:spPr>
      </p:pic>
      <p:sp>
        <p:nvSpPr>
          <p:cNvPr id="35" name="Content 2"/>
          <p:cNvSpPr>
            <a:spLocks noGrp="1"/>
          </p:cNvSpPr>
          <p:nvPr>
            <p:ph sz="quarter" idx="22"/>
          </p:nvPr>
        </p:nvSpPr>
        <p:spPr>
          <a:xfrm>
            <a:off x="609600" y="5572125"/>
            <a:ext cx="10972800" cy="768096"/>
          </a:xfrm>
        </p:spPr>
        <p:txBody>
          <a:bodyPr/>
          <a:lstStyle/>
          <a:p>
            <a:r>
              <a:rPr lang="en-US" dirty="0"/>
              <a:t>SOURCE: Centers for Medicare &amp; Medicaid Services, Medicare Current Beneficiary Survey, Survey File, 2018. </a:t>
            </a:r>
          </a:p>
          <a:p>
            <a:r>
              <a:rPr lang="en-US" dirty="0"/>
              <a:t>NOTES: See the Detailed Tables for complete point estimates and standard errors in the Exhibit. For definitions of key terms and information on the construction of measures, see the Appendices. Beneficiaries who received a Community interview answered questions themselves or by proxy. A facility staff member, such as a nurse, always answered questions about the beneficiary for Facility interviews. Data for beneficiaries living in long-term care facilities were abstracted from the Long-Term Care Minimum Data Set (MDS) 3.0 when available. </a:t>
            </a:r>
          </a:p>
        </p:txBody>
      </p:sp>
    </p:spTree>
    <p:extLst>
      <p:ext uri="{BB962C8B-B14F-4D97-AF65-F5344CB8AC3E}">
        <p14:creationId xmlns:p14="http://schemas.microsoft.com/office/powerpoint/2010/main" val="2095811064"/>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p:cNvSpPr>
            <a:spLocks noGrp="1"/>
          </p:cNvSpPr>
          <p:nvPr>
            <p:ph type="title"/>
          </p:nvPr>
        </p:nvSpPr>
        <p:spPr/>
        <p:txBody>
          <a:bodyPr/>
          <a:lstStyle/>
          <a:p>
            <a:r>
              <a:rPr lang="en-US" dirty="0" smtClean="0"/>
              <a:t>Exhibit 2.6 </a:t>
            </a:r>
            <a:endParaRPr lang="en-US" dirty="0"/>
          </a:p>
        </p:txBody>
      </p:sp>
      <p:sp>
        <p:nvSpPr>
          <p:cNvPr id="20" name="Content 1"/>
          <p:cNvSpPr>
            <a:spLocks noGrp="1"/>
          </p:cNvSpPr>
          <p:nvPr>
            <p:ph sz="quarter" idx="21"/>
          </p:nvPr>
        </p:nvSpPr>
        <p:spPr>
          <a:xfrm>
            <a:off x="609600" y="1299404"/>
            <a:ext cx="10972800" cy="640080"/>
          </a:xfrm>
        </p:spPr>
        <p:txBody>
          <a:bodyPr/>
          <a:lstStyle/>
          <a:p>
            <a:r>
              <a:rPr lang="en-US" dirty="0"/>
              <a:t>Selected Reported Chronic Conditions Among All Medicare Beneficiaries by Race/Ethnicity, 2018</a:t>
            </a:r>
          </a:p>
        </p:txBody>
      </p:sp>
      <p:pic>
        <p:nvPicPr>
          <p:cNvPr id="2" name="Picture 1" descr="This exhibit contains a graph showing selected reported chronic conditions (hypertension, arthritis, heart disease, and diabetes) among all Medicare beneficiaries by race/ethnicity."/>
          <p:cNvPicPr>
            <a:picLocks noChangeAspect="1"/>
          </p:cNvPicPr>
          <p:nvPr/>
        </p:nvPicPr>
        <p:blipFill rotWithShape="1">
          <a:blip r:embed="rId3">
            <a:extLst>
              <a:ext uri="{28A0092B-C50C-407E-A947-70E740481C1C}">
                <a14:useLocalDpi xmlns:a14="http://schemas.microsoft.com/office/drawing/2010/main" val="0"/>
              </a:ext>
            </a:extLst>
          </a:blip>
          <a:srcRect b="5974"/>
          <a:stretch/>
        </p:blipFill>
        <p:spPr>
          <a:xfrm>
            <a:off x="2209800" y="1939484"/>
            <a:ext cx="7772400" cy="3527379"/>
          </a:xfrm>
          <a:prstGeom prst="rect">
            <a:avLst/>
          </a:prstGeom>
        </p:spPr>
      </p:pic>
      <p:sp>
        <p:nvSpPr>
          <p:cNvPr id="35" name="Content 2"/>
          <p:cNvSpPr>
            <a:spLocks noGrp="1"/>
          </p:cNvSpPr>
          <p:nvPr>
            <p:ph sz="quarter" idx="22"/>
          </p:nvPr>
        </p:nvSpPr>
        <p:spPr>
          <a:xfrm>
            <a:off x="609600" y="5412475"/>
            <a:ext cx="10972800" cy="923544"/>
          </a:xfrm>
        </p:spPr>
        <p:txBody>
          <a:bodyPr/>
          <a:lstStyle/>
          <a:p>
            <a:r>
              <a:rPr lang="en-US" dirty="0"/>
              <a:t>SOURCE: Centers for Medicare &amp; Medicaid Services, Medicare Current Beneficiary Survey, Survey File, 2018. </a:t>
            </a:r>
          </a:p>
          <a:p>
            <a:r>
              <a:rPr lang="en-US" dirty="0"/>
              <a:t>NOTES: See the Detailed Tables for complete point estimates and standard errors in the Exhibit. For definitions of key terms and information on the construction of measures, see the Appendices. Beneficiaries who received a Community interview answered questions themselves or by proxy. A facility staff member, such as a nurse, always answered questions about the beneficiary for Facility interviews. Data for beneficiaries living in long-term care facilities were abstracted from the Long-Term Care Minimum Data Set (MDS) 3.0 when available. Estimates are not presented for the "other race/ethnicity" category. </a:t>
            </a:r>
          </a:p>
        </p:txBody>
      </p:sp>
    </p:spTree>
    <p:extLst>
      <p:ext uri="{BB962C8B-B14F-4D97-AF65-F5344CB8AC3E}">
        <p14:creationId xmlns:p14="http://schemas.microsoft.com/office/powerpoint/2010/main" val="282757063"/>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p:cNvSpPr>
            <a:spLocks noGrp="1"/>
          </p:cNvSpPr>
          <p:nvPr>
            <p:ph type="title"/>
          </p:nvPr>
        </p:nvSpPr>
        <p:spPr/>
        <p:txBody>
          <a:bodyPr/>
          <a:lstStyle/>
          <a:p>
            <a:r>
              <a:rPr lang="en-US" dirty="0"/>
              <a:t>Exhibit 2.7 </a:t>
            </a:r>
          </a:p>
        </p:txBody>
      </p:sp>
      <p:sp>
        <p:nvSpPr>
          <p:cNvPr id="20" name="Content 1"/>
          <p:cNvSpPr>
            <a:spLocks noGrp="1"/>
          </p:cNvSpPr>
          <p:nvPr>
            <p:ph sz="quarter" idx="21"/>
          </p:nvPr>
        </p:nvSpPr>
        <p:spPr>
          <a:xfrm>
            <a:off x="609600" y="1299404"/>
            <a:ext cx="10972800" cy="640080"/>
          </a:xfrm>
        </p:spPr>
        <p:txBody>
          <a:bodyPr/>
          <a:lstStyle/>
          <a:p>
            <a:r>
              <a:rPr lang="en-US" dirty="0"/>
              <a:t>Selected Reported Chronic Conditions Among All Medicare Beneficiaries by Sex, 2018</a:t>
            </a:r>
          </a:p>
        </p:txBody>
      </p:sp>
      <p:pic>
        <p:nvPicPr>
          <p:cNvPr id="2" name="Picture 1" descr="This exhibit contains a graph showing selected reported chronic conditions (hypertension, arthritis, heart disease, and diabetes) among all Medicare beneficiaries by sex.   "/>
          <p:cNvPicPr>
            <a:picLocks noChangeAspect="1"/>
          </p:cNvPicPr>
          <p:nvPr/>
        </p:nvPicPr>
        <p:blipFill rotWithShape="1">
          <a:blip r:embed="rId2">
            <a:extLst>
              <a:ext uri="{28A0092B-C50C-407E-A947-70E740481C1C}">
                <a14:useLocalDpi xmlns:a14="http://schemas.microsoft.com/office/drawing/2010/main" val="0"/>
              </a:ext>
            </a:extLst>
          </a:blip>
          <a:srcRect b="8572"/>
          <a:stretch/>
        </p:blipFill>
        <p:spPr>
          <a:xfrm>
            <a:off x="1981200" y="2431442"/>
            <a:ext cx="8229600" cy="2658534"/>
          </a:xfrm>
          <a:prstGeom prst="rect">
            <a:avLst/>
          </a:prstGeom>
        </p:spPr>
      </p:pic>
      <p:sp>
        <p:nvSpPr>
          <p:cNvPr id="35" name="Content 2"/>
          <p:cNvSpPr>
            <a:spLocks noGrp="1"/>
          </p:cNvSpPr>
          <p:nvPr>
            <p:ph sz="quarter" idx="22"/>
          </p:nvPr>
        </p:nvSpPr>
        <p:spPr>
          <a:xfrm>
            <a:off x="609600" y="5581935"/>
            <a:ext cx="10972800" cy="768096"/>
          </a:xfrm>
        </p:spPr>
        <p:txBody>
          <a:bodyPr/>
          <a:lstStyle/>
          <a:p>
            <a:r>
              <a:rPr lang="en-US" dirty="0"/>
              <a:t>SOURCE: Centers for Medicare &amp; Medicaid Services, Medicare Current Beneficiary Survey, Survey File, 2018. </a:t>
            </a:r>
          </a:p>
          <a:p>
            <a:r>
              <a:rPr lang="en-US" dirty="0"/>
              <a:t>NOTES: See the Detailed Tables for complete point estimates and standard errors in the Exhibit. For definitions of key terms and information on the construction of measures, see the Appendices. Beneficiaries who received a Community interview answered questions themselves or by proxy. A facility staff member, such as a nurse, always answered questions about the beneficiary for Facility interviews. Data for beneficiaries living in long-term care facilities were abstracted from the Long-Term Care Minimum Data Set (MDS) 3.0 when available. </a:t>
            </a:r>
          </a:p>
        </p:txBody>
      </p:sp>
    </p:spTree>
    <p:extLst>
      <p:ext uri="{BB962C8B-B14F-4D97-AF65-F5344CB8AC3E}">
        <p14:creationId xmlns:p14="http://schemas.microsoft.com/office/powerpoint/2010/main" val="593276568"/>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descr="This exhibit contains a graph showing self-reported smoking status among all Medicare beneficiaries overall and by sex, race/ethnicity, and poverty status.   "/>
          <p:cNvSpPr>
            <a:spLocks noGrp="1"/>
          </p:cNvSpPr>
          <p:nvPr>
            <p:ph type="title"/>
          </p:nvPr>
        </p:nvSpPr>
        <p:spPr>
          <a:xfrm>
            <a:off x="609600" y="685800"/>
            <a:ext cx="10972800" cy="358140"/>
          </a:xfrm>
        </p:spPr>
        <p:txBody>
          <a:bodyPr/>
          <a:lstStyle/>
          <a:p>
            <a:r>
              <a:rPr lang="en-US" dirty="0"/>
              <a:t>Exhibit </a:t>
            </a:r>
            <a:r>
              <a:rPr lang="en-US" dirty="0" smtClean="0"/>
              <a:t>2.8</a:t>
            </a:r>
            <a:endParaRPr lang="en-US" dirty="0"/>
          </a:p>
        </p:txBody>
      </p:sp>
      <p:sp>
        <p:nvSpPr>
          <p:cNvPr id="20" name="Content 1"/>
          <p:cNvSpPr>
            <a:spLocks noGrp="1"/>
          </p:cNvSpPr>
          <p:nvPr>
            <p:ph sz="quarter" idx="21"/>
          </p:nvPr>
        </p:nvSpPr>
        <p:spPr>
          <a:xfrm>
            <a:off x="609600" y="1066800"/>
            <a:ext cx="10972800" cy="640080"/>
          </a:xfrm>
        </p:spPr>
        <p:txBody>
          <a:bodyPr/>
          <a:lstStyle/>
          <a:p>
            <a:r>
              <a:rPr lang="en-US" dirty="0"/>
              <a:t>Smoking Status Among All Medicare Beneficiaries Overall and by Sex, Race/Ethnicity, and Poverty Status, 2018</a:t>
            </a:r>
          </a:p>
        </p:txBody>
      </p:sp>
      <p:pic>
        <p:nvPicPr>
          <p:cNvPr id="6" name="Picture 1" descr="This exhibit contains a graph showing smoking status among all Medicare beneficiaries overall and by sex, race/ethnicity, and poverty status."/>
          <p:cNvPicPr/>
          <p:nvPr/>
        </p:nvPicPr>
        <p:blipFill>
          <a:blip r:embed="rId2" cstate="print">
            <a:extLst>
              <a:ext uri="{28A0092B-C50C-407E-A947-70E740481C1C}">
                <a14:useLocalDpi xmlns:a14="http://schemas.microsoft.com/office/drawing/2010/main" val="0"/>
              </a:ext>
            </a:extLst>
          </a:blip>
          <a:stretch>
            <a:fillRect/>
          </a:stretch>
        </p:blipFill>
        <p:spPr bwMode="auto">
          <a:xfrm>
            <a:off x="3075126" y="1703053"/>
            <a:ext cx="6041747" cy="3733800"/>
          </a:xfrm>
          <a:prstGeom prst="rect">
            <a:avLst/>
          </a:prstGeom>
          <a:ln>
            <a:noFill/>
          </a:ln>
          <a:extLst>
            <a:ext uri="{53640926-AAD7-44D8-BBD7-CCE9431645EC}">
              <a14:shadowObscured xmlns:a14="http://schemas.microsoft.com/office/drawing/2010/main"/>
            </a:ext>
          </a:extLst>
        </p:spPr>
      </p:pic>
      <p:sp>
        <p:nvSpPr>
          <p:cNvPr id="35" name="Content 2"/>
          <p:cNvSpPr>
            <a:spLocks noGrp="1"/>
          </p:cNvSpPr>
          <p:nvPr>
            <p:ph sz="quarter" idx="22"/>
          </p:nvPr>
        </p:nvSpPr>
        <p:spPr>
          <a:xfrm>
            <a:off x="609600" y="5436853"/>
            <a:ext cx="10972800" cy="923544"/>
          </a:xfrm>
        </p:spPr>
        <p:txBody>
          <a:bodyPr/>
          <a:lstStyle/>
          <a:p>
            <a:r>
              <a:rPr lang="en-US" dirty="0"/>
              <a:t>SOURCE: Centers for Medicare &amp; Medicaid Services, Medicare Current Beneficiary Survey, Survey File, 2018. </a:t>
            </a:r>
          </a:p>
          <a:p>
            <a:r>
              <a:rPr lang="en-US" dirty="0"/>
              <a:t>NOTES: Percentages may not sum to 100 percent due to rounding. See the Detailed Tables for complete point estimates and standard errors in the Exhibit. For definitions of key terms and information on the construction of measures, see the Appendices. Beneficiaries who received a Community interview answered questions themselves or by proxy. A facility staff member, such as a nurse, always answered questions about the beneficiary for Facility interviews. Data for beneficiaries living in long-term care facilities were abstracted from the </a:t>
            </a:r>
            <a:r>
              <a:rPr lang="en-US" dirty="0" smtClean="0"/>
              <a:t/>
            </a:r>
            <a:br>
              <a:rPr lang="en-US" dirty="0" smtClean="0"/>
            </a:br>
            <a:r>
              <a:rPr lang="en-US" dirty="0" smtClean="0"/>
              <a:t>Long-Term </a:t>
            </a:r>
            <a:r>
              <a:rPr lang="en-US" dirty="0"/>
              <a:t>Care Minimum Data Set (MDS) 3.0 when available. Estimates are not presented for the "other race/ethnicity" category. FPL stands for Federal Poverty Level. </a:t>
            </a:r>
          </a:p>
        </p:txBody>
      </p:sp>
    </p:spTree>
    <p:extLst>
      <p:ext uri="{BB962C8B-B14F-4D97-AF65-F5344CB8AC3E}">
        <p14:creationId xmlns:p14="http://schemas.microsoft.com/office/powerpoint/2010/main" val="2042632496"/>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p:nvPr>
        </p:nvSpPr>
        <p:spPr>
          <a:xfrm>
            <a:off x="609600" y="685800"/>
            <a:ext cx="10972800" cy="358140"/>
          </a:xfrm>
        </p:spPr>
        <p:txBody>
          <a:bodyPr/>
          <a:lstStyle/>
          <a:p>
            <a:r>
              <a:rPr lang="en-US" dirty="0"/>
              <a:t>Exhibit </a:t>
            </a:r>
            <a:r>
              <a:rPr lang="en-US" dirty="0" smtClean="0"/>
              <a:t>2.9 </a:t>
            </a:r>
            <a:endParaRPr lang="en-US" dirty="0"/>
          </a:p>
        </p:txBody>
      </p:sp>
      <p:sp>
        <p:nvSpPr>
          <p:cNvPr id="20" name="Content 1"/>
          <p:cNvSpPr>
            <a:spLocks noGrp="1"/>
          </p:cNvSpPr>
          <p:nvPr>
            <p:ph sz="quarter" idx="21"/>
          </p:nvPr>
        </p:nvSpPr>
        <p:spPr>
          <a:xfrm>
            <a:off x="609600" y="1043940"/>
            <a:ext cx="10972800" cy="640080"/>
          </a:xfrm>
        </p:spPr>
        <p:txBody>
          <a:bodyPr/>
          <a:lstStyle/>
          <a:p>
            <a:r>
              <a:rPr lang="en-US" dirty="0"/>
              <a:t>Self-Reported Alcohol Use Among Medicare Beneficiaries Living in the Community Overall and by Sex, Race/Ethnicity, and Poverty Status, 2018</a:t>
            </a:r>
          </a:p>
        </p:txBody>
      </p:sp>
      <p:pic>
        <p:nvPicPr>
          <p:cNvPr id="6" name="Picture 1" descr="This exhibit contains a graph showing self-reported alcohol use among Medicare beneficiaries living in the community by sex, race/ethnicity, and poverty status."/>
          <p:cNvPicPr/>
          <p:nvPr/>
        </p:nvPicPr>
        <p:blipFill>
          <a:blip r:embed="rId2">
            <a:extLst>
              <a:ext uri="{28A0092B-C50C-407E-A947-70E740481C1C}">
                <a14:useLocalDpi xmlns:a14="http://schemas.microsoft.com/office/drawing/2010/main" val="0"/>
              </a:ext>
            </a:extLst>
          </a:blip>
          <a:stretch>
            <a:fillRect/>
          </a:stretch>
        </p:blipFill>
        <p:spPr>
          <a:xfrm>
            <a:off x="2731008" y="1705696"/>
            <a:ext cx="6729984" cy="3712464"/>
          </a:xfrm>
          <a:prstGeom prst="rect">
            <a:avLst/>
          </a:prstGeom>
        </p:spPr>
      </p:pic>
      <p:sp>
        <p:nvSpPr>
          <p:cNvPr id="35" name="Content 2"/>
          <p:cNvSpPr>
            <a:spLocks noGrp="1"/>
          </p:cNvSpPr>
          <p:nvPr>
            <p:ph sz="quarter" idx="22"/>
          </p:nvPr>
        </p:nvSpPr>
        <p:spPr>
          <a:xfrm>
            <a:off x="609600" y="5431808"/>
            <a:ext cx="10972800" cy="923544"/>
          </a:xfrm>
        </p:spPr>
        <p:txBody>
          <a:bodyPr/>
          <a:lstStyle/>
          <a:p>
            <a:r>
              <a:rPr lang="en-US" dirty="0"/>
              <a:t>SOURCE: Centers for Medicare &amp; Medicaid Services, Medicare Current Beneficiary Survey, Survey File, 2018. </a:t>
            </a:r>
          </a:p>
          <a:p>
            <a:r>
              <a:rPr lang="en-US" dirty="0"/>
              <a:t>NOTES: Percentages may not sum to 100 percent due to rounding. See the Detailed Tables for complete point estimates and standard errors in the Exhibit. For definitions of key terms and information on the construction of measures, see the Appendices. Estimates are presented for beneficiaries who completed at least one Community interview during the year. This excludes beneficiaries for whom only Facility interviews were completed during the year. Beneficiaries who received a Community interview answered questions themselves or by proxy. Estimates are not presented for the "other race/ethnicity" category. FPL stands for Federal Poverty Level. </a:t>
            </a:r>
          </a:p>
        </p:txBody>
      </p:sp>
    </p:spTree>
    <p:extLst>
      <p:ext uri="{BB962C8B-B14F-4D97-AF65-F5344CB8AC3E}">
        <p14:creationId xmlns:p14="http://schemas.microsoft.com/office/powerpoint/2010/main" val="3738402564"/>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p:nvPr>
        </p:nvSpPr>
        <p:spPr>
          <a:xfrm>
            <a:off x="609600" y="947554"/>
            <a:ext cx="10972800" cy="358140"/>
          </a:xfrm>
        </p:spPr>
        <p:txBody>
          <a:bodyPr/>
          <a:lstStyle/>
          <a:p>
            <a:r>
              <a:rPr lang="en-US" dirty="0"/>
              <a:t>Exhibit </a:t>
            </a:r>
            <a:r>
              <a:rPr lang="en-US" dirty="0" smtClean="0"/>
              <a:t>2.10</a:t>
            </a:r>
            <a:endParaRPr lang="en-US" dirty="0"/>
          </a:p>
        </p:txBody>
      </p:sp>
      <p:sp>
        <p:nvSpPr>
          <p:cNvPr id="20" name="Content 1"/>
          <p:cNvSpPr>
            <a:spLocks noGrp="1"/>
          </p:cNvSpPr>
          <p:nvPr>
            <p:ph sz="quarter" idx="21"/>
          </p:nvPr>
        </p:nvSpPr>
        <p:spPr>
          <a:xfrm>
            <a:off x="609600" y="1296169"/>
            <a:ext cx="10972800" cy="640080"/>
          </a:xfrm>
        </p:spPr>
        <p:txBody>
          <a:bodyPr/>
          <a:lstStyle/>
          <a:p>
            <a:r>
              <a:rPr lang="en-US" dirty="0"/>
              <a:t>Self-Reported Preventive Health Behaviors Among Medicare Beneficiaries Living in the Community, </a:t>
            </a:r>
            <a:r>
              <a:rPr lang="en-US" dirty="0" smtClean="0"/>
              <a:t>2018</a:t>
            </a:r>
            <a:endParaRPr lang="en-US" dirty="0"/>
          </a:p>
        </p:txBody>
      </p:sp>
      <p:pic>
        <p:nvPicPr>
          <p:cNvPr id="3" name="Picture 1" descr="This exhibit contains graphs showing self-reported preventive health behavior participation (blood pressure screenings, pneumonia shots, and flu shots) among Medicare beneficiaries living in the community. "/>
          <p:cNvPicPr>
            <a:picLocks noChangeAspect="1"/>
          </p:cNvPicPr>
          <p:nvPr/>
        </p:nvPicPr>
        <p:blipFill rotWithShape="1">
          <a:blip r:embed="rId3">
            <a:extLst>
              <a:ext uri="{28A0092B-C50C-407E-A947-70E740481C1C}">
                <a14:useLocalDpi xmlns:a14="http://schemas.microsoft.com/office/drawing/2010/main" val="0"/>
              </a:ext>
            </a:extLst>
          </a:blip>
          <a:srcRect t="6739" b="3510"/>
          <a:stretch/>
        </p:blipFill>
        <p:spPr>
          <a:xfrm>
            <a:off x="1981200" y="2442939"/>
            <a:ext cx="8229600" cy="2609745"/>
          </a:xfrm>
          <a:prstGeom prst="rect">
            <a:avLst/>
          </a:prstGeom>
        </p:spPr>
      </p:pic>
      <p:sp>
        <p:nvSpPr>
          <p:cNvPr id="35" name="Content 2"/>
          <p:cNvSpPr>
            <a:spLocks noGrp="1"/>
          </p:cNvSpPr>
          <p:nvPr>
            <p:ph sz="quarter" idx="22"/>
          </p:nvPr>
        </p:nvSpPr>
        <p:spPr>
          <a:xfrm>
            <a:off x="609600" y="5559374"/>
            <a:ext cx="10972800" cy="768096"/>
          </a:xfrm>
        </p:spPr>
        <p:txBody>
          <a:bodyPr/>
          <a:lstStyle/>
          <a:p>
            <a:r>
              <a:rPr lang="en-US" dirty="0"/>
              <a:t>SOURCE: Centers for Medicare &amp; Medicaid Services, Medicare Current Beneficiary Survey, Survey File, 2018. </a:t>
            </a:r>
          </a:p>
          <a:p>
            <a:r>
              <a:rPr lang="en-US" dirty="0"/>
              <a:t>NOTES: Percentages may not sum to 100 percent due to rounding. See the Detailed Tables for complete point estimates and standard errors in the Exhibit. For definitions of key terms and information on the construction of measures, see the Appendices. Estimates are presented for beneficiaries who completed at least one Community interview during the year. This excludes beneficiaries for whom only Facility interviews were completed during the year. Beneficiaries who received a Community interview answered questions themselves or by proxy. </a:t>
            </a:r>
          </a:p>
        </p:txBody>
      </p:sp>
    </p:spTree>
    <p:extLst>
      <p:ext uri="{BB962C8B-B14F-4D97-AF65-F5344CB8AC3E}">
        <p14:creationId xmlns:p14="http://schemas.microsoft.com/office/powerpoint/2010/main" val="3333800279"/>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p:cNvSpPr>
            <a:spLocks noGrp="1"/>
          </p:cNvSpPr>
          <p:nvPr>
            <p:ph type="title"/>
          </p:nvPr>
        </p:nvSpPr>
        <p:spPr/>
        <p:txBody>
          <a:bodyPr/>
          <a:lstStyle/>
          <a:p>
            <a:r>
              <a:rPr lang="en-US" dirty="0"/>
              <a:t>Exhibit </a:t>
            </a:r>
            <a:r>
              <a:rPr lang="en-US" dirty="0" smtClean="0"/>
              <a:t>2.11 </a:t>
            </a:r>
            <a:endParaRPr lang="en-US" dirty="0"/>
          </a:p>
        </p:txBody>
      </p:sp>
      <p:sp>
        <p:nvSpPr>
          <p:cNvPr id="20" name="Content 1"/>
          <p:cNvSpPr>
            <a:spLocks noGrp="1"/>
          </p:cNvSpPr>
          <p:nvPr>
            <p:ph sz="quarter" idx="21"/>
          </p:nvPr>
        </p:nvSpPr>
        <p:spPr>
          <a:xfrm>
            <a:off x="609600" y="1299404"/>
            <a:ext cx="10972800" cy="640080"/>
          </a:xfrm>
        </p:spPr>
        <p:txBody>
          <a:bodyPr/>
          <a:lstStyle/>
          <a:p>
            <a:r>
              <a:rPr lang="en-US" dirty="0"/>
              <a:t>Self-Reported Preventive Health Behaviors Among Medicare Beneficiaries Living in the Community by Age, Race/Ethnicity, and Type of Medicare Coverage, 2018</a:t>
            </a:r>
          </a:p>
        </p:txBody>
      </p:sp>
      <p:pic>
        <p:nvPicPr>
          <p:cNvPr id="2" name="Picture 1" descr="Exhibit 1 of 2: This exhibit contains a graph showing self-reported preventive health behavior participation (blood pressure screenings, pneumonia shots, and flu shots) among Medicare beneficiaries living in the community by age, race/ethnicity, and type of Medicare coverage."/>
          <p:cNvPicPr>
            <a:picLocks noChangeAspect="1"/>
          </p:cNvPicPr>
          <p:nvPr/>
        </p:nvPicPr>
        <p:blipFill rotWithShape="1">
          <a:blip r:embed="rId3" cstate="print">
            <a:extLst>
              <a:ext uri="{28A0092B-C50C-407E-A947-70E740481C1C}">
                <a14:useLocalDpi xmlns:a14="http://schemas.microsoft.com/office/drawing/2010/main" val="0"/>
              </a:ext>
            </a:extLst>
          </a:blip>
          <a:srcRect b="38041"/>
          <a:stretch/>
        </p:blipFill>
        <p:spPr>
          <a:xfrm>
            <a:off x="609600" y="2184141"/>
            <a:ext cx="5486400" cy="3000450"/>
          </a:xfrm>
          <a:prstGeom prst="rect">
            <a:avLst/>
          </a:prstGeom>
        </p:spPr>
      </p:pic>
      <p:pic>
        <p:nvPicPr>
          <p:cNvPr id="9" name="Picture 2" descr="Exhibit 2 of 2: This exhibit contains a graph showing self-reported preventive health behavior participation (blood pressure screenings, pneumonia shots, and flu shots) among Medicare beneficiaries living in the community by age, race/ethnicity, and type of Medicare coverage."/>
          <p:cNvPicPr>
            <a:picLocks noChangeAspect="1"/>
          </p:cNvPicPr>
          <p:nvPr/>
        </p:nvPicPr>
        <p:blipFill rotWithShape="1">
          <a:blip r:embed="rId3" cstate="print">
            <a:extLst>
              <a:ext uri="{28A0092B-C50C-407E-A947-70E740481C1C}">
                <a14:useLocalDpi xmlns:a14="http://schemas.microsoft.com/office/drawing/2010/main" val="0"/>
              </a:ext>
            </a:extLst>
          </a:blip>
          <a:srcRect t="61487" b="7988"/>
          <a:stretch/>
        </p:blipFill>
        <p:spPr>
          <a:xfrm>
            <a:off x="6096000" y="2245370"/>
            <a:ext cx="5486400" cy="1478281"/>
          </a:xfrm>
          <a:prstGeom prst="rect">
            <a:avLst/>
          </a:prstGeom>
        </p:spPr>
      </p:pic>
      <p:sp>
        <p:nvSpPr>
          <p:cNvPr id="35" name="Content 2"/>
          <p:cNvSpPr>
            <a:spLocks noGrp="1"/>
          </p:cNvSpPr>
          <p:nvPr>
            <p:ph sz="quarter" idx="22"/>
          </p:nvPr>
        </p:nvSpPr>
        <p:spPr>
          <a:xfrm>
            <a:off x="609600" y="5429250"/>
            <a:ext cx="10972800" cy="923544"/>
          </a:xfrm>
        </p:spPr>
        <p:txBody>
          <a:bodyPr/>
          <a:lstStyle/>
          <a:p>
            <a:r>
              <a:rPr lang="en-US" dirty="0"/>
              <a:t>SOURCE: Centers for Medicare &amp; Medicaid Services, Medicare Current Beneficiary Survey, Survey File, 2018.</a:t>
            </a:r>
          </a:p>
          <a:p>
            <a:r>
              <a:rPr lang="en-US" dirty="0"/>
              <a:t>NOTES: See the Detailed Tables for complete point estimates and standard errors in the Exhibit. For definitions of key terms and information on the construction of measures, see the Appendices. Estimates are presented for beneficiaries who completed at least one Community interview during the year. This excludes beneficiaries for whom only Facility interviews were completed during the year. Beneficiaries who received a Community interview answered questions themselves or by proxy. Estimates are not presented for the "other race/ethnicity" category. FFS stands for Fee-for-Service.  </a:t>
            </a:r>
          </a:p>
        </p:txBody>
      </p:sp>
    </p:spTree>
    <p:extLst>
      <p:ext uri="{BB962C8B-B14F-4D97-AF65-F5344CB8AC3E}">
        <p14:creationId xmlns:p14="http://schemas.microsoft.com/office/powerpoint/2010/main" val="2307008380"/>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p:nvPr>
        </p:nvSpPr>
        <p:spPr>
          <a:xfrm>
            <a:off x="609600" y="943550"/>
            <a:ext cx="10972800" cy="358140"/>
          </a:xfrm>
        </p:spPr>
        <p:txBody>
          <a:bodyPr/>
          <a:lstStyle/>
          <a:p>
            <a:r>
              <a:rPr lang="en-US" dirty="0"/>
              <a:t>Exhibit </a:t>
            </a:r>
            <a:r>
              <a:rPr lang="en-US" dirty="0" smtClean="0"/>
              <a:t>2.12 </a:t>
            </a:r>
            <a:endParaRPr lang="en-US" dirty="0"/>
          </a:p>
        </p:txBody>
      </p:sp>
      <p:sp>
        <p:nvSpPr>
          <p:cNvPr id="20" name="Content 1"/>
          <p:cNvSpPr>
            <a:spLocks noGrp="1"/>
          </p:cNvSpPr>
          <p:nvPr>
            <p:ph sz="quarter" idx="21"/>
          </p:nvPr>
        </p:nvSpPr>
        <p:spPr>
          <a:xfrm>
            <a:off x="609600" y="1292546"/>
            <a:ext cx="10972800" cy="960120"/>
          </a:xfrm>
        </p:spPr>
        <p:txBody>
          <a:bodyPr/>
          <a:lstStyle/>
          <a:p>
            <a:r>
              <a:rPr lang="en-US" dirty="0"/>
              <a:t>Self-Reported Receipt of Shingles Vaccine Among Medicare Beneficiaries Aged 60 and Over Living in the Community Overall and by Age, Race/Ethnicity, and Type of Medicare Coverage, 2018</a:t>
            </a:r>
          </a:p>
        </p:txBody>
      </p:sp>
      <p:pic>
        <p:nvPicPr>
          <p:cNvPr id="5" name="Picture 1" descr="This exhibit contains a graph showing self-reported receipt of the shingles vaccine among Medicare beneficiaries over the age of 60 living in the community overall and by age, race/ethnicity, and type of Medicare coverage."/>
          <p:cNvPicPr>
            <a:picLocks noChangeAspect="1"/>
          </p:cNvPicPr>
          <p:nvPr/>
        </p:nvPicPr>
        <p:blipFill rotWithShape="1">
          <a:blip r:embed="rId2">
            <a:extLst>
              <a:ext uri="{28A0092B-C50C-407E-A947-70E740481C1C}">
                <a14:useLocalDpi xmlns:a14="http://schemas.microsoft.com/office/drawing/2010/main" val="0"/>
              </a:ext>
            </a:extLst>
          </a:blip>
          <a:srcRect b="12431"/>
          <a:stretch/>
        </p:blipFill>
        <p:spPr>
          <a:xfrm>
            <a:off x="2438400" y="2252666"/>
            <a:ext cx="7315200" cy="3015025"/>
          </a:xfrm>
          <a:prstGeom prst="rect">
            <a:avLst/>
          </a:prstGeom>
        </p:spPr>
      </p:pic>
      <p:sp>
        <p:nvSpPr>
          <p:cNvPr id="35" name="Content 2"/>
          <p:cNvSpPr>
            <a:spLocks noGrp="1"/>
          </p:cNvSpPr>
          <p:nvPr>
            <p:ph sz="quarter" idx="22"/>
          </p:nvPr>
        </p:nvSpPr>
        <p:spPr>
          <a:xfrm>
            <a:off x="609600" y="5276493"/>
            <a:ext cx="10972800" cy="923544"/>
          </a:xfrm>
        </p:spPr>
        <p:txBody>
          <a:bodyPr/>
          <a:lstStyle/>
          <a:p>
            <a:r>
              <a:rPr lang="en-US" dirty="0"/>
              <a:t>SOURCE: Centers for Medicare &amp; Medicaid Services, Medicare Current Beneficiary Survey, Survey File, 2018. </a:t>
            </a:r>
          </a:p>
          <a:p>
            <a:r>
              <a:rPr lang="en-US" dirty="0"/>
              <a:t>NOTES: See the Detailed Tables for complete point estimates and standard errors in the Exhibit. For definitions of key terms and information on the construction of measures, see the Appendices. Estimates are presented for beneficiaries who completed at least one Community interview during the year. This excludes beneficiaries for whom only Facility interviews were completed during the year. Beneficiaries who received a Community interview answered questions themselves or by proxy. Estimates are not presented for the "other race/ethnicity" category. FFS stands for Fee-for-Service. </a:t>
            </a:r>
          </a:p>
        </p:txBody>
      </p:sp>
    </p:spTree>
    <p:extLst>
      <p:ext uri="{BB962C8B-B14F-4D97-AF65-F5344CB8AC3E}">
        <p14:creationId xmlns:p14="http://schemas.microsoft.com/office/powerpoint/2010/main" val="1067462293"/>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p:cNvSpPr>
            <a:spLocks noGrp="1"/>
          </p:cNvSpPr>
          <p:nvPr>
            <p:ph type="title"/>
          </p:nvPr>
        </p:nvSpPr>
        <p:spPr/>
        <p:txBody>
          <a:bodyPr/>
          <a:lstStyle/>
          <a:p>
            <a:r>
              <a:rPr lang="en-US" dirty="0" smtClean="0"/>
              <a:t>Section </a:t>
            </a:r>
            <a:r>
              <a:rPr lang="en-US" dirty="0"/>
              <a:t>3: </a:t>
            </a:r>
            <a:r>
              <a:rPr lang="en-US" dirty="0" smtClean="0"/>
              <a:t>What Is the Medicare Population’s Access to Care and How Satisfied Are They With Their Care?</a:t>
            </a:r>
            <a:endParaRPr lang="en-US" dirty="0"/>
          </a:p>
        </p:txBody>
      </p:sp>
    </p:spTree>
    <p:extLst>
      <p:ext uri="{BB962C8B-B14F-4D97-AF65-F5344CB8AC3E}">
        <p14:creationId xmlns:p14="http://schemas.microsoft.com/office/powerpoint/2010/main" val="101948809"/>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p:cNvSpPr>
            <a:spLocks noGrp="1"/>
          </p:cNvSpPr>
          <p:nvPr>
            <p:ph type="title"/>
          </p:nvPr>
        </p:nvSpPr>
        <p:spPr/>
        <p:txBody>
          <a:bodyPr/>
          <a:lstStyle/>
          <a:p>
            <a:r>
              <a:rPr lang="en-US" dirty="0"/>
              <a:t>Exhibit 3.1 </a:t>
            </a:r>
          </a:p>
        </p:txBody>
      </p:sp>
      <p:sp>
        <p:nvSpPr>
          <p:cNvPr id="20" name="Content 1"/>
          <p:cNvSpPr>
            <a:spLocks noGrp="1"/>
          </p:cNvSpPr>
          <p:nvPr>
            <p:ph sz="quarter" idx="21"/>
          </p:nvPr>
        </p:nvSpPr>
        <p:spPr>
          <a:xfrm>
            <a:off x="609600" y="1299404"/>
            <a:ext cx="10972800" cy="640080"/>
          </a:xfrm>
        </p:spPr>
        <p:txBody>
          <a:bodyPr/>
          <a:lstStyle/>
          <a:p>
            <a:r>
              <a:rPr lang="en-US" dirty="0"/>
              <a:t>Usual Source of Care Among Medicare Beneficiaries Living Only in the Community by Type of Medicare Coverage, 2018</a:t>
            </a:r>
          </a:p>
        </p:txBody>
      </p:sp>
      <p:pic>
        <p:nvPicPr>
          <p:cNvPr id="9" name="Picture 1" descr="This exhibit contains a graph showing usual source of care among Medicare beneficiaries living only in the community by type of Medicare coverage."/>
          <p:cNvPicPr/>
          <p:nvPr/>
        </p:nvPicPr>
        <p:blipFill rotWithShape="1">
          <a:blip r:embed="rId2">
            <a:extLst>
              <a:ext uri="{28A0092B-C50C-407E-A947-70E740481C1C}">
                <a14:useLocalDpi xmlns:a14="http://schemas.microsoft.com/office/drawing/2010/main" val="0"/>
              </a:ext>
            </a:extLst>
          </a:blip>
          <a:srcRect b="14830"/>
          <a:stretch/>
        </p:blipFill>
        <p:spPr bwMode="auto">
          <a:xfrm>
            <a:off x="2941233" y="1934269"/>
            <a:ext cx="6309531" cy="3496428"/>
          </a:xfrm>
          <a:prstGeom prst="rect">
            <a:avLst/>
          </a:prstGeom>
          <a:ln>
            <a:noFill/>
          </a:ln>
          <a:extLst>
            <a:ext uri="{53640926-AAD7-44D8-BBD7-CCE9431645EC}">
              <a14:shadowObscured xmlns:a14="http://schemas.microsoft.com/office/drawing/2010/main"/>
            </a:ext>
          </a:extLst>
        </p:spPr>
      </p:pic>
      <p:sp>
        <p:nvSpPr>
          <p:cNvPr id="35" name="Content 2"/>
          <p:cNvSpPr>
            <a:spLocks noGrp="1"/>
          </p:cNvSpPr>
          <p:nvPr>
            <p:ph sz="quarter" idx="22"/>
          </p:nvPr>
        </p:nvSpPr>
        <p:spPr>
          <a:xfrm>
            <a:off x="609599" y="5425481"/>
            <a:ext cx="10972800" cy="923544"/>
          </a:xfrm>
        </p:spPr>
        <p:txBody>
          <a:bodyPr/>
          <a:lstStyle/>
          <a:p>
            <a:r>
              <a:rPr lang="en-US" dirty="0"/>
              <a:t>SOURCE: Centers for Medicare &amp; Medicaid Services, Medicare Current Beneficiary Survey, Survey File, 2018. </a:t>
            </a:r>
          </a:p>
          <a:p>
            <a:r>
              <a:rPr lang="en-US" dirty="0"/>
              <a:t>NOTES: Percentages may not sum to 100 percent due to rounding. See the Detailed Tables for complete point estimates and standard errors in the Exhibit. For definitions of key terms and information on the construction of measures, see the Appendices. Estimates are presented for beneficiaries who only completed Community interviews during the year. This excludes beneficiaries for whom any Facility interview was completed. Beneficiaries who received a Community interview answered questions themselves or by proxy. ER stands for Emergency Room. FFS stands for Fee-for-Service. OPD stands for Outpatient Department. </a:t>
            </a:r>
          </a:p>
        </p:txBody>
      </p:sp>
    </p:spTree>
    <p:extLst>
      <p:ext uri="{BB962C8B-B14F-4D97-AF65-F5344CB8AC3E}">
        <p14:creationId xmlns:p14="http://schemas.microsoft.com/office/powerpoint/2010/main" val="398517752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p:nvPr>
        </p:nvSpPr>
        <p:spPr/>
        <p:txBody>
          <a:bodyPr/>
          <a:lstStyle/>
          <a:p>
            <a:r>
              <a:rPr lang="en-US" dirty="0" smtClean="0"/>
              <a:t>What’s New in 2018?</a:t>
            </a:r>
            <a:endParaRPr lang="en-US" dirty="0"/>
          </a:p>
        </p:txBody>
      </p:sp>
      <p:sp>
        <p:nvSpPr>
          <p:cNvPr id="5" name="Content"/>
          <p:cNvSpPr>
            <a:spLocks noGrp="1"/>
          </p:cNvSpPr>
          <p:nvPr>
            <p:ph sz="quarter" idx="11"/>
          </p:nvPr>
        </p:nvSpPr>
        <p:spPr>
          <a:xfrm>
            <a:off x="609600" y="2057400"/>
            <a:ext cx="10972800" cy="4114800"/>
          </a:xfrm>
        </p:spPr>
        <p:txBody>
          <a:bodyPr>
            <a:normAutofit fontScale="92500" lnSpcReduction="10000"/>
          </a:bodyPr>
          <a:lstStyle/>
          <a:p>
            <a:pPr>
              <a:lnSpc>
                <a:spcPct val="110000"/>
              </a:lnSpc>
            </a:pPr>
            <a:r>
              <a:rPr lang="en-US" dirty="0" smtClean="0"/>
              <a:t>New Exhibits:</a:t>
            </a:r>
          </a:p>
          <a:p>
            <a:pPr lvl="1">
              <a:lnSpc>
                <a:spcPct val="110000"/>
              </a:lnSpc>
            </a:pPr>
            <a:r>
              <a:rPr lang="en-US" dirty="0"/>
              <a:t>Special feature on </a:t>
            </a:r>
            <a:r>
              <a:rPr lang="en-US" dirty="0" smtClean="0"/>
              <a:t>language use among Medicare beneficiaries</a:t>
            </a:r>
          </a:p>
          <a:p>
            <a:pPr lvl="2">
              <a:lnSpc>
                <a:spcPct val="110000"/>
              </a:lnSpc>
            </a:pPr>
            <a:r>
              <a:rPr lang="en-US" dirty="0" smtClean="0"/>
              <a:t>Exhibit S.1. </a:t>
            </a:r>
            <a:r>
              <a:rPr lang="en-US" dirty="0"/>
              <a:t>Language Use Among Beneficiaries Living Only in the Community, </a:t>
            </a:r>
            <a:r>
              <a:rPr lang="en-US" dirty="0" smtClean="0"/>
              <a:t>2018</a:t>
            </a:r>
          </a:p>
          <a:p>
            <a:pPr lvl="2">
              <a:lnSpc>
                <a:spcPct val="110000"/>
              </a:lnSpc>
            </a:pPr>
            <a:r>
              <a:rPr lang="en-US" dirty="0" smtClean="0"/>
              <a:t>Exhibit S.2. </a:t>
            </a:r>
            <a:r>
              <a:rPr lang="en-US" dirty="0"/>
              <a:t>Problem Understanding a Medical Situation Due to a Language Barrier Among Medicare Beneficiaries Living Only in the Community Who Self-Reported Limited English Proficiency and Speak a Language Other than English at Home, </a:t>
            </a:r>
            <a:r>
              <a:rPr lang="en-US" dirty="0" smtClean="0"/>
              <a:t>2018</a:t>
            </a:r>
          </a:p>
          <a:p>
            <a:pPr lvl="2">
              <a:lnSpc>
                <a:spcPct val="110000"/>
              </a:lnSpc>
            </a:pPr>
            <a:r>
              <a:rPr lang="en-US" dirty="0" smtClean="0"/>
              <a:t>Exhibit S.3. </a:t>
            </a:r>
            <a:r>
              <a:rPr lang="en-US" dirty="0"/>
              <a:t>Persons Who Provide Assistance Communicating with Medical Provider to Beneficiaries Living Only in the Community Who Self-Reported Limited English Proficiency and Speak a Language Other than English at Home, 2018</a:t>
            </a:r>
            <a:endParaRPr lang="en-US" dirty="0" smtClean="0"/>
          </a:p>
          <a:p>
            <a:pPr lvl="1">
              <a:lnSpc>
                <a:spcPct val="110000"/>
              </a:lnSpc>
            </a:pPr>
            <a:r>
              <a:rPr lang="en-US" dirty="0" smtClean="0"/>
              <a:t>Permanent exhibits on self-reported </a:t>
            </a:r>
            <a:r>
              <a:rPr lang="en-US" dirty="0"/>
              <a:t>limited English </a:t>
            </a:r>
            <a:r>
              <a:rPr lang="en-US" dirty="0" smtClean="0"/>
              <a:t>proficiency and </a:t>
            </a:r>
            <a:r>
              <a:rPr lang="en-US" dirty="0"/>
              <a:t>out-of-pocket Medicare premium </a:t>
            </a:r>
            <a:r>
              <a:rPr lang="en-US" dirty="0" smtClean="0"/>
              <a:t>expenditures</a:t>
            </a:r>
          </a:p>
          <a:p>
            <a:pPr lvl="2">
              <a:lnSpc>
                <a:spcPct val="110000"/>
              </a:lnSpc>
            </a:pPr>
            <a:r>
              <a:rPr lang="en-US" dirty="0" smtClean="0"/>
              <a:t>Exhibit 1.2. </a:t>
            </a:r>
            <a:r>
              <a:rPr lang="en-US" dirty="0"/>
              <a:t>Self-Reported Limited English Proficiency Among Beneficiaries Living Only in the Community Overall and by Age, Sex, Race/Ethnicity, and Self-Reported Health Status, </a:t>
            </a:r>
            <a:r>
              <a:rPr lang="en-US" dirty="0" smtClean="0"/>
              <a:t>2018</a:t>
            </a:r>
          </a:p>
          <a:p>
            <a:pPr lvl="2">
              <a:lnSpc>
                <a:spcPct val="110000"/>
              </a:lnSpc>
            </a:pPr>
            <a:r>
              <a:rPr lang="en-US" dirty="0" smtClean="0"/>
              <a:t>Exhibit 5.14</a:t>
            </a:r>
            <a:r>
              <a:rPr lang="en-US" dirty="0"/>
              <a:t>. Annual Out-of-Pocket Medicare Premium Expenditures per Capita Among Medicare Beneficiaries Who Are Not Dual Eligible Overall and by Age, Type of Medicare Coverage, and Health Status, in Dollars, </a:t>
            </a:r>
            <a:r>
              <a:rPr lang="en-US" dirty="0" smtClean="0"/>
              <a:t>2018</a:t>
            </a:r>
          </a:p>
          <a:p>
            <a:pPr lvl="1">
              <a:lnSpc>
                <a:spcPct val="110000"/>
              </a:lnSpc>
            </a:pPr>
            <a:r>
              <a:rPr lang="en-US" dirty="0" smtClean="0"/>
              <a:t>For </a:t>
            </a:r>
            <a:r>
              <a:rPr lang="en-US" dirty="0"/>
              <a:t>more detail on 2018 updates, please consult the Overview section of the MCBS Chartbook: </a:t>
            </a:r>
            <a:r>
              <a:rPr lang="en-US" dirty="0" smtClean="0">
                <a:hlinkClick r:id="rId2" tooltip="2015 MCBS Chartbook"/>
              </a:rPr>
              <a:t>https://www.cms.gov/Research-Statistics-Data-and-Systems/Research/MCBS/Data-Tables</a:t>
            </a:r>
            <a:endParaRPr lang="en-US" dirty="0"/>
          </a:p>
        </p:txBody>
      </p:sp>
    </p:spTree>
    <p:extLst>
      <p:ext uri="{BB962C8B-B14F-4D97-AF65-F5344CB8AC3E}">
        <p14:creationId xmlns:p14="http://schemas.microsoft.com/office/powerpoint/2010/main" val="4156728391"/>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p:nvPr>
        </p:nvSpPr>
        <p:spPr/>
        <p:txBody>
          <a:bodyPr/>
          <a:lstStyle/>
          <a:p>
            <a:r>
              <a:rPr lang="en-US" dirty="0"/>
              <a:t>Exhibit 3.2 </a:t>
            </a:r>
          </a:p>
        </p:txBody>
      </p:sp>
      <p:sp>
        <p:nvSpPr>
          <p:cNvPr id="20" name="Content 1"/>
          <p:cNvSpPr>
            <a:spLocks noGrp="1"/>
          </p:cNvSpPr>
          <p:nvPr>
            <p:ph sz="quarter" idx="21"/>
          </p:nvPr>
        </p:nvSpPr>
        <p:spPr>
          <a:xfrm>
            <a:off x="609600" y="1299404"/>
            <a:ext cx="10972800" cy="640080"/>
          </a:xfrm>
        </p:spPr>
        <p:txBody>
          <a:bodyPr/>
          <a:lstStyle/>
          <a:p>
            <a:r>
              <a:rPr lang="en-US" dirty="0"/>
              <a:t>Indicators of Propensity to Seek Care Among Medicare Beneficiaries Living Only in the Community, 2018</a:t>
            </a:r>
          </a:p>
        </p:txBody>
      </p:sp>
      <p:pic>
        <p:nvPicPr>
          <p:cNvPr id="2" name="Picture 1" descr="This exhibit contains a graph showing six indicators of propensity to seek care among Medicare beneficiaries living only in the community."/>
          <p:cNvPicPr>
            <a:picLocks noChangeAspect="1"/>
          </p:cNvPicPr>
          <p:nvPr/>
        </p:nvPicPr>
        <p:blipFill rotWithShape="1">
          <a:blip r:embed="rId2">
            <a:extLst>
              <a:ext uri="{28A0092B-C50C-407E-A947-70E740481C1C}">
                <a14:useLocalDpi xmlns:a14="http://schemas.microsoft.com/office/drawing/2010/main" val="0"/>
              </a:ext>
            </a:extLst>
          </a:blip>
          <a:srcRect b="21920"/>
          <a:stretch/>
        </p:blipFill>
        <p:spPr>
          <a:xfrm>
            <a:off x="1981200" y="2629160"/>
            <a:ext cx="8229600" cy="2270415"/>
          </a:xfrm>
          <a:prstGeom prst="rect">
            <a:avLst/>
          </a:prstGeom>
        </p:spPr>
      </p:pic>
      <p:sp>
        <p:nvSpPr>
          <p:cNvPr id="35" name="Content 2"/>
          <p:cNvSpPr>
            <a:spLocks noGrp="1"/>
          </p:cNvSpPr>
          <p:nvPr>
            <p:ph sz="quarter" idx="22"/>
          </p:nvPr>
        </p:nvSpPr>
        <p:spPr>
          <a:xfrm>
            <a:off x="609600" y="5589252"/>
            <a:ext cx="10972800" cy="768096"/>
          </a:xfrm>
        </p:spPr>
        <p:txBody>
          <a:bodyPr/>
          <a:lstStyle/>
          <a:p>
            <a:r>
              <a:rPr lang="en-US" dirty="0"/>
              <a:t>SOURCE: Centers for Medicare &amp; Medicaid Services, Medicare Current Beneficiary Survey, Survey File, 2018. </a:t>
            </a:r>
          </a:p>
          <a:p>
            <a:r>
              <a:rPr lang="en-US" dirty="0"/>
              <a:t>NOTES: See the Detailed Tables for complete point estimates and standard errors in the Exhibit. For definitions of key terms and information on the construction of measures, see the Appendices. Estimates are presented for beneficiaries who only completed Community interviews during the year. This excludes beneficiaries for whom any Facility interview was completed. Beneficiaries who received a Community interview answered questions themselves or by proxy.  </a:t>
            </a:r>
          </a:p>
        </p:txBody>
      </p:sp>
    </p:spTree>
    <p:extLst>
      <p:ext uri="{BB962C8B-B14F-4D97-AF65-F5344CB8AC3E}">
        <p14:creationId xmlns:p14="http://schemas.microsoft.com/office/powerpoint/2010/main" val="4249503505"/>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p:nvPr>
        </p:nvSpPr>
        <p:spPr/>
        <p:txBody>
          <a:bodyPr/>
          <a:lstStyle/>
          <a:p>
            <a:r>
              <a:rPr lang="en-US" dirty="0"/>
              <a:t>Exhibit 3.3 </a:t>
            </a:r>
          </a:p>
        </p:txBody>
      </p:sp>
      <p:sp>
        <p:nvSpPr>
          <p:cNvPr id="20" name="Content 1"/>
          <p:cNvSpPr>
            <a:spLocks noGrp="1"/>
          </p:cNvSpPr>
          <p:nvPr>
            <p:ph sz="quarter" idx="21"/>
          </p:nvPr>
        </p:nvSpPr>
        <p:spPr>
          <a:xfrm>
            <a:off x="609600" y="1299404"/>
            <a:ext cx="10972800" cy="640080"/>
          </a:xfrm>
        </p:spPr>
        <p:txBody>
          <a:bodyPr/>
          <a:lstStyle/>
          <a:p>
            <a:r>
              <a:rPr lang="en-US" dirty="0"/>
              <a:t>Indicators of Propensity to Seek Care Among Medicare Beneficiaries Living Only in the Community by Age, 2018</a:t>
            </a:r>
          </a:p>
        </p:txBody>
      </p:sp>
      <p:pic>
        <p:nvPicPr>
          <p:cNvPr id="8" name="Picture 1" descr="This exhibit contains a graph showing six indicators of propensity to seek care among Medicare beneficiaries living only in the community by age."/>
          <p:cNvPicPr>
            <a:picLocks noChangeAspect="1"/>
          </p:cNvPicPr>
          <p:nvPr/>
        </p:nvPicPr>
        <p:blipFill rotWithShape="1">
          <a:blip r:embed="rId3" cstate="print">
            <a:extLst>
              <a:ext uri="{28A0092B-C50C-407E-A947-70E740481C1C}">
                <a14:useLocalDpi xmlns:a14="http://schemas.microsoft.com/office/drawing/2010/main" val="0"/>
              </a:ext>
            </a:extLst>
          </a:blip>
          <a:srcRect b="5260"/>
          <a:stretch/>
        </p:blipFill>
        <p:spPr>
          <a:xfrm>
            <a:off x="3398520" y="1939484"/>
            <a:ext cx="5394960" cy="3758432"/>
          </a:xfrm>
          <a:prstGeom prst="rect">
            <a:avLst/>
          </a:prstGeom>
        </p:spPr>
      </p:pic>
      <p:sp>
        <p:nvSpPr>
          <p:cNvPr id="35" name="Content 2"/>
          <p:cNvSpPr>
            <a:spLocks noGrp="1"/>
          </p:cNvSpPr>
          <p:nvPr>
            <p:ph sz="quarter" idx="22"/>
          </p:nvPr>
        </p:nvSpPr>
        <p:spPr>
          <a:xfrm>
            <a:off x="609600" y="5592033"/>
            <a:ext cx="10972800" cy="768096"/>
          </a:xfrm>
        </p:spPr>
        <p:txBody>
          <a:bodyPr/>
          <a:lstStyle/>
          <a:p>
            <a:r>
              <a:rPr lang="en-US" dirty="0"/>
              <a:t>SOURCE: Centers for Medicare &amp; Medicaid Services, Medicare Current Beneficiary Survey, Survey File, 2018. </a:t>
            </a:r>
          </a:p>
          <a:p>
            <a:r>
              <a:rPr lang="en-US" dirty="0"/>
              <a:t>NOTES: See the Detailed Tables for complete point estimates and standard errors in the Exhibit. For definitions of key terms and information on the construction of measures, see the Appendices. Estimates are presented for beneficiaries who only completed Community interviews during the year. This excludes beneficiaries for whom any Facility interview was completed. Beneficiaries who received a Community interview answered questions themselves or by proxy.  </a:t>
            </a:r>
          </a:p>
        </p:txBody>
      </p:sp>
    </p:spTree>
    <p:extLst>
      <p:ext uri="{BB962C8B-B14F-4D97-AF65-F5344CB8AC3E}">
        <p14:creationId xmlns:p14="http://schemas.microsoft.com/office/powerpoint/2010/main" val="563744975"/>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p:nvPr>
        </p:nvSpPr>
        <p:spPr/>
        <p:txBody>
          <a:bodyPr/>
          <a:lstStyle/>
          <a:p>
            <a:r>
              <a:rPr lang="en-US" dirty="0"/>
              <a:t>Exhibit 3.4 </a:t>
            </a:r>
          </a:p>
        </p:txBody>
      </p:sp>
      <p:sp>
        <p:nvSpPr>
          <p:cNvPr id="20" name="Content 1"/>
          <p:cNvSpPr>
            <a:spLocks noGrp="1"/>
          </p:cNvSpPr>
          <p:nvPr>
            <p:ph sz="quarter" idx="21"/>
          </p:nvPr>
        </p:nvSpPr>
        <p:spPr>
          <a:xfrm>
            <a:off x="609600" y="1299404"/>
            <a:ext cx="10972800" cy="640080"/>
          </a:xfrm>
        </p:spPr>
        <p:txBody>
          <a:bodyPr/>
          <a:lstStyle/>
          <a:p>
            <a:r>
              <a:rPr lang="en-US" dirty="0"/>
              <a:t>Indicators of Propensity to Seek Care Among Medicare Beneficiaries Living Only in the Community by Sex, 2018</a:t>
            </a:r>
          </a:p>
        </p:txBody>
      </p:sp>
      <p:pic>
        <p:nvPicPr>
          <p:cNvPr id="7" name="Picture 1" descr="This exhibit contains a graph showing six indicators of propensity to seek care among Medicare beneficiaries living only in the community by sex."/>
          <p:cNvPicPr>
            <a:picLocks noChangeAspect="1"/>
          </p:cNvPicPr>
          <p:nvPr/>
        </p:nvPicPr>
        <p:blipFill rotWithShape="1">
          <a:blip r:embed="rId2">
            <a:extLst>
              <a:ext uri="{28A0092B-C50C-407E-A947-70E740481C1C}">
                <a14:useLocalDpi xmlns:a14="http://schemas.microsoft.com/office/drawing/2010/main" val="0"/>
              </a:ext>
            </a:extLst>
          </a:blip>
          <a:srcRect b="3725"/>
          <a:stretch/>
        </p:blipFill>
        <p:spPr>
          <a:xfrm>
            <a:off x="1981200" y="2136521"/>
            <a:ext cx="8229600" cy="3264296"/>
          </a:xfrm>
          <a:prstGeom prst="rect">
            <a:avLst/>
          </a:prstGeom>
        </p:spPr>
      </p:pic>
      <p:sp>
        <p:nvSpPr>
          <p:cNvPr id="35" name="Content 2"/>
          <p:cNvSpPr>
            <a:spLocks noGrp="1"/>
          </p:cNvSpPr>
          <p:nvPr>
            <p:ph sz="quarter" idx="22"/>
          </p:nvPr>
        </p:nvSpPr>
        <p:spPr>
          <a:xfrm>
            <a:off x="609600" y="5597855"/>
            <a:ext cx="10972800" cy="768096"/>
          </a:xfrm>
        </p:spPr>
        <p:txBody>
          <a:bodyPr/>
          <a:lstStyle/>
          <a:p>
            <a:r>
              <a:rPr lang="en-US" dirty="0"/>
              <a:t>SOURCE: Centers for Medicare &amp; Medicaid Services, Medicare Current Beneficiary Survey, Survey File, 2018. </a:t>
            </a:r>
          </a:p>
          <a:p>
            <a:r>
              <a:rPr lang="en-US" dirty="0"/>
              <a:t>NOTES: See the Detailed Tables for complete point estimates and standard errors in the Exhibit. For definitions of key terms and information on the construction of measures, see the Appendices. Estimates are presented for beneficiaries who only completed Community interviews during the year. This excludes beneficiaries for whom any Facility interview was completed. Beneficiaries who received a Community interview answered questions themselves or by proxy.</a:t>
            </a:r>
          </a:p>
        </p:txBody>
      </p:sp>
    </p:spTree>
    <p:extLst>
      <p:ext uri="{BB962C8B-B14F-4D97-AF65-F5344CB8AC3E}">
        <p14:creationId xmlns:p14="http://schemas.microsoft.com/office/powerpoint/2010/main" val="1802483718"/>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p:nvPr>
        </p:nvSpPr>
        <p:spPr/>
        <p:txBody>
          <a:bodyPr/>
          <a:lstStyle/>
          <a:p>
            <a:r>
              <a:rPr lang="en-US" dirty="0"/>
              <a:t>Exhibit 3.5 </a:t>
            </a:r>
          </a:p>
        </p:txBody>
      </p:sp>
      <p:sp>
        <p:nvSpPr>
          <p:cNvPr id="20" name="Content 1"/>
          <p:cNvSpPr>
            <a:spLocks noGrp="1"/>
          </p:cNvSpPr>
          <p:nvPr>
            <p:ph sz="quarter" idx="21"/>
          </p:nvPr>
        </p:nvSpPr>
        <p:spPr>
          <a:xfrm>
            <a:off x="609600" y="1299404"/>
            <a:ext cx="10972800" cy="640080"/>
          </a:xfrm>
        </p:spPr>
        <p:txBody>
          <a:bodyPr/>
          <a:lstStyle/>
          <a:p>
            <a:r>
              <a:rPr lang="en-US" dirty="0"/>
              <a:t>Indicators of Propensity to Seek Care Among Medicare Beneficiaries Living Only in the Community by Race/Ethnicity, 2018</a:t>
            </a:r>
          </a:p>
        </p:txBody>
      </p:sp>
      <p:pic>
        <p:nvPicPr>
          <p:cNvPr id="7" name="Picture 1" descr="This exhibit contains a graph showing six indicators of propensity to seek care among Medicare beneficiaries living only in the community by race/ethnicity."/>
          <p:cNvPicPr>
            <a:picLocks noChangeAspect="1"/>
          </p:cNvPicPr>
          <p:nvPr/>
        </p:nvPicPr>
        <p:blipFill rotWithShape="1">
          <a:blip r:embed="rId2">
            <a:extLst>
              <a:ext uri="{28A0092B-C50C-407E-A947-70E740481C1C}">
                <a14:useLocalDpi xmlns:a14="http://schemas.microsoft.com/office/drawing/2010/main" val="0"/>
              </a:ext>
            </a:extLst>
          </a:blip>
          <a:srcRect b="8187"/>
          <a:stretch/>
        </p:blipFill>
        <p:spPr>
          <a:xfrm>
            <a:off x="2346960" y="1954603"/>
            <a:ext cx="7498080" cy="3442111"/>
          </a:xfrm>
          <a:prstGeom prst="rect">
            <a:avLst/>
          </a:prstGeom>
        </p:spPr>
      </p:pic>
      <p:sp>
        <p:nvSpPr>
          <p:cNvPr id="35" name="Content 2"/>
          <p:cNvSpPr>
            <a:spLocks noGrp="1"/>
          </p:cNvSpPr>
          <p:nvPr>
            <p:ph sz="quarter" idx="22"/>
          </p:nvPr>
        </p:nvSpPr>
        <p:spPr>
          <a:xfrm>
            <a:off x="609600" y="5411833"/>
            <a:ext cx="10972800" cy="923544"/>
          </a:xfrm>
        </p:spPr>
        <p:txBody>
          <a:bodyPr/>
          <a:lstStyle/>
          <a:p>
            <a:r>
              <a:rPr lang="en-US" dirty="0"/>
              <a:t>SOURCE: Centers for Medicare &amp; Medicaid Services, Medicare Current Beneficiary Survey, Survey File, 2018. </a:t>
            </a:r>
          </a:p>
          <a:p>
            <a:r>
              <a:rPr lang="en-US" dirty="0"/>
              <a:t>NOTES: See the Detailed Tables for complete point estimates and standard errors in the Exhibit. For definitions of key terms and information on the construction of measures, see the Appendices. Estimates are presented for beneficiaries who only completed Community interviews during the year. This excludes beneficiaries for whom any Facility interview was completed. Beneficiaries who received a Community interview answered questions themselves or by proxy. Estimates are not presented for the "other race/ethnicity" category. Estimates for “Had a Problem and Did Not Seek Doctor” are not presented due to suppression. For more information about suppression guidelines, see the Technical Appendix.</a:t>
            </a:r>
          </a:p>
        </p:txBody>
      </p:sp>
    </p:spTree>
    <p:extLst>
      <p:ext uri="{BB962C8B-B14F-4D97-AF65-F5344CB8AC3E}">
        <p14:creationId xmlns:p14="http://schemas.microsoft.com/office/powerpoint/2010/main" val="4092779238"/>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p:nvPr>
        </p:nvSpPr>
        <p:spPr/>
        <p:txBody>
          <a:bodyPr/>
          <a:lstStyle/>
          <a:p>
            <a:r>
              <a:rPr lang="en-US" dirty="0"/>
              <a:t>Exhibit 3.6 </a:t>
            </a:r>
          </a:p>
        </p:txBody>
      </p:sp>
      <p:sp>
        <p:nvSpPr>
          <p:cNvPr id="20" name="Content 1"/>
          <p:cNvSpPr>
            <a:spLocks noGrp="1"/>
          </p:cNvSpPr>
          <p:nvPr>
            <p:ph sz="quarter" idx="21"/>
          </p:nvPr>
        </p:nvSpPr>
        <p:spPr>
          <a:xfrm>
            <a:off x="609600" y="1299404"/>
            <a:ext cx="10972800" cy="640080"/>
          </a:xfrm>
        </p:spPr>
        <p:txBody>
          <a:bodyPr/>
          <a:lstStyle/>
          <a:p>
            <a:r>
              <a:rPr lang="en-US" dirty="0"/>
              <a:t>Indicators of Satisfaction with Care Among Medicare Beneficiaries Living Only in the Community, 2018</a:t>
            </a:r>
          </a:p>
        </p:txBody>
      </p:sp>
      <p:pic>
        <p:nvPicPr>
          <p:cNvPr id="5" name="Picture 1" descr="This exhibit contains a graph showing eight indicators of satisfaction with care among Medicare beneficiaries living only in the community."/>
          <p:cNvPicPr>
            <a:picLocks noChangeAspect="1"/>
          </p:cNvPicPr>
          <p:nvPr/>
        </p:nvPicPr>
        <p:blipFill rotWithShape="1">
          <a:blip r:embed="rId3">
            <a:extLst>
              <a:ext uri="{28A0092B-C50C-407E-A947-70E740481C1C}">
                <a14:useLocalDpi xmlns:a14="http://schemas.microsoft.com/office/drawing/2010/main" val="0"/>
              </a:ext>
            </a:extLst>
          </a:blip>
          <a:srcRect b="5267"/>
          <a:stretch/>
        </p:blipFill>
        <p:spPr>
          <a:xfrm>
            <a:off x="2804311" y="1943433"/>
            <a:ext cx="6583378" cy="3488376"/>
          </a:xfrm>
          <a:prstGeom prst="rect">
            <a:avLst/>
          </a:prstGeom>
        </p:spPr>
      </p:pic>
      <p:sp>
        <p:nvSpPr>
          <p:cNvPr id="35" name="Content 2"/>
          <p:cNvSpPr>
            <a:spLocks noGrp="1"/>
          </p:cNvSpPr>
          <p:nvPr>
            <p:ph sz="quarter" idx="22"/>
          </p:nvPr>
        </p:nvSpPr>
        <p:spPr>
          <a:xfrm>
            <a:off x="609600" y="5431809"/>
            <a:ext cx="10972800" cy="923544"/>
          </a:xfrm>
        </p:spPr>
        <p:txBody>
          <a:bodyPr/>
          <a:lstStyle/>
          <a:p>
            <a:r>
              <a:rPr lang="en-US" dirty="0"/>
              <a:t>SOURCE: Centers for Medicare &amp; Medicaid Services, Medicare Current Beneficiary Survey, Survey File, 2018. </a:t>
            </a:r>
          </a:p>
          <a:p>
            <a:r>
              <a:rPr lang="en-US" dirty="0"/>
              <a:t>NOTES: Percentages may not sum to 100 percent due to rounding. See the Detailed Tables for complete point estimates and standard errors in the Exhibit. For definitions of key terms and information on the construction of measures, see the Appendices. Estimates are presented for beneficiaries who only completed Community interviews during the year. This excludes beneficiaries for whom any Facility interview was completed. Beneficiaries who received a Community interview answered questions themselves or by proxy. The category "(Very) dissatisfied" includes beneficiaries whose response to the question was "dissatisfied" or “very dissatisfied.” </a:t>
            </a:r>
          </a:p>
        </p:txBody>
      </p:sp>
    </p:spTree>
    <p:extLst>
      <p:ext uri="{BB962C8B-B14F-4D97-AF65-F5344CB8AC3E}">
        <p14:creationId xmlns:p14="http://schemas.microsoft.com/office/powerpoint/2010/main" val="2082822374"/>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p:nvPr>
        </p:nvSpPr>
        <p:spPr/>
        <p:txBody>
          <a:bodyPr/>
          <a:lstStyle/>
          <a:p>
            <a:r>
              <a:rPr lang="en-US" dirty="0"/>
              <a:t>Exhibit 3.7 </a:t>
            </a:r>
          </a:p>
        </p:txBody>
      </p:sp>
      <p:sp>
        <p:nvSpPr>
          <p:cNvPr id="20" name="Content 1"/>
          <p:cNvSpPr>
            <a:spLocks noGrp="1"/>
          </p:cNvSpPr>
          <p:nvPr>
            <p:ph sz="quarter" idx="21"/>
          </p:nvPr>
        </p:nvSpPr>
        <p:spPr>
          <a:xfrm>
            <a:off x="609600" y="1299404"/>
            <a:ext cx="10972800" cy="640080"/>
          </a:xfrm>
        </p:spPr>
        <p:txBody>
          <a:bodyPr/>
          <a:lstStyle/>
          <a:p>
            <a:r>
              <a:rPr lang="en-US" dirty="0"/>
              <a:t>Satisfaction with Access to Care Among Medicare Beneficiaries Living Only in the Community by Age, 2018</a:t>
            </a:r>
          </a:p>
        </p:txBody>
      </p:sp>
      <p:pic>
        <p:nvPicPr>
          <p:cNvPr id="6" name="Picture 1" descr="This exhibit contains a graph showing three indicators of satisfaction with access to care among Medicare beneficiaries living only in the community by age."/>
          <p:cNvPicPr>
            <a:picLocks noChangeAspect="1"/>
          </p:cNvPicPr>
          <p:nvPr/>
        </p:nvPicPr>
        <p:blipFill rotWithShape="1">
          <a:blip r:embed="rId2">
            <a:extLst>
              <a:ext uri="{28A0092B-C50C-407E-A947-70E740481C1C}">
                <a14:useLocalDpi xmlns:a14="http://schemas.microsoft.com/office/drawing/2010/main" val="0"/>
              </a:ext>
            </a:extLst>
          </a:blip>
          <a:srcRect b="8799"/>
          <a:stretch/>
        </p:blipFill>
        <p:spPr>
          <a:xfrm>
            <a:off x="2337396" y="1939484"/>
            <a:ext cx="7517208" cy="3427867"/>
          </a:xfrm>
          <a:prstGeom prst="rect">
            <a:avLst/>
          </a:prstGeom>
        </p:spPr>
      </p:pic>
      <p:sp>
        <p:nvSpPr>
          <p:cNvPr id="35" name="Content 2"/>
          <p:cNvSpPr>
            <a:spLocks noGrp="1"/>
          </p:cNvSpPr>
          <p:nvPr>
            <p:ph sz="quarter" idx="22"/>
          </p:nvPr>
        </p:nvSpPr>
        <p:spPr>
          <a:xfrm>
            <a:off x="609600" y="5270312"/>
            <a:ext cx="10972800" cy="1078992"/>
          </a:xfrm>
        </p:spPr>
        <p:txBody>
          <a:bodyPr/>
          <a:lstStyle/>
          <a:p>
            <a:r>
              <a:rPr lang="en-US" dirty="0"/>
              <a:t>SOURCE: Centers for Medicare &amp; Medicaid Services, Medicare Current Beneficiary Survey, Survey File, 2018. </a:t>
            </a:r>
          </a:p>
          <a:p>
            <a:r>
              <a:rPr lang="en-US" dirty="0"/>
              <a:t>NOTES: Percentages may not sum to 100 percent due to rounding. See the Detailed Tables for complete point estimates and standard errors in the Exhibit. For definitions of key terms and information on the construction of measures, see the Appendices. Estimates are presented for beneficiaries who only completed Community interviews during the year. This excludes beneficiaries for whom any Facility interview was completed. Beneficiaries who received a Community interview answered questions themselves or by proxy. The category "(Very) dissatisfied" includes beneficiaries whose response to the question was "dissatisfied" or “very dissatisfied.” Estimates for “Ease of Access to Doctor” are not presented due to suppression. For more information about suppression guidelines, see the Technical Appendix.</a:t>
            </a:r>
          </a:p>
        </p:txBody>
      </p:sp>
    </p:spTree>
    <p:extLst>
      <p:ext uri="{BB962C8B-B14F-4D97-AF65-F5344CB8AC3E}">
        <p14:creationId xmlns:p14="http://schemas.microsoft.com/office/powerpoint/2010/main" val="2391511527"/>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p:nvPr>
        </p:nvSpPr>
        <p:spPr/>
        <p:txBody>
          <a:bodyPr/>
          <a:lstStyle/>
          <a:p>
            <a:r>
              <a:rPr lang="en-US" dirty="0"/>
              <a:t>Exhibit </a:t>
            </a:r>
            <a:r>
              <a:rPr lang="en-US" dirty="0" smtClean="0"/>
              <a:t>3.8 </a:t>
            </a:r>
            <a:endParaRPr lang="en-US" dirty="0"/>
          </a:p>
        </p:txBody>
      </p:sp>
      <p:sp>
        <p:nvSpPr>
          <p:cNvPr id="20" name="Content 1"/>
          <p:cNvSpPr>
            <a:spLocks noGrp="1"/>
          </p:cNvSpPr>
          <p:nvPr>
            <p:ph sz="quarter" idx="21"/>
          </p:nvPr>
        </p:nvSpPr>
        <p:spPr>
          <a:xfrm>
            <a:off x="609600" y="1299404"/>
            <a:ext cx="10972800" cy="640080"/>
          </a:xfrm>
        </p:spPr>
        <p:txBody>
          <a:bodyPr/>
          <a:lstStyle/>
          <a:p>
            <a:r>
              <a:rPr lang="en-US" dirty="0"/>
              <a:t>Perceived Knowledge of the Medicare Program Among Medicare Beneficiaries Living Only in the Community Overall and by Age, Sex, and Race/Ethnicity, 2018</a:t>
            </a:r>
          </a:p>
        </p:txBody>
      </p:sp>
      <p:pic>
        <p:nvPicPr>
          <p:cNvPr id="6" name="Picture 1" descr="This exhibit contains a graph showing perceived knowledge of the Medicare program among Medicare beneficiaries living only in the community, overall and by age, sex, and race/ethnicity. "/>
          <p:cNvPicPr>
            <a:picLocks noChangeAspect="1"/>
          </p:cNvPicPr>
          <p:nvPr/>
        </p:nvPicPr>
        <p:blipFill>
          <a:blip r:embed="rId3"/>
          <a:stretch>
            <a:fillRect/>
          </a:stretch>
        </p:blipFill>
        <p:spPr>
          <a:xfrm>
            <a:off x="1889760" y="2096730"/>
            <a:ext cx="8412480" cy="3136142"/>
          </a:xfrm>
          <a:prstGeom prst="rect">
            <a:avLst/>
          </a:prstGeom>
        </p:spPr>
      </p:pic>
      <p:sp>
        <p:nvSpPr>
          <p:cNvPr id="35" name="Content 2"/>
          <p:cNvSpPr>
            <a:spLocks noGrp="1"/>
          </p:cNvSpPr>
          <p:nvPr>
            <p:ph sz="quarter" idx="22"/>
          </p:nvPr>
        </p:nvSpPr>
        <p:spPr>
          <a:xfrm>
            <a:off x="609600" y="5430268"/>
            <a:ext cx="10972800" cy="923544"/>
          </a:xfrm>
        </p:spPr>
        <p:txBody>
          <a:bodyPr/>
          <a:lstStyle/>
          <a:p>
            <a:r>
              <a:rPr lang="en-US" dirty="0"/>
              <a:t>SOURCE: Centers for Medicare &amp; Medicaid Services, Medicare Current Beneficiary Survey, Survey File, 2018. </a:t>
            </a:r>
          </a:p>
          <a:p>
            <a:r>
              <a:rPr lang="en-US" dirty="0"/>
              <a:t>NOTES: Percentages may not sum to 100 percent due to rounding. See the Detailed Tables for complete point estimates and standard errors in the Exhibit. For definitions of key terms and information on the construction of measures, see the Appendices. Estimates are presented for beneficiaries who only completed Community interviews during the year. This excludes beneficiaries for whom any Facility interview was completed. Beneficiaries who received a Community interview answered questions themselves or by proxy. Estimates are not presented for the "other race/ethnicity" category. </a:t>
            </a:r>
          </a:p>
        </p:txBody>
      </p:sp>
    </p:spTree>
    <p:extLst>
      <p:ext uri="{BB962C8B-B14F-4D97-AF65-F5344CB8AC3E}">
        <p14:creationId xmlns:p14="http://schemas.microsoft.com/office/powerpoint/2010/main" val="863197379"/>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p:nvPr>
        </p:nvSpPr>
        <p:spPr/>
        <p:txBody>
          <a:bodyPr/>
          <a:lstStyle/>
          <a:p>
            <a:r>
              <a:rPr lang="en-US" dirty="0"/>
              <a:t>Exhibit </a:t>
            </a:r>
            <a:r>
              <a:rPr lang="en-US" dirty="0" smtClean="0"/>
              <a:t>3.9 </a:t>
            </a:r>
            <a:endParaRPr lang="en-US" dirty="0"/>
          </a:p>
        </p:txBody>
      </p:sp>
      <p:sp>
        <p:nvSpPr>
          <p:cNvPr id="20" name="Content 1"/>
          <p:cNvSpPr>
            <a:spLocks noGrp="1"/>
          </p:cNvSpPr>
          <p:nvPr>
            <p:ph sz="quarter" idx="21"/>
          </p:nvPr>
        </p:nvSpPr>
        <p:spPr>
          <a:xfrm>
            <a:off x="609600" y="1299404"/>
            <a:ext cx="10972800" cy="640080"/>
          </a:xfrm>
        </p:spPr>
        <p:txBody>
          <a:bodyPr/>
          <a:lstStyle/>
          <a:p>
            <a:r>
              <a:rPr lang="en-US" dirty="0"/>
              <a:t>Self-Reported Physician Wait Time Among Medicare Beneficiaries Living Only in the Community Overall and by Age, Sex, and Race/Ethnicity, 2018</a:t>
            </a:r>
          </a:p>
        </p:txBody>
      </p:sp>
      <p:pic>
        <p:nvPicPr>
          <p:cNvPr id="7" name="Picture 1" descr="This exhibit contains a graph showing self-reported physician wait time among Medicare beneficiaries living only in the community, overall and by age, sex, and race/ethnicity."/>
          <p:cNvPicPr>
            <a:picLocks noChangeAspect="1"/>
          </p:cNvPicPr>
          <p:nvPr/>
        </p:nvPicPr>
        <p:blipFill rotWithShape="1">
          <a:blip r:embed="rId3">
            <a:extLst>
              <a:ext uri="{28A0092B-C50C-407E-A947-70E740481C1C}">
                <a14:useLocalDpi xmlns:a14="http://schemas.microsoft.com/office/drawing/2010/main" val="0"/>
              </a:ext>
            </a:extLst>
          </a:blip>
          <a:srcRect b="6835"/>
          <a:stretch/>
        </p:blipFill>
        <p:spPr>
          <a:xfrm>
            <a:off x="1963166" y="2091702"/>
            <a:ext cx="8265667" cy="3172701"/>
          </a:xfrm>
          <a:prstGeom prst="rect">
            <a:avLst/>
          </a:prstGeom>
        </p:spPr>
      </p:pic>
      <p:sp>
        <p:nvSpPr>
          <p:cNvPr id="35" name="Content 2"/>
          <p:cNvSpPr>
            <a:spLocks noGrp="1"/>
          </p:cNvSpPr>
          <p:nvPr>
            <p:ph sz="quarter" idx="22"/>
          </p:nvPr>
        </p:nvSpPr>
        <p:spPr>
          <a:xfrm>
            <a:off x="609600" y="5416621"/>
            <a:ext cx="10972800" cy="923544"/>
          </a:xfrm>
        </p:spPr>
        <p:txBody>
          <a:bodyPr/>
          <a:lstStyle/>
          <a:p>
            <a:r>
              <a:rPr lang="en-US" dirty="0"/>
              <a:t>SOURCE: Centers for Medicare &amp; Medicaid Services, Medicare Current Beneficiary Survey, Survey File, 2018.</a:t>
            </a:r>
          </a:p>
          <a:p>
            <a:r>
              <a:rPr lang="en-US" dirty="0"/>
              <a:t>NOTES: Percentages may not sum to 100 percent due to rounding. See the Detailed Tables for complete point estimates and standard errors in the Exhibit. For definitions of key terms and information on the construction of measures, see the Appendices. Estimates are presented for beneficiaries who only completed Community interviews during the year. This excludes beneficiaries for whom any Facility interview was completed. Beneficiaries who received a Community interview answered questions themselves or by proxy. Estimates are not presented for the "other race/ethnicity" category.</a:t>
            </a:r>
          </a:p>
        </p:txBody>
      </p:sp>
    </p:spTree>
    <p:extLst>
      <p:ext uri="{BB962C8B-B14F-4D97-AF65-F5344CB8AC3E}">
        <p14:creationId xmlns:p14="http://schemas.microsoft.com/office/powerpoint/2010/main" val="3018765461"/>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p:cNvSpPr>
            <a:spLocks noGrp="1"/>
          </p:cNvSpPr>
          <p:nvPr>
            <p:ph type="title"/>
          </p:nvPr>
        </p:nvSpPr>
        <p:spPr/>
        <p:txBody>
          <a:bodyPr/>
          <a:lstStyle/>
          <a:p>
            <a:r>
              <a:rPr lang="en-US" dirty="0" smtClean="0"/>
              <a:t>Section 4: What Health Care Services Do Medicare Beneficiaries Receive?  </a:t>
            </a:r>
            <a:endParaRPr lang="en-US" dirty="0"/>
          </a:p>
        </p:txBody>
      </p:sp>
    </p:spTree>
    <p:extLst>
      <p:ext uri="{BB962C8B-B14F-4D97-AF65-F5344CB8AC3E}">
        <p14:creationId xmlns:p14="http://schemas.microsoft.com/office/powerpoint/2010/main" val="139882125"/>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p:cNvSpPr>
            <a:spLocks noGrp="1"/>
          </p:cNvSpPr>
          <p:nvPr>
            <p:ph type="title"/>
          </p:nvPr>
        </p:nvSpPr>
        <p:spPr/>
        <p:txBody>
          <a:bodyPr/>
          <a:lstStyle/>
          <a:p>
            <a:r>
              <a:rPr lang="en-US" dirty="0"/>
              <a:t>Exhibit 4.1 </a:t>
            </a:r>
          </a:p>
        </p:txBody>
      </p:sp>
      <p:sp>
        <p:nvSpPr>
          <p:cNvPr id="20" name="Content 1"/>
          <p:cNvSpPr>
            <a:spLocks noGrp="1"/>
          </p:cNvSpPr>
          <p:nvPr>
            <p:ph sz="quarter" idx="21"/>
          </p:nvPr>
        </p:nvSpPr>
        <p:spPr>
          <a:xfrm>
            <a:off x="609600" y="1299404"/>
            <a:ext cx="10972800" cy="320040"/>
          </a:xfrm>
        </p:spPr>
        <p:txBody>
          <a:bodyPr/>
          <a:lstStyle/>
          <a:p>
            <a:r>
              <a:rPr lang="en-US" dirty="0"/>
              <a:t>User Rates of Health Care Services Among All Medicare Beneficiaries, </a:t>
            </a:r>
            <a:r>
              <a:rPr lang="en-US" dirty="0" smtClean="0"/>
              <a:t>2018</a:t>
            </a:r>
            <a:endParaRPr lang="en-US" dirty="0"/>
          </a:p>
        </p:txBody>
      </p:sp>
      <p:pic>
        <p:nvPicPr>
          <p:cNvPr id="3" name="Picture 1" descr="This exhibit contains a graph showing user rates of health care services among all Medicare beneficiaries. "/>
          <p:cNvPicPr>
            <a:picLocks noChangeAspect="1"/>
          </p:cNvPicPr>
          <p:nvPr/>
        </p:nvPicPr>
        <p:blipFill rotWithShape="1">
          <a:blip r:embed="rId2">
            <a:extLst>
              <a:ext uri="{28A0092B-C50C-407E-A947-70E740481C1C}">
                <a14:useLocalDpi xmlns:a14="http://schemas.microsoft.com/office/drawing/2010/main" val="0"/>
              </a:ext>
            </a:extLst>
          </a:blip>
          <a:srcRect b="12967"/>
          <a:stretch/>
        </p:blipFill>
        <p:spPr>
          <a:xfrm>
            <a:off x="1904966" y="2519172"/>
            <a:ext cx="8229600" cy="1900448"/>
          </a:xfrm>
          <a:prstGeom prst="rect">
            <a:avLst/>
          </a:prstGeom>
        </p:spPr>
      </p:pic>
      <p:sp>
        <p:nvSpPr>
          <p:cNvPr id="35" name="Content 2"/>
          <p:cNvSpPr>
            <a:spLocks noGrp="1"/>
          </p:cNvSpPr>
          <p:nvPr>
            <p:ph sz="quarter" idx="22"/>
          </p:nvPr>
        </p:nvSpPr>
        <p:spPr>
          <a:xfrm>
            <a:off x="609600" y="5086652"/>
            <a:ext cx="10972800" cy="1234440"/>
          </a:xfrm>
        </p:spPr>
        <p:txBody>
          <a:bodyPr/>
          <a:lstStyle/>
          <a:p>
            <a:r>
              <a:rPr lang="en-US" dirty="0"/>
              <a:t>SOURCE: Centers for Medicare &amp; Medicaid Services, Medicare Current Beneficiary Survey, Cost Supplement File, 2018.</a:t>
            </a:r>
          </a:p>
          <a:p>
            <a:r>
              <a:rPr lang="en-US" dirty="0"/>
              <a:t>NOTES: See the Detailed Tables for complete point estimates and standard errors in the Exhibit. For definitions of key terms and information on the construction of measures, see the Appendices. Beneficiaries who received a Community interview answered questions themselves or by proxy. A facility staff member, such as a nurse, always answered questions about the beneficiary for Facility interviews. Unlike survey reported utilization for beneficiaries enrolled in Fee-for-Service plans, utilization reported for those enrolled in Medicare Advantage plans is not matched to administrative records to assess accuracy. These estimates, therefore, should be interpreted with caution. Please refer to the </a:t>
            </a:r>
            <a:r>
              <a:rPr lang="en-US" i="1" dirty="0"/>
              <a:t>Data User’s Guide: Cost Supplement File </a:t>
            </a:r>
            <a:r>
              <a:rPr lang="en-US" dirty="0"/>
              <a:t>for more information. Estimates for Medicare Home Health Services are only presented in the Chartbook for beneficiaries who completed at least one Community interview during the year and are therefore excluded from this Exhibit.</a:t>
            </a:r>
          </a:p>
        </p:txBody>
      </p:sp>
    </p:spTree>
    <p:extLst>
      <p:ext uri="{BB962C8B-B14F-4D97-AF65-F5344CB8AC3E}">
        <p14:creationId xmlns:p14="http://schemas.microsoft.com/office/powerpoint/2010/main" val="53930881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p:cNvSpPr>
            <a:spLocks noGrp="1"/>
          </p:cNvSpPr>
          <p:nvPr>
            <p:ph type="title"/>
          </p:nvPr>
        </p:nvSpPr>
        <p:spPr/>
        <p:txBody>
          <a:bodyPr/>
          <a:lstStyle/>
          <a:p>
            <a:r>
              <a:rPr lang="en-US" dirty="0" smtClean="0"/>
              <a:t>Special Feature: Language Use by Medicare Beneficiaries</a:t>
            </a:r>
            <a:endParaRPr lang="en-US" dirty="0"/>
          </a:p>
        </p:txBody>
      </p:sp>
    </p:spTree>
    <p:extLst>
      <p:ext uri="{BB962C8B-B14F-4D97-AF65-F5344CB8AC3E}">
        <p14:creationId xmlns:p14="http://schemas.microsoft.com/office/powerpoint/2010/main" val="758238850"/>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p:cNvSpPr>
            <a:spLocks noGrp="1"/>
          </p:cNvSpPr>
          <p:nvPr>
            <p:ph type="title"/>
          </p:nvPr>
        </p:nvSpPr>
        <p:spPr/>
        <p:txBody>
          <a:bodyPr/>
          <a:lstStyle/>
          <a:p>
            <a:r>
              <a:rPr lang="en-US" dirty="0"/>
              <a:t>Exhibit 4.2 </a:t>
            </a:r>
          </a:p>
        </p:txBody>
      </p:sp>
      <p:sp>
        <p:nvSpPr>
          <p:cNvPr id="20" name="Content 1"/>
          <p:cNvSpPr>
            <a:spLocks noGrp="1"/>
          </p:cNvSpPr>
          <p:nvPr>
            <p:ph sz="quarter" idx="21"/>
          </p:nvPr>
        </p:nvSpPr>
        <p:spPr>
          <a:xfrm>
            <a:off x="609600" y="1299404"/>
            <a:ext cx="10972800" cy="640080"/>
          </a:xfrm>
        </p:spPr>
        <p:txBody>
          <a:bodyPr/>
          <a:lstStyle/>
          <a:p>
            <a:r>
              <a:rPr lang="en-US" dirty="0"/>
              <a:t>User Rates of Selected Health Care Services Among Medicare Beneficiaries </a:t>
            </a:r>
            <a:r>
              <a:rPr lang="en-US" dirty="0" smtClean="0"/>
              <a:t>Living Only </a:t>
            </a:r>
            <a:r>
              <a:rPr lang="en-US" dirty="0"/>
              <a:t>in the Community, </a:t>
            </a:r>
            <a:r>
              <a:rPr lang="en-US" dirty="0" smtClean="0"/>
              <a:t>2018</a:t>
            </a:r>
            <a:endParaRPr lang="en-US" dirty="0"/>
          </a:p>
        </p:txBody>
      </p:sp>
      <p:pic>
        <p:nvPicPr>
          <p:cNvPr id="3" name="Picture 1" descr="This exhibit contains a graph showing user rates of seven selected health care services among Medicare beneficiaries living only in the community. "/>
          <p:cNvPicPr>
            <a:picLocks noChangeAspect="1"/>
          </p:cNvPicPr>
          <p:nvPr/>
        </p:nvPicPr>
        <p:blipFill rotWithShape="1">
          <a:blip r:embed="rId2">
            <a:extLst>
              <a:ext uri="{28A0092B-C50C-407E-A947-70E740481C1C}">
                <a14:useLocalDpi xmlns:a14="http://schemas.microsoft.com/office/drawing/2010/main" val="0"/>
              </a:ext>
            </a:extLst>
          </a:blip>
          <a:srcRect b="11401"/>
          <a:stretch/>
        </p:blipFill>
        <p:spPr>
          <a:xfrm>
            <a:off x="1981200" y="2803366"/>
            <a:ext cx="8229600" cy="1715913"/>
          </a:xfrm>
          <a:prstGeom prst="rect">
            <a:avLst/>
          </a:prstGeom>
        </p:spPr>
      </p:pic>
      <p:sp>
        <p:nvSpPr>
          <p:cNvPr id="35" name="Content 2"/>
          <p:cNvSpPr>
            <a:spLocks noGrp="1"/>
          </p:cNvSpPr>
          <p:nvPr>
            <p:ph sz="quarter" idx="22"/>
          </p:nvPr>
        </p:nvSpPr>
        <p:spPr>
          <a:xfrm>
            <a:off x="609600" y="5273977"/>
            <a:ext cx="10972800" cy="1078992"/>
          </a:xfrm>
        </p:spPr>
        <p:txBody>
          <a:bodyPr/>
          <a:lstStyle/>
          <a:p>
            <a:r>
              <a:rPr lang="en-US" dirty="0"/>
              <a:t>SOURCE: Centers for Medicare &amp; Medicaid Services, Medicare Current Beneficiary Survey, Survey File, 2018 and Cost Supplement File, 2018.</a:t>
            </a:r>
          </a:p>
          <a:p>
            <a:r>
              <a:rPr lang="en-US" dirty="0"/>
              <a:t>NOTES: See the Detailed Tables for complete point estimates and standard errors in the Exhibit. For definitions of key terms and information on the construction of measures, see the Appendices. Estimates are presented for beneficiaries who only completed Community interviews during the year. This excludes beneficiaries for whom any Facility interview was completed. Beneficiaries who received a Community interview answered questions themselves or by proxy. Unlike survey reported utilization for beneficiaries enrolled in Fee-for-Service plans, utilization reported for those enrolled in Medicare Advantage plans is not matched to administrative records to assess accuracy. These estimates, therefore, should be interpreted with caution. Please refer to the </a:t>
            </a:r>
            <a:r>
              <a:rPr lang="en-US" i="1" dirty="0"/>
              <a:t>Data User’s Guide: Cost Supplement File </a:t>
            </a:r>
            <a:r>
              <a:rPr lang="en-US" dirty="0"/>
              <a:t>for more information.</a:t>
            </a:r>
          </a:p>
        </p:txBody>
      </p:sp>
    </p:spTree>
    <p:extLst>
      <p:ext uri="{BB962C8B-B14F-4D97-AF65-F5344CB8AC3E}">
        <p14:creationId xmlns:p14="http://schemas.microsoft.com/office/powerpoint/2010/main" val="504988908"/>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p:cNvSpPr>
            <a:spLocks noGrp="1"/>
          </p:cNvSpPr>
          <p:nvPr>
            <p:ph type="title"/>
          </p:nvPr>
        </p:nvSpPr>
        <p:spPr/>
        <p:txBody>
          <a:bodyPr/>
          <a:lstStyle/>
          <a:p>
            <a:r>
              <a:rPr lang="en-US" dirty="0"/>
              <a:t>Exhibit 4.3 </a:t>
            </a:r>
          </a:p>
        </p:txBody>
      </p:sp>
      <p:sp>
        <p:nvSpPr>
          <p:cNvPr id="20" name="Content 1"/>
          <p:cNvSpPr>
            <a:spLocks noGrp="1"/>
          </p:cNvSpPr>
          <p:nvPr>
            <p:ph sz="quarter" idx="21"/>
          </p:nvPr>
        </p:nvSpPr>
        <p:spPr>
          <a:xfrm>
            <a:off x="609600" y="1299404"/>
            <a:ext cx="10972800" cy="640080"/>
          </a:xfrm>
        </p:spPr>
        <p:txBody>
          <a:bodyPr/>
          <a:lstStyle/>
          <a:p>
            <a:r>
              <a:rPr lang="en-US" dirty="0"/>
              <a:t>User Rates of Selected Health Care Services Among Medicare Beneficiaries </a:t>
            </a:r>
            <a:r>
              <a:rPr lang="en-US" dirty="0" smtClean="0"/>
              <a:t>Living Only </a:t>
            </a:r>
            <a:r>
              <a:rPr lang="en-US" dirty="0"/>
              <a:t>in the Community by Age, </a:t>
            </a:r>
            <a:r>
              <a:rPr lang="en-US" dirty="0" smtClean="0"/>
              <a:t>2018</a:t>
            </a:r>
            <a:endParaRPr lang="en-US" dirty="0"/>
          </a:p>
        </p:txBody>
      </p:sp>
      <p:pic>
        <p:nvPicPr>
          <p:cNvPr id="3" name="Picture 1" descr="This exhibit contains a graph showing user rates of six selected health care services among Medicare beneficiaries living only in the community by age."/>
          <p:cNvPicPr>
            <a:picLocks noChangeAspect="1"/>
          </p:cNvPicPr>
          <p:nvPr/>
        </p:nvPicPr>
        <p:blipFill rotWithShape="1">
          <a:blip r:embed="rId3" cstate="print">
            <a:extLst>
              <a:ext uri="{28A0092B-C50C-407E-A947-70E740481C1C}">
                <a14:useLocalDpi xmlns:a14="http://schemas.microsoft.com/office/drawing/2010/main" val="0"/>
              </a:ext>
            </a:extLst>
          </a:blip>
          <a:srcRect b="48244"/>
          <a:stretch/>
        </p:blipFill>
        <p:spPr>
          <a:xfrm>
            <a:off x="609600" y="2523034"/>
            <a:ext cx="5486400" cy="2004719"/>
          </a:xfrm>
          <a:prstGeom prst="rect">
            <a:avLst/>
          </a:prstGeom>
        </p:spPr>
      </p:pic>
      <p:pic>
        <p:nvPicPr>
          <p:cNvPr id="8" name="Picture 2" descr="This exhibit contains a graph showing user rates of six selected health care services among Medicare beneficiaries living only in the community by age."/>
          <p:cNvPicPr>
            <a:picLocks noChangeAspect="1"/>
          </p:cNvPicPr>
          <p:nvPr/>
        </p:nvPicPr>
        <p:blipFill rotWithShape="1">
          <a:blip r:embed="rId3" cstate="print">
            <a:extLst>
              <a:ext uri="{28A0092B-C50C-407E-A947-70E740481C1C}">
                <a14:useLocalDpi xmlns:a14="http://schemas.microsoft.com/office/drawing/2010/main" val="0"/>
              </a:ext>
            </a:extLst>
          </a:blip>
          <a:srcRect t="51051"/>
          <a:stretch/>
        </p:blipFill>
        <p:spPr>
          <a:xfrm>
            <a:off x="6096000" y="2786959"/>
            <a:ext cx="5486400" cy="1895969"/>
          </a:xfrm>
          <a:prstGeom prst="rect">
            <a:avLst/>
          </a:prstGeom>
        </p:spPr>
      </p:pic>
      <p:sp>
        <p:nvSpPr>
          <p:cNvPr id="35" name="Content 2"/>
          <p:cNvSpPr>
            <a:spLocks noGrp="1"/>
          </p:cNvSpPr>
          <p:nvPr>
            <p:ph sz="quarter" idx="22"/>
          </p:nvPr>
        </p:nvSpPr>
        <p:spPr>
          <a:xfrm>
            <a:off x="609600" y="5111303"/>
            <a:ext cx="10972800" cy="1234440"/>
          </a:xfrm>
        </p:spPr>
        <p:txBody>
          <a:bodyPr/>
          <a:lstStyle/>
          <a:p>
            <a:r>
              <a:rPr lang="en-US" dirty="0"/>
              <a:t>SOURCE: Centers for Medicare &amp; Medicaid Services, Medicare Current Beneficiary Survey, Survey File, 2018 and Cost Supplement File, 2018.</a:t>
            </a:r>
          </a:p>
          <a:p>
            <a:r>
              <a:rPr lang="en-US" dirty="0"/>
              <a:t>NOTES: See the Detailed Tables for complete point estimates and standard errors in the Exhibit. For definitions of key terms and information on the construction of measures, see the Appendices. Estimates are presented for beneficiaries who only completed Community interviews during the year. This excludes beneficiaries for whom any Facility interview was completed. Beneficiaries who received a Community interview answered questions themselves or by proxy. </a:t>
            </a:r>
            <a:r>
              <a:rPr lang="en-US" dirty="0" smtClean="0"/>
              <a:t>Unlike </a:t>
            </a:r>
            <a:r>
              <a:rPr lang="en-US" dirty="0"/>
              <a:t>survey reported utilization for beneficiaries enrolled in Fee-for-Service plans, utilization reported for those enrolled in Medicare Advantage plans is not matched to administrative records to assess accuracy. These estimates, therefore, should be interpreted with caution. Please refer to the </a:t>
            </a:r>
            <a:r>
              <a:rPr lang="en-US" i="1" dirty="0"/>
              <a:t>Data User’s Guide: Cost Supplement File </a:t>
            </a:r>
            <a:r>
              <a:rPr lang="en-US" dirty="0"/>
              <a:t>for more information. Estimates for Medicare Hospice Services are not presented due to suppression. For more information about suppression guidelines, see the Technical Appendix.</a:t>
            </a:r>
          </a:p>
        </p:txBody>
      </p:sp>
    </p:spTree>
    <p:extLst>
      <p:ext uri="{BB962C8B-B14F-4D97-AF65-F5344CB8AC3E}">
        <p14:creationId xmlns:p14="http://schemas.microsoft.com/office/powerpoint/2010/main" val="1721966508"/>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p:cNvSpPr>
            <a:spLocks noGrp="1"/>
          </p:cNvSpPr>
          <p:nvPr>
            <p:ph type="title"/>
          </p:nvPr>
        </p:nvSpPr>
        <p:spPr/>
        <p:txBody>
          <a:bodyPr/>
          <a:lstStyle/>
          <a:p>
            <a:r>
              <a:rPr lang="en-US" dirty="0"/>
              <a:t>Exhibit 4.4 </a:t>
            </a:r>
          </a:p>
        </p:txBody>
      </p:sp>
      <p:sp>
        <p:nvSpPr>
          <p:cNvPr id="20" name="Content 1"/>
          <p:cNvSpPr>
            <a:spLocks noGrp="1"/>
          </p:cNvSpPr>
          <p:nvPr>
            <p:ph sz="quarter" idx="21"/>
          </p:nvPr>
        </p:nvSpPr>
        <p:spPr>
          <a:xfrm>
            <a:off x="609600" y="1299404"/>
            <a:ext cx="10972800" cy="640080"/>
          </a:xfrm>
        </p:spPr>
        <p:txBody>
          <a:bodyPr/>
          <a:lstStyle/>
          <a:p>
            <a:r>
              <a:rPr lang="en-US" dirty="0"/>
              <a:t>User Rates of Selected Health Care Services Among Medicare Beneficiaries </a:t>
            </a:r>
            <a:r>
              <a:rPr lang="en-US" dirty="0" smtClean="0"/>
              <a:t>Living Only </a:t>
            </a:r>
            <a:r>
              <a:rPr lang="en-US" dirty="0"/>
              <a:t>in the Community by Sex, </a:t>
            </a:r>
            <a:r>
              <a:rPr lang="en-US" dirty="0" smtClean="0"/>
              <a:t>2018</a:t>
            </a:r>
            <a:endParaRPr lang="en-US" dirty="0"/>
          </a:p>
        </p:txBody>
      </p:sp>
      <p:pic>
        <p:nvPicPr>
          <p:cNvPr id="2" name="Picture 1" descr="This exhibit contains a graph showing user rates of seven selected health care services among Medicare beneficiaries living only in the community by sex."/>
          <p:cNvPicPr>
            <a:picLocks noChangeAspect="1"/>
          </p:cNvPicPr>
          <p:nvPr/>
        </p:nvPicPr>
        <p:blipFill rotWithShape="1">
          <a:blip r:embed="rId2">
            <a:extLst>
              <a:ext uri="{28A0092B-C50C-407E-A947-70E740481C1C}">
                <a14:useLocalDpi xmlns:a14="http://schemas.microsoft.com/office/drawing/2010/main" val="0"/>
              </a:ext>
            </a:extLst>
          </a:blip>
          <a:srcRect b="3789"/>
          <a:stretch/>
        </p:blipFill>
        <p:spPr>
          <a:xfrm>
            <a:off x="2438400" y="1961051"/>
            <a:ext cx="7315200" cy="3312582"/>
          </a:xfrm>
          <a:prstGeom prst="rect">
            <a:avLst/>
          </a:prstGeom>
        </p:spPr>
      </p:pic>
      <p:sp>
        <p:nvSpPr>
          <p:cNvPr id="35" name="Content 2"/>
          <p:cNvSpPr>
            <a:spLocks noGrp="1"/>
          </p:cNvSpPr>
          <p:nvPr>
            <p:ph sz="quarter" idx="22"/>
          </p:nvPr>
        </p:nvSpPr>
        <p:spPr>
          <a:xfrm>
            <a:off x="609600" y="5273633"/>
            <a:ext cx="10972800" cy="1078992"/>
          </a:xfrm>
        </p:spPr>
        <p:txBody>
          <a:bodyPr/>
          <a:lstStyle/>
          <a:p>
            <a:r>
              <a:rPr lang="en-US" dirty="0"/>
              <a:t>SOURCE: Centers for Medicare &amp; Medicaid Services, Medicare Current Beneficiary Survey, Survey File, 2018 and Cost Supplement File, 2018.</a:t>
            </a:r>
          </a:p>
          <a:p>
            <a:r>
              <a:rPr lang="en-US" dirty="0"/>
              <a:t>NOTES: See the Detailed Tables for complete point estimates and standard errors in the Exhibit. For definitions of key terms and information on the construction of measures, see the Appendices. Estimates are presented for beneficiaries who only completed Community interviews during the year. This excludes beneficiaries for whom any Facility interview was completed. Beneficiaries who received a Community interview answered questions themselves or by proxy. Unlike survey reported utilization for beneficiaries enrolled in Fee-for-Service plans, utilization reported for those enrolled in Medicare Advantage plans is not matched to administrative records to assess accuracy. These estimates, therefore, should be interpreted with caution. Please refer to the </a:t>
            </a:r>
            <a:r>
              <a:rPr lang="en-US" i="1" dirty="0"/>
              <a:t>Data User’s Guide: Cost Supplement File </a:t>
            </a:r>
            <a:r>
              <a:rPr lang="en-US" dirty="0"/>
              <a:t>for more information.</a:t>
            </a:r>
          </a:p>
        </p:txBody>
      </p:sp>
    </p:spTree>
    <p:extLst>
      <p:ext uri="{BB962C8B-B14F-4D97-AF65-F5344CB8AC3E}">
        <p14:creationId xmlns:p14="http://schemas.microsoft.com/office/powerpoint/2010/main" val="2950827345"/>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p:cNvSpPr>
            <a:spLocks noGrp="1"/>
          </p:cNvSpPr>
          <p:nvPr>
            <p:ph type="title"/>
          </p:nvPr>
        </p:nvSpPr>
        <p:spPr/>
        <p:txBody>
          <a:bodyPr/>
          <a:lstStyle/>
          <a:p>
            <a:r>
              <a:rPr lang="en-US" dirty="0"/>
              <a:t>Exhibit 4.5 </a:t>
            </a:r>
          </a:p>
        </p:txBody>
      </p:sp>
      <p:sp>
        <p:nvSpPr>
          <p:cNvPr id="20" name="Content 1"/>
          <p:cNvSpPr>
            <a:spLocks noGrp="1"/>
          </p:cNvSpPr>
          <p:nvPr>
            <p:ph sz="quarter" idx="21"/>
          </p:nvPr>
        </p:nvSpPr>
        <p:spPr>
          <a:xfrm>
            <a:off x="609600" y="1299404"/>
            <a:ext cx="10972800" cy="640080"/>
          </a:xfrm>
        </p:spPr>
        <p:txBody>
          <a:bodyPr/>
          <a:lstStyle/>
          <a:p>
            <a:r>
              <a:rPr lang="en-US" dirty="0"/>
              <a:t>User Rates of Selected Health Care Services Among Medicare Beneficiaries </a:t>
            </a:r>
            <a:r>
              <a:rPr lang="en-US" dirty="0" smtClean="0"/>
              <a:t>Living Only </a:t>
            </a:r>
            <a:r>
              <a:rPr lang="en-US" dirty="0"/>
              <a:t>in the Community by Race/Ethnicity, </a:t>
            </a:r>
            <a:r>
              <a:rPr lang="en-US" dirty="0" smtClean="0"/>
              <a:t>2018</a:t>
            </a:r>
            <a:endParaRPr lang="en-US" dirty="0"/>
          </a:p>
        </p:txBody>
      </p:sp>
      <p:pic>
        <p:nvPicPr>
          <p:cNvPr id="2" name="Picture 1" descr="This exhibit contains a graph showing user rates of seven selected health care services among Medicare beneficiaries living only in the community by race/ethnicity. "/>
          <p:cNvPicPr>
            <a:picLocks noChangeAspect="1"/>
          </p:cNvPicPr>
          <p:nvPr/>
        </p:nvPicPr>
        <p:blipFill rotWithShape="1">
          <a:blip r:embed="rId2" cstate="print">
            <a:extLst>
              <a:ext uri="{28A0092B-C50C-407E-A947-70E740481C1C}">
                <a14:useLocalDpi xmlns:a14="http://schemas.microsoft.com/office/drawing/2010/main" val="0"/>
              </a:ext>
            </a:extLst>
          </a:blip>
          <a:srcRect b="3564"/>
          <a:stretch/>
        </p:blipFill>
        <p:spPr>
          <a:xfrm>
            <a:off x="3307080" y="1939484"/>
            <a:ext cx="5577840" cy="3482053"/>
          </a:xfrm>
          <a:prstGeom prst="rect">
            <a:avLst/>
          </a:prstGeom>
        </p:spPr>
      </p:pic>
      <p:sp>
        <p:nvSpPr>
          <p:cNvPr id="35" name="Content 2"/>
          <p:cNvSpPr>
            <a:spLocks noGrp="1"/>
          </p:cNvSpPr>
          <p:nvPr>
            <p:ph sz="quarter" idx="22"/>
          </p:nvPr>
        </p:nvSpPr>
        <p:spPr>
          <a:xfrm>
            <a:off x="609600" y="5273807"/>
            <a:ext cx="10972800" cy="1078992"/>
          </a:xfrm>
        </p:spPr>
        <p:txBody>
          <a:bodyPr/>
          <a:lstStyle/>
          <a:p>
            <a:r>
              <a:rPr lang="en-US" dirty="0"/>
              <a:t>SOURCE: Centers for Medicare &amp; Medicaid Services, Medicare Current Beneficiary Survey, Survey File, 2018 and Cost Supplement File, 2018.</a:t>
            </a:r>
          </a:p>
          <a:p>
            <a:r>
              <a:rPr lang="en-US" dirty="0"/>
              <a:t>NOTES: See the Detailed Tables for complete point estimates and standard errors in the Exhibit. For definitions of key terms and information on the construction of measures, see the Appendices. Estimates are presented for beneficiaries who only completed Community interviews during the year. This excludes beneficiaries for whom any Facility interview was completed. Beneficiaries who received a Community interview answered questions themselves or by proxy. Estimates are not presented for the "other race/ethnicity" category. Unlike survey reported utilization for beneficiaries enrolled in Fee-for-Service plans, utilization reported for those enrolled in Medicare Advantage plans is not matched to administrative records to assess accuracy. These estimates, therefore, should be interpreted with caution. Please refer to the </a:t>
            </a:r>
            <a:r>
              <a:rPr lang="en-US" i="1" dirty="0"/>
              <a:t>Data User’s Guide: Cost Supplement File </a:t>
            </a:r>
            <a:r>
              <a:rPr lang="en-US" dirty="0"/>
              <a:t>for more information.</a:t>
            </a:r>
          </a:p>
        </p:txBody>
      </p:sp>
    </p:spTree>
    <p:extLst>
      <p:ext uri="{BB962C8B-B14F-4D97-AF65-F5344CB8AC3E}">
        <p14:creationId xmlns:p14="http://schemas.microsoft.com/office/powerpoint/2010/main" val="3673161084"/>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p:cNvSpPr>
            <a:spLocks noGrp="1"/>
          </p:cNvSpPr>
          <p:nvPr>
            <p:ph type="title"/>
          </p:nvPr>
        </p:nvSpPr>
        <p:spPr/>
        <p:txBody>
          <a:bodyPr/>
          <a:lstStyle/>
          <a:p>
            <a:r>
              <a:rPr lang="en-US" dirty="0"/>
              <a:t>Exhibit 4.6 </a:t>
            </a:r>
          </a:p>
        </p:txBody>
      </p:sp>
      <p:sp>
        <p:nvSpPr>
          <p:cNvPr id="20" name="Content 1"/>
          <p:cNvSpPr>
            <a:spLocks noGrp="1"/>
          </p:cNvSpPr>
          <p:nvPr>
            <p:ph sz="quarter" idx="21"/>
          </p:nvPr>
        </p:nvSpPr>
        <p:spPr>
          <a:xfrm>
            <a:off x="609600" y="1299404"/>
            <a:ext cx="10972800" cy="640080"/>
          </a:xfrm>
        </p:spPr>
        <p:txBody>
          <a:bodyPr/>
          <a:lstStyle/>
          <a:p>
            <a:r>
              <a:rPr lang="en-US" dirty="0"/>
              <a:t>User Rates of Selected Health Care Services Among Medicare Beneficiaries </a:t>
            </a:r>
            <a:r>
              <a:rPr lang="en-US" dirty="0" smtClean="0"/>
              <a:t>Living Only </a:t>
            </a:r>
            <a:r>
              <a:rPr lang="en-US" dirty="0"/>
              <a:t>in the Community by Self-Reported Health Status, </a:t>
            </a:r>
            <a:r>
              <a:rPr lang="en-US" dirty="0" smtClean="0"/>
              <a:t>2018</a:t>
            </a:r>
            <a:endParaRPr lang="en-US" dirty="0"/>
          </a:p>
        </p:txBody>
      </p:sp>
      <p:pic>
        <p:nvPicPr>
          <p:cNvPr id="2" name="Picture 1" descr="This exhibit contains a graph showing user rates of seven selected health care services among Medicare beneficiaries living only in the community by self-reported health status. "/>
          <p:cNvPicPr>
            <a:picLocks noChangeAspect="1"/>
          </p:cNvPicPr>
          <p:nvPr/>
        </p:nvPicPr>
        <p:blipFill rotWithShape="1">
          <a:blip r:embed="rId2">
            <a:extLst>
              <a:ext uri="{28A0092B-C50C-407E-A947-70E740481C1C}">
                <a14:useLocalDpi xmlns:a14="http://schemas.microsoft.com/office/drawing/2010/main" val="0"/>
              </a:ext>
            </a:extLst>
          </a:blip>
          <a:srcRect b="2557"/>
          <a:stretch/>
        </p:blipFill>
        <p:spPr>
          <a:xfrm>
            <a:off x="2438400" y="1922284"/>
            <a:ext cx="7315200" cy="3354994"/>
          </a:xfrm>
          <a:prstGeom prst="rect">
            <a:avLst/>
          </a:prstGeom>
        </p:spPr>
      </p:pic>
      <p:sp>
        <p:nvSpPr>
          <p:cNvPr id="35" name="Content 2"/>
          <p:cNvSpPr>
            <a:spLocks noGrp="1"/>
          </p:cNvSpPr>
          <p:nvPr>
            <p:ph sz="quarter" idx="22"/>
          </p:nvPr>
        </p:nvSpPr>
        <p:spPr>
          <a:xfrm>
            <a:off x="609600" y="5277278"/>
            <a:ext cx="10972800" cy="1078992"/>
          </a:xfrm>
        </p:spPr>
        <p:txBody>
          <a:bodyPr/>
          <a:lstStyle/>
          <a:p>
            <a:r>
              <a:rPr lang="en-US" dirty="0"/>
              <a:t>SOURCE: Centers for Medicare &amp; Medicaid Services, Medicare Current Beneficiary Survey, Survey File, 2018 and Cost Supplement File, 2018.</a:t>
            </a:r>
          </a:p>
          <a:p>
            <a:r>
              <a:rPr lang="en-US" dirty="0"/>
              <a:t>NOTES: See the Detailed Tables for complete point estimates and standard errors in the Exhibit. For definitions of key terms and information on the construction of measures, see the Appendices. Estimates are presented for beneficiaries who only completed Community interviews during the year. This excludes beneficiaries for whom any Facility interview was completed. Beneficiaries who received a Community interview answered questions themselves or by proxy. Unlike survey reported utilization for beneficiaries enrolled in Fee-for-Service plans, utilization reported for those enrolled in Medicare Advantage plans is not matched to administrative records to assess accuracy. These estimates, therefore, should be interpreted with caution. Please refer to the </a:t>
            </a:r>
            <a:r>
              <a:rPr lang="en-US" i="1" dirty="0"/>
              <a:t>Data User’s Guide: Cost Supplement File </a:t>
            </a:r>
            <a:r>
              <a:rPr lang="en-US" dirty="0"/>
              <a:t>for more information.</a:t>
            </a:r>
          </a:p>
        </p:txBody>
      </p:sp>
    </p:spTree>
    <p:extLst>
      <p:ext uri="{BB962C8B-B14F-4D97-AF65-F5344CB8AC3E}">
        <p14:creationId xmlns:p14="http://schemas.microsoft.com/office/powerpoint/2010/main" val="4157248410"/>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p:cNvSpPr>
            <a:spLocks noGrp="1"/>
          </p:cNvSpPr>
          <p:nvPr>
            <p:ph type="title"/>
          </p:nvPr>
        </p:nvSpPr>
        <p:spPr/>
        <p:txBody>
          <a:bodyPr/>
          <a:lstStyle/>
          <a:p>
            <a:r>
              <a:rPr lang="en-US" dirty="0"/>
              <a:t>Exhibit 4.7 </a:t>
            </a:r>
          </a:p>
        </p:txBody>
      </p:sp>
      <p:sp>
        <p:nvSpPr>
          <p:cNvPr id="20" name="Content 1"/>
          <p:cNvSpPr>
            <a:spLocks noGrp="1"/>
          </p:cNvSpPr>
          <p:nvPr>
            <p:ph sz="quarter" idx="21"/>
          </p:nvPr>
        </p:nvSpPr>
        <p:spPr>
          <a:xfrm>
            <a:off x="609600" y="1299404"/>
            <a:ext cx="10972800" cy="640080"/>
          </a:xfrm>
        </p:spPr>
        <p:txBody>
          <a:bodyPr/>
          <a:lstStyle/>
          <a:p>
            <a:r>
              <a:rPr lang="en-US" dirty="0"/>
              <a:t>User Rates of Selected Health Care Services Among Medicare Beneficiaries </a:t>
            </a:r>
            <a:r>
              <a:rPr lang="en-US" dirty="0" smtClean="0"/>
              <a:t>Living Only </a:t>
            </a:r>
            <a:r>
              <a:rPr lang="en-US" dirty="0"/>
              <a:t>in the Community with Fee-for-Service Coverage, </a:t>
            </a:r>
            <a:r>
              <a:rPr lang="en-US" dirty="0" smtClean="0"/>
              <a:t>2018</a:t>
            </a:r>
            <a:endParaRPr lang="en-US" dirty="0"/>
          </a:p>
        </p:txBody>
      </p:sp>
      <p:pic>
        <p:nvPicPr>
          <p:cNvPr id="2" name="Picture 1" descr="This exhibit contains a graph showing user rates of seven selected health care services among Medicare beneficiaries living only in the community with fee-for-service coverage."/>
          <p:cNvPicPr>
            <a:picLocks noChangeAspect="1"/>
          </p:cNvPicPr>
          <p:nvPr/>
        </p:nvPicPr>
        <p:blipFill rotWithShape="1">
          <a:blip r:embed="rId2">
            <a:extLst>
              <a:ext uri="{28A0092B-C50C-407E-A947-70E740481C1C}">
                <a14:useLocalDpi xmlns:a14="http://schemas.microsoft.com/office/drawing/2010/main" val="0"/>
              </a:ext>
            </a:extLst>
          </a:blip>
          <a:srcRect b="12758"/>
          <a:stretch/>
        </p:blipFill>
        <p:spPr>
          <a:xfrm>
            <a:off x="1981200" y="2905009"/>
            <a:ext cx="8229600" cy="1689606"/>
          </a:xfrm>
          <a:prstGeom prst="rect">
            <a:avLst/>
          </a:prstGeom>
        </p:spPr>
      </p:pic>
      <p:sp>
        <p:nvSpPr>
          <p:cNvPr id="35" name="Content 2"/>
          <p:cNvSpPr>
            <a:spLocks noGrp="1"/>
          </p:cNvSpPr>
          <p:nvPr>
            <p:ph sz="quarter" idx="22"/>
          </p:nvPr>
        </p:nvSpPr>
        <p:spPr>
          <a:xfrm>
            <a:off x="609600" y="5560141"/>
            <a:ext cx="10972800" cy="768096"/>
          </a:xfrm>
        </p:spPr>
        <p:txBody>
          <a:bodyPr/>
          <a:lstStyle/>
          <a:p>
            <a:r>
              <a:rPr lang="en-US" dirty="0"/>
              <a:t>SOURCE: Centers for Medicare &amp; Medicaid Services, Medicare Current Beneficiary Survey, Survey File, 2018 and Cost Supplement File, 2018.</a:t>
            </a:r>
          </a:p>
          <a:p>
            <a:r>
              <a:rPr lang="en-US" dirty="0"/>
              <a:t>NOTES: See the Detailed Tables for complete point estimates and standard errors in the Exhibit. For definitions of key terms and information on the construction of measures, see the Appendices. Estimates are presented for beneficiaries who only completed Community interviews and had Medicare Fee-for-Service coverage. This excludes beneficiaries for whom any Facility interview was completed. Beneficiaries who received a Community interview answered questions themselves or by proxy.</a:t>
            </a:r>
          </a:p>
        </p:txBody>
      </p:sp>
    </p:spTree>
    <p:extLst>
      <p:ext uri="{BB962C8B-B14F-4D97-AF65-F5344CB8AC3E}">
        <p14:creationId xmlns:p14="http://schemas.microsoft.com/office/powerpoint/2010/main" val="1012399592"/>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p:cNvSpPr>
            <a:spLocks noGrp="1"/>
          </p:cNvSpPr>
          <p:nvPr>
            <p:ph type="title"/>
          </p:nvPr>
        </p:nvSpPr>
        <p:spPr/>
        <p:txBody>
          <a:bodyPr/>
          <a:lstStyle/>
          <a:p>
            <a:r>
              <a:rPr lang="en-US" dirty="0"/>
              <a:t>Exhibit 4.8 </a:t>
            </a:r>
          </a:p>
        </p:txBody>
      </p:sp>
      <p:sp>
        <p:nvSpPr>
          <p:cNvPr id="20" name="Content 1"/>
          <p:cNvSpPr>
            <a:spLocks noGrp="1"/>
          </p:cNvSpPr>
          <p:nvPr>
            <p:ph sz="quarter" idx="21"/>
          </p:nvPr>
        </p:nvSpPr>
        <p:spPr>
          <a:xfrm>
            <a:off x="609600" y="1299404"/>
            <a:ext cx="10972800" cy="640080"/>
          </a:xfrm>
        </p:spPr>
        <p:txBody>
          <a:bodyPr/>
          <a:lstStyle/>
          <a:p>
            <a:r>
              <a:rPr lang="en-US" dirty="0"/>
              <a:t>User Rates of Skilled Nursing </a:t>
            </a:r>
            <a:r>
              <a:rPr lang="en-US" dirty="0" smtClean="0"/>
              <a:t>Facility Care Among </a:t>
            </a:r>
            <a:r>
              <a:rPr lang="en-US" dirty="0"/>
              <a:t>All Medicare Beneficiaries Overall and by Age, Sex, Race/Ethnicity, and Health Status, </a:t>
            </a:r>
            <a:r>
              <a:rPr lang="en-US" dirty="0" smtClean="0"/>
              <a:t>2018</a:t>
            </a:r>
            <a:endParaRPr lang="en-US" dirty="0"/>
          </a:p>
        </p:txBody>
      </p:sp>
      <p:pic>
        <p:nvPicPr>
          <p:cNvPr id="3" name="Picture 1" descr="This exhibit contains a graph showing user rates of skilled nursing facility care among all Medicare beneficiaries, overall and by age, sex, race/ethnicity, and health status. "/>
          <p:cNvPicPr>
            <a:picLocks noChangeAspect="1"/>
          </p:cNvPicPr>
          <p:nvPr/>
        </p:nvPicPr>
        <p:blipFill rotWithShape="1">
          <a:blip r:embed="rId2">
            <a:extLst>
              <a:ext uri="{28A0092B-C50C-407E-A947-70E740481C1C}">
                <a14:useLocalDpi xmlns:a14="http://schemas.microsoft.com/office/drawing/2010/main" val="0"/>
              </a:ext>
            </a:extLst>
          </a:blip>
          <a:srcRect b="6003"/>
          <a:stretch/>
        </p:blipFill>
        <p:spPr>
          <a:xfrm>
            <a:off x="1981200" y="2129012"/>
            <a:ext cx="8229600" cy="2960138"/>
          </a:xfrm>
          <a:prstGeom prst="rect">
            <a:avLst/>
          </a:prstGeom>
        </p:spPr>
      </p:pic>
      <p:sp>
        <p:nvSpPr>
          <p:cNvPr id="35" name="Content 2"/>
          <p:cNvSpPr>
            <a:spLocks noGrp="1"/>
          </p:cNvSpPr>
          <p:nvPr>
            <p:ph sz="quarter" idx="22"/>
          </p:nvPr>
        </p:nvSpPr>
        <p:spPr>
          <a:xfrm>
            <a:off x="609600" y="5278679"/>
            <a:ext cx="10972800" cy="1078992"/>
          </a:xfrm>
        </p:spPr>
        <p:txBody>
          <a:bodyPr/>
          <a:lstStyle/>
          <a:p>
            <a:r>
              <a:rPr lang="en-US" dirty="0"/>
              <a:t>SOURCE: Centers for Medicare &amp; Medicaid Services, Medicare Current Beneficiary Survey, Survey File, 2018 and Cost Supplement File, 2018.</a:t>
            </a:r>
          </a:p>
          <a:p>
            <a:r>
              <a:rPr lang="en-US" dirty="0"/>
              <a:t>NOTES: See the Detailed Tables for complete point estimates and standard errors in the Exhibit. For definitions of key terms and information on the construction of measures, see the Appendices. Beneficiaries who received a Community interview answered questions themselves or by proxy. A facility staff member, such as a nurse, always answered questions about the beneficiary for Facility interviews. Estimates are not presented for the "other race/ethnicity" category. Unlike survey reported utilization for beneficiaries enrolled in Fee-for-Service plans, utilization reported for those enrolled in Medicare Advantage plans is not matched to administrative records to assess accuracy. These estimates, therefore, should be interpreted with caution. Please refer to the </a:t>
            </a:r>
            <a:r>
              <a:rPr lang="en-US" i="1" dirty="0"/>
              <a:t>Data User’s Guide: Cost Supplement File </a:t>
            </a:r>
            <a:r>
              <a:rPr lang="en-US" dirty="0"/>
              <a:t>for more information.</a:t>
            </a:r>
          </a:p>
        </p:txBody>
      </p:sp>
    </p:spTree>
    <p:extLst>
      <p:ext uri="{BB962C8B-B14F-4D97-AF65-F5344CB8AC3E}">
        <p14:creationId xmlns:p14="http://schemas.microsoft.com/office/powerpoint/2010/main" val="2155079724"/>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p:cNvSpPr>
            <a:spLocks noGrp="1"/>
          </p:cNvSpPr>
          <p:nvPr>
            <p:ph type="title"/>
          </p:nvPr>
        </p:nvSpPr>
        <p:spPr/>
        <p:txBody>
          <a:bodyPr/>
          <a:lstStyle/>
          <a:p>
            <a:r>
              <a:rPr lang="en-US" dirty="0"/>
              <a:t>Exhibit 4.9 </a:t>
            </a:r>
          </a:p>
        </p:txBody>
      </p:sp>
      <p:sp>
        <p:nvSpPr>
          <p:cNvPr id="20" name="Content 1"/>
          <p:cNvSpPr>
            <a:spLocks noGrp="1"/>
          </p:cNvSpPr>
          <p:nvPr>
            <p:ph sz="quarter" idx="21"/>
          </p:nvPr>
        </p:nvSpPr>
        <p:spPr>
          <a:xfrm>
            <a:off x="609600" y="1299404"/>
            <a:ext cx="10972800" cy="640080"/>
          </a:xfrm>
        </p:spPr>
        <p:txBody>
          <a:bodyPr/>
          <a:lstStyle/>
          <a:p>
            <a:r>
              <a:rPr lang="en-US" dirty="0"/>
              <a:t>User Rates of Long-Term Facility Care Among All Medicare Beneficiaries Overall and by Age, Sex, Race/Ethnicity, and Health Status, </a:t>
            </a:r>
            <a:r>
              <a:rPr lang="en-US" dirty="0" smtClean="0"/>
              <a:t>2018</a:t>
            </a:r>
            <a:endParaRPr lang="en-US" dirty="0"/>
          </a:p>
        </p:txBody>
      </p:sp>
      <p:pic>
        <p:nvPicPr>
          <p:cNvPr id="2" name="Picture 1" descr="This exhibit contains a graph showing user rates of long-term facility care among all Medicare beneficiaries, overall and by age, sex, race/ethnicity, and health status."/>
          <p:cNvPicPr>
            <a:picLocks noChangeAspect="1"/>
          </p:cNvPicPr>
          <p:nvPr/>
        </p:nvPicPr>
        <p:blipFill rotWithShape="1">
          <a:blip r:embed="rId2">
            <a:extLst>
              <a:ext uri="{28A0092B-C50C-407E-A947-70E740481C1C}">
                <a14:useLocalDpi xmlns:a14="http://schemas.microsoft.com/office/drawing/2010/main" val="0"/>
              </a:ext>
            </a:extLst>
          </a:blip>
          <a:srcRect b="5406"/>
          <a:stretch/>
        </p:blipFill>
        <p:spPr>
          <a:xfrm>
            <a:off x="1981200" y="2121446"/>
            <a:ext cx="8229600" cy="2978945"/>
          </a:xfrm>
          <a:prstGeom prst="rect">
            <a:avLst/>
          </a:prstGeom>
        </p:spPr>
      </p:pic>
      <p:sp>
        <p:nvSpPr>
          <p:cNvPr id="35" name="Content 2"/>
          <p:cNvSpPr>
            <a:spLocks noGrp="1"/>
          </p:cNvSpPr>
          <p:nvPr>
            <p:ph sz="quarter" idx="22"/>
          </p:nvPr>
        </p:nvSpPr>
        <p:spPr>
          <a:xfrm>
            <a:off x="609600" y="5282354"/>
            <a:ext cx="10972800" cy="1078992"/>
          </a:xfrm>
        </p:spPr>
        <p:txBody>
          <a:bodyPr/>
          <a:lstStyle/>
          <a:p>
            <a:r>
              <a:rPr lang="en-US" dirty="0"/>
              <a:t>SOURCE: Centers for Medicare &amp; Medicaid Services, Medicare Current Beneficiary Survey, Survey File, 2018 and Cost Supplement File, 2018.</a:t>
            </a:r>
          </a:p>
          <a:p>
            <a:r>
              <a:rPr lang="en-US" dirty="0"/>
              <a:t>NOTES: See the Detailed Tables for complete point estimates and standard errors in the Exhibit. For definitions of key terms and information on the construction of measures, see the Appendices. Beneficiaries who received a Community interview answered questions themselves or by proxy. A facility staff member, such as a nurse, always answered questions about the beneficiary for Facility interviews. Estimates are not presented for the "other race/ethnicity" category. Unlike survey reported utilization for beneficiaries enrolled in Fee-for-Service plans, utilization reported for those enrolled in Medicare Advantage plans is not matched to administrative records to assess accuracy. These estimates, therefore, should be interpreted with caution. Please refer to the </a:t>
            </a:r>
            <a:r>
              <a:rPr lang="en-US" i="1" dirty="0"/>
              <a:t>Data User’s Guide: Cost Supplement File </a:t>
            </a:r>
            <a:r>
              <a:rPr lang="en-US" dirty="0"/>
              <a:t>for more information.</a:t>
            </a:r>
          </a:p>
        </p:txBody>
      </p:sp>
    </p:spTree>
    <p:extLst>
      <p:ext uri="{BB962C8B-B14F-4D97-AF65-F5344CB8AC3E}">
        <p14:creationId xmlns:p14="http://schemas.microsoft.com/office/powerpoint/2010/main" val="4000434701"/>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p:cNvSpPr>
            <a:spLocks noGrp="1"/>
          </p:cNvSpPr>
          <p:nvPr>
            <p:ph type="title"/>
          </p:nvPr>
        </p:nvSpPr>
        <p:spPr/>
        <p:txBody>
          <a:bodyPr/>
          <a:lstStyle/>
          <a:p>
            <a:r>
              <a:rPr lang="en-US" dirty="0" smtClean="0"/>
              <a:t>Section </a:t>
            </a:r>
            <a:r>
              <a:rPr lang="en-US" dirty="0"/>
              <a:t>5</a:t>
            </a:r>
            <a:r>
              <a:rPr lang="en-US" dirty="0" smtClean="0"/>
              <a:t>: </a:t>
            </a:r>
            <a:r>
              <a:rPr lang="en-US" dirty="0"/>
              <a:t>How Much Do Health Care Services for the Medicare Population </a:t>
            </a:r>
            <a:r>
              <a:rPr lang="en-US" dirty="0" smtClean="0"/>
              <a:t>Cost</a:t>
            </a:r>
            <a:r>
              <a:rPr lang="en-US" dirty="0"/>
              <a:t>?</a:t>
            </a:r>
          </a:p>
        </p:txBody>
      </p:sp>
    </p:spTree>
    <p:extLst>
      <p:ext uri="{BB962C8B-B14F-4D97-AF65-F5344CB8AC3E}">
        <p14:creationId xmlns:p14="http://schemas.microsoft.com/office/powerpoint/2010/main" val="2987853085"/>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p:cNvSpPr>
            <a:spLocks noGrp="1"/>
          </p:cNvSpPr>
          <p:nvPr>
            <p:ph type="title"/>
          </p:nvPr>
        </p:nvSpPr>
        <p:spPr/>
        <p:txBody>
          <a:bodyPr/>
          <a:lstStyle/>
          <a:p>
            <a:r>
              <a:rPr lang="en-US" dirty="0"/>
              <a:t>Exhibit 5.1 </a:t>
            </a:r>
          </a:p>
        </p:txBody>
      </p:sp>
      <p:sp>
        <p:nvSpPr>
          <p:cNvPr id="20" name="Content 1"/>
          <p:cNvSpPr>
            <a:spLocks noGrp="1"/>
          </p:cNvSpPr>
          <p:nvPr>
            <p:ph sz="quarter" idx="21"/>
          </p:nvPr>
        </p:nvSpPr>
        <p:spPr>
          <a:xfrm>
            <a:off x="609600" y="1299404"/>
            <a:ext cx="10972800" cy="640080"/>
          </a:xfrm>
        </p:spPr>
        <p:txBody>
          <a:bodyPr/>
          <a:lstStyle/>
          <a:p>
            <a:r>
              <a:rPr lang="en-US" dirty="0"/>
              <a:t>Total Health Care Service Expenditures Among All Medicare Beneficiaries Overall, by Source of Payment, and for Selected Service Types, in Millions of Dollars, </a:t>
            </a:r>
            <a:r>
              <a:rPr lang="en-US" dirty="0" smtClean="0"/>
              <a:t>2018</a:t>
            </a:r>
            <a:endParaRPr lang="en-US" dirty="0"/>
          </a:p>
        </p:txBody>
      </p:sp>
      <p:pic>
        <p:nvPicPr>
          <p:cNvPr id="3" name="Picture 1" descr="This exhibit contains total health care service expenditures among all Medicare beneficiaries overall, a pie chart showing total health care service expenditures by source of payment, and a graph showing total health care service expenditures for eight selected service types."/>
          <p:cNvPicPr>
            <a:picLocks noChangeAspect="1"/>
          </p:cNvPicPr>
          <p:nvPr/>
        </p:nvPicPr>
        <p:blipFill rotWithShape="1">
          <a:blip r:embed="rId3" cstate="print">
            <a:extLst>
              <a:ext uri="{28A0092B-C50C-407E-A947-70E740481C1C}">
                <a14:useLocalDpi xmlns:a14="http://schemas.microsoft.com/office/drawing/2010/main" val="0"/>
              </a:ext>
            </a:extLst>
          </a:blip>
          <a:srcRect b="6254"/>
          <a:stretch/>
        </p:blipFill>
        <p:spPr>
          <a:xfrm>
            <a:off x="3352800" y="1917746"/>
            <a:ext cx="5486400" cy="3329426"/>
          </a:xfrm>
          <a:prstGeom prst="rect">
            <a:avLst/>
          </a:prstGeom>
        </p:spPr>
      </p:pic>
      <p:sp>
        <p:nvSpPr>
          <p:cNvPr id="2" name="Content 2"/>
          <p:cNvSpPr txBox="1"/>
          <p:nvPr/>
        </p:nvSpPr>
        <p:spPr bwMode="auto">
          <a:xfrm>
            <a:off x="3636579" y="2319299"/>
            <a:ext cx="2238703" cy="477054"/>
          </a:xfrm>
          <a:prstGeom prst="rect">
            <a:avLst/>
          </a:prstGeom>
          <a:ln>
            <a:noFill/>
          </a:ln>
          <a:extLst/>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rtlCol="0" anchor="t" anchorCtr="0" compatLnSpc="1">
            <a:prstTxWarp prst="textNoShape">
              <a:avLst/>
            </a:prstTxWarp>
            <a:spAutoFit/>
          </a:bodyPr>
          <a:lstStyle/>
          <a:p>
            <a:pPr algn="ctr"/>
            <a:r>
              <a:rPr lang="en-US" sz="2500" b="1" dirty="0" smtClean="0">
                <a:solidFill>
                  <a:srgbClr val="44739F"/>
                </a:solidFill>
              </a:rPr>
              <a:t>$1,008,072</a:t>
            </a:r>
            <a:endParaRPr lang="en-US" sz="2500" b="1" dirty="0">
              <a:solidFill>
                <a:srgbClr val="44739F"/>
              </a:solidFill>
            </a:endParaRPr>
          </a:p>
        </p:txBody>
      </p:sp>
      <p:sp>
        <p:nvSpPr>
          <p:cNvPr id="35" name="Content 3"/>
          <p:cNvSpPr>
            <a:spLocks noGrp="1"/>
          </p:cNvSpPr>
          <p:nvPr>
            <p:ph sz="quarter" idx="22"/>
          </p:nvPr>
        </p:nvSpPr>
        <p:spPr>
          <a:xfrm>
            <a:off x="609600" y="5165284"/>
            <a:ext cx="10972800" cy="1545336"/>
          </a:xfrm>
        </p:spPr>
        <p:txBody>
          <a:bodyPr/>
          <a:lstStyle/>
          <a:p>
            <a:r>
              <a:rPr lang="en-US" dirty="0"/>
              <a:t>SOURCE: Centers for Medicare &amp; Medicaid Services, Medicare Current Beneficiary Survey, Cost Supplement File, </a:t>
            </a:r>
            <a:r>
              <a:rPr lang="en-US" dirty="0" smtClean="0"/>
              <a:t>2018.</a:t>
            </a:r>
            <a:endParaRPr lang="en-US" dirty="0"/>
          </a:p>
          <a:p>
            <a:r>
              <a:rPr lang="en-US" dirty="0"/>
              <a:t>NOTES: Percentages may not sum to 100 percent due to rounding. See the Detailed Tables for complete point estimates and standard errors in the Exhibit. For definitions of key terms and information on the construction of measures, see the Appendices. Beneficiaries who received a Community interview answered questions themselves or by proxy. A facility staff member, such as a nurse, always answered questions about the beneficiary for Facility interviews. Unlike survey reported spending for beneficiaries enrolled in Fee-for-Service plans, spending reported for those enrolled in Medicare Advantage plans is not matched to administrative records to assess accuracy. These estimates, therefore, should be interpreted with caution. Please refer to the </a:t>
            </a:r>
            <a:r>
              <a:rPr lang="en-US" i="1" dirty="0"/>
              <a:t>Data User’s Guide: Cost Supplement File </a:t>
            </a:r>
            <a:r>
              <a:rPr lang="en-US" dirty="0"/>
              <a:t>for more information</a:t>
            </a:r>
            <a:r>
              <a:rPr lang="en-US" dirty="0" smtClean="0"/>
              <a:t>. ‡</a:t>
            </a:r>
            <a:r>
              <a:rPr lang="en-US" dirty="0"/>
              <a:t>Dental services expenditures are only available for those who completed at least one Community interview in the year. Health care service expenditures presented do not reflect the amount paid by beneficiaries, but rather the amount paid by all sources. </a:t>
            </a:r>
            <a:r>
              <a:rPr lang="en-US" dirty="0" smtClean="0"/>
              <a:t/>
            </a:r>
            <a:br>
              <a:rPr lang="en-US" dirty="0" smtClean="0"/>
            </a:br>
            <a:r>
              <a:rPr lang="en-US" dirty="0" smtClean="0"/>
              <a:t>Estimates </a:t>
            </a:r>
            <a:r>
              <a:rPr lang="en-US" dirty="0"/>
              <a:t>for Medicare Home Health Services are only presented in the Chartbook for beneficiaries who completed at least one Community interview during the year and are </a:t>
            </a:r>
            <a:r>
              <a:rPr lang="en-US" dirty="0" smtClean="0"/>
              <a:t/>
            </a:r>
            <a:br>
              <a:rPr lang="en-US" dirty="0" smtClean="0"/>
            </a:br>
            <a:r>
              <a:rPr lang="en-US" dirty="0" smtClean="0"/>
              <a:t>therefore </a:t>
            </a:r>
            <a:r>
              <a:rPr lang="en-US" dirty="0"/>
              <a:t>excluded from this Exhibit.</a:t>
            </a:r>
          </a:p>
        </p:txBody>
      </p:sp>
    </p:spTree>
    <p:extLst>
      <p:ext uri="{BB962C8B-B14F-4D97-AF65-F5344CB8AC3E}">
        <p14:creationId xmlns:p14="http://schemas.microsoft.com/office/powerpoint/2010/main" val="265963998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p:cNvSpPr>
            <a:spLocks noGrp="1"/>
          </p:cNvSpPr>
          <p:nvPr>
            <p:ph type="title"/>
          </p:nvPr>
        </p:nvSpPr>
        <p:spPr/>
        <p:txBody>
          <a:bodyPr/>
          <a:lstStyle/>
          <a:p>
            <a:pPr marL="0" marR="0" lvl="0" indent="0" algn="ctr" defTabSz="914400" rtl="0" eaLnBrk="1" fontAlgn="base" latinLnBrk="0" hangingPunct="1">
              <a:lnSpc>
                <a:spcPct val="100000"/>
              </a:lnSpc>
              <a:spcBef>
                <a:spcPts val="400"/>
              </a:spcBef>
              <a:spcAft>
                <a:spcPts val="1200"/>
              </a:spcAft>
              <a:buClrTx/>
              <a:buSzTx/>
              <a:buFontTx/>
              <a:buNone/>
              <a:tabLst/>
              <a:defRPr/>
            </a:pPr>
            <a:r>
              <a:rPr lang="en-US" sz="1600" i="0" u="none" cap="none" baseline="0" dirty="0" smtClean="0">
                <a:solidFill>
                  <a:schemeClr val="tx2"/>
                </a:solidFill>
                <a:effectLst/>
              </a:rPr>
              <a:t>Exhibit S.1 </a:t>
            </a:r>
            <a:endParaRPr lang="en-US" sz="1600" dirty="0" smtClean="0">
              <a:effectLst/>
            </a:endParaRPr>
          </a:p>
        </p:txBody>
      </p:sp>
      <p:sp>
        <p:nvSpPr>
          <p:cNvPr id="20" name="Content 1"/>
          <p:cNvSpPr>
            <a:spLocks noGrp="1"/>
          </p:cNvSpPr>
          <p:nvPr>
            <p:ph sz="quarter" idx="21"/>
          </p:nvPr>
        </p:nvSpPr>
        <p:spPr>
          <a:xfrm>
            <a:off x="609600" y="1299403"/>
            <a:ext cx="10972800" cy="320040"/>
          </a:xfrm>
        </p:spPr>
        <p:txBody>
          <a:bodyPr/>
          <a:lstStyle/>
          <a:p>
            <a:r>
              <a:rPr lang="en-US" dirty="0"/>
              <a:t>Language Use Among Beneficiaries Living Only in the Community, 2018</a:t>
            </a:r>
          </a:p>
        </p:txBody>
      </p:sp>
      <p:pic>
        <p:nvPicPr>
          <p:cNvPr id="3" name="Picture 1" descr="This exhibit contains graphs showing language use other than English spoken at home and preferred language for medical care among beneficiaries living only in the community. "/>
          <p:cNvPicPr>
            <a:picLocks noChangeAspect="1"/>
          </p:cNvPicPr>
          <p:nvPr/>
        </p:nvPicPr>
        <p:blipFill rotWithShape="1">
          <a:blip r:embed="rId2"/>
          <a:srcRect l="18066" t="2934" r="19530" b="38266"/>
          <a:stretch/>
        </p:blipFill>
        <p:spPr>
          <a:xfrm>
            <a:off x="609600" y="1845741"/>
            <a:ext cx="4306526" cy="3343623"/>
          </a:xfrm>
          <a:prstGeom prst="rect">
            <a:avLst/>
          </a:prstGeom>
        </p:spPr>
      </p:pic>
      <p:pic>
        <p:nvPicPr>
          <p:cNvPr id="4" name="Picture 2" descr="This exhibit contains graphs showing language use other than English spoken at home and preferred language for medical care among beneficiaries living only in the community. "/>
          <p:cNvPicPr>
            <a:picLocks noChangeAspect="1"/>
          </p:cNvPicPr>
          <p:nvPr/>
        </p:nvPicPr>
        <p:blipFill rotWithShape="1">
          <a:blip r:embed="rId2"/>
          <a:srcRect t="66000"/>
          <a:stretch/>
        </p:blipFill>
        <p:spPr>
          <a:xfrm>
            <a:off x="4907280" y="1845741"/>
            <a:ext cx="6675120" cy="1870101"/>
          </a:xfrm>
          <a:prstGeom prst="rect">
            <a:avLst/>
          </a:prstGeom>
        </p:spPr>
      </p:pic>
      <p:sp>
        <p:nvSpPr>
          <p:cNvPr id="35" name="Content 2"/>
          <p:cNvSpPr>
            <a:spLocks noGrp="1"/>
          </p:cNvSpPr>
          <p:nvPr>
            <p:ph sz="quarter" idx="22"/>
          </p:nvPr>
        </p:nvSpPr>
        <p:spPr>
          <a:xfrm>
            <a:off x="609600" y="5415662"/>
            <a:ext cx="10972800" cy="923544"/>
          </a:xfrm>
        </p:spPr>
        <p:txBody>
          <a:bodyPr/>
          <a:lstStyle/>
          <a:p>
            <a:r>
              <a:rPr lang="en-US" dirty="0"/>
              <a:t>SOURCE</a:t>
            </a:r>
            <a:r>
              <a:rPr lang="en-US" dirty="0" smtClean="0"/>
              <a:t>: </a:t>
            </a:r>
            <a:r>
              <a:rPr lang="en-US" dirty="0"/>
              <a:t>Centers for Medicare &amp; Medicaid Services, Medicare Current Beneficiary Survey, Survey File, 2018.</a:t>
            </a:r>
          </a:p>
          <a:p>
            <a:r>
              <a:rPr lang="en-US" dirty="0"/>
              <a:t>NOTES: Percentages may not sum to 100 percent due to rounding. See the Detailed Tables for complete point estimates and standard errors in the Exhibit. For definitions of key terms and information on the construction of measures, see the Appendices. Estimates are presented for beneficiaries who completed only Community interviews during the year. This excludes beneficiaries for whom </a:t>
            </a:r>
            <a:r>
              <a:rPr lang="en-US" dirty="0" smtClean="0"/>
              <a:t>any</a:t>
            </a:r>
            <a:r>
              <a:rPr lang="en-US" dirty="0"/>
              <a:t> Facility interview was completed during the year. Beneficiaries who received a Community interview answered questions themselves or by proxy. An estimate is not presented for the “Other” category of Preferred Language for Medical Care, although it is included in the denominator</a:t>
            </a:r>
            <a:r>
              <a:rPr lang="en-US" dirty="0" smtClean="0"/>
              <a:t>.</a:t>
            </a:r>
            <a:r>
              <a:rPr lang="en-US" dirty="0"/>
              <a:t> </a:t>
            </a:r>
          </a:p>
        </p:txBody>
      </p:sp>
    </p:spTree>
    <p:extLst>
      <p:ext uri="{BB962C8B-B14F-4D97-AF65-F5344CB8AC3E}">
        <p14:creationId xmlns:p14="http://schemas.microsoft.com/office/powerpoint/2010/main" val="2112953854"/>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p:cNvSpPr>
            <a:spLocks noGrp="1"/>
          </p:cNvSpPr>
          <p:nvPr>
            <p:ph type="title"/>
          </p:nvPr>
        </p:nvSpPr>
        <p:spPr/>
        <p:txBody>
          <a:bodyPr/>
          <a:lstStyle/>
          <a:p>
            <a:r>
              <a:rPr lang="en-US" dirty="0"/>
              <a:t>Exhibit 5.2 </a:t>
            </a:r>
          </a:p>
        </p:txBody>
      </p:sp>
      <p:sp>
        <p:nvSpPr>
          <p:cNvPr id="20" name="Content 1"/>
          <p:cNvSpPr>
            <a:spLocks noGrp="1"/>
          </p:cNvSpPr>
          <p:nvPr>
            <p:ph sz="quarter" idx="21"/>
          </p:nvPr>
        </p:nvSpPr>
        <p:spPr>
          <a:xfrm>
            <a:off x="609600" y="1299403"/>
            <a:ext cx="10972800" cy="640080"/>
          </a:xfrm>
        </p:spPr>
        <p:txBody>
          <a:bodyPr/>
          <a:lstStyle/>
          <a:p>
            <a:r>
              <a:rPr lang="en-US" dirty="0"/>
              <a:t>Distribution of Total Out-of-Pocket Health Care Service Expenditures Among All Medicare Beneficiaries, </a:t>
            </a:r>
            <a:r>
              <a:rPr lang="en-US" dirty="0" smtClean="0"/>
              <a:t>2018</a:t>
            </a:r>
            <a:endParaRPr lang="en-US" dirty="0"/>
          </a:p>
        </p:txBody>
      </p:sp>
      <p:pic>
        <p:nvPicPr>
          <p:cNvPr id="3" name="Picture 1" descr="This exhibit contains a graph displaying the distribution of total out-of-pocket health care service expenditures by beneficiary spending percentage group."/>
          <p:cNvPicPr>
            <a:picLocks noChangeAspect="1"/>
          </p:cNvPicPr>
          <p:nvPr/>
        </p:nvPicPr>
        <p:blipFill rotWithShape="1">
          <a:blip r:embed="rId3" cstate="print">
            <a:extLst>
              <a:ext uri="{28A0092B-C50C-407E-A947-70E740481C1C}">
                <a14:useLocalDpi xmlns:a14="http://schemas.microsoft.com/office/drawing/2010/main" val="0"/>
              </a:ext>
            </a:extLst>
          </a:blip>
          <a:srcRect b="2049"/>
          <a:stretch/>
        </p:blipFill>
        <p:spPr>
          <a:xfrm>
            <a:off x="3451466" y="1939483"/>
            <a:ext cx="5289067" cy="3657600"/>
          </a:xfrm>
          <a:prstGeom prst="rect">
            <a:avLst/>
          </a:prstGeom>
        </p:spPr>
      </p:pic>
      <p:sp>
        <p:nvSpPr>
          <p:cNvPr id="35" name="Content 2"/>
          <p:cNvSpPr>
            <a:spLocks noGrp="1"/>
          </p:cNvSpPr>
          <p:nvPr>
            <p:ph sz="quarter" idx="22"/>
          </p:nvPr>
        </p:nvSpPr>
        <p:spPr>
          <a:xfrm>
            <a:off x="609600" y="5603789"/>
            <a:ext cx="10972800" cy="1078992"/>
          </a:xfrm>
        </p:spPr>
        <p:txBody>
          <a:bodyPr/>
          <a:lstStyle/>
          <a:p>
            <a:r>
              <a:rPr lang="en-US" dirty="0"/>
              <a:t>SOURCE: Centers for Medicare &amp; Medicaid Services, Medicare Current Beneficiary Survey, Survey File, </a:t>
            </a:r>
            <a:r>
              <a:rPr lang="en-US" dirty="0" smtClean="0"/>
              <a:t>2018 </a:t>
            </a:r>
            <a:r>
              <a:rPr lang="en-US" dirty="0"/>
              <a:t>and Cost Supplement File, </a:t>
            </a:r>
            <a:r>
              <a:rPr lang="en-US" dirty="0" smtClean="0"/>
              <a:t>2018.</a:t>
            </a:r>
          </a:p>
          <a:p>
            <a:r>
              <a:rPr lang="en-US" dirty="0"/>
              <a:t>NOTES: Percentages may not sum to 100 percent due to rounding. See the Detailed Tables for complete point estimates and standard errors in the Exhibit. For definitions of key terms and information on the construction of measures, see the Appendices. Beneficiaries who received a Community interview answered questions themselves or by proxy. A facility staff member, such as a nurse, always answered questions about the beneficiary for Facility interviews. Unlike survey reported spending for beneficiaries enrolled in Fee-for-Service plans, spending reported for those enrolled in Medicare Advantage plans is not matched to administrative records to assess accuracy. These estimates, therefore, should be interpreted </a:t>
            </a:r>
            <a:r>
              <a:rPr lang="en-US" dirty="0" smtClean="0"/>
              <a:t/>
            </a:r>
            <a:br>
              <a:rPr lang="en-US" dirty="0" smtClean="0"/>
            </a:br>
            <a:r>
              <a:rPr lang="en-US" dirty="0" smtClean="0"/>
              <a:t>with </a:t>
            </a:r>
            <a:r>
              <a:rPr lang="en-US" dirty="0"/>
              <a:t>caution. Please refer to the </a:t>
            </a:r>
            <a:r>
              <a:rPr lang="en-US" i="1" dirty="0"/>
              <a:t>Data User’s Guide: Cost Supplement File </a:t>
            </a:r>
            <a:r>
              <a:rPr lang="en-US" dirty="0"/>
              <a:t>for more information.</a:t>
            </a:r>
          </a:p>
        </p:txBody>
      </p:sp>
    </p:spTree>
    <p:extLst>
      <p:ext uri="{BB962C8B-B14F-4D97-AF65-F5344CB8AC3E}">
        <p14:creationId xmlns:p14="http://schemas.microsoft.com/office/powerpoint/2010/main" val="3490817853"/>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p:cNvSpPr>
            <a:spLocks noGrp="1"/>
          </p:cNvSpPr>
          <p:nvPr>
            <p:ph type="title"/>
          </p:nvPr>
        </p:nvSpPr>
        <p:spPr/>
        <p:txBody>
          <a:bodyPr/>
          <a:lstStyle/>
          <a:p>
            <a:r>
              <a:rPr lang="en-US" dirty="0"/>
              <a:t>Exhibit 5.3 </a:t>
            </a:r>
          </a:p>
        </p:txBody>
      </p:sp>
      <p:sp>
        <p:nvSpPr>
          <p:cNvPr id="20" name="Content 1"/>
          <p:cNvSpPr>
            <a:spLocks noGrp="1"/>
          </p:cNvSpPr>
          <p:nvPr>
            <p:ph sz="quarter" idx="21"/>
          </p:nvPr>
        </p:nvSpPr>
        <p:spPr>
          <a:xfrm>
            <a:off x="609600" y="1299404"/>
            <a:ext cx="10972800" cy="640080"/>
          </a:xfrm>
        </p:spPr>
        <p:txBody>
          <a:bodyPr/>
          <a:lstStyle/>
          <a:p>
            <a:r>
              <a:rPr lang="en-US" dirty="0"/>
              <a:t>Total Health Care Service Expenditures per Capita for Selected Service Types Among Medicare Beneficiaries </a:t>
            </a:r>
            <a:r>
              <a:rPr lang="en-US" dirty="0" smtClean="0"/>
              <a:t>Living Only </a:t>
            </a:r>
            <a:r>
              <a:rPr lang="en-US" dirty="0"/>
              <a:t>in the Community, in Dollars, </a:t>
            </a:r>
            <a:r>
              <a:rPr lang="en-US" dirty="0" smtClean="0"/>
              <a:t>2018</a:t>
            </a:r>
            <a:endParaRPr lang="en-US" dirty="0"/>
          </a:p>
        </p:txBody>
      </p:sp>
      <p:pic>
        <p:nvPicPr>
          <p:cNvPr id="3" name="Picture 1" descr="This exhibit contains a graph showing total health care service expenditures per capita for seven selected service types among Medicare beneficiaries living only in the community."/>
          <p:cNvPicPr>
            <a:picLocks noChangeAspect="1"/>
          </p:cNvPicPr>
          <p:nvPr/>
        </p:nvPicPr>
        <p:blipFill rotWithShape="1">
          <a:blip r:embed="rId2">
            <a:extLst>
              <a:ext uri="{28A0092B-C50C-407E-A947-70E740481C1C}">
                <a14:useLocalDpi xmlns:a14="http://schemas.microsoft.com/office/drawing/2010/main" val="0"/>
              </a:ext>
            </a:extLst>
          </a:blip>
          <a:srcRect b="13410"/>
          <a:stretch/>
        </p:blipFill>
        <p:spPr>
          <a:xfrm>
            <a:off x="1524000" y="2698744"/>
            <a:ext cx="9144000" cy="1631073"/>
          </a:xfrm>
          <a:prstGeom prst="rect">
            <a:avLst/>
          </a:prstGeom>
        </p:spPr>
      </p:pic>
      <p:sp>
        <p:nvSpPr>
          <p:cNvPr id="35" name="Content 2"/>
          <p:cNvSpPr>
            <a:spLocks noGrp="1"/>
          </p:cNvSpPr>
          <p:nvPr>
            <p:ph sz="quarter" idx="22"/>
          </p:nvPr>
        </p:nvSpPr>
        <p:spPr>
          <a:xfrm>
            <a:off x="609600" y="5089078"/>
            <a:ext cx="10972800" cy="1234440"/>
          </a:xfrm>
        </p:spPr>
        <p:txBody>
          <a:bodyPr/>
          <a:lstStyle/>
          <a:p>
            <a:r>
              <a:rPr lang="en-US" dirty="0"/>
              <a:t>SOURCE: Centers for Medicare &amp; Medicaid Services, Medicare Current Beneficiary Survey, Survey File, </a:t>
            </a:r>
            <a:r>
              <a:rPr lang="en-US" dirty="0" smtClean="0"/>
              <a:t>2018 </a:t>
            </a:r>
            <a:r>
              <a:rPr lang="en-US" dirty="0"/>
              <a:t>and Cost Supplement File, </a:t>
            </a:r>
            <a:r>
              <a:rPr lang="en-US" dirty="0" smtClean="0"/>
              <a:t>2018.</a:t>
            </a:r>
            <a:endParaRPr lang="en-US" dirty="0"/>
          </a:p>
          <a:p>
            <a:r>
              <a:rPr lang="en-US" dirty="0"/>
              <a:t>NOTES</a:t>
            </a:r>
            <a:r>
              <a:rPr lang="en-US" dirty="0" smtClean="0"/>
              <a:t>: </a:t>
            </a:r>
            <a:r>
              <a:rPr lang="en-US" dirty="0"/>
              <a:t>See the Detailed Tables for complete point estimates and standard errors in the Exhibit. For definitions of key terms and information on the construction of measures, see the Appendices. Estimates are presented for beneficiaries who only completed Community interviews during the year. This excludes beneficiaries for whom any Facility interview was completed. Beneficiaries who received a Community interview answered questions themselves or by proxy. Unlike survey reported spending for beneficiaries enrolled in Fee-for-Service plans, spending reported for those enrolled in Medicare Advantage plans is not matched to administrative records to assess accuracy. These estimates, therefore, should be interpreted with caution. Please refer to the </a:t>
            </a:r>
            <a:r>
              <a:rPr lang="en-US" i="1" dirty="0"/>
              <a:t>Data User’s Guide: Cost Supplement File </a:t>
            </a:r>
            <a:r>
              <a:rPr lang="en-US" dirty="0"/>
              <a:t>for more information. Health care service expenditures presented do not reflect the amount paid by beneficiaries, but rather the amount paid by all sources.</a:t>
            </a:r>
          </a:p>
        </p:txBody>
      </p:sp>
    </p:spTree>
    <p:extLst>
      <p:ext uri="{BB962C8B-B14F-4D97-AF65-F5344CB8AC3E}">
        <p14:creationId xmlns:p14="http://schemas.microsoft.com/office/powerpoint/2010/main" val="4105204123"/>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p:cNvSpPr>
            <a:spLocks noGrp="1"/>
          </p:cNvSpPr>
          <p:nvPr>
            <p:ph type="title"/>
          </p:nvPr>
        </p:nvSpPr>
        <p:spPr/>
        <p:txBody>
          <a:bodyPr/>
          <a:lstStyle/>
          <a:p>
            <a:r>
              <a:rPr lang="en-US" dirty="0"/>
              <a:t>Exhibit 5.4 </a:t>
            </a:r>
          </a:p>
        </p:txBody>
      </p:sp>
      <p:sp>
        <p:nvSpPr>
          <p:cNvPr id="20" name="Content 1"/>
          <p:cNvSpPr>
            <a:spLocks noGrp="1"/>
          </p:cNvSpPr>
          <p:nvPr>
            <p:ph sz="quarter" idx="21"/>
          </p:nvPr>
        </p:nvSpPr>
        <p:spPr>
          <a:xfrm>
            <a:off x="609600" y="1299404"/>
            <a:ext cx="10972800" cy="960120"/>
          </a:xfrm>
        </p:spPr>
        <p:txBody>
          <a:bodyPr/>
          <a:lstStyle/>
          <a:p>
            <a:r>
              <a:rPr lang="en-US" dirty="0"/>
              <a:t>Total Out-of-Pocket Health Care Service Expenditures per Capita for Selected Service Types Among Medicare Beneficiaries </a:t>
            </a:r>
            <a:r>
              <a:rPr lang="en-US" dirty="0" smtClean="0"/>
              <a:t>Living </a:t>
            </a:r>
            <a:r>
              <a:rPr lang="en-US" dirty="0"/>
              <a:t>Only in the Community, in Dollars, </a:t>
            </a:r>
            <a:r>
              <a:rPr lang="en-US" dirty="0" smtClean="0"/>
              <a:t>2018</a:t>
            </a:r>
            <a:endParaRPr lang="en-US" dirty="0"/>
          </a:p>
        </p:txBody>
      </p:sp>
      <p:pic>
        <p:nvPicPr>
          <p:cNvPr id="3" name="Picture 1" descr="This exhibit contains a graph showing total out-of-pocket health care service expenditures per capita for five selected service types among Medicare beneficiaries living only in the community. "/>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24000" y="3015343"/>
            <a:ext cx="9144000" cy="1347212"/>
          </a:xfrm>
          <a:prstGeom prst="rect">
            <a:avLst/>
          </a:prstGeom>
        </p:spPr>
      </p:pic>
      <p:sp>
        <p:nvSpPr>
          <p:cNvPr id="35" name="Content 2"/>
          <p:cNvSpPr>
            <a:spLocks noGrp="1"/>
          </p:cNvSpPr>
          <p:nvPr>
            <p:ph sz="quarter" idx="22"/>
          </p:nvPr>
        </p:nvSpPr>
        <p:spPr>
          <a:xfrm>
            <a:off x="609600" y="5118375"/>
            <a:ext cx="10972800" cy="1234440"/>
          </a:xfrm>
        </p:spPr>
        <p:txBody>
          <a:bodyPr/>
          <a:lstStyle/>
          <a:p>
            <a:r>
              <a:rPr lang="en-US" dirty="0"/>
              <a:t>SOURCE: Centers for Medicare &amp; Medicaid Services, Medicare Current Beneficiary Survey, Survey File, </a:t>
            </a:r>
            <a:r>
              <a:rPr lang="en-US" dirty="0" smtClean="0"/>
              <a:t>2018 </a:t>
            </a:r>
            <a:r>
              <a:rPr lang="en-US" dirty="0"/>
              <a:t>and Cost Supplement File, </a:t>
            </a:r>
            <a:r>
              <a:rPr lang="en-US" dirty="0" smtClean="0"/>
              <a:t>2018.</a:t>
            </a:r>
            <a:endParaRPr lang="en-US" dirty="0"/>
          </a:p>
          <a:p>
            <a:r>
              <a:rPr lang="en-US" dirty="0"/>
              <a:t>NOTES</a:t>
            </a:r>
            <a:r>
              <a:rPr lang="en-US" dirty="0" smtClean="0"/>
              <a:t>: </a:t>
            </a:r>
            <a:r>
              <a:rPr lang="en-US" dirty="0"/>
              <a:t>See the Detailed Tables for complete point estimates and standard errors in the Exhibit. For definitions of key terms and information on the construction of measures, see the Appendices. Estimates are presented for beneficiaries who only completed Community interviews during the year. This excludes beneficiaries for whom any Facility interview was completed. Beneficiaries who received a Community interview answered questions themselves or by proxy. Unlike survey reported spending for beneficiaries enrolled in Fee-for-Service plans, spending reported for those enrolled in Medicare Advantage plans is not matched to administrative records to assess accuracy. These estimates, therefore, should be interpreted with caution. Please refer to the </a:t>
            </a:r>
            <a:r>
              <a:rPr lang="en-US" i="1" dirty="0"/>
              <a:t>Data User’s Guide: Cost Supplement File </a:t>
            </a:r>
            <a:r>
              <a:rPr lang="en-US" dirty="0"/>
              <a:t>for more information. Estimates for Medicare Home Health Services and Medicare Hospice Services are not presented due to suppression. For more information about suppression guidelines, see the Technical Appendix.</a:t>
            </a:r>
          </a:p>
        </p:txBody>
      </p:sp>
    </p:spTree>
    <p:extLst>
      <p:ext uri="{BB962C8B-B14F-4D97-AF65-F5344CB8AC3E}">
        <p14:creationId xmlns:p14="http://schemas.microsoft.com/office/powerpoint/2010/main" val="772208283"/>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p:cNvSpPr>
            <a:spLocks noGrp="1"/>
          </p:cNvSpPr>
          <p:nvPr>
            <p:ph type="title"/>
          </p:nvPr>
        </p:nvSpPr>
        <p:spPr/>
        <p:txBody>
          <a:bodyPr/>
          <a:lstStyle/>
          <a:p>
            <a:r>
              <a:rPr lang="en-US" dirty="0"/>
              <a:t>Exhibit 5.5 </a:t>
            </a:r>
          </a:p>
        </p:txBody>
      </p:sp>
      <p:sp>
        <p:nvSpPr>
          <p:cNvPr id="20" name="Content 1"/>
          <p:cNvSpPr>
            <a:spLocks noGrp="1"/>
          </p:cNvSpPr>
          <p:nvPr>
            <p:ph sz="quarter" idx="21"/>
          </p:nvPr>
        </p:nvSpPr>
        <p:spPr>
          <a:xfrm>
            <a:off x="609600" y="1299404"/>
            <a:ext cx="10972800" cy="640080"/>
          </a:xfrm>
        </p:spPr>
        <p:txBody>
          <a:bodyPr/>
          <a:lstStyle/>
          <a:p>
            <a:r>
              <a:rPr lang="en-US" dirty="0"/>
              <a:t>Total Health Care Service Expenditures per Capita for Selected Service Types Among Medicare Beneficiaries </a:t>
            </a:r>
            <a:r>
              <a:rPr lang="en-US" dirty="0" smtClean="0"/>
              <a:t>Living </a:t>
            </a:r>
            <a:r>
              <a:rPr lang="en-US" dirty="0"/>
              <a:t>Only in the Community by Age, in Dollars, </a:t>
            </a:r>
            <a:r>
              <a:rPr lang="en-US" dirty="0" smtClean="0"/>
              <a:t>2018</a:t>
            </a:r>
            <a:endParaRPr lang="en-US" dirty="0"/>
          </a:p>
        </p:txBody>
      </p:sp>
      <p:pic>
        <p:nvPicPr>
          <p:cNvPr id="3" name="Picture 1" descr="This exhibit contains a graph showing total health care service expenditures per capita for six selected service types among Medicare beneficiaries living only in the community by age."/>
          <p:cNvPicPr>
            <a:picLocks noChangeAspect="1"/>
          </p:cNvPicPr>
          <p:nvPr/>
        </p:nvPicPr>
        <p:blipFill rotWithShape="1">
          <a:blip r:embed="rId2" cstate="print">
            <a:extLst>
              <a:ext uri="{28A0092B-C50C-407E-A947-70E740481C1C}">
                <a14:useLocalDpi xmlns:a14="http://schemas.microsoft.com/office/drawing/2010/main" val="0"/>
              </a:ext>
            </a:extLst>
          </a:blip>
          <a:srcRect b="48551"/>
          <a:stretch/>
        </p:blipFill>
        <p:spPr>
          <a:xfrm>
            <a:off x="609600" y="2454683"/>
            <a:ext cx="5486400" cy="1992802"/>
          </a:xfrm>
          <a:prstGeom prst="rect">
            <a:avLst/>
          </a:prstGeom>
        </p:spPr>
      </p:pic>
      <p:pic>
        <p:nvPicPr>
          <p:cNvPr id="7" name="Picture 2" descr="This exhibit contains a graph showing total health care service expenditures per capita for six selected service types among Medicare beneficiaries living only in the community by age."/>
          <p:cNvPicPr>
            <a:picLocks noChangeAspect="1"/>
          </p:cNvPicPr>
          <p:nvPr/>
        </p:nvPicPr>
        <p:blipFill rotWithShape="1">
          <a:blip r:embed="rId2" cstate="print">
            <a:extLst>
              <a:ext uri="{28A0092B-C50C-407E-A947-70E740481C1C}">
                <a14:useLocalDpi xmlns:a14="http://schemas.microsoft.com/office/drawing/2010/main" val="0"/>
              </a:ext>
            </a:extLst>
          </a:blip>
          <a:srcRect t="51277" b="1408"/>
          <a:stretch/>
        </p:blipFill>
        <p:spPr>
          <a:xfrm>
            <a:off x="6048375" y="2741657"/>
            <a:ext cx="5486400" cy="1832687"/>
          </a:xfrm>
          <a:prstGeom prst="rect">
            <a:avLst/>
          </a:prstGeom>
        </p:spPr>
      </p:pic>
      <p:sp>
        <p:nvSpPr>
          <p:cNvPr id="35" name="Content 2"/>
          <p:cNvSpPr>
            <a:spLocks noGrp="1"/>
          </p:cNvSpPr>
          <p:nvPr>
            <p:ph sz="quarter" idx="22"/>
          </p:nvPr>
        </p:nvSpPr>
        <p:spPr>
          <a:xfrm>
            <a:off x="609600" y="4962684"/>
            <a:ext cx="10972800" cy="1389888"/>
          </a:xfrm>
        </p:spPr>
        <p:txBody>
          <a:bodyPr/>
          <a:lstStyle/>
          <a:p>
            <a:r>
              <a:rPr lang="en-US" dirty="0"/>
              <a:t>SOURCE: Centers for Medicare &amp; Medicaid Services, Medicare Current Beneficiary Survey, Survey File, </a:t>
            </a:r>
            <a:r>
              <a:rPr lang="en-US" dirty="0" smtClean="0"/>
              <a:t>2018 </a:t>
            </a:r>
            <a:r>
              <a:rPr lang="en-US" dirty="0"/>
              <a:t>and Cost Supplement File, </a:t>
            </a:r>
            <a:r>
              <a:rPr lang="en-US" dirty="0" smtClean="0"/>
              <a:t>2018.</a:t>
            </a:r>
            <a:endParaRPr lang="en-US" dirty="0"/>
          </a:p>
          <a:p>
            <a:r>
              <a:rPr lang="en-US" dirty="0"/>
              <a:t>NOTES</a:t>
            </a:r>
            <a:r>
              <a:rPr lang="en-US" dirty="0" smtClean="0"/>
              <a:t>: </a:t>
            </a:r>
            <a:r>
              <a:rPr lang="en-US" dirty="0"/>
              <a:t>See the Detailed Tables for complete point estimates and standard errors in the Exhibit. For definitions of key terms and information on the construction of measures, see the Appendices. Estimates are presented for beneficiaries who only completed Community interviews during the year. This excludes beneficiaries for whom any Facility interview was completed. Beneficiaries who received a Community interview answered questions themselves or by proxy. Unlike survey reported spending for beneficiaries enrolled in Fee-for-Service plans, spending reported for those enrolled in Medicare Advantage plans is not matched to administrative records to assess accuracy. These estimates, therefore, should be interpreted with caution. Please refer to the </a:t>
            </a:r>
            <a:r>
              <a:rPr lang="en-US" i="1" dirty="0"/>
              <a:t>Data User’s Guide: Cost Supplement File </a:t>
            </a:r>
            <a:r>
              <a:rPr lang="en-US" dirty="0"/>
              <a:t>for more information. Estimates for Medicare Hospice Services are not presented due to suppression. For more information about suppression guidelines, see the Technical Appendix. Health care service expenditures presented do not reflect the amount paid by beneficiaries, but rather the amount paid by all sources.</a:t>
            </a:r>
          </a:p>
        </p:txBody>
      </p:sp>
    </p:spTree>
    <p:extLst>
      <p:ext uri="{BB962C8B-B14F-4D97-AF65-F5344CB8AC3E}">
        <p14:creationId xmlns:p14="http://schemas.microsoft.com/office/powerpoint/2010/main" val="185694994"/>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p:cNvSpPr>
            <a:spLocks noGrp="1"/>
          </p:cNvSpPr>
          <p:nvPr>
            <p:ph type="title"/>
          </p:nvPr>
        </p:nvSpPr>
        <p:spPr/>
        <p:txBody>
          <a:bodyPr/>
          <a:lstStyle/>
          <a:p>
            <a:r>
              <a:rPr lang="en-US" dirty="0"/>
              <a:t>Exhibit 5.6 </a:t>
            </a:r>
          </a:p>
        </p:txBody>
      </p:sp>
      <p:sp>
        <p:nvSpPr>
          <p:cNvPr id="20" name="Content 1"/>
          <p:cNvSpPr>
            <a:spLocks noGrp="1"/>
          </p:cNvSpPr>
          <p:nvPr>
            <p:ph sz="quarter" idx="21"/>
          </p:nvPr>
        </p:nvSpPr>
        <p:spPr>
          <a:xfrm>
            <a:off x="609600" y="1299404"/>
            <a:ext cx="10972800" cy="640080"/>
          </a:xfrm>
        </p:spPr>
        <p:txBody>
          <a:bodyPr/>
          <a:lstStyle/>
          <a:p>
            <a:r>
              <a:rPr lang="en-US" dirty="0"/>
              <a:t>Total Health Care Service Expenditures per Capita for Selected Service Types Among Medicare Beneficiaries </a:t>
            </a:r>
            <a:r>
              <a:rPr lang="en-US" dirty="0" smtClean="0"/>
              <a:t>Living </a:t>
            </a:r>
            <a:r>
              <a:rPr lang="en-US" dirty="0"/>
              <a:t>Only in the Community by Sex, in Dollars, </a:t>
            </a:r>
            <a:r>
              <a:rPr lang="en-US" dirty="0" smtClean="0"/>
              <a:t>2018</a:t>
            </a:r>
            <a:endParaRPr lang="en-US" dirty="0"/>
          </a:p>
        </p:txBody>
      </p:sp>
      <p:pic>
        <p:nvPicPr>
          <p:cNvPr id="3" name="Picture 1" descr="This exhibit contains a graph showing total health care service expenditures per capita for seven selected service types among Medicare beneficiaries living only in the community by sex. "/>
          <p:cNvPicPr>
            <a:picLocks noChangeAspect="1"/>
          </p:cNvPicPr>
          <p:nvPr/>
        </p:nvPicPr>
        <p:blipFill rotWithShape="1">
          <a:blip r:embed="rId2">
            <a:extLst>
              <a:ext uri="{28A0092B-C50C-407E-A947-70E740481C1C}">
                <a14:useLocalDpi xmlns:a14="http://schemas.microsoft.com/office/drawing/2010/main" val="0"/>
              </a:ext>
            </a:extLst>
          </a:blip>
          <a:srcRect t="2036" b="5703"/>
          <a:stretch/>
        </p:blipFill>
        <p:spPr>
          <a:xfrm>
            <a:off x="2667000" y="1939484"/>
            <a:ext cx="6858000" cy="3163614"/>
          </a:xfrm>
          <a:prstGeom prst="rect">
            <a:avLst/>
          </a:prstGeom>
        </p:spPr>
      </p:pic>
      <p:sp>
        <p:nvSpPr>
          <p:cNvPr id="35" name="Content 2"/>
          <p:cNvSpPr>
            <a:spLocks noGrp="1"/>
          </p:cNvSpPr>
          <p:nvPr>
            <p:ph sz="quarter" idx="22"/>
          </p:nvPr>
        </p:nvSpPr>
        <p:spPr>
          <a:xfrm>
            <a:off x="609600" y="5117910"/>
            <a:ext cx="10972800" cy="1234440"/>
          </a:xfrm>
        </p:spPr>
        <p:txBody>
          <a:bodyPr/>
          <a:lstStyle/>
          <a:p>
            <a:r>
              <a:rPr lang="en-US" dirty="0"/>
              <a:t>SOURCE: Centers for Medicare &amp; Medicaid Services, Medicare Current Beneficiary Survey, Survey File, </a:t>
            </a:r>
            <a:r>
              <a:rPr lang="en-US" dirty="0" smtClean="0"/>
              <a:t>2018 </a:t>
            </a:r>
            <a:r>
              <a:rPr lang="en-US" dirty="0"/>
              <a:t>and Cost Supplement File, </a:t>
            </a:r>
            <a:r>
              <a:rPr lang="en-US" dirty="0" smtClean="0"/>
              <a:t>2018.</a:t>
            </a:r>
            <a:endParaRPr lang="en-US" dirty="0"/>
          </a:p>
          <a:p>
            <a:r>
              <a:rPr lang="en-US" dirty="0"/>
              <a:t>NOTES</a:t>
            </a:r>
            <a:r>
              <a:rPr lang="en-US" dirty="0" smtClean="0"/>
              <a:t>: </a:t>
            </a:r>
            <a:r>
              <a:rPr lang="en-US" dirty="0"/>
              <a:t>See the Detailed Tables for complete point estimates and standard errors in the Exhibit. For definitions of key terms and information on the construction of measures, see the Appendices. Estimates are presented for beneficiaries who only completed Community interviews during the year. This excludes beneficiaries for whom any Facility interview was completed. Beneficiaries who received a Community interview answered questions themselves or by proxy. Unlike survey reported spending for beneficiaries enrolled in Fee-for-Service plans, spending reported for those enrolled in Medicare Advantage plans is not matched to administrative records to assess accuracy. These estimates, therefore, should be interpreted with caution. Please refer to the </a:t>
            </a:r>
            <a:r>
              <a:rPr lang="en-US" i="1" dirty="0"/>
              <a:t>Data User’s Guide: Cost Supplement File </a:t>
            </a:r>
            <a:r>
              <a:rPr lang="en-US" dirty="0"/>
              <a:t>for more information. Health care service expenditures presented do not reflect the amount paid by beneficiaries, but rather the amount paid by all sources.</a:t>
            </a:r>
          </a:p>
        </p:txBody>
      </p:sp>
    </p:spTree>
    <p:extLst>
      <p:ext uri="{BB962C8B-B14F-4D97-AF65-F5344CB8AC3E}">
        <p14:creationId xmlns:p14="http://schemas.microsoft.com/office/powerpoint/2010/main" val="3840514385"/>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p:cNvSpPr>
            <a:spLocks noGrp="1"/>
          </p:cNvSpPr>
          <p:nvPr>
            <p:ph type="title"/>
          </p:nvPr>
        </p:nvSpPr>
        <p:spPr/>
        <p:txBody>
          <a:bodyPr/>
          <a:lstStyle/>
          <a:p>
            <a:r>
              <a:rPr lang="en-US" dirty="0"/>
              <a:t>Exhibit 5.7 </a:t>
            </a:r>
          </a:p>
        </p:txBody>
      </p:sp>
      <p:sp>
        <p:nvSpPr>
          <p:cNvPr id="20" name="Content 1"/>
          <p:cNvSpPr>
            <a:spLocks noGrp="1"/>
          </p:cNvSpPr>
          <p:nvPr>
            <p:ph sz="quarter" idx="21"/>
          </p:nvPr>
        </p:nvSpPr>
        <p:spPr>
          <a:xfrm>
            <a:off x="609600" y="1299404"/>
            <a:ext cx="10972800" cy="960120"/>
          </a:xfrm>
        </p:spPr>
        <p:txBody>
          <a:bodyPr/>
          <a:lstStyle/>
          <a:p>
            <a:r>
              <a:rPr lang="en-US" dirty="0"/>
              <a:t>Total Health Care Service Expenditures per Capita for Selected Service Types Among Medicare Beneficiaries </a:t>
            </a:r>
            <a:r>
              <a:rPr lang="en-US" dirty="0" smtClean="0"/>
              <a:t>Living </a:t>
            </a:r>
            <a:r>
              <a:rPr lang="en-US" dirty="0"/>
              <a:t>Only in the Community by Race/Ethnicity, in Dollars, </a:t>
            </a:r>
            <a:r>
              <a:rPr lang="en-US" dirty="0" smtClean="0"/>
              <a:t>2018</a:t>
            </a:r>
            <a:endParaRPr lang="en-US" dirty="0"/>
          </a:p>
        </p:txBody>
      </p:sp>
      <p:pic>
        <p:nvPicPr>
          <p:cNvPr id="2" name="Picture 1" descr="This exhibit contains a graph showing total health care service expenditures per capita for five selected service types among Medicare beneficiaries living only in the community by race/ethnicity. "/>
          <p:cNvPicPr>
            <a:picLocks noChangeAspect="1"/>
          </p:cNvPicPr>
          <p:nvPr/>
        </p:nvPicPr>
        <p:blipFill rotWithShape="1">
          <a:blip r:embed="rId2">
            <a:extLst>
              <a:ext uri="{28A0092B-C50C-407E-A947-70E740481C1C}">
                <a14:useLocalDpi xmlns:a14="http://schemas.microsoft.com/office/drawing/2010/main" val="0"/>
              </a:ext>
            </a:extLst>
          </a:blip>
          <a:srcRect b="3615"/>
          <a:stretch/>
        </p:blipFill>
        <p:spPr>
          <a:xfrm>
            <a:off x="2667000" y="2196084"/>
            <a:ext cx="6858000" cy="3111143"/>
          </a:xfrm>
          <a:prstGeom prst="rect">
            <a:avLst/>
          </a:prstGeom>
        </p:spPr>
      </p:pic>
      <p:sp>
        <p:nvSpPr>
          <p:cNvPr id="35" name="Content 2"/>
          <p:cNvSpPr>
            <a:spLocks noGrp="1"/>
          </p:cNvSpPr>
          <p:nvPr>
            <p:ph sz="quarter" idx="22"/>
          </p:nvPr>
        </p:nvSpPr>
        <p:spPr>
          <a:xfrm>
            <a:off x="415290" y="5227217"/>
            <a:ext cx="10972800" cy="1389888"/>
          </a:xfrm>
        </p:spPr>
        <p:txBody>
          <a:bodyPr/>
          <a:lstStyle/>
          <a:p>
            <a:r>
              <a:rPr lang="en-US" dirty="0"/>
              <a:t>SOURCE: Centers for Medicare &amp; Medicaid Services, Medicare Current Beneficiary Survey, Survey File, </a:t>
            </a:r>
            <a:r>
              <a:rPr lang="en-US" dirty="0" smtClean="0"/>
              <a:t>2018 </a:t>
            </a:r>
            <a:r>
              <a:rPr lang="en-US" dirty="0"/>
              <a:t>and Cost Supplement File, </a:t>
            </a:r>
            <a:r>
              <a:rPr lang="en-US" dirty="0" smtClean="0"/>
              <a:t>2018.</a:t>
            </a:r>
            <a:endParaRPr lang="en-US" dirty="0"/>
          </a:p>
          <a:p>
            <a:r>
              <a:rPr lang="en-US" dirty="0"/>
              <a:t>NOTES</a:t>
            </a:r>
            <a:r>
              <a:rPr lang="en-US" dirty="0" smtClean="0"/>
              <a:t>: </a:t>
            </a:r>
            <a:r>
              <a:rPr lang="en-US" dirty="0"/>
              <a:t>See the Detailed Tables for complete point estimates and standard errors in the Exhibit. For definitions of key terms and information on the construction of measures, see the Appendices. Estimates are presented for beneficiaries who only completed Community interviews during the year. This excludes beneficiaries for whom any Facility interview was completed. Beneficiaries who received a Community interview answered questions themselves or by proxy. Estimates are not presented for the "other race/ethnicity" category. Unlike survey reported spending for beneficiaries enrolled in Fee-for-Service plans, spending reported for those enrolled in Medicare Advantage plans is not matched to administrative records to assess accuracy. These estimates, therefore, should be interpreted with caution. Please refer to the </a:t>
            </a:r>
            <a:r>
              <a:rPr lang="en-US" i="1" dirty="0"/>
              <a:t>Data User’s Guide: Cost Supplement File </a:t>
            </a:r>
            <a:r>
              <a:rPr lang="en-US" dirty="0"/>
              <a:t>for more information. Estimates for Medicare Home Health Services and Medicare Hospice Services are not presented due to suppression. For more information about suppression guidelines, see the Technical Appendix. Health care service expenditures presented do not reflect the amount paid by beneficiaries, but rather the amount paid by all sources.</a:t>
            </a:r>
          </a:p>
        </p:txBody>
      </p:sp>
    </p:spTree>
    <p:extLst>
      <p:ext uri="{BB962C8B-B14F-4D97-AF65-F5344CB8AC3E}">
        <p14:creationId xmlns:p14="http://schemas.microsoft.com/office/powerpoint/2010/main" val="4288904351"/>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p:cNvSpPr>
            <a:spLocks noGrp="1"/>
          </p:cNvSpPr>
          <p:nvPr>
            <p:ph type="title"/>
          </p:nvPr>
        </p:nvSpPr>
        <p:spPr/>
        <p:txBody>
          <a:bodyPr/>
          <a:lstStyle/>
          <a:p>
            <a:r>
              <a:rPr lang="en-US" dirty="0"/>
              <a:t>Exhibit 5.8 </a:t>
            </a:r>
          </a:p>
        </p:txBody>
      </p:sp>
      <p:sp>
        <p:nvSpPr>
          <p:cNvPr id="20" name="Content 1"/>
          <p:cNvSpPr>
            <a:spLocks noGrp="1"/>
          </p:cNvSpPr>
          <p:nvPr>
            <p:ph sz="quarter" idx="21"/>
          </p:nvPr>
        </p:nvSpPr>
        <p:spPr>
          <a:xfrm>
            <a:off x="609600" y="1299404"/>
            <a:ext cx="10972800" cy="960120"/>
          </a:xfrm>
        </p:spPr>
        <p:txBody>
          <a:bodyPr/>
          <a:lstStyle/>
          <a:p>
            <a:r>
              <a:rPr lang="en-US" dirty="0"/>
              <a:t>Total Health Care Service Expenditures per Capita for Selected Service Types Among Medicare Beneficiaries </a:t>
            </a:r>
            <a:r>
              <a:rPr lang="en-US" dirty="0" smtClean="0"/>
              <a:t>Living </a:t>
            </a:r>
            <a:r>
              <a:rPr lang="en-US" dirty="0"/>
              <a:t>Only in the Community by Self-Reported Health Status, in Dollars, </a:t>
            </a:r>
            <a:r>
              <a:rPr lang="en-US" dirty="0" smtClean="0"/>
              <a:t>2018</a:t>
            </a:r>
            <a:endParaRPr lang="en-US" dirty="0"/>
          </a:p>
        </p:txBody>
      </p:sp>
      <p:pic>
        <p:nvPicPr>
          <p:cNvPr id="2" name="Picture 1" descr="This exhibit contains a graph showing total health care service expenditures per capita for six selected service types among Medicare beneficiaries living only in the community by self-reported health status."/>
          <p:cNvPicPr>
            <a:picLocks noChangeAspect="1"/>
          </p:cNvPicPr>
          <p:nvPr/>
        </p:nvPicPr>
        <p:blipFill rotWithShape="1">
          <a:blip r:embed="rId3">
            <a:extLst>
              <a:ext uri="{28A0092B-C50C-407E-A947-70E740481C1C}">
                <a14:useLocalDpi xmlns:a14="http://schemas.microsoft.com/office/drawing/2010/main" val="0"/>
              </a:ext>
            </a:extLst>
          </a:blip>
          <a:srcRect b="4009"/>
          <a:stretch/>
        </p:blipFill>
        <p:spPr>
          <a:xfrm>
            <a:off x="2496065" y="2279902"/>
            <a:ext cx="7315200" cy="2893041"/>
          </a:xfrm>
          <a:prstGeom prst="rect">
            <a:avLst/>
          </a:prstGeom>
        </p:spPr>
      </p:pic>
      <p:sp>
        <p:nvSpPr>
          <p:cNvPr id="35" name="Content 2"/>
          <p:cNvSpPr>
            <a:spLocks noGrp="1"/>
          </p:cNvSpPr>
          <p:nvPr>
            <p:ph sz="quarter" idx="22"/>
          </p:nvPr>
        </p:nvSpPr>
        <p:spPr>
          <a:xfrm>
            <a:off x="450095" y="5172943"/>
            <a:ext cx="10972800" cy="1389888"/>
          </a:xfrm>
        </p:spPr>
        <p:txBody>
          <a:bodyPr/>
          <a:lstStyle/>
          <a:p>
            <a:r>
              <a:rPr lang="en-US" dirty="0"/>
              <a:t>SOURCE: Centers for Medicare &amp; Medicaid Services, Medicare Current Beneficiary Survey, Survey File, </a:t>
            </a:r>
            <a:r>
              <a:rPr lang="en-US" dirty="0" smtClean="0"/>
              <a:t>2018 </a:t>
            </a:r>
            <a:r>
              <a:rPr lang="en-US" dirty="0"/>
              <a:t>and Cost Supplement File, </a:t>
            </a:r>
            <a:r>
              <a:rPr lang="en-US" dirty="0" smtClean="0"/>
              <a:t>2018.</a:t>
            </a:r>
            <a:endParaRPr lang="en-US" dirty="0"/>
          </a:p>
          <a:p>
            <a:r>
              <a:rPr lang="en-US" dirty="0"/>
              <a:t>NOTES</a:t>
            </a:r>
            <a:r>
              <a:rPr lang="en-US" dirty="0" smtClean="0"/>
              <a:t>: </a:t>
            </a:r>
            <a:r>
              <a:rPr lang="en-US" dirty="0"/>
              <a:t>See the Detailed Tables for complete point estimates and standard errors in the Exhibit. For definitions of key terms and information on the construction of measures, see the Appendices. Estimates are presented for beneficiaries who only completed Community interviews during the year. This excludes beneficiaries for whom any Facility interview was completed. Beneficiaries who received a Community interview answered questions themselves or by proxy. Unlike survey reported spending for beneficiaries enrolled in Fee-for-Service plans, spending reported for those enrolled in Medicare Advantage plans is not matched to administrative records to assess accuracy. These estimates, therefore, should be interpreted with caution. Please refer to the </a:t>
            </a:r>
            <a:r>
              <a:rPr lang="en-US" i="1" dirty="0"/>
              <a:t>Data User’s Guide: Cost Supplement File </a:t>
            </a:r>
            <a:r>
              <a:rPr lang="en-US" dirty="0"/>
              <a:t>for more information. Estimates for Medicare Hospice Services are not presented due to suppression. For more information about suppression guidelines, see the Technical Appendix. Health care service expenditures presented do not reflect the amount paid by beneficiaries, but rather the amount paid by all sources.</a:t>
            </a:r>
          </a:p>
        </p:txBody>
      </p:sp>
    </p:spTree>
    <p:extLst>
      <p:ext uri="{BB962C8B-B14F-4D97-AF65-F5344CB8AC3E}">
        <p14:creationId xmlns:p14="http://schemas.microsoft.com/office/powerpoint/2010/main" val="4261506022"/>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p:cNvSpPr>
            <a:spLocks noGrp="1"/>
          </p:cNvSpPr>
          <p:nvPr>
            <p:ph type="title"/>
          </p:nvPr>
        </p:nvSpPr>
        <p:spPr/>
        <p:txBody>
          <a:bodyPr/>
          <a:lstStyle/>
          <a:p>
            <a:r>
              <a:rPr lang="en-US" dirty="0"/>
              <a:t>Exhibit 5.9 </a:t>
            </a:r>
          </a:p>
        </p:txBody>
      </p:sp>
      <p:sp>
        <p:nvSpPr>
          <p:cNvPr id="20" name="Content 1"/>
          <p:cNvSpPr>
            <a:spLocks noGrp="1"/>
          </p:cNvSpPr>
          <p:nvPr>
            <p:ph sz="quarter" idx="21"/>
          </p:nvPr>
        </p:nvSpPr>
        <p:spPr>
          <a:xfrm>
            <a:off x="609600" y="1299404"/>
            <a:ext cx="10972800" cy="960120"/>
          </a:xfrm>
        </p:spPr>
        <p:txBody>
          <a:bodyPr/>
          <a:lstStyle/>
          <a:p>
            <a:r>
              <a:rPr lang="en-US" dirty="0"/>
              <a:t>Total Out-of-Pocket Health Care Service Expenditures per Capita for Selected Service Types Among Medicare Beneficiaries </a:t>
            </a:r>
            <a:r>
              <a:rPr lang="en-US" dirty="0" smtClean="0"/>
              <a:t>Living </a:t>
            </a:r>
            <a:r>
              <a:rPr lang="en-US" dirty="0"/>
              <a:t>Only in the Community with at Least One Chronic Condition by Number of Chronic Conditions, in Dollars, </a:t>
            </a:r>
            <a:r>
              <a:rPr lang="en-US" dirty="0" smtClean="0"/>
              <a:t>2018</a:t>
            </a:r>
            <a:endParaRPr lang="en-US" dirty="0"/>
          </a:p>
        </p:txBody>
      </p:sp>
      <p:pic>
        <p:nvPicPr>
          <p:cNvPr id="3" name="Picture 1" descr="This exhibit contains a graph showing total health care service expenditures per capita for four selected service types among Medicare beneficiaries living only in the community with at least one chronic condition by number of chronic conditions. "/>
          <p:cNvPicPr>
            <a:picLocks noChangeAspect="1"/>
          </p:cNvPicPr>
          <p:nvPr/>
        </p:nvPicPr>
        <p:blipFill rotWithShape="1">
          <a:blip r:embed="rId3">
            <a:extLst>
              <a:ext uri="{28A0092B-C50C-407E-A947-70E740481C1C}">
                <a14:useLocalDpi xmlns:a14="http://schemas.microsoft.com/office/drawing/2010/main" val="0"/>
              </a:ext>
            </a:extLst>
          </a:blip>
          <a:srcRect b="4728"/>
          <a:stretch/>
        </p:blipFill>
        <p:spPr>
          <a:xfrm>
            <a:off x="2941320" y="2197450"/>
            <a:ext cx="6309360" cy="3185846"/>
          </a:xfrm>
          <a:prstGeom prst="rect">
            <a:avLst/>
          </a:prstGeom>
        </p:spPr>
      </p:pic>
      <p:sp>
        <p:nvSpPr>
          <p:cNvPr id="35" name="Content 2"/>
          <p:cNvSpPr>
            <a:spLocks noGrp="1"/>
          </p:cNvSpPr>
          <p:nvPr>
            <p:ph sz="quarter" idx="22"/>
          </p:nvPr>
        </p:nvSpPr>
        <p:spPr>
          <a:xfrm>
            <a:off x="609600" y="5327821"/>
            <a:ext cx="10972800" cy="1234440"/>
          </a:xfrm>
        </p:spPr>
        <p:txBody>
          <a:bodyPr/>
          <a:lstStyle/>
          <a:p>
            <a:r>
              <a:rPr lang="en-US" dirty="0"/>
              <a:t>SOURCE: Centers for Medicare &amp; Medicaid Services, Medicare Current Beneficiary Survey, Survey File, </a:t>
            </a:r>
            <a:r>
              <a:rPr lang="en-US" dirty="0" smtClean="0"/>
              <a:t>2018 </a:t>
            </a:r>
            <a:r>
              <a:rPr lang="en-US" dirty="0"/>
              <a:t>and Cost Supplement File, </a:t>
            </a:r>
            <a:r>
              <a:rPr lang="en-US" dirty="0" smtClean="0"/>
              <a:t>2018.</a:t>
            </a:r>
            <a:endParaRPr lang="en-US" dirty="0"/>
          </a:p>
          <a:p>
            <a:r>
              <a:rPr lang="en-US" dirty="0"/>
              <a:t>NOTES</a:t>
            </a:r>
            <a:r>
              <a:rPr lang="en-US" dirty="0" smtClean="0"/>
              <a:t>: </a:t>
            </a:r>
            <a:r>
              <a:rPr lang="en-US" dirty="0"/>
              <a:t>See the Detailed Tables for complete point estimates and standard errors in the Exhibit. For definitions of key terms and information on the construction of measures, see the Appendices. Estimates are presented for beneficiaries who only completed Community interviews during the year. This excludes beneficiaries for whom any Facility interview was completed. Beneficiaries who received a Community interview answered questions themselves or by proxy. Unlike survey reported spending for beneficiaries enrolled in Fee-for-Service plans, spending reported for those enrolled in Medicare Advantage plans is not matched to administrative records to assess accuracy. These estimates, therefore, should be interpreted with caution. Please refer to the </a:t>
            </a:r>
            <a:r>
              <a:rPr lang="en-US" i="1" dirty="0"/>
              <a:t>Data User’s Guide: Cost Supplement File </a:t>
            </a:r>
            <a:r>
              <a:rPr lang="en-US" dirty="0"/>
              <a:t>for more information. Estimates for Inpatient Hospital Services, Medicare Home Health Services, and Medicare Hospice Services are not presented due to suppression. For more information about suppression guidelines, see the Technical Appendix.</a:t>
            </a:r>
          </a:p>
        </p:txBody>
      </p:sp>
    </p:spTree>
    <p:extLst>
      <p:ext uri="{BB962C8B-B14F-4D97-AF65-F5344CB8AC3E}">
        <p14:creationId xmlns:p14="http://schemas.microsoft.com/office/powerpoint/2010/main" val="2662688137"/>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p:cNvSpPr>
            <a:spLocks noGrp="1"/>
          </p:cNvSpPr>
          <p:nvPr>
            <p:ph type="title"/>
          </p:nvPr>
        </p:nvSpPr>
        <p:spPr/>
        <p:txBody>
          <a:bodyPr/>
          <a:lstStyle/>
          <a:p>
            <a:r>
              <a:rPr lang="en-US" dirty="0"/>
              <a:t>Exhibit </a:t>
            </a:r>
            <a:r>
              <a:rPr lang="en-US" dirty="0" smtClean="0"/>
              <a:t>5.10 </a:t>
            </a:r>
            <a:endParaRPr lang="en-US" dirty="0"/>
          </a:p>
        </p:txBody>
      </p:sp>
      <p:sp>
        <p:nvSpPr>
          <p:cNvPr id="20" name="Content 1"/>
          <p:cNvSpPr>
            <a:spLocks noGrp="1"/>
          </p:cNvSpPr>
          <p:nvPr>
            <p:ph sz="quarter" idx="21"/>
          </p:nvPr>
        </p:nvSpPr>
        <p:spPr>
          <a:xfrm>
            <a:off x="609600" y="1299404"/>
            <a:ext cx="10972800" cy="640080"/>
          </a:xfrm>
        </p:spPr>
        <p:txBody>
          <a:bodyPr/>
          <a:lstStyle/>
          <a:p>
            <a:r>
              <a:rPr lang="en-US" dirty="0"/>
              <a:t>Skilled Nursing Facility </a:t>
            </a:r>
            <a:r>
              <a:rPr lang="en-US" dirty="0" smtClean="0"/>
              <a:t>Care Health </a:t>
            </a:r>
            <a:r>
              <a:rPr lang="en-US" dirty="0"/>
              <a:t>Care Service Expenditures per User Overall and by Sex and Health Status, in Dollars, </a:t>
            </a:r>
            <a:r>
              <a:rPr lang="en-US" dirty="0" smtClean="0"/>
              <a:t>2018</a:t>
            </a:r>
            <a:endParaRPr lang="en-US" dirty="0"/>
          </a:p>
        </p:txBody>
      </p:sp>
      <p:pic>
        <p:nvPicPr>
          <p:cNvPr id="2" name="Picture 1" descr="This exhibit contains a graph showing skilled nursing facility care expenditures per user overall and by sex and health status. "/>
          <p:cNvPicPr>
            <a:picLocks noChangeAspect="1"/>
          </p:cNvPicPr>
          <p:nvPr/>
        </p:nvPicPr>
        <p:blipFill rotWithShape="1">
          <a:blip r:embed="rId2">
            <a:extLst>
              <a:ext uri="{28A0092B-C50C-407E-A947-70E740481C1C}">
                <a14:useLocalDpi xmlns:a14="http://schemas.microsoft.com/office/drawing/2010/main" val="0"/>
              </a:ext>
            </a:extLst>
          </a:blip>
          <a:srcRect b="8745"/>
          <a:stretch/>
        </p:blipFill>
        <p:spPr>
          <a:xfrm>
            <a:off x="1524000" y="2594064"/>
            <a:ext cx="9144000" cy="1718926"/>
          </a:xfrm>
          <a:prstGeom prst="rect">
            <a:avLst/>
          </a:prstGeom>
        </p:spPr>
      </p:pic>
      <p:sp>
        <p:nvSpPr>
          <p:cNvPr id="35" name="Content 2"/>
          <p:cNvSpPr>
            <a:spLocks noGrp="1"/>
          </p:cNvSpPr>
          <p:nvPr>
            <p:ph sz="quarter" idx="22"/>
          </p:nvPr>
        </p:nvSpPr>
        <p:spPr>
          <a:xfrm>
            <a:off x="609600" y="4967570"/>
            <a:ext cx="10972800" cy="1389888"/>
          </a:xfrm>
        </p:spPr>
        <p:txBody>
          <a:bodyPr/>
          <a:lstStyle/>
          <a:p>
            <a:r>
              <a:rPr lang="en-US" dirty="0"/>
              <a:t>SOURCE: Centers for Medicare &amp; Medicaid Services, Medicare Current Beneficiary Survey, Survey File, </a:t>
            </a:r>
            <a:r>
              <a:rPr lang="en-US" dirty="0" smtClean="0"/>
              <a:t>2018 </a:t>
            </a:r>
            <a:r>
              <a:rPr lang="en-US" dirty="0"/>
              <a:t>and Cost Supplement File, </a:t>
            </a:r>
            <a:r>
              <a:rPr lang="en-US" dirty="0" smtClean="0"/>
              <a:t>2018.</a:t>
            </a:r>
            <a:endParaRPr lang="en-US" dirty="0"/>
          </a:p>
          <a:p>
            <a:r>
              <a:rPr lang="en-US" dirty="0"/>
              <a:t>NOTES</a:t>
            </a:r>
            <a:r>
              <a:rPr lang="en-US" dirty="0" smtClean="0"/>
              <a:t>: </a:t>
            </a:r>
            <a:r>
              <a:rPr lang="en-US" dirty="0"/>
              <a:t>See the Detailed Tables for complete point estimates and standard errors in the Exhibit. For definitions of key terms and information on the construction of measures, see the Appendices. Estimates are presented only for beneficiaries who used a given service at least once in the data collection year. Beneficiaries who received a Community interview answered questions themselves or by proxy. A facility staff member, such as a nurse, always answered questions about the beneficiary for Facility interviews. Unlike survey reported spending for beneficiaries enrolled in Fee-for-Service plans, spending reported for those enrolled in Medicare Advantage plans is not matched to administrative records to assess accuracy. These estimates, therefore, should be interpreted with caution. Please refer to the </a:t>
            </a:r>
            <a:r>
              <a:rPr lang="en-US" i="1" dirty="0"/>
              <a:t>Data User’s Guide: Cost Supplement File </a:t>
            </a:r>
            <a:r>
              <a:rPr lang="en-US" dirty="0"/>
              <a:t>for more information. Estimates for age and race/ethnicity are not presented due to suppression. For more information about suppression guidelines, see the Technical Appendix. Health care service expenditures presented do not reflect the amount paid by beneficiaries, but rather the amount paid by all sources.</a:t>
            </a:r>
          </a:p>
        </p:txBody>
      </p:sp>
    </p:spTree>
    <p:extLst>
      <p:ext uri="{BB962C8B-B14F-4D97-AF65-F5344CB8AC3E}">
        <p14:creationId xmlns:p14="http://schemas.microsoft.com/office/powerpoint/2010/main" val="2664204238"/>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p:cNvSpPr>
            <a:spLocks noGrp="1"/>
          </p:cNvSpPr>
          <p:nvPr>
            <p:ph type="title"/>
          </p:nvPr>
        </p:nvSpPr>
        <p:spPr/>
        <p:txBody>
          <a:bodyPr/>
          <a:lstStyle/>
          <a:p>
            <a:r>
              <a:rPr lang="en-US" dirty="0"/>
              <a:t>Exhibit </a:t>
            </a:r>
            <a:r>
              <a:rPr lang="en-US" dirty="0" smtClean="0"/>
              <a:t>5.11</a:t>
            </a:r>
            <a:endParaRPr lang="en-US" dirty="0"/>
          </a:p>
        </p:txBody>
      </p:sp>
      <p:sp>
        <p:nvSpPr>
          <p:cNvPr id="20" name="Content 1"/>
          <p:cNvSpPr>
            <a:spLocks noGrp="1"/>
          </p:cNvSpPr>
          <p:nvPr>
            <p:ph sz="quarter" idx="21"/>
          </p:nvPr>
        </p:nvSpPr>
        <p:spPr>
          <a:xfrm>
            <a:off x="609600" y="1299404"/>
            <a:ext cx="10972800" cy="640080"/>
          </a:xfrm>
        </p:spPr>
        <p:txBody>
          <a:bodyPr/>
          <a:lstStyle/>
          <a:p>
            <a:r>
              <a:rPr lang="en-US" dirty="0"/>
              <a:t>Long-Term Facility Care Health Care Service Expenditures per User Overall and by Age, Sex, and Health Status, in Dollars, </a:t>
            </a:r>
            <a:r>
              <a:rPr lang="en-US" dirty="0" smtClean="0"/>
              <a:t>2018</a:t>
            </a:r>
            <a:endParaRPr lang="en-US" dirty="0"/>
          </a:p>
        </p:txBody>
      </p:sp>
      <p:pic>
        <p:nvPicPr>
          <p:cNvPr id="3" name="Picture 1" descr="This exhibit contains a graph showing long-term facility care expenditures per user overall and by age, sex, and health status."/>
          <p:cNvPicPr>
            <a:picLocks noChangeAspect="1"/>
          </p:cNvPicPr>
          <p:nvPr/>
        </p:nvPicPr>
        <p:blipFill rotWithShape="1">
          <a:blip r:embed="rId3">
            <a:extLst>
              <a:ext uri="{28A0092B-C50C-407E-A947-70E740481C1C}">
                <a14:useLocalDpi xmlns:a14="http://schemas.microsoft.com/office/drawing/2010/main" val="0"/>
              </a:ext>
            </a:extLst>
          </a:blip>
          <a:srcRect b="4862"/>
          <a:stretch/>
        </p:blipFill>
        <p:spPr>
          <a:xfrm>
            <a:off x="1981200" y="2161435"/>
            <a:ext cx="8229600" cy="2536743"/>
          </a:xfrm>
          <a:prstGeom prst="rect">
            <a:avLst/>
          </a:prstGeom>
        </p:spPr>
      </p:pic>
      <p:sp>
        <p:nvSpPr>
          <p:cNvPr id="35" name="Content 2"/>
          <p:cNvSpPr>
            <a:spLocks noGrp="1"/>
          </p:cNvSpPr>
          <p:nvPr>
            <p:ph sz="quarter" idx="22"/>
          </p:nvPr>
        </p:nvSpPr>
        <p:spPr>
          <a:xfrm>
            <a:off x="609600" y="4920129"/>
            <a:ext cx="10972800" cy="1389888"/>
          </a:xfrm>
        </p:spPr>
        <p:txBody>
          <a:bodyPr/>
          <a:lstStyle/>
          <a:p>
            <a:r>
              <a:rPr lang="en-US" dirty="0"/>
              <a:t>SOURCE: Centers for Medicare &amp; Medicaid Services, Medicare Current Beneficiary Survey, Survey File, </a:t>
            </a:r>
            <a:r>
              <a:rPr lang="en-US" dirty="0" smtClean="0"/>
              <a:t>2018 </a:t>
            </a:r>
            <a:r>
              <a:rPr lang="en-US" dirty="0"/>
              <a:t>and Cost Supplement File, </a:t>
            </a:r>
            <a:r>
              <a:rPr lang="en-US" dirty="0" smtClean="0"/>
              <a:t>2018.</a:t>
            </a:r>
            <a:endParaRPr lang="en-US" dirty="0"/>
          </a:p>
          <a:p>
            <a:r>
              <a:rPr lang="en-US" dirty="0"/>
              <a:t>NOTES</a:t>
            </a:r>
            <a:r>
              <a:rPr lang="en-US" dirty="0" smtClean="0"/>
              <a:t>: </a:t>
            </a:r>
            <a:r>
              <a:rPr lang="en-US" dirty="0"/>
              <a:t>See the Detailed Tables for complete point estimates and standard errors in the Exhibit. For definitions of key terms and information on the construction of measures, see the Appendices. Estimates are presented only for beneficiaries who used a given service at least once in the data collection year. Beneficiaries who received a Community interview answered questions themselves or by proxy. A facility staff member, such as a nurse, always answered questions about the beneficiary for Facility interviews. Unlike survey reported spending for beneficiaries enrolled in Fee-for-Service plans, spending reported for those enrolled in Medicare Advantage plans is not matched to administrative records to assess accuracy. These estimates, therefore, should be interpreted with caution. Please refer to the </a:t>
            </a:r>
            <a:r>
              <a:rPr lang="en-US" i="1" dirty="0"/>
              <a:t>Data User’s Guide: Cost Supplement File </a:t>
            </a:r>
            <a:r>
              <a:rPr lang="en-US" dirty="0"/>
              <a:t>for more information. Estimates for race/ethnicity are not presented due to suppression. For more information about suppression guidelines, see the Technical Appendix. Health care service expenditures presented do not reflect the amount paid by beneficiaries, but rather the amount paid by all sources. </a:t>
            </a:r>
          </a:p>
        </p:txBody>
      </p:sp>
    </p:spTree>
    <p:extLst>
      <p:ext uri="{BB962C8B-B14F-4D97-AF65-F5344CB8AC3E}">
        <p14:creationId xmlns:p14="http://schemas.microsoft.com/office/powerpoint/2010/main" val="277318736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alpha val="99000"/>
          </a:schemeClr>
        </a:solidFill>
        <a:effectLst/>
      </p:bgPr>
    </p:bg>
    <p:spTree>
      <p:nvGrpSpPr>
        <p:cNvPr id="1" name=""/>
        <p:cNvGrpSpPr/>
        <p:nvPr/>
      </p:nvGrpSpPr>
      <p:grpSpPr>
        <a:xfrm>
          <a:off x="0" y="0"/>
          <a:ext cx="0" cy="0"/>
          <a:chOff x="0" y="0"/>
          <a:chExt cx="0" cy="0"/>
        </a:xfrm>
      </p:grpSpPr>
      <p:sp>
        <p:nvSpPr>
          <p:cNvPr id="6" name="Title"/>
          <p:cNvSpPr>
            <a:spLocks noGrp="1"/>
          </p:cNvSpPr>
          <p:nvPr>
            <p:ph type="title"/>
          </p:nvPr>
        </p:nvSpPr>
        <p:spPr/>
        <p:txBody>
          <a:bodyPr/>
          <a:lstStyle/>
          <a:p>
            <a:pPr marL="0" marR="0" lvl="0" indent="0" algn="ctr" defTabSz="914400" rtl="0" eaLnBrk="1" fontAlgn="base" latinLnBrk="0" hangingPunct="1">
              <a:lnSpc>
                <a:spcPct val="100000"/>
              </a:lnSpc>
              <a:spcBef>
                <a:spcPts val="400"/>
              </a:spcBef>
              <a:spcAft>
                <a:spcPts val="1200"/>
              </a:spcAft>
              <a:buClrTx/>
              <a:buSzTx/>
              <a:buFontTx/>
              <a:buNone/>
              <a:tabLst/>
              <a:defRPr/>
            </a:pPr>
            <a:r>
              <a:rPr lang="en-US" sz="1600" i="0" u="none" cap="none" baseline="0" dirty="0" smtClean="0">
                <a:solidFill>
                  <a:schemeClr val="tx2"/>
                </a:solidFill>
                <a:effectLst/>
              </a:rPr>
              <a:t>Exhibit S.2 </a:t>
            </a:r>
            <a:endParaRPr lang="en-US" sz="1600" dirty="0" smtClean="0">
              <a:effectLst/>
            </a:endParaRPr>
          </a:p>
        </p:txBody>
      </p:sp>
      <p:sp>
        <p:nvSpPr>
          <p:cNvPr id="20" name="Content 1"/>
          <p:cNvSpPr>
            <a:spLocks noGrp="1"/>
          </p:cNvSpPr>
          <p:nvPr>
            <p:ph sz="quarter" idx="21"/>
          </p:nvPr>
        </p:nvSpPr>
        <p:spPr>
          <a:xfrm>
            <a:off x="609600" y="1299404"/>
            <a:ext cx="10972800" cy="960120"/>
          </a:xfrm>
        </p:spPr>
        <p:txBody>
          <a:bodyPr/>
          <a:lstStyle/>
          <a:p>
            <a:r>
              <a:rPr lang="en-US" dirty="0"/>
              <a:t>Problem Understanding a Medical Situation Due to a Language Barrier Among Medicare Beneficiaries Living Only in the Community Who Self-Reported Limited English Proficiency and Speak a Language Other than English at Home, 2018</a:t>
            </a:r>
          </a:p>
        </p:txBody>
      </p:sp>
      <p:pic>
        <p:nvPicPr>
          <p:cNvPr id="2" name="Picture 1" descr="This exhibit contains a graph showing problem understanding a medical situation due to a language barrier among Medicare beneficiaries living only in the community who reported limited English proficiency and speak a language other than English at home."/>
          <p:cNvPicPr>
            <a:picLocks noChangeAspect="1"/>
          </p:cNvPicPr>
          <p:nvPr/>
        </p:nvPicPr>
        <p:blipFill rotWithShape="1">
          <a:blip r:embed="rId2"/>
          <a:srcRect b="9327"/>
          <a:stretch/>
        </p:blipFill>
        <p:spPr>
          <a:xfrm>
            <a:off x="1524000" y="3297532"/>
            <a:ext cx="9144000" cy="1122068"/>
          </a:xfrm>
          <a:prstGeom prst="rect">
            <a:avLst/>
          </a:prstGeom>
        </p:spPr>
      </p:pic>
      <p:sp>
        <p:nvSpPr>
          <p:cNvPr id="35" name="Content 2"/>
          <p:cNvSpPr>
            <a:spLocks noGrp="1"/>
          </p:cNvSpPr>
          <p:nvPr>
            <p:ph sz="quarter" idx="22"/>
          </p:nvPr>
        </p:nvSpPr>
        <p:spPr>
          <a:xfrm>
            <a:off x="609600" y="5573028"/>
            <a:ext cx="10972800" cy="768096"/>
          </a:xfrm>
        </p:spPr>
        <p:txBody>
          <a:bodyPr/>
          <a:lstStyle/>
          <a:p>
            <a:r>
              <a:rPr lang="en-US" dirty="0"/>
              <a:t>SOURCE</a:t>
            </a:r>
            <a:r>
              <a:rPr lang="en-US" dirty="0" smtClean="0"/>
              <a:t>: </a:t>
            </a:r>
            <a:r>
              <a:rPr lang="en-US" dirty="0"/>
              <a:t>Centers for Medicare &amp; Medicaid Services, Medicare Current Beneficiary Survey, Survey File, 2018.</a:t>
            </a:r>
          </a:p>
          <a:p>
            <a:r>
              <a:rPr lang="en-US" dirty="0"/>
              <a:t>NOTES: Percentages may not sum to 100 percent due to rounding. See the Detailed Tables for complete point estimates and standard errors in the Exhibit. For definitions of key terms and information on the construction of measures, see the Appendices. Estimates are presented for beneficiaries who completed only Community interviews during the year. This excludes beneficiaries for whom </a:t>
            </a:r>
            <a:r>
              <a:rPr lang="en-US" dirty="0" smtClean="0"/>
              <a:t>any</a:t>
            </a:r>
            <a:r>
              <a:rPr lang="en-US" dirty="0"/>
              <a:t> Facility interview was completed during the year. Beneficiaries who received a Community interview answered questions themselves or by proxy</a:t>
            </a:r>
            <a:r>
              <a:rPr lang="en-US" dirty="0" smtClean="0"/>
              <a:t>.</a:t>
            </a:r>
            <a:endParaRPr lang="en-US" dirty="0"/>
          </a:p>
        </p:txBody>
      </p:sp>
    </p:spTree>
    <p:extLst>
      <p:ext uri="{BB962C8B-B14F-4D97-AF65-F5344CB8AC3E}">
        <p14:creationId xmlns:p14="http://schemas.microsoft.com/office/powerpoint/2010/main" val="156357226"/>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p:cNvSpPr>
            <a:spLocks noGrp="1"/>
          </p:cNvSpPr>
          <p:nvPr>
            <p:ph type="title"/>
          </p:nvPr>
        </p:nvSpPr>
        <p:spPr/>
        <p:txBody>
          <a:bodyPr/>
          <a:lstStyle/>
          <a:p>
            <a:r>
              <a:rPr lang="en-US" dirty="0"/>
              <a:t>Exhibit </a:t>
            </a:r>
            <a:r>
              <a:rPr lang="en-US" dirty="0" smtClean="0"/>
              <a:t>5.12</a:t>
            </a:r>
            <a:endParaRPr lang="en-US" dirty="0"/>
          </a:p>
        </p:txBody>
      </p:sp>
      <p:sp>
        <p:nvSpPr>
          <p:cNvPr id="20" name="Content 1"/>
          <p:cNvSpPr>
            <a:spLocks noGrp="1"/>
          </p:cNvSpPr>
          <p:nvPr>
            <p:ph sz="quarter" idx="21"/>
          </p:nvPr>
        </p:nvSpPr>
        <p:spPr>
          <a:xfrm>
            <a:off x="609600" y="1299403"/>
            <a:ext cx="10972800" cy="640080"/>
          </a:xfrm>
        </p:spPr>
        <p:txBody>
          <a:bodyPr/>
          <a:lstStyle/>
          <a:p>
            <a:r>
              <a:rPr lang="en-US" dirty="0"/>
              <a:t>Total Out-of-Pocket Health Care Service Expenditures per User for Long-Term Facility Care and Skilled Nursing </a:t>
            </a:r>
            <a:r>
              <a:rPr lang="en-US" dirty="0" smtClean="0"/>
              <a:t>Facility Care, </a:t>
            </a:r>
            <a:r>
              <a:rPr lang="en-US" dirty="0"/>
              <a:t>in Dollars, </a:t>
            </a:r>
            <a:r>
              <a:rPr lang="en-US" dirty="0" smtClean="0"/>
              <a:t>2018</a:t>
            </a:r>
            <a:endParaRPr lang="en-US" dirty="0"/>
          </a:p>
        </p:txBody>
      </p:sp>
      <p:pic>
        <p:nvPicPr>
          <p:cNvPr id="3" name="Picture 1" descr="This exhibit contains a graph showing total out-of-pocket health care service expenditures per user for long-term facility care and skilled nursing facility care."/>
          <p:cNvPicPr>
            <a:picLocks noChangeAspect="1"/>
          </p:cNvPicPr>
          <p:nvPr/>
        </p:nvPicPr>
        <p:blipFill rotWithShape="1">
          <a:blip r:embed="rId2">
            <a:extLst>
              <a:ext uri="{28A0092B-C50C-407E-A947-70E740481C1C}">
                <a14:useLocalDpi xmlns:a14="http://schemas.microsoft.com/office/drawing/2010/main" val="0"/>
              </a:ext>
            </a:extLst>
          </a:blip>
          <a:srcRect b="34985"/>
          <a:stretch/>
        </p:blipFill>
        <p:spPr>
          <a:xfrm>
            <a:off x="1524000" y="3258801"/>
            <a:ext cx="9144000" cy="701505"/>
          </a:xfrm>
          <a:prstGeom prst="rect">
            <a:avLst/>
          </a:prstGeom>
        </p:spPr>
      </p:pic>
      <p:sp>
        <p:nvSpPr>
          <p:cNvPr id="35" name="Content 2"/>
          <p:cNvSpPr>
            <a:spLocks noGrp="1"/>
          </p:cNvSpPr>
          <p:nvPr>
            <p:ph sz="quarter" idx="22"/>
          </p:nvPr>
        </p:nvSpPr>
        <p:spPr>
          <a:xfrm>
            <a:off x="609600" y="5279624"/>
            <a:ext cx="10972800" cy="1078384"/>
          </a:xfrm>
        </p:spPr>
        <p:txBody>
          <a:bodyPr/>
          <a:lstStyle/>
          <a:p>
            <a:r>
              <a:rPr lang="en-US" dirty="0"/>
              <a:t>SOURCE: Centers for Medicare &amp; Medicaid Services, Medicare Current Beneficiary Survey, Survey File, </a:t>
            </a:r>
            <a:r>
              <a:rPr lang="en-US" dirty="0" smtClean="0"/>
              <a:t>2018 </a:t>
            </a:r>
            <a:r>
              <a:rPr lang="en-US" dirty="0"/>
              <a:t>and Cost Supplement File, </a:t>
            </a:r>
            <a:r>
              <a:rPr lang="en-US" dirty="0" smtClean="0"/>
              <a:t>2018.</a:t>
            </a:r>
            <a:endParaRPr lang="en-US" dirty="0"/>
          </a:p>
          <a:p>
            <a:r>
              <a:rPr lang="en-US" dirty="0"/>
              <a:t>NOTES</a:t>
            </a:r>
            <a:r>
              <a:rPr lang="en-US" dirty="0" smtClean="0"/>
              <a:t>: </a:t>
            </a:r>
            <a:r>
              <a:rPr lang="en-US" dirty="0"/>
              <a:t>See the Detailed Tables for complete point estimates and standard errors in the Exhibit. For definitions of key terms and information on the construction of measures, see the Appendices. Estimates are presented only for beneficiaries who used a given service at least once in the data collection year. Beneficiaries who received a Community interview answered questions themselves or by proxy. A facility staff member, such as a nurse, always answered questions about the beneficiary for Facility interviews. Unlike survey reported spending for beneficiaries enrolled in Fee-for-Service plans, spending reported for those enrolled in Medicare Advantage plans is not matched to administrative records to assess accuracy. These estimates, therefore, should be interpreted with caution. Please refer to the </a:t>
            </a:r>
            <a:r>
              <a:rPr lang="en-US" i="1" dirty="0"/>
              <a:t>Data User’s Guide: Cost Supplement File </a:t>
            </a:r>
            <a:r>
              <a:rPr lang="en-US" dirty="0"/>
              <a:t>for more information.</a:t>
            </a:r>
          </a:p>
        </p:txBody>
      </p:sp>
    </p:spTree>
    <p:extLst>
      <p:ext uri="{BB962C8B-B14F-4D97-AF65-F5344CB8AC3E}">
        <p14:creationId xmlns:p14="http://schemas.microsoft.com/office/powerpoint/2010/main" val="1599533548"/>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p:cNvSpPr>
            <a:spLocks noGrp="1"/>
          </p:cNvSpPr>
          <p:nvPr>
            <p:ph type="title"/>
          </p:nvPr>
        </p:nvSpPr>
        <p:spPr/>
        <p:txBody>
          <a:bodyPr/>
          <a:lstStyle/>
          <a:p>
            <a:r>
              <a:rPr lang="en-US" dirty="0"/>
              <a:t>Exhibit </a:t>
            </a:r>
            <a:r>
              <a:rPr lang="en-US" dirty="0" smtClean="0"/>
              <a:t>5.13</a:t>
            </a:r>
            <a:endParaRPr lang="en-US" dirty="0"/>
          </a:p>
        </p:txBody>
      </p:sp>
      <p:sp>
        <p:nvSpPr>
          <p:cNvPr id="20" name="Content 1"/>
          <p:cNvSpPr>
            <a:spLocks noGrp="1"/>
          </p:cNvSpPr>
          <p:nvPr>
            <p:ph sz="quarter" idx="21"/>
          </p:nvPr>
        </p:nvSpPr>
        <p:spPr>
          <a:xfrm>
            <a:off x="609600" y="1299402"/>
            <a:ext cx="10972800" cy="640080"/>
          </a:xfrm>
        </p:spPr>
        <p:txBody>
          <a:bodyPr/>
          <a:lstStyle/>
          <a:p>
            <a:r>
              <a:rPr lang="en-US" dirty="0"/>
              <a:t>Total Health Care Service Expenditures per User for Long-Term Facility Care and Skilled Nursing </a:t>
            </a:r>
            <a:r>
              <a:rPr lang="en-US" dirty="0" smtClean="0"/>
              <a:t>Facility Care, </a:t>
            </a:r>
            <a:r>
              <a:rPr lang="en-US" dirty="0"/>
              <a:t>in Dollars, </a:t>
            </a:r>
            <a:r>
              <a:rPr lang="en-US" dirty="0" smtClean="0"/>
              <a:t>2018</a:t>
            </a:r>
            <a:endParaRPr lang="en-US" dirty="0"/>
          </a:p>
        </p:txBody>
      </p:sp>
      <p:pic>
        <p:nvPicPr>
          <p:cNvPr id="3" name="Picture 1" descr="This exhibit contains a graph showing total health care service expenditures per user for long-term facility care and skilled nursing facility care."/>
          <p:cNvPicPr>
            <a:picLocks noChangeAspect="1"/>
          </p:cNvPicPr>
          <p:nvPr/>
        </p:nvPicPr>
        <p:blipFill rotWithShape="1">
          <a:blip r:embed="rId3">
            <a:extLst>
              <a:ext uri="{28A0092B-C50C-407E-A947-70E740481C1C}">
                <a14:useLocalDpi xmlns:a14="http://schemas.microsoft.com/office/drawing/2010/main" val="0"/>
              </a:ext>
            </a:extLst>
          </a:blip>
          <a:srcRect b="36003"/>
          <a:stretch/>
        </p:blipFill>
        <p:spPr>
          <a:xfrm>
            <a:off x="1524000" y="3159995"/>
            <a:ext cx="9144000" cy="690517"/>
          </a:xfrm>
          <a:prstGeom prst="rect">
            <a:avLst/>
          </a:prstGeom>
        </p:spPr>
      </p:pic>
      <p:sp>
        <p:nvSpPr>
          <p:cNvPr id="35" name="Content 2"/>
          <p:cNvSpPr>
            <a:spLocks noGrp="1"/>
          </p:cNvSpPr>
          <p:nvPr>
            <p:ph sz="quarter" idx="22"/>
          </p:nvPr>
        </p:nvSpPr>
        <p:spPr>
          <a:xfrm>
            <a:off x="609600" y="5071025"/>
            <a:ext cx="10972800" cy="1234440"/>
          </a:xfrm>
        </p:spPr>
        <p:txBody>
          <a:bodyPr/>
          <a:lstStyle/>
          <a:p>
            <a:r>
              <a:rPr lang="en-US" dirty="0"/>
              <a:t>SOURCE: Centers for Medicare &amp; Medicaid Services, Medicare Current Beneficiary Survey, Survey File, </a:t>
            </a:r>
            <a:r>
              <a:rPr lang="en-US" dirty="0" smtClean="0"/>
              <a:t>2018 </a:t>
            </a:r>
            <a:r>
              <a:rPr lang="en-US" dirty="0"/>
              <a:t>and Cost Supplement File, </a:t>
            </a:r>
            <a:r>
              <a:rPr lang="en-US" dirty="0" smtClean="0"/>
              <a:t>2018.</a:t>
            </a:r>
            <a:endParaRPr lang="en-US" dirty="0"/>
          </a:p>
          <a:p>
            <a:r>
              <a:rPr lang="en-US" dirty="0"/>
              <a:t>NOTES</a:t>
            </a:r>
            <a:r>
              <a:rPr lang="en-US" dirty="0" smtClean="0"/>
              <a:t>: </a:t>
            </a:r>
            <a:r>
              <a:rPr lang="en-US" dirty="0"/>
              <a:t>See the Detailed Tables for complete point estimates and standard errors in the Exhibit. For definitions of key terms and information on the construction of measures, see the Appendices. Estimates are presented only for beneficiaries who used a given service at least once in the data collection year. Beneficiaries who received a Community interview answered questions themselves or by proxy. A facility staff member, such as a nurse, always answered questions about the beneficiary for Facility interviews. Unlike survey reported spending for beneficiaries enrolled in Fee-for-Service plans, spending reported for those enrolled in Medicare Advantage plans is not matched to administrative records to assess accuracy. These estimates, therefore, should be interpreted with caution. Please refer to the </a:t>
            </a:r>
            <a:r>
              <a:rPr lang="en-US" i="1" dirty="0"/>
              <a:t>Data User’s Guide: Cost Supplement File </a:t>
            </a:r>
            <a:r>
              <a:rPr lang="en-US" dirty="0"/>
              <a:t>for more information. Health care service expenditures presented do not reflect the amount paid by beneficiaries, but rather the amount paid by all sources.</a:t>
            </a:r>
          </a:p>
        </p:txBody>
      </p:sp>
    </p:spTree>
    <p:extLst>
      <p:ext uri="{BB962C8B-B14F-4D97-AF65-F5344CB8AC3E}">
        <p14:creationId xmlns:p14="http://schemas.microsoft.com/office/powerpoint/2010/main" val="3827000603"/>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p:cNvSpPr>
            <a:spLocks noGrp="1"/>
          </p:cNvSpPr>
          <p:nvPr>
            <p:ph type="title"/>
          </p:nvPr>
        </p:nvSpPr>
        <p:spPr/>
        <p:txBody>
          <a:bodyPr/>
          <a:lstStyle/>
          <a:p>
            <a:r>
              <a:rPr lang="en-US" dirty="0"/>
              <a:t>Exhibit </a:t>
            </a:r>
            <a:r>
              <a:rPr lang="en-US" dirty="0" smtClean="0"/>
              <a:t>5.14</a:t>
            </a:r>
            <a:endParaRPr lang="en-US" dirty="0"/>
          </a:p>
        </p:txBody>
      </p:sp>
      <p:sp>
        <p:nvSpPr>
          <p:cNvPr id="20" name="Content 1"/>
          <p:cNvSpPr>
            <a:spLocks noGrp="1"/>
          </p:cNvSpPr>
          <p:nvPr>
            <p:ph sz="quarter" idx="21"/>
          </p:nvPr>
        </p:nvSpPr>
        <p:spPr>
          <a:xfrm>
            <a:off x="609600" y="1299402"/>
            <a:ext cx="10972800" cy="960120"/>
          </a:xfrm>
        </p:spPr>
        <p:txBody>
          <a:bodyPr/>
          <a:lstStyle/>
          <a:p>
            <a:r>
              <a:rPr lang="en-US" dirty="0"/>
              <a:t>Annual Out-of-Pocket Medicare Premium Expenditures per Capita Among Medicare Beneficiaries Who Are Not Dual Eligible Overall and by Age, Type of Medicare Coverage, and Health Status, in Dollars, 2018</a:t>
            </a:r>
          </a:p>
        </p:txBody>
      </p:sp>
      <p:pic>
        <p:nvPicPr>
          <p:cNvPr id="2" name="Picture 1" descr="This exhibit contains a graph showing annual out-of-pocket Medicare premium expenditures per capita overall and by age, type of Medicare coverage, and health status for beneficiaries who are not dual eligible."/>
          <p:cNvPicPr>
            <a:picLocks noChangeAspect="1"/>
          </p:cNvPicPr>
          <p:nvPr/>
        </p:nvPicPr>
        <p:blipFill rotWithShape="1">
          <a:blip r:embed="rId3">
            <a:extLst>
              <a:ext uri="{28A0092B-C50C-407E-A947-70E740481C1C}">
                <a14:useLocalDpi xmlns:a14="http://schemas.microsoft.com/office/drawing/2010/main" val="0"/>
              </a:ext>
            </a:extLst>
          </a:blip>
          <a:srcRect b="29126"/>
          <a:stretch/>
        </p:blipFill>
        <p:spPr>
          <a:xfrm>
            <a:off x="2072640" y="2260545"/>
            <a:ext cx="8046720" cy="2851493"/>
          </a:xfrm>
          <a:prstGeom prst="rect">
            <a:avLst/>
          </a:prstGeom>
        </p:spPr>
      </p:pic>
      <p:sp>
        <p:nvSpPr>
          <p:cNvPr id="35" name="Content 2"/>
          <p:cNvSpPr>
            <a:spLocks noGrp="1"/>
          </p:cNvSpPr>
          <p:nvPr>
            <p:ph sz="quarter" idx="22"/>
          </p:nvPr>
        </p:nvSpPr>
        <p:spPr>
          <a:xfrm>
            <a:off x="609600" y="5112038"/>
            <a:ext cx="10972800" cy="1234440"/>
          </a:xfrm>
        </p:spPr>
        <p:txBody>
          <a:bodyPr/>
          <a:lstStyle/>
          <a:p>
            <a:r>
              <a:rPr lang="en-US" dirty="0"/>
              <a:t>SOURCE: Centers for Medicare &amp; Medicaid Services, Medicare Current Beneficiary Survey, Survey </a:t>
            </a:r>
            <a:r>
              <a:rPr lang="en-US" dirty="0" smtClean="0"/>
              <a:t>File, 2018.</a:t>
            </a:r>
            <a:endParaRPr lang="en-US" dirty="0"/>
          </a:p>
          <a:p>
            <a:r>
              <a:rPr lang="en-US" dirty="0"/>
              <a:t>NOTES</a:t>
            </a:r>
            <a:r>
              <a:rPr lang="en-US" dirty="0" smtClean="0"/>
              <a:t>: </a:t>
            </a:r>
            <a:r>
              <a:rPr lang="en-US" dirty="0"/>
              <a:t>See the Detailed Tables for complete point estimates and standard errors in the Exhibit. For definitions of key terms and information on the construction of measures, see the Appendices. Estimates are presented for beneficiaries who are not dual eligible for both Medicare and Medicaid. Beneficiaries who are classified as dual eligible can be either partial- or full-benefit dual eligible. Beneficiaries who received a Community interview answered questions themselves or by proxy. A facility staff member, such as a nurse, always answered questions about the beneficiary for Facility interviews. Unlike survey reported spending for beneficiaries enrolled in Fee-for-Service plans, spending reported for those enrolled in Medicare Advantage plans is not matched to administrative records to assess accuracy. These estimates, therefore, should be interpreted with caution. Please refer to the </a:t>
            </a:r>
            <a:r>
              <a:rPr lang="en-US" i="1" dirty="0"/>
              <a:t>Data User’s Guide: Cost Supplement File </a:t>
            </a:r>
            <a:r>
              <a:rPr lang="en-US" dirty="0"/>
              <a:t>for more information. FFS stands for Fee-for-Service</a:t>
            </a:r>
            <a:r>
              <a:rPr lang="en-US" dirty="0" smtClean="0"/>
              <a:t>.</a:t>
            </a:r>
            <a:endParaRPr lang="en-US" dirty="0"/>
          </a:p>
        </p:txBody>
      </p:sp>
    </p:spTree>
    <p:extLst>
      <p:ext uri="{BB962C8B-B14F-4D97-AF65-F5344CB8AC3E}">
        <p14:creationId xmlns:p14="http://schemas.microsoft.com/office/powerpoint/2010/main" val="3453683414"/>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Thank you!</a:t>
            </a:r>
            <a:endParaRPr lang="en-US" dirty="0"/>
          </a:p>
        </p:txBody>
      </p:sp>
    </p:spTree>
    <p:extLst>
      <p:ext uri="{BB962C8B-B14F-4D97-AF65-F5344CB8AC3E}">
        <p14:creationId xmlns:p14="http://schemas.microsoft.com/office/powerpoint/2010/main" val="130334541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p:cNvSpPr>
            <a:spLocks noGrp="1"/>
          </p:cNvSpPr>
          <p:nvPr>
            <p:ph type="title"/>
          </p:nvPr>
        </p:nvSpPr>
        <p:spPr/>
        <p:txBody>
          <a:bodyPr/>
          <a:lstStyle/>
          <a:p>
            <a:pPr marL="0" marR="0" lvl="0" indent="0" algn="ctr" defTabSz="914400" rtl="0" eaLnBrk="1" fontAlgn="base" latinLnBrk="0" hangingPunct="1">
              <a:lnSpc>
                <a:spcPct val="100000"/>
              </a:lnSpc>
              <a:spcBef>
                <a:spcPts val="400"/>
              </a:spcBef>
              <a:spcAft>
                <a:spcPts val="1200"/>
              </a:spcAft>
              <a:buClrTx/>
              <a:buSzTx/>
              <a:buFontTx/>
              <a:buNone/>
              <a:tabLst/>
              <a:defRPr/>
            </a:pPr>
            <a:r>
              <a:rPr lang="en-US" sz="1600" i="0" u="none" cap="none" baseline="0" dirty="0" smtClean="0">
                <a:solidFill>
                  <a:schemeClr val="tx2"/>
                </a:solidFill>
                <a:effectLst/>
              </a:rPr>
              <a:t>Exhibit S.3 </a:t>
            </a:r>
            <a:endParaRPr lang="en-US" sz="1600" dirty="0" smtClean="0">
              <a:effectLst/>
            </a:endParaRPr>
          </a:p>
        </p:txBody>
      </p:sp>
      <p:sp>
        <p:nvSpPr>
          <p:cNvPr id="20" name="Content 1"/>
          <p:cNvSpPr>
            <a:spLocks noGrp="1"/>
          </p:cNvSpPr>
          <p:nvPr>
            <p:ph sz="quarter" idx="21"/>
          </p:nvPr>
        </p:nvSpPr>
        <p:spPr>
          <a:xfrm>
            <a:off x="609600" y="1299403"/>
            <a:ext cx="10972800" cy="960120"/>
          </a:xfrm>
        </p:spPr>
        <p:txBody>
          <a:bodyPr/>
          <a:lstStyle/>
          <a:p>
            <a:r>
              <a:rPr lang="en-US" dirty="0"/>
              <a:t>Persons Who Provide Assistance Communicating with Medical Provider to Beneficiaries Living Only in the Community Who Self-Reported Limited English Proficiency and Speak a Language Other than English at Home, 2018</a:t>
            </a:r>
          </a:p>
        </p:txBody>
      </p:sp>
      <p:pic>
        <p:nvPicPr>
          <p:cNvPr id="3" name="Picture 1" descr="This exhibit contains a graph showing persons who provide assistance communicating with a medical provider to beneficiaries living only in the community who self-reported limited English proficiency and speak a language other than English at home. "/>
          <p:cNvPicPr>
            <a:picLocks noChangeAspect="1"/>
          </p:cNvPicPr>
          <p:nvPr/>
        </p:nvPicPr>
        <p:blipFill>
          <a:blip r:embed="rId2"/>
          <a:stretch>
            <a:fillRect/>
          </a:stretch>
        </p:blipFill>
        <p:spPr>
          <a:xfrm>
            <a:off x="1524000" y="3116610"/>
            <a:ext cx="9144000" cy="1610955"/>
          </a:xfrm>
          <a:prstGeom prst="rect">
            <a:avLst/>
          </a:prstGeom>
        </p:spPr>
      </p:pic>
      <p:sp>
        <p:nvSpPr>
          <p:cNvPr id="35" name="Content 2"/>
          <p:cNvSpPr>
            <a:spLocks noGrp="1"/>
          </p:cNvSpPr>
          <p:nvPr>
            <p:ph sz="quarter" idx="22"/>
          </p:nvPr>
        </p:nvSpPr>
        <p:spPr>
          <a:xfrm>
            <a:off x="609600" y="5584652"/>
            <a:ext cx="10972800" cy="768096"/>
          </a:xfrm>
        </p:spPr>
        <p:txBody>
          <a:bodyPr/>
          <a:lstStyle/>
          <a:p>
            <a:r>
              <a:rPr lang="en-US" dirty="0"/>
              <a:t>SOURCE</a:t>
            </a:r>
            <a:r>
              <a:rPr lang="en-US" dirty="0" smtClean="0"/>
              <a:t>: </a:t>
            </a:r>
            <a:r>
              <a:rPr lang="en-US" dirty="0"/>
              <a:t>Centers for Medicare &amp; Medicaid Services, Medicare Current Beneficiary Survey, Survey File, 2018.</a:t>
            </a:r>
          </a:p>
          <a:p>
            <a:r>
              <a:rPr lang="en-US" dirty="0"/>
              <a:t>NOTES: Percentages may not sum to 100 percent due to rounding. See the Detailed Tables for complete point estimates and standard errors in the Exhibit. For definitions of key terms and information on the construction of measures, see the Appendices. Estimates are presented for beneficiaries who completed only Community interviews during the year. This excludes beneficiaries for whom any </a:t>
            </a:r>
            <a:r>
              <a:rPr lang="en-US" dirty="0" smtClean="0"/>
              <a:t>Facility </a:t>
            </a:r>
            <a:r>
              <a:rPr lang="en-US" dirty="0"/>
              <a:t>interview was completed during the year. Beneficiaries who received a Community interview answered questions themselves or by proxy</a:t>
            </a:r>
            <a:r>
              <a:rPr lang="en-US" dirty="0" smtClean="0"/>
              <a:t>.</a:t>
            </a:r>
            <a:endParaRPr lang="en-US" dirty="0"/>
          </a:p>
        </p:txBody>
      </p:sp>
    </p:spTree>
    <p:extLst>
      <p:ext uri="{BB962C8B-B14F-4D97-AF65-F5344CB8AC3E}">
        <p14:creationId xmlns:p14="http://schemas.microsoft.com/office/powerpoint/2010/main" val="181175357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p:cNvSpPr>
            <a:spLocks noGrp="1"/>
          </p:cNvSpPr>
          <p:nvPr>
            <p:ph type="title"/>
          </p:nvPr>
        </p:nvSpPr>
        <p:spPr/>
        <p:txBody>
          <a:bodyPr/>
          <a:lstStyle/>
          <a:p>
            <a:r>
              <a:rPr lang="en-US" dirty="0"/>
              <a:t>Section 1: </a:t>
            </a:r>
            <a:r>
              <a:rPr lang="en-US" dirty="0" smtClean="0"/>
              <a:t>Who Is in the Medicare Population? </a:t>
            </a:r>
            <a:endParaRPr lang="en-US" dirty="0"/>
          </a:p>
        </p:txBody>
      </p:sp>
    </p:spTree>
    <p:extLst>
      <p:ext uri="{BB962C8B-B14F-4D97-AF65-F5344CB8AC3E}">
        <p14:creationId xmlns:p14="http://schemas.microsoft.com/office/powerpoint/2010/main" val="425339354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p:cNvSpPr>
            <a:spLocks noGrp="1"/>
          </p:cNvSpPr>
          <p:nvPr>
            <p:ph type="title"/>
          </p:nvPr>
        </p:nvSpPr>
        <p:spPr/>
        <p:txBody>
          <a:bodyPr/>
          <a:lstStyle/>
          <a:p>
            <a:pPr marL="0" marR="0" lvl="0" indent="0" algn="ctr" defTabSz="914400" rtl="0" eaLnBrk="1" fontAlgn="base" latinLnBrk="0" hangingPunct="1">
              <a:lnSpc>
                <a:spcPct val="100000"/>
              </a:lnSpc>
              <a:spcBef>
                <a:spcPts val="400"/>
              </a:spcBef>
              <a:spcAft>
                <a:spcPts val="1200"/>
              </a:spcAft>
              <a:buClrTx/>
              <a:buSzTx/>
              <a:buFontTx/>
              <a:buNone/>
              <a:tabLst/>
              <a:defRPr/>
            </a:pPr>
            <a:r>
              <a:rPr lang="en-US" sz="1600" i="0" u="none" cap="none" baseline="0" dirty="0" smtClean="0">
                <a:solidFill>
                  <a:schemeClr val="tx2"/>
                </a:solidFill>
                <a:effectLst/>
              </a:rPr>
              <a:t>Exhibit 1.1 </a:t>
            </a:r>
            <a:endParaRPr lang="en-US" sz="1600" dirty="0" smtClean="0">
              <a:effectLst/>
            </a:endParaRPr>
          </a:p>
        </p:txBody>
      </p:sp>
      <p:sp>
        <p:nvSpPr>
          <p:cNvPr id="20" name="Content 1"/>
          <p:cNvSpPr>
            <a:spLocks noGrp="1"/>
          </p:cNvSpPr>
          <p:nvPr>
            <p:ph sz="quarter" idx="21"/>
          </p:nvPr>
        </p:nvSpPr>
        <p:spPr>
          <a:xfrm>
            <a:off x="609600" y="1299404"/>
            <a:ext cx="10972800" cy="320040"/>
          </a:xfrm>
        </p:spPr>
        <p:txBody>
          <a:bodyPr/>
          <a:lstStyle/>
          <a:p>
            <a:r>
              <a:rPr lang="en-US" dirty="0"/>
              <a:t>Demographic and Socioeconomic Characteristics of </a:t>
            </a:r>
            <a:r>
              <a:rPr lang="en-US" dirty="0" smtClean="0"/>
              <a:t>All </a:t>
            </a:r>
            <a:r>
              <a:rPr lang="en-US" dirty="0"/>
              <a:t>Medicare Beneficiaries, </a:t>
            </a:r>
            <a:r>
              <a:rPr lang="en-US" dirty="0" smtClean="0"/>
              <a:t>2018</a:t>
            </a:r>
            <a:endParaRPr lang="en-US" dirty="0"/>
          </a:p>
        </p:txBody>
      </p:sp>
      <p:pic>
        <p:nvPicPr>
          <p:cNvPr id="4" name="Picture 1" descr="This exhibit contains a graph showing the demographic and socioeconomic characteristics of all Medicare beneficiaries."/>
          <p:cNvPicPr>
            <a:picLocks noChangeAspect="1"/>
          </p:cNvPicPr>
          <p:nvPr/>
        </p:nvPicPr>
        <p:blipFill rotWithShape="1">
          <a:blip r:embed="rId2"/>
          <a:srcRect b="38510"/>
          <a:stretch/>
        </p:blipFill>
        <p:spPr>
          <a:xfrm>
            <a:off x="609600" y="2086006"/>
            <a:ext cx="5486400" cy="2878783"/>
          </a:xfrm>
          <a:prstGeom prst="rect">
            <a:avLst/>
          </a:prstGeom>
        </p:spPr>
      </p:pic>
      <p:pic>
        <p:nvPicPr>
          <p:cNvPr id="5" name="Picture 2" descr="This exhibit contains a graph showing the demographic and socioeconomic characteristics of all Medicare beneficiaries."/>
          <p:cNvPicPr>
            <a:picLocks noChangeAspect="1"/>
          </p:cNvPicPr>
          <p:nvPr/>
        </p:nvPicPr>
        <p:blipFill rotWithShape="1">
          <a:blip r:embed="rId2"/>
          <a:srcRect t="60933"/>
          <a:stretch/>
        </p:blipFill>
        <p:spPr>
          <a:xfrm>
            <a:off x="6096000" y="2123219"/>
            <a:ext cx="5486400" cy="1828995"/>
          </a:xfrm>
          <a:prstGeom prst="rect">
            <a:avLst/>
          </a:prstGeom>
        </p:spPr>
      </p:pic>
      <p:sp>
        <p:nvSpPr>
          <p:cNvPr id="35" name="Content 2"/>
          <p:cNvSpPr>
            <a:spLocks noGrp="1"/>
          </p:cNvSpPr>
          <p:nvPr>
            <p:ph sz="quarter" idx="22"/>
          </p:nvPr>
        </p:nvSpPr>
        <p:spPr>
          <a:xfrm>
            <a:off x="609600" y="5431351"/>
            <a:ext cx="10972800" cy="923544"/>
          </a:xfrm>
        </p:spPr>
        <p:txBody>
          <a:bodyPr/>
          <a:lstStyle/>
          <a:p>
            <a:r>
              <a:rPr lang="en-US" dirty="0"/>
              <a:t>SOURCE: Centers for Medicare &amp; Medicaid Services, Medicare Current Beneficiary Survey, Survey File, 2018. </a:t>
            </a:r>
          </a:p>
          <a:p>
            <a:r>
              <a:rPr lang="en-US" dirty="0"/>
              <a:t>NOTES: Percentages may not sum to 100 percent due to rounding. See the Detailed Tables for complete point estimates and standard errors in the Exhibit. For definitions of key terms and information on the construction of measures, see the Appendices. Beneficiaries who received a Community interview answered questions themselves or by proxy. A facility staff member, such as a nurse, always answered questions about the beneficiary for Facility interviews. Estimates are not presented for the "other race/ethnicity" category, although they are included in the denominator. FPL stands for Federal Poverty Level.</a:t>
            </a:r>
          </a:p>
        </p:txBody>
      </p:sp>
    </p:spTree>
    <p:extLst>
      <p:ext uri="{BB962C8B-B14F-4D97-AF65-F5344CB8AC3E}">
        <p14:creationId xmlns:p14="http://schemas.microsoft.com/office/powerpoint/2010/main" val="3427858476"/>
      </p:ext>
    </p:extLst>
  </p:cSld>
  <p:clrMapOvr>
    <a:masterClrMapping/>
  </p:clrMapOvr>
  <p:timing>
    <p:tnLst>
      <p:par>
        <p:cTn id="1" dur="indefinite" restart="never" nodeType="tmRoot"/>
      </p:par>
    </p:tnLst>
  </p:timing>
</p:sld>
</file>

<file path=ppt/theme/theme1.xml><?xml version="1.0" encoding="utf-8"?>
<a:theme xmlns:a="http://schemas.openxmlformats.org/drawingml/2006/main" name="MCBS">
  <a:themeElements>
    <a:clrScheme name="Custom 1">
      <a:dk1>
        <a:srgbClr val="000000"/>
      </a:dk1>
      <a:lt1>
        <a:srgbClr val="FFFFFF"/>
      </a:lt1>
      <a:dk2>
        <a:srgbClr val="393A3D"/>
      </a:dk2>
      <a:lt2>
        <a:srgbClr val="FFFFFF"/>
      </a:lt2>
      <a:accent1>
        <a:srgbClr val="074480"/>
      </a:accent1>
      <a:accent2>
        <a:srgbClr val="D3DAE4"/>
      </a:accent2>
      <a:accent3>
        <a:srgbClr val="317347"/>
      </a:accent3>
      <a:accent4>
        <a:srgbClr val="FDBA17"/>
      </a:accent4>
      <a:accent5>
        <a:srgbClr val="FFD528"/>
      </a:accent5>
      <a:accent6>
        <a:srgbClr val="806000"/>
      </a:accent6>
      <a:hlink>
        <a:srgbClr val="074480"/>
      </a:hlink>
      <a:folHlink>
        <a:srgbClr val="55565A"/>
      </a:folHlink>
    </a:clrScheme>
    <a:fontScheme name="Tahoma (508c)">
      <a:majorFont>
        <a:latin typeface="Tahoma"/>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wrap="none">
        <a:spAutoFit/>
      </a:bodyPr>
      <a:lstStyle>
        <a:defPPr marL="0" indent="0">
          <a:buFontTx/>
          <a:buNone/>
          <a:defRPr sz="2400" kern="0" dirty="0" smtClean="0">
            <a:solidFill>
              <a:schemeClr val="tx1"/>
            </a:solidFill>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ea typeface="ＭＳ Ｐゴシック" pitchFamily="-32" charset="-128"/>
          </a:defRPr>
        </a:defPPr>
      </a:lstStyle>
    </a:lnDef>
    <a:txDef>
      <a:spPr bwMode="auto">
        <a:ln/>
        <a:extLst/>
      </a:spPr>
      <a:bodyPr vert="horz" wrap="square" lIns="91440" tIns="45720" rIns="91440" bIns="45720" numCol="1" rtlCol="0" anchor="t" anchorCtr="0" compatLnSpc="1">
        <a:prstTxWarp prst="textNoShape">
          <a:avLst/>
        </a:prstTxWarp>
        <a:spAutoFit/>
      </a:bodyPr>
      <a:lstStyle>
        <a:defPPr>
          <a:defRPr sz="1200" b="1" dirty="0">
            <a:solidFill>
              <a:srgbClr val="393A3D"/>
            </a:solidFill>
          </a:defRPr>
        </a:defPPr>
      </a:lstStyle>
      <a:style>
        <a:lnRef idx="2">
          <a:schemeClr val="accent2"/>
        </a:lnRef>
        <a:fillRef idx="1">
          <a:schemeClr val="lt1"/>
        </a:fillRef>
        <a:effectRef idx="0">
          <a:schemeClr val="accent2"/>
        </a:effectRef>
        <a:fontRef idx="minor">
          <a:schemeClr val="dk1"/>
        </a:fontRef>
      </a:style>
    </a:txDef>
  </a:objectDefaults>
  <a:extraClrSchemeLst>
    <a:extraClrScheme>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Blank Presentatio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Blank Presentatio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Blank Presentatio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Blank Presentatio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Blank Presentatio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Blank Presentation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Blank Presentatio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Blank Presentatio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Blank Presentatio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Blank Presentatio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Blank Presentatio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MCBS" id="{B3375CF8-0811-4B71-81FD-68F54BBD98D8}" vid="{FEB55251-8BBF-4320-9E8F-F9FB34148636}"/>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624</TotalTime>
  <Words>9074</Words>
  <Application>Microsoft Office PowerPoint</Application>
  <PresentationFormat>Widescreen</PresentationFormat>
  <Paragraphs>258</Paragraphs>
  <Slides>63</Slides>
  <Notes>16</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63</vt:i4>
      </vt:variant>
    </vt:vector>
  </HeadingPairs>
  <TitlesOfParts>
    <vt:vector size="69" baseType="lpstr">
      <vt:lpstr>ＭＳ Ｐゴシック</vt:lpstr>
      <vt:lpstr>Arial</vt:lpstr>
      <vt:lpstr>Calibri</vt:lpstr>
      <vt:lpstr>Tahoma</vt:lpstr>
      <vt:lpstr>Times New Roman</vt:lpstr>
      <vt:lpstr>MCBS</vt:lpstr>
      <vt:lpstr>2018 MCBS Chartbook Supplement</vt:lpstr>
      <vt:lpstr>Overview</vt:lpstr>
      <vt:lpstr>What’s New in 2018?</vt:lpstr>
      <vt:lpstr>Special Feature: Language Use by Medicare Beneficiaries</vt:lpstr>
      <vt:lpstr>Exhibit S.1 </vt:lpstr>
      <vt:lpstr>Exhibit S.2 </vt:lpstr>
      <vt:lpstr>Exhibit S.3 </vt:lpstr>
      <vt:lpstr>Section 1: Who Is in the Medicare Population? </vt:lpstr>
      <vt:lpstr>Exhibit 1.1 </vt:lpstr>
      <vt:lpstr>Exhibit 1.2 </vt:lpstr>
      <vt:lpstr>Exhibit 1.3 </vt:lpstr>
      <vt:lpstr>Exhibit 1.4 </vt:lpstr>
      <vt:lpstr>Exhibit 1.5 </vt:lpstr>
      <vt:lpstr>Exhibit 1.6 </vt:lpstr>
      <vt:lpstr>Section 2: How Healthy Are Medicare Beneficiaries?</vt:lpstr>
      <vt:lpstr>Exhibit 2.1 </vt:lpstr>
      <vt:lpstr>Exhibit 2.2 </vt:lpstr>
      <vt:lpstr>Exhibit 2.3 </vt:lpstr>
      <vt:lpstr>Exhibit 2.4</vt:lpstr>
      <vt:lpstr>Exhibit 2.5</vt:lpstr>
      <vt:lpstr>Exhibit 2.6 </vt:lpstr>
      <vt:lpstr>Exhibit 2.7 </vt:lpstr>
      <vt:lpstr>Exhibit 2.8</vt:lpstr>
      <vt:lpstr>Exhibit 2.9 </vt:lpstr>
      <vt:lpstr>Exhibit 2.10</vt:lpstr>
      <vt:lpstr>Exhibit 2.11 </vt:lpstr>
      <vt:lpstr>Exhibit 2.12 </vt:lpstr>
      <vt:lpstr>Section 3: What Is the Medicare Population’s Access to Care and How Satisfied Are They With Their Care?</vt:lpstr>
      <vt:lpstr>Exhibit 3.1 </vt:lpstr>
      <vt:lpstr>Exhibit 3.2 </vt:lpstr>
      <vt:lpstr>Exhibit 3.3 </vt:lpstr>
      <vt:lpstr>Exhibit 3.4 </vt:lpstr>
      <vt:lpstr>Exhibit 3.5 </vt:lpstr>
      <vt:lpstr>Exhibit 3.6 </vt:lpstr>
      <vt:lpstr>Exhibit 3.7 </vt:lpstr>
      <vt:lpstr>Exhibit 3.8 </vt:lpstr>
      <vt:lpstr>Exhibit 3.9 </vt:lpstr>
      <vt:lpstr>Section 4: What Health Care Services Do Medicare Beneficiaries Receive?  </vt:lpstr>
      <vt:lpstr>Exhibit 4.1 </vt:lpstr>
      <vt:lpstr>Exhibit 4.2 </vt:lpstr>
      <vt:lpstr>Exhibit 4.3 </vt:lpstr>
      <vt:lpstr>Exhibit 4.4 </vt:lpstr>
      <vt:lpstr>Exhibit 4.5 </vt:lpstr>
      <vt:lpstr>Exhibit 4.6 </vt:lpstr>
      <vt:lpstr>Exhibit 4.7 </vt:lpstr>
      <vt:lpstr>Exhibit 4.8 </vt:lpstr>
      <vt:lpstr>Exhibit 4.9 </vt:lpstr>
      <vt:lpstr>Section 5: How Much Do Health Care Services for the Medicare Population Cost?</vt:lpstr>
      <vt:lpstr>Exhibit 5.1 </vt:lpstr>
      <vt:lpstr>Exhibit 5.2 </vt:lpstr>
      <vt:lpstr>Exhibit 5.3 </vt:lpstr>
      <vt:lpstr>Exhibit 5.4 </vt:lpstr>
      <vt:lpstr>Exhibit 5.5 </vt:lpstr>
      <vt:lpstr>Exhibit 5.6 </vt:lpstr>
      <vt:lpstr>Exhibit 5.7 </vt:lpstr>
      <vt:lpstr>Exhibit 5.8 </vt:lpstr>
      <vt:lpstr>Exhibit 5.9 </vt:lpstr>
      <vt:lpstr>Exhibit 5.10 </vt:lpstr>
      <vt:lpstr>Exhibit 5.11</vt:lpstr>
      <vt:lpstr>Exhibit 5.12</vt:lpstr>
      <vt:lpstr>Exhibit 5.13</vt:lpstr>
      <vt:lpstr>Exhibit 5.14</vt:lpstr>
      <vt:lpstr>Thank you!</vt:lpstr>
    </vt:vector>
  </TitlesOfParts>
  <Manager>CMS</Manager>
  <Company>CMS</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2018 MCBS Chartbook</dc:title>
  <dc:subject>2018 MCBS Chartbook</dc:subject>
  <dc:creator>CMS</dc:creator>
  <cp:keywords>MCBS, Chartbook, Survey File, Cost Supplement File, 2018</cp:keywords>
  <cp:lastModifiedBy>Amanda Lynch</cp:lastModifiedBy>
  <cp:revision>57</cp:revision>
  <dcterms:created xsi:type="dcterms:W3CDTF">2020-10-20T19:31:14Z</dcterms:created>
  <dcterms:modified xsi:type="dcterms:W3CDTF">2020-12-08T00:04:23Z</dcterms:modified>
</cp:coreProperties>
</file>