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8" r:id="rId2"/>
    <p:sldId id="266" r:id="rId3"/>
    <p:sldId id="267" r:id="rId4"/>
    <p:sldId id="329" r:id="rId5"/>
    <p:sldId id="330" r:id="rId6"/>
    <p:sldId id="331" r:id="rId7"/>
    <p:sldId id="334" r:id="rId8"/>
    <p:sldId id="338" r:id="rId9"/>
    <p:sldId id="339" r:id="rId10"/>
    <p:sldId id="268" r:id="rId11"/>
    <p:sldId id="269" r:id="rId12"/>
    <p:sldId id="333"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327" r:id="rId38"/>
    <p:sldId id="297" r:id="rId39"/>
    <p:sldId id="298" r:id="rId40"/>
    <p:sldId id="337" r:id="rId41"/>
    <p:sldId id="301" r:id="rId42"/>
    <p:sldId id="302" r:id="rId43"/>
    <p:sldId id="303" r:id="rId44"/>
    <p:sldId id="304" r:id="rId45"/>
    <p:sldId id="305" r:id="rId46"/>
    <p:sldId id="306" r:id="rId47"/>
    <p:sldId id="307" r:id="rId48"/>
    <p:sldId id="308" r:id="rId49"/>
    <p:sldId id="309" r:id="rId50"/>
    <p:sldId id="312" r:id="rId51"/>
    <p:sldId id="313" r:id="rId52"/>
    <p:sldId id="314" r:id="rId53"/>
    <p:sldId id="315" r:id="rId54"/>
    <p:sldId id="316" r:id="rId55"/>
    <p:sldId id="317" r:id="rId56"/>
    <p:sldId id="318" r:id="rId57"/>
    <p:sldId id="319" r:id="rId58"/>
    <p:sldId id="320" r:id="rId59"/>
    <p:sldId id="321" r:id="rId60"/>
    <p:sldId id="323" r:id="rId61"/>
    <p:sldId id="324" r:id="rId62"/>
    <p:sldId id="326" r:id="rId63"/>
    <p:sldId id="325" r:id="rId64"/>
    <p:sldId id="328" r:id="rId65"/>
    <p:sldId id="264"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rie Goetsch" initials="CG" lastIdx="1" clrIdx="0">
    <p:extLst>
      <p:ext uri="{19B8F6BF-5375-455C-9EA6-DF929625EA0E}">
        <p15:presenceInfo xmlns:p15="http://schemas.microsoft.com/office/powerpoint/2012/main" userId="S::Goetsch-Carrie@norc.org::407927d7-d90d-478f-be3d-d3c6df143326" providerId="AD"/>
      </p:ext>
    </p:extLst>
  </p:cmAuthor>
  <p:cmAuthor id="2" name="Meredith Passero" initials="MP" lastIdx="1" clrIdx="1">
    <p:extLst>
      <p:ext uri="{19B8F6BF-5375-455C-9EA6-DF929625EA0E}">
        <p15:presenceInfo xmlns:p15="http://schemas.microsoft.com/office/powerpoint/2012/main" userId="S::Passero-Meredith@norc.org::6499f02f-1a7d-41ac-8278-45f1f16fdfbf" providerId="AD"/>
      </p:ext>
    </p:extLst>
  </p:cmAuthor>
  <p:cmAuthor id="3" name="Sarah Hoyt" initials="SH" lastIdx="2" clrIdx="2">
    <p:extLst>
      <p:ext uri="{19B8F6BF-5375-455C-9EA6-DF929625EA0E}">
        <p15:presenceInfo xmlns:p15="http://schemas.microsoft.com/office/powerpoint/2012/main" userId="S::Hoyt-Sarah@norc.org::39ad8519-6385-4fd5-a995-e1b9db3fd4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74582"/>
    <a:srgbClr val="4875A1"/>
    <a:srgbClr val="44739F"/>
    <a:srgbClr val="83A2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95214" autoAdjust="0"/>
  </p:normalViewPr>
  <p:slideViewPr>
    <p:cSldViewPr snapToGrid="0">
      <p:cViewPr varScale="1">
        <p:scale>
          <a:sx n="105" d="100"/>
          <a:sy n="105" d="100"/>
        </p:scale>
        <p:origin x="150" y="18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EBB83F-3341-4044-9403-CDE61CD435FE}" type="datetimeFigureOut">
              <a:rPr lang="en-US" smtClean="0"/>
              <a:t>1/14/2022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E0126-DAE3-4B42-903B-81DBB947EE77}" type="slidenum">
              <a:rPr lang="en-US" smtClean="0"/>
              <a:t>‹#›</a:t>
            </a:fld>
            <a:endParaRPr lang="en-US" dirty="0"/>
          </a:p>
        </p:txBody>
      </p:sp>
    </p:spTree>
    <p:extLst>
      <p:ext uri="{BB962C8B-B14F-4D97-AF65-F5344CB8AC3E}">
        <p14:creationId xmlns:p14="http://schemas.microsoft.com/office/powerpoint/2010/main" val="165308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9</a:t>
            </a:fld>
            <a:endParaRPr lang="en-US" dirty="0"/>
          </a:p>
        </p:txBody>
      </p:sp>
    </p:spTree>
    <p:extLst>
      <p:ext uri="{BB962C8B-B14F-4D97-AF65-F5344CB8AC3E}">
        <p14:creationId xmlns:p14="http://schemas.microsoft.com/office/powerpoint/2010/main" val="2681340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36</a:t>
            </a:fld>
            <a:endParaRPr lang="en-US" dirty="0"/>
          </a:p>
        </p:txBody>
      </p:sp>
    </p:spTree>
    <p:extLst>
      <p:ext uri="{BB962C8B-B14F-4D97-AF65-F5344CB8AC3E}">
        <p14:creationId xmlns:p14="http://schemas.microsoft.com/office/powerpoint/2010/main" val="2100700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38</a:t>
            </a:fld>
            <a:endParaRPr lang="en-US" dirty="0"/>
          </a:p>
        </p:txBody>
      </p:sp>
    </p:spTree>
    <p:extLst>
      <p:ext uri="{BB962C8B-B14F-4D97-AF65-F5344CB8AC3E}">
        <p14:creationId xmlns:p14="http://schemas.microsoft.com/office/powerpoint/2010/main" val="2138085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39</a:t>
            </a:fld>
            <a:endParaRPr lang="en-US" dirty="0"/>
          </a:p>
        </p:txBody>
      </p:sp>
    </p:spTree>
    <p:extLst>
      <p:ext uri="{BB962C8B-B14F-4D97-AF65-F5344CB8AC3E}">
        <p14:creationId xmlns:p14="http://schemas.microsoft.com/office/powerpoint/2010/main" val="2808034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40</a:t>
            </a:fld>
            <a:endParaRPr lang="en-US" dirty="0"/>
          </a:p>
        </p:txBody>
      </p:sp>
    </p:spTree>
    <p:extLst>
      <p:ext uri="{BB962C8B-B14F-4D97-AF65-F5344CB8AC3E}">
        <p14:creationId xmlns:p14="http://schemas.microsoft.com/office/powerpoint/2010/main" val="461630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44</a:t>
            </a:fld>
            <a:endParaRPr lang="en-US" dirty="0"/>
          </a:p>
        </p:txBody>
      </p:sp>
    </p:spTree>
    <p:extLst>
      <p:ext uri="{BB962C8B-B14F-4D97-AF65-F5344CB8AC3E}">
        <p14:creationId xmlns:p14="http://schemas.microsoft.com/office/powerpoint/2010/main" val="934161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51</a:t>
            </a:fld>
            <a:endParaRPr lang="en-US" dirty="0"/>
          </a:p>
        </p:txBody>
      </p:sp>
    </p:spTree>
    <p:extLst>
      <p:ext uri="{BB962C8B-B14F-4D97-AF65-F5344CB8AC3E}">
        <p14:creationId xmlns:p14="http://schemas.microsoft.com/office/powerpoint/2010/main" val="401791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52</a:t>
            </a:fld>
            <a:endParaRPr lang="en-US" dirty="0"/>
          </a:p>
        </p:txBody>
      </p:sp>
    </p:spTree>
    <p:extLst>
      <p:ext uri="{BB962C8B-B14F-4D97-AF65-F5344CB8AC3E}">
        <p14:creationId xmlns:p14="http://schemas.microsoft.com/office/powerpoint/2010/main" val="924655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58</a:t>
            </a:fld>
            <a:endParaRPr lang="en-US" dirty="0"/>
          </a:p>
        </p:txBody>
      </p:sp>
    </p:spTree>
    <p:extLst>
      <p:ext uri="{BB962C8B-B14F-4D97-AF65-F5344CB8AC3E}">
        <p14:creationId xmlns:p14="http://schemas.microsoft.com/office/powerpoint/2010/main" val="3481294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59</a:t>
            </a:fld>
            <a:endParaRPr lang="en-US" dirty="0"/>
          </a:p>
        </p:txBody>
      </p:sp>
    </p:spTree>
    <p:extLst>
      <p:ext uri="{BB962C8B-B14F-4D97-AF65-F5344CB8AC3E}">
        <p14:creationId xmlns:p14="http://schemas.microsoft.com/office/powerpoint/2010/main" val="2925026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61</a:t>
            </a:fld>
            <a:endParaRPr lang="en-US" dirty="0"/>
          </a:p>
        </p:txBody>
      </p:sp>
    </p:spTree>
    <p:extLst>
      <p:ext uri="{BB962C8B-B14F-4D97-AF65-F5344CB8AC3E}">
        <p14:creationId xmlns:p14="http://schemas.microsoft.com/office/powerpoint/2010/main" val="77586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15</a:t>
            </a:fld>
            <a:endParaRPr lang="en-US" dirty="0"/>
          </a:p>
        </p:txBody>
      </p:sp>
    </p:spTree>
    <p:extLst>
      <p:ext uri="{BB962C8B-B14F-4D97-AF65-F5344CB8AC3E}">
        <p14:creationId xmlns:p14="http://schemas.microsoft.com/office/powerpoint/2010/main" val="3074568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62</a:t>
            </a:fld>
            <a:endParaRPr lang="en-US" dirty="0"/>
          </a:p>
        </p:txBody>
      </p:sp>
    </p:spTree>
    <p:extLst>
      <p:ext uri="{BB962C8B-B14F-4D97-AF65-F5344CB8AC3E}">
        <p14:creationId xmlns:p14="http://schemas.microsoft.com/office/powerpoint/2010/main" val="1359889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64</a:t>
            </a:fld>
            <a:endParaRPr lang="en-US" dirty="0"/>
          </a:p>
        </p:txBody>
      </p:sp>
    </p:spTree>
    <p:extLst>
      <p:ext uri="{BB962C8B-B14F-4D97-AF65-F5344CB8AC3E}">
        <p14:creationId xmlns:p14="http://schemas.microsoft.com/office/powerpoint/2010/main" val="1633039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18</a:t>
            </a:fld>
            <a:endParaRPr lang="en-US" dirty="0"/>
          </a:p>
        </p:txBody>
      </p:sp>
    </p:spTree>
    <p:extLst>
      <p:ext uri="{BB962C8B-B14F-4D97-AF65-F5344CB8AC3E}">
        <p14:creationId xmlns:p14="http://schemas.microsoft.com/office/powerpoint/2010/main" val="3719973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21</a:t>
            </a:fld>
            <a:endParaRPr lang="en-US" dirty="0"/>
          </a:p>
        </p:txBody>
      </p:sp>
    </p:spTree>
    <p:extLst>
      <p:ext uri="{BB962C8B-B14F-4D97-AF65-F5344CB8AC3E}">
        <p14:creationId xmlns:p14="http://schemas.microsoft.com/office/powerpoint/2010/main" val="2225442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23</a:t>
            </a:fld>
            <a:endParaRPr lang="en-US" dirty="0"/>
          </a:p>
        </p:txBody>
      </p:sp>
    </p:spTree>
    <p:extLst>
      <p:ext uri="{BB962C8B-B14F-4D97-AF65-F5344CB8AC3E}">
        <p14:creationId xmlns:p14="http://schemas.microsoft.com/office/powerpoint/2010/main" val="1134124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27</a:t>
            </a:fld>
            <a:endParaRPr lang="en-US" dirty="0"/>
          </a:p>
        </p:txBody>
      </p:sp>
    </p:spTree>
    <p:extLst>
      <p:ext uri="{BB962C8B-B14F-4D97-AF65-F5344CB8AC3E}">
        <p14:creationId xmlns:p14="http://schemas.microsoft.com/office/powerpoint/2010/main" val="3161810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28</a:t>
            </a:fld>
            <a:endParaRPr lang="en-US" dirty="0"/>
          </a:p>
        </p:txBody>
      </p:sp>
    </p:spTree>
    <p:extLst>
      <p:ext uri="{BB962C8B-B14F-4D97-AF65-F5344CB8AC3E}">
        <p14:creationId xmlns:p14="http://schemas.microsoft.com/office/powerpoint/2010/main" val="895874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AE0126-DAE3-4B42-903B-81DBB947EE77}" type="slidenum">
              <a:rPr lang="en-US" smtClean="0"/>
              <a:t>31</a:t>
            </a:fld>
            <a:endParaRPr lang="en-US" dirty="0"/>
          </a:p>
        </p:txBody>
      </p:sp>
    </p:spTree>
    <p:extLst>
      <p:ext uri="{BB962C8B-B14F-4D97-AF65-F5344CB8AC3E}">
        <p14:creationId xmlns:p14="http://schemas.microsoft.com/office/powerpoint/2010/main" val="1986782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2329A-4540-42B5-A1B4-0B3CD0586EA9}" type="slidenum">
              <a:rPr lang="en-US" smtClean="0"/>
              <a:t>33</a:t>
            </a:fld>
            <a:endParaRPr lang="en-US" dirty="0"/>
          </a:p>
        </p:txBody>
      </p:sp>
    </p:spTree>
    <p:extLst>
      <p:ext uri="{BB962C8B-B14F-4D97-AF65-F5344CB8AC3E}">
        <p14:creationId xmlns:p14="http://schemas.microsoft.com/office/powerpoint/2010/main" val="3154537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4279316925"/>
              </p:ext>
            </p:extLst>
          </p:nvPr>
        </p:nvGraphicFramePr>
        <p:xfrm>
          <a:off x="391969" y="412204"/>
          <a:ext cx="11393631" cy="197396"/>
        </p:xfrm>
        <a:graphic>
          <a:graphicData uri="http://schemas.openxmlformats.org/drawingml/2006/table">
            <a:tbl>
              <a:tblPr firstRow="1" bandRow="1">
                <a:tableStyleId>{5C22544A-7EE6-4342-B048-85BDC9FD1C3A}</a:tableStyleId>
              </a:tblPr>
              <a:tblGrid>
                <a:gridCol w="8940834">
                  <a:extLst>
                    <a:ext uri="{9D8B030D-6E8A-4147-A177-3AD203B41FA5}">
                      <a16:colId xmlns:a16="http://schemas.microsoft.com/office/drawing/2014/main" val="20000"/>
                    </a:ext>
                  </a:extLst>
                </a:gridCol>
                <a:gridCol w="213631">
                  <a:extLst>
                    <a:ext uri="{9D8B030D-6E8A-4147-A177-3AD203B41FA5}">
                      <a16:colId xmlns:a16="http://schemas.microsoft.com/office/drawing/2014/main" val="20001"/>
                    </a:ext>
                  </a:extLst>
                </a:gridCol>
                <a:gridCol w="213631">
                  <a:extLst>
                    <a:ext uri="{9D8B030D-6E8A-4147-A177-3AD203B41FA5}">
                      <a16:colId xmlns:a16="http://schemas.microsoft.com/office/drawing/2014/main" val="20002"/>
                    </a:ext>
                  </a:extLst>
                </a:gridCol>
                <a:gridCol w="2025535">
                  <a:extLst>
                    <a:ext uri="{9D8B030D-6E8A-4147-A177-3AD203B41FA5}">
                      <a16:colId xmlns:a16="http://schemas.microsoft.com/office/drawing/2014/main"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
        <p:nvSpPr>
          <p:cNvPr id="14" name="Title 1"/>
          <p:cNvSpPr>
            <a:spLocks noGrp="1"/>
          </p:cNvSpPr>
          <p:nvPr>
            <p:ph type="title"/>
          </p:nvPr>
        </p:nvSpPr>
        <p:spPr>
          <a:xfrm>
            <a:off x="787400" y="1367524"/>
            <a:ext cx="10998200" cy="1001043"/>
          </a:xfrm>
          <a:prstGeom prst="roundRect">
            <a:avLst>
              <a:gd name="adj" fmla="val 2062"/>
            </a:avLst>
          </a:prstGeom>
          <a:noFill/>
          <a:ln>
            <a:noFill/>
          </a:ln>
        </p:spPr>
        <p:txBody>
          <a:bodyPr vert="horz" wrap="square" lIns="0" tIns="45720" rIns="0" bIns="45720" numCol="1" anchor="b" anchorCtr="0" compatLnSpc="1">
            <a:prstTxWarp prst="textNoShape">
              <a:avLst/>
            </a:prstTxWarp>
          </a:bodyPr>
          <a:lstStyle>
            <a:lvl1pPr algn="l">
              <a:lnSpc>
                <a:spcPct val="90000"/>
              </a:lnSpc>
              <a:spcBef>
                <a:spcPts val="0"/>
              </a:spcBef>
              <a:spcAft>
                <a:spcPts val="600"/>
              </a:spcAft>
              <a:defRPr lang="en-US" sz="3600" b="0" cap="none" baseline="0" dirty="0" smtClean="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sp>
        <p:nvSpPr>
          <p:cNvPr id="15" name="Subtitle 1"/>
          <p:cNvSpPr>
            <a:spLocks noGrp="1"/>
          </p:cNvSpPr>
          <p:nvPr>
            <p:ph type="subTitle" idx="1" hasCustomPrompt="1"/>
          </p:nvPr>
        </p:nvSpPr>
        <p:spPr>
          <a:xfrm>
            <a:off x="8690588" y="4617724"/>
            <a:ext cx="3107713" cy="335276"/>
          </a:xfrm>
        </p:spPr>
        <p:txBody>
          <a:bodyPr tIns="27432" bIns="27432"/>
          <a:lstStyle>
            <a:lvl1pPr marL="0" indent="0">
              <a:spcBef>
                <a:spcPts val="0"/>
              </a:spcBef>
              <a:buNone/>
              <a:defRPr sz="1600">
                <a:solidFill>
                  <a:srgbClr val="074480"/>
                </a:solidFill>
                <a:latin typeface="Tahoma" panose="020B0604030504040204" pitchFamily="34" charset="0"/>
                <a:cs typeface="Tahoma" panose="020B0604030504040204" pitchFamily="34" charset="0"/>
              </a:defRPr>
            </a:lvl1pPr>
          </a:lstStyle>
          <a:p>
            <a:r>
              <a:rPr lang="en-US" dirty="0"/>
              <a:t>Date</a:t>
            </a:r>
          </a:p>
        </p:txBody>
      </p:sp>
      <p:sp>
        <p:nvSpPr>
          <p:cNvPr id="16" name="Text Placeholder 17"/>
          <p:cNvSpPr>
            <a:spLocks noGrp="1"/>
          </p:cNvSpPr>
          <p:nvPr>
            <p:ph type="body" sz="quarter" idx="16" hasCustomPrompt="1"/>
          </p:nvPr>
        </p:nvSpPr>
        <p:spPr>
          <a:xfrm>
            <a:off x="8690588" y="3810000"/>
            <a:ext cx="3095013" cy="790578"/>
          </a:xfrm>
        </p:spPr>
        <p:txBody>
          <a:bodyPr anchor="b" anchorCtr="0"/>
          <a:lstStyle>
            <a:lvl1pPr marL="0" indent="0">
              <a:buFontTx/>
              <a:buNone/>
              <a:defRPr sz="1800" b="0">
                <a:solidFill>
                  <a:srgbClr val="074480"/>
                </a:solidFill>
                <a:latin typeface="Tahoma" panose="020B0604030504040204" pitchFamily="34" charset="0"/>
                <a:cs typeface="Tahoma" panose="020B0604030504040204" pitchFamily="34" charset="0"/>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pPr lvl="0"/>
            <a:r>
              <a:rPr lang="en-US" dirty="0"/>
              <a:t>Your Name Here</a:t>
            </a:r>
          </a:p>
        </p:txBody>
      </p:sp>
      <p:sp>
        <p:nvSpPr>
          <p:cNvPr id="10" name="Rectangle 1032"/>
          <p:cNvSpPr>
            <a:spLocks noChangeArrowheads="1"/>
          </p:cNvSpPr>
          <p:nvPr/>
        </p:nvSpPr>
        <p:spPr bwMode="auto">
          <a:xfrm rot="5400000" flipH="1">
            <a:off x="6065927" y="-111355"/>
            <a:ext cx="45719" cy="11393629"/>
          </a:xfrm>
          <a:prstGeom prst="rect">
            <a:avLst/>
          </a:prstGeom>
          <a:solidFill>
            <a:srgbClr val="074480"/>
          </a:solidFill>
          <a:ln>
            <a:noFill/>
          </a:ln>
        </p:spPr>
        <p:txBody>
          <a:bodyPr wrap="none" anchor="ctr"/>
          <a:lstStyle/>
          <a:p>
            <a:endParaRPr lang="en-US" sz="2400" dirty="0"/>
          </a:p>
        </p:txBody>
      </p:sp>
      <p:sp>
        <p:nvSpPr>
          <p:cNvPr id="11" name="Text Placeholder 17"/>
          <p:cNvSpPr>
            <a:spLocks noGrp="1"/>
          </p:cNvSpPr>
          <p:nvPr>
            <p:ph type="body" sz="quarter" idx="17" hasCustomPrompt="1"/>
          </p:nvPr>
        </p:nvSpPr>
        <p:spPr>
          <a:xfrm>
            <a:off x="787400" y="2369822"/>
            <a:ext cx="10998200" cy="449578"/>
          </a:xfrm>
        </p:spPr>
        <p:txBody>
          <a:bodyPr/>
          <a:lstStyle>
            <a:lvl1pPr marL="0" indent="0">
              <a:buFontTx/>
              <a:buNone/>
              <a:defRPr sz="1600">
                <a:solidFill>
                  <a:schemeClr val="tx2"/>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Tree>
    <p:extLst>
      <p:ext uri="{BB962C8B-B14F-4D97-AF65-F5344CB8AC3E}">
        <p14:creationId xmlns:p14="http://schemas.microsoft.com/office/powerpoint/2010/main" val="3035190187"/>
      </p:ext>
    </p:extLst>
  </p:cSld>
  <p:clrMapOvr>
    <a:masterClrMapping/>
  </p:clrMapOvr>
  <p:extLst>
    <p:ext uri="{DCECCB84-F9BA-43D5-87BE-67443E8EF086}">
      <p15:sldGuideLst xmlns:p15="http://schemas.microsoft.com/office/powerpoint/2012/main">
        <p15:guide id="1" orient="horz" pos="1536">
          <p15:clr>
            <a:srgbClr val="FBAE40"/>
          </p15:clr>
        </p15:guide>
        <p15:guide id="2" pos="54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emplate for Text/Graphic/Photo">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6"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lvl1pPr>
              <a:defRPr sz="2800"/>
            </a:lvl1pPr>
          </a:lstStyle>
          <a:p>
            <a:pPr lvl="0"/>
            <a:r>
              <a:rPr lang="en-US"/>
              <a:t>Click to edit Master title style</a:t>
            </a:r>
            <a:endParaRPr lang="en-US" dirty="0"/>
          </a:p>
        </p:txBody>
      </p:sp>
    </p:spTree>
    <p:extLst>
      <p:ext uri="{BB962C8B-B14F-4D97-AF65-F5344CB8AC3E}">
        <p14:creationId xmlns:p14="http://schemas.microsoft.com/office/powerpoint/2010/main" val="2248644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D0BEDFD-F244-438A-9AC3-454E52A683C9}" type="datetimeFigureOut">
              <a:rPr lang="en-US" smtClean="0"/>
              <a:t>1/14/2022</a:t>
            </a:fld>
            <a:endParaRPr lang="en-US"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4826064-D123-42CF-8F89-BEC3E695D703}" type="slidenum">
              <a:rPr lang="en-US" smtClean="0"/>
              <a:t>‹#›</a:t>
            </a:fld>
            <a:endParaRPr lang="en-US" dirty="0"/>
          </a:p>
        </p:txBody>
      </p:sp>
    </p:spTree>
    <p:extLst>
      <p:ext uri="{BB962C8B-B14F-4D97-AF65-F5344CB8AC3E}">
        <p14:creationId xmlns:p14="http://schemas.microsoft.com/office/powerpoint/2010/main" val="2821301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art">
    <p:spTree>
      <p:nvGrpSpPr>
        <p:cNvPr id="1" name=""/>
        <p:cNvGrpSpPr/>
        <p:nvPr/>
      </p:nvGrpSpPr>
      <p:grpSpPr>
        <a:xfrm>
          <a:off x="0" y="0"/>
          <a:ext cx="0" cy="0"/>
          <a:chOff x="0" y="0"/>
          <a:chExt cx="0" cy="0"/>
        </a:xfrm>
      </p:grpSpPr>
      <p:sp>
        <p:nvSpPr>
          <p:cNvPr id="18" name="Content Placeholder 6"/>
          <p:cNvSpPr>
            <a:spLocks noGrp="1"/>
          </p:cNvSpPr>
          <p:nvPr>
            <p:ph sz="quarter" idx="18"/>
          </p:nvPr>
        </p:nvSpPr>
        <p:spPr>
          <a:xfrm>
            <a:off x="609600" y="2514601"/>
            <a:ext cx="10972800" cy="3124200"/>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p>
        </p:txBody>
      </p:sp>
      <p:sp>
        <p:nvSpPr>
          <p:cNvPr id="23" name="Content Placeholder 6"/>
          <p:cNvSpPr>
            <a:spLocks noGrp="1"/>
          </p:cNvSpPr>
          <p:nvPr>
            <p:ph sz="quarter" idx="21"/>
          </p:nvPr>
        </p:nvSpPr>
        <p:spPr>
          <a:xfrm>
            <a:off x="609600" y="1299404"/>
            <a:ext cx="10972800" cy="529396"/>
          </a:xfrm>
        </p:spPr>
        <p:txBody>
          <a:bodyPr tIns="0" rIns="91440"/>
          <a:lstStyle>
            <a:lvl1pPr marL="0" indent="0" algn="ctr">
              <a:spcBef>
                <a:spcPts val="0"/>
              </a:spcBef>
              <a:spcAft>
                <a:spcPts val="600"/>
              </a:spcAft>
              <a:buNone/>
              <a:defRPr sz="2000" b="1"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p:txBody>
      </p:sp>
      <p:sp>
        <p:nvSpPr>
          <p:cNvPr id="11" name="Content Placeholder 6"/>
          <p:cNvSpPr>
            <a:spLocks noGrp="1"/>
          </p:cNvSpPr>
          <p:nvPr>
            <p:ph sz="quarter" idx="22"/>
          </p:nvPr>
        </p:nvSpPr>
        <p:spPr>
          <a:xfrm>
            <a:off x="609600" y="5715000"/>
            <a:ext cx="10972800" cy="362307"/>
          </a:xfrm>
        </p:spPr>
        <p:txBody>
          <a:bodyPr/>
          <a:lstStyle>
            <a:lvl1pPr marL="0" indent="0" algn="l">
              <a:spcBef>
                <a:spcPts val="0"/>
              </a:spcBef>
              <a:spcAft>
                <a:spcPts val="300"/>
              </a:spcAft>
              <a:buNone/>
              <a:defRPr sz="1050" b="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p:txBody>
      </p:sp>
      <p:sp>
        <p:nvSpPr>
          <p:cNvPr id="2" name="Title 1"/>
          <p:cNvSpPr>
            <a:spLocks noGrp="1"/>
          </p:cNvSpPr>
          <p:nvPr>
            <p:ph type="title"/>
          </p:nvPr>
        </p:nvSpPr>
        <p:spPr>
          <a:xfrm>
            <a:off x="609600" y="941264"/>
            <a:ext cx="10972800" cy="358140"/>
          </a:xfr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lvl1pPr algn="ctr">
              <a:lnSpc>
                <a:spcPct val="100000"/>
              </a:lnSpc>
              <a:defRPr lang="en-US" sz="1600" b="0" dirty="0">
                <a:solidFill>
                  <a:schemeClr val="tx2"/>
                </a:solidFill>
                <a:ea typeface="Tahoma" panose="020B0604030504040204" pitchFamily="34" charset="0"/>
              </a:defRPr>
            </a:lvl1pPr>
          </a:lstStyle>
          <a:p>
            <a:pPr marL="0" lvl="0" indent="0" algn="ctr">
              <a:spcBef>
                <a:spcPts val="0"/>
              </a:spcBef>
              <a:spcAft>
                <a:spcPts val="0"/>
              </a:spcAft>
              <a:buClr>
                <a:schemeClr val="accent1"/>
              </a:buClr>
              <a:buSzPct val="92000"/>
              <a:buFont typeface="Arial" panose="020B0604020202020204" pitchFamily="34" charset="0"/>
              <a:buNone/>
            </a:pPr>
            <a:r>
              <a:rPr lang="en-US" dirty="0"/>
              <a:t>Click to edit Master title style</a:t>
            </a:r>
          </a:p>
        </p:txBody>
      </p:sp>
    </p:spTree>
    <p:extLst>
      <p:ext uri="{BB962C8B-B14F-4D97-AF65-F5344CB8AC3E}">
        <p14:creationId xmlns:p14="http://schemas.microsoft.com/office/powerpoint/2010/main" val="1712066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1623836371"/>
              </p:ext>
            </p:extLst>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3374717"/>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D7C69-4EFE-483D-8969-EEE94D5C48D0}"/>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DB6EC9AB-F173-4364-8E5B-6BB8DEB1581F}"/>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ide-by-side/Comparison">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1"/>
          </p:nvPr>
        </p:nvSpPr>
        <p:spPr>
          <a:xfrm>
            <a:off x="609600" y="2313025"/>
            <a:ext cx="5181600" cy="3632577"/>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9" name="Content Placeholder 6"/>
          <p:cNvSpPr>
            <a:spLocks noGrp="1"/>
          </p:cNvSpPr>
          <p:nvPr>
            <p:ph sz="quarter" idx="18"/>
          </p:nvPr>
        </p:nvSpPr>
        <p:spPr>
          <a:xfrm>
            <a:off x="6400800" y="2313025"/>
            <a:ext cx="5181600" cy="3632578"/>
          </a:xfrm>
        </p:spPr>
        <p:txBody>
          <a:bodyPr/>
          <a:lstStyle>
            <a:lvl1pPr>
              <a:defRPr sz="1800" i="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6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marL="1243584" indent="-237744">
              <a:defRPr lang="en-US" sz="1200" b="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17299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verview">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lvl1pPr>
              <a:lnSpc>
                <a:spcPts val="2800"/>
              </a:lnSpc>
              <a:defRPr baseline="0">
                <a:latin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1"/>
          </p:nvPr>
        </p:nvSpPr>
        <p:spPr>
          <a:xfrm>
            <a:off x="609600" y="2362200"/>
            <a:ext cx="5384800" cy="3657178"/>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48206" indent="-285750">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6"/>
          <p:cNvSpPr>
            <a:spLocks noGrp="1"/>
          </p:cNvSpPr>
          <p:nvPr>
            <p:ph sz="quarter" idx="15"/>
          </p:nvPr>
        </p:nvSpPr>
        <p:spPr>
          <a:xfrm>
            <a:off x="6502400" y="2362198"/>
            <a:ext cx="5080000" cy="1645920"/>
          </a:xfrm>
        </p:spPr>
        <p:txBody>
          <a:bodyPr/>
          <a:lstStyle>
            <a:lvl1pPr marL="284163" indent="-284163">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6"/>
          <p:cNvSpPr>
            <a:spLocks noGrp="1"/>
          </p:cNvSpPr>
          <p:nvPr>
            <p:ph sz="quarter" idx="16"/>
          </p:nvPr>
        </p:nvSpPr>
        <p:spPr>
          <a:xfrm>
            <a:off x="6502400" y="4296649"/>
            <a:ext cx="5080000" cy="1722729"/>
          </a:xfrm>
        </p:spPr>
        <p:txBody>
          <a:bodyPr/>
          <a:lstStyle>
            <a:lvl1pPr marL="310896" indent="-310896">
              <a:defRPr lang="en-US" sz="1800" i="0" baseline="0"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1pPr>
            <a:lvl2pPr marL="630936" indent="-310896">
              <a:defRPr lang="en-US" sz="1600" b="0" i="0" u="none" dirty="0" smtClean="0">
                <a:solidFill>
                  <a:schemeClr val="tx2"/>
                </a:solidFill>
                <a:latin typeface="Tahoma" panose="020B0604030504040204" pitchFamily="34" charset="0"/>
                <a:ea typeface="Tahoma" panose="020B0604030504040204" pitchFamily="34" charset="0"/>
                <a:cs typeface="Tahoma" panose="020B0604030504040204" pitchFamily="34" charset="0"/>
              </a:defRPr>
            </a:lvl2pPr>
            <a:lvl3pPr>
              <a:defRPr sz="1400" i="0">
                <a:solidFill>
                  <a:schemeClr val="tx2"/>
                </a:solidFill>
              </a:defRPr>
            </a:lvl3pPr>
            <a:lvl4pPr>
              <a:defRPr sz="1200"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 Placeholder 12"/>
          <p:cNvSpPr>
            <a:spLocks noGrp="1"/>
          </p:cNvSpPr>
          <p:nvPr>
            <p:ph type="body" sz="quarter" idx="17"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8"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Tree>
    <p:extLst>
      <p:ext uri="{BB962C8B-B14F-4D97-AF65-F5344CB8AC3E}">
        <p14:creationId xmlns:p14="http://schemas.microsoft.com/office/powerpoint/2010/main" val="3859095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ext/Graphic and Sidebar">
    <p:spTree>
      <p:nvGrpSpPr>
        <p:cNvPr id="1" name=""/>
        <p:cNvGrpSpPr/>
        <p:nvPr/>
      </p:nvGrpSpPr>
      <p:grpSpPr>
        <a:xfrm>
          <a:off x="0" y="0"/>
          <a:ext cx="0" cy="0"/>
          <a:chOff x="0" y="0"/>
          <a:chExt cx="0" cy="0"/>
        </a:xfrm>
      </p:grpSpPr>
      <p:sp>
        <p:nvSpPr>
          <p:cNvPr id="8" name="Content Placeholder 2"/>
          <p:cNvSpPr>
            <a:spLocks noGrp="1"/>
          </p:cNvSpPr>
          <p:nvPr>
            <p:ph idx="12"/>
          </p:nvPr>
        </p:nvSpPr>
        <p:spPr>
          <a:xfrm>
            <a:off x="609600" y="2306857"/>
            <a:ext cx="8026400" cy="3636742"/>
          </a:xfrm>
        </p:spPr>
        <p:txBody>
          <a:bodyPr/>
          <a:lstStyle>
            <a:lvl1pPr>
              <a:defRPr sz="1800" i="0">
                <a:solidFill>
                  <a:schemeClr val="tx2"/>
                </a:solidFill>
              </a:defRPr>
            </a:lvl1pPr>
            <a:lvl2pPr>
              <a:defRPr sz="1600" i="0">
                <a:solidFill>
                  <a:schemeClr val="tx2"/>
                </a:solidFill>
              </a:defRPr>
            </a:lvl2pPr>
            <a:lvl3pPr marL="896112" indent="-274320">
              <a:defRPr lang="en-US" sz="1400" i="0" dirty="0" smtClean="0">
                <a:solidFill>
                  <a:schemeClr val="tx2"/>
                </a:solidFill>
                <a:latin typeface="Tahoma" panose="020B0604030504040204" pitchFamily="34" charset="0"/>
                <a:ea typeface="+mn-ea"/>
                <a:cs typeface="Tahoma" panose="020B0604030504040204" pitchFamily="34" charset="0"/>
              </a:defRPr>
            </a:lvl3pPr>
            <a:lvl4pPr>
              <a:defRPr sz="1200" b="0" i="0">
                <a:solidFill>
                  <a:schemeClr val="tx2"/>
                </a:solidFill>
              </a:defRPr>
            </a:lvl4pPr>
            <a:lvl5pPr marL="1648206" indent="-285750" algn="l" rtl="0" eaLnBrk="1" fontAlgn="base" hangingPunct="1">
              <a:spcBef>
                <a:spcPct val="20000"/>
              </a:spcBef>
              <a:spcAft>
                <a:spcPct val="0"/>
              </a:spcAft>
              <a:defRPr lang="en-US" sz="1200" i="0" baseline="0" dirty="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Subtitle 2"/>
          <p:cNvSpPr>
            <a:spLocks noGrp="1"/>
          </p:cNvSpPr>
          <p:nvPr>
            <p:ph type="subTitle" idx="11"/>
          </p:nvPr>
        </p:nvSpPr>
        <p:spPr>
          <a:xfrm>
            <a:off x="8940800" y="3374382"/>
            <a:ext cx="2641600" cy="2577390"/>
          </a:xfrm>
        </p:spPr>
        <p:txBody>
          <a:bodyPr/>
          <a:lstStyle>
            <a:lvl1pPr marL="0" indent="0" algn="l">
              <a:buNone/>
              <a:defRPr sz="18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Text Placeholder 3"/>
          <p:cNvSpPr>
            <a:spLocks noGrp="1"/>
          </p:cNvSpPr>
          <p:nvPr>
            <p:ph type="body" sz="quarter" idx="14"/>
          </p:nvPr>
        </p:nvSpPr>
        <p:spPr>
          <a:xfrm>
            <a:off x="8944811" y="2306856"/>
            <a:ext cx="2641600" cy="817343"/>
          </a:xfrm>
        </p:spPr>
        <p:txBody>
          <a:bodyPr tIns="91440" bIns="0" anchor="t"/>
          <a:lstStyle>
            <a:lvl1pPr marL="0" indent="0">
              <a:lnSpc>
                <a:spcPct val="100000"/>
              </a:lnSpc>
              <a:spcBef>
                <a:spcPts val="0"/>
              </a:spcBef>
              <a:buFontTx/>
              <a:buNone/>
              <a:defRPr sz="1800" b="0" baseline="0">
                <a:solidFill>
                  <a:schemeClr val="tx2"/>
                </a:solidFill>
              </a:defRPr>
            </a:lvl1pPr>
          </a:lstStyle>
          <a:p>
            <a:pPr lvl="0"/>
            <a:r>
              <a:rPr lang="en-US"/>
              <a:t>Click to edit Master text styles</a:t>
            </a:r>
          </a:p>
        </p:txBody>
      </p:sp>
      <p:sp>
        <p:nvSpPr>
          <p:cNvPr id="2" name="Title 1"/>
          <p:cNvSpPr>
            <a:spLocks noGrp="1"/>
          </p:cNvSpPr>
          <p:nvPr>
            <p:ph type="title"/>
          </p:nvPr>
        </p:nvSpPr>
        <p:spPr>
          <a:ln>
            <a:noFill/>
          </a:ln>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US" dirty="0"/>
          </a:p>
        </p:txBody>
      </p:sp>
      <p:sp>
        <p:nvSpPr>
          <p:cNvPr id="19"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21"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Tree>
    <p:extLst>
      <p:ext uri="{BB962C8B-B14F-4D97-AF65-F5344CB8AC3E}">
        <p14:creationId xmlns:p14="http://schemas.microsoft.com/office/powerpoint/2010/main" val="2221757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hasCustomPrompt="1"/>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dirty="0"/>
              <a:t>Thank you!</a:t>
            </a:r>
          </a:p>
        </p:txBody>
      </p:sp>
      <p:graphicFrame>
        <p:nvGraphicFramePr>
          <p:cNvPr id="10" name="Table 9"/>
          <p:cNvGraphicFramePr>
            <a:graphicFrameLocks noGrp="1"/>
          </p:cNvGraphicFramePr>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pic>
        <p:nvPicPr>
          <p:cNvPr id="8" name="Picture 7" descr="This is the logo for the Centers for Medicare and Medicaid Services Office of Enterprise Data and Analytics (CMS OEDA)." title="CMS OEDA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6400" y="2022609"/>
            <a:ext cx="1905000" cy="728203"/>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1840"/>
          <a:stretch/>
        </p:blipFill>
        <p:spPr>
          <a:xfrm>
            <a:off x="9296400" y="3200400"/>
            <a:ext cx="1905000" cy="629004"/>
          </a:xfrm>
          <a:prstGeom prst="rect">
            <a:avLst/>
          </a:prstGeom>
        </p:spPr>
      </p:pic>
    </p:spTree>
    <p:extLst>
      <p:ext uri="{BB962C8B-B14F-4D97-AF65-F5344CB8AC3E}">
        <p14:creationId xmlns:p14="http://schemas.microsoft.com/office/powerpoint/2010/main" val="2031407516"/>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cSld name="2_Custom Divider">
    <p:spTree>
      <p:nvGrpSpPr>
        <p:cNvPr id="1" name=""/>
        <p:cNvGrpSpPr/>
        <p:nvPr/>
      </p:nvGrpSpPr>
      <p:grpSpPr>
        <a:xfrm>
          <a:off x="0" y="0"/>
          <a:ext cx="0" cy="0"/>
          <a:chOff x="0" y="0"/>
          <a:chExt cx="0" cy="0"/>
        </a:xfrm>
      </p:grpSpPr>
      <p:sp>
        <p:nvSpPr>
          <p:cNvPr id="15" name="Rectangle 1032"/>
          <p:cNvSpPr>
            <a:spLocks noChangeArrowheads="1"/>
          </p:cNvSpPr>
          <p:nvPr/>
        </p:nvSpPr>
        <p:spPr bwMode="auto">
          <a:xfrm rot="5400000">
            <a:off x="7589521" y="2865125"/>
            <a:ext cx="1981198" cy="60959"/>
          </a:xfrm>
          <a:prstGeom prst="rect">
            <a:avLst/>
          </a:prstGeom>
          <a:solidFill>
            <a:srgbClr val="074480"/>
          </a:solidFill>
          <a:ln>
            <a:noFill/>
          </a:ln>
        </p:spPr>
        <p:txBody>
          <a:bodyPr wrap="none" anchor="ctr"/>
          <a:lstStyle/>
          <a:p>
            <a:endParaRPr lang="en-US" sz="2400" dirty="0"/>
          </a:p>
        </p:txBody>
      </p:sp>
      <p:sp>
        <p:nvSpPr>
          <p:cNvPr id="17" name="Text Placeholder 17"/>
          <p:cNvSpPr>
            <a:spLocks noGrp="1"/>
          </p:cNvSpPr>
          <p:nvPr>
            <p:ph type="body" sz="quarter" idx="16" hasCustomPrompt="1"/>
          </p:nvPr>
        </p:nvSpPr>
        <p:spPr>
          <a:xfrm>
            <a:off x="934779" y="4194796"/>
            <a:ext cx="6761421" cy="449578"/>
          </a:xfrm>
        </p:spPr>
        <p:txBody>
          <a:bodyPr/>
          <a:lstStyle>
            <a:lvl1pPr marL="0" indent="0">
              <a:buFontTx/>
              <a:buNone/>
              <a:defRPr sz="1600">
                <a:solidFill>
                  <a:schemeClr val="tx1"/>
                </a:solidFill>
              </a:defRPr>
            </a:lvl1pPr>
            <a:lvl2pPr marL="457200" indent="0">
              <a:buFontTx/>
              <a:buNone/>
              <a:defRPr sz="2000">
                <a:solidFill>
                  <a:schemeClr val="tx1"/>
                </a:solidFill>
              </a:defRPr>
            </a:lvl2pPr>
            <a:lvl3pPr marL="914400" indent="0">
              <a:buFontTx/>
              <a:buNone/>
              <a:defRPr sz="2000">
                <a:solidFill>
                  <a:schemeClr val="tx1"/>
                </a:solidFill>
              </a:defRPr>
            </a:lvl3pPr>
            <a:lvl4pPr marL="1371600" indent="0">
              <a:buFontTx/>
              <a:buNone/>
              <a:defRPr sz="2000">
                <a:solidFill>
                  <a:schemeClr val="tx1"/>
                </a:solidFill>
              </a:defRPr>
            </a:lvl4pPr>
            <a:lvl5pPr>
              <a:buFontTx/>
              <a:buNone/>
              <a:defRPr sz="2000">
                <a:solidFill>
                  <a:schemeClr val="tx1"/>
                </a:solidFill>
              </a:defRPr>
            </a:lvl5pPr>
          </a:lstStyle>
          <a:p>
            <a:r>
              <a:rPr lang="en-US" dirty="0"/>
              <a:t>Optional Subtitle</a:t>
            </a:r>
          </a:p>
        </p:txBody>
      </p:sp>
      <p:sp>
        <p:nvSpPr>
          <p:cNvPr id="16" name="Title 1"/>
          <p:cNvSpPr>
            <a:spLocks noGrp="1"/>
          </p:cNvSpPr>
          <p:nvPr>
            <p:ph type="title"/>
          </p:nvPr>
        </p:nvSpPr>
        <p:spPr>
          <a:xfrm>
            <a:off x="914400" y="2022609"/>
            <a:ext cx="6781800" cy="1711195"/>
          </a:xfrm>
          <a:prstGeom prst="roundRect">
            <a:avLst>
              <a:gd name="adj" fmla="val 2062"/>
            </a:avLst>
          </a:prstGeom>
          <a:noFill/>
          <a:ln>
            <a:noFill/>
          </a:ln>
        </p:spPr>
        <p:txBody>
          <a:bodyPr vert="horz" wrap="square" lIns="0" tIns="45720" rIns="0" bIns="45720" numCol="1" anchor="ctr" anchorCtr="0" compatLnSpc="1">
            <a:prstTxWarp prst="textNoShape">
              <a:avLst/>
            </a:prstTxWarp>
          </a:bodyPr>
          <a:lstStyle>
            <a:lvl1pPr marL="0" indent="0" algn="l" rtl="0" eaLnBrk="1" fontAlgn="base" hangingPunct="1">
              <a:lnSpc>
                <a:spcPct val="90000"/>
              </a:lnSpc>
              <a:spcBef>
                <a:spcPts val="1176"/>
              </a:spcBef>
              <a:spcAft>
                <a:spcPct val="0"/>
              </a:spcAft>
              <a:buClr>
                <a:schemeClr val="accent1"/>
              </a:buClr>
              <a:buSzPct val="90000"/>
              <a:buFont typeface="Arial" panose="020B0604020202020204" pitchFamily="34" charset="0"/>
              <a:buNone/>
              <a:defRPr lang="en-US" sz="3000" b="0" cap="none" baseline="0" dirty="0">
                <a:solidFill>
                  <a:srgbClr val="074480"/>
                </a:solidFill>
                <a:latin typeface="Tahoma" panose="020B0604030504040204" pitchFamily="34" charset="0"/>
                <a:ea typeface="+mn-ea"/>
                <a:cs typeface="Tahoma" panose="020B0604030504040204" pitchFamily="34" charset="0"/>
              </a:defRPr>
            </a:lvl1pPr>
          </a:lstStyle>
          <a:p>
            <a:pPr marL="0" lvl="0" indent="0" algn="l">
              <a:spcBef>
                <a:spcPct val="20000"/>
              </a:spcBef>
              <a:buClr>
                <a:srgbClr val="003B70"/>
              </a:buClr>
              <a:buFontTx/>
              <a:buNone/>
            </a:pPr>
            <a:r>
              <a:rPr lang="en-US"/>
              <a:t>Click to edit Master title style</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9362419" y="2534185"/>
            <a:ext cx="2103120" cy="694420"/>
          </a:xfrm>
          <a:prstGeom prst="rect">
            <a:avLst/>
          </a:prstGeom>
        </p:spPr>
      </p:pic>
      <p:graphicFrame>
        <p:nvGraphicFramePr>
          <p:cNvPr id="10" name="Table 9"/>
          <p:cNvGraphicFramePr>
            <a:graphicFrameLocks noGrp="1"/>
          </p:cNvGraphicFramePr>
          <p:nvPr/>
        </p:nvGraphicFramePr>
        <p:xfrm>
          <a:off x="609600" y="6309326"/>
          <a:ext cx="10972800" cy="201168"/>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201168">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91745345"/>
      </p:ext>
    </p:extLst>
  </p:cSld>
  <p:clrMapOvr>
    <a:masterClrMapping/>
  </p:clrMapOvr>
  <p:extLst>
    <p:ext uri="{DCECCB84-F9BA-43D5-87BE-67443E8EF086}">
      <p15:sldGuideLst xmlns:p15="http://schemas.microsoft.com/office/powerpoint/2012/main">
        <p15:guide id="1" orient="horz" pos="2160">
          <p15:clr>
            <a:srgbClr val="FBAE40"/>
          </p15:clr>
        </p15:guide>
        <p15:guide id="2" pos="51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TEMPLATE FOR TEXT/GRAPHIC/PHOTO No Spark">
    <p:spTree>
      <p:nvGrpSpPr>
        <p:cNvPr id="1" name=""/>
        <p:cNvGrpSpPr/>
        <p:nvPr/>
      </p:nvGrpSpPr>
      <p:grpSpPr>
        <a:xfrm>
          <a:off x="0" y="0"/>
          <a:ext cx="0" cy="0"/>
          <a:chOff x="0" y="0"/>
          <a:chExt cx="0" cy="0"/>
        </a:xfrm>
      </p:grpSpPr>
      <p:sp>
        <p:nvSpPr>
          <p:cNvPr id="8" name="Content Placeholder 6"/>
          <p:cNvSpPr>
            <a:spLocks noGrp="1"/>
          </p:cNvSpPr>
          <p:nvPr>
            <p:ph sz="quarter" idx="11"/>
          </p:nvPr>
        </p:nvSpPr>
        <p:spPr>
          <a:xfrm>
            <a:off x="609600" y="2362200"/>
            <a:ext cx="10972800" cy="3733800"/>
          </a:xfrm>
        </p:spPr>
        <p:txBody>
          <a:bodyPr lIns="91440"/>
          <a:lstStyle>
            <a:lvl1pPr marL="310896" indent="-310896">
              <a:buFont typeface="Arial" panose="020B0604020202020204" pitchFamily="34" charset="0"/>
              <a:buChar char="■"/>
              <a:defRPr sz="1800">
                <a:solidFill>
                  <a:schemeClr val="tx2"/>
                </a:solidFill>
                <a:latin typeface="Tahoma" panose="020B0604030504040204" pitchFamily="34" charset="0"/>
                <a:ea typeface="Tahoma" panose="020B0604030504040204" pitchFamily="34" charset="0"/>
                <a:cs typeface="Tahoma" panose="020B0604030504040204" pitchFamily="34" charset="0"/>
              </a:defRPr>
            </a:lvl1pPr>
            <a:lvl2pPr>
              <a:defRPr sz="1600">
                <a:solidFill>
                  <a:schemeClr val="tx2"/>
                </a:solidFill>
                <a:latin typeface="Tahoma" panose="020B0604030504040204" pitchFamily="34" charset="0"/>
                <a:ea typeface="Tahoma" panose="020B0604030504040204" pitchFamily="34" charset="0"/>
                <a:cs typeface="Tahoma" panose="020B0604030504040204" pitchFamily="34" charset="0"/>
              </a:defRPr>
            </a:lvl2pPr>
            <a:lvl3pPr>
              <a:spcBef>
                <a:spcPts val="336"/>
              </a:spcBef>
              <a:defRPr sz="1400" i="0">
                <a:solidFill>
                  <a:schemeClr val="tx2"/>
                </a:solidFill>
                <a:latin typeface="Tahoma" panose="020B0604030504040204" pitchFamily="34" charset="0"/>
                <a:ea typeface="Tahoma" panose="020B0604030504040204" pitchFamily="34" charset="0"/>
                <a:cs typeface="Tahoma" panose="020B0604030504040204" pitchFamily="34" charset="0"/>
              </a:defRPr>
            </a:lvl3pPr>
            <a:lvl4pPr>
              <a:defRPr b="0" i="0">
                <a:solidFill>
                  <a:schemeClr val="tx2"/>
                </a:solidFill>
                <a:latin typeface="Tahoma" panose="020B0604030504040204" pitchFamily="34" charset="0"/>
                <a:ea typeface="Tahoma" panose="020B0604030504040204" pitchFamily="34" charset="0"/>
                <a:cs typeface="Tahoma" panose="020B0604030504040204" pitchFamily="34" charset="0"/>
              </a:defRPr>
            </a:lvl4pPr>
            <a:lvl5pPr marL="1600200" indent="-237744">
              <a:spcBef>
                <a:spcPts val="288"/>
              </a:spcBef>
              <a:buSzPct val="60000"/>
              <a:buFont typeface="Times New Roman" panose="02020603050405020304" pitchFamily="18" charset="0"/>
              <a:buChar char="■"/>
              <a:defRPr i="0">
                <a:solidFill>
                  <a:schemeClr val="tx2"/>
                </a:solidFill>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12"/>
          <p:cNvSpPr>
            <a:spLocks noGrp="1"/>
          </p:cNvSpPr>
          <p:nvPr>
            <p:ph type="body" sz="quarter" idx="15" hasCustomPrompt="1"/>
          </p:nvPr>
        </p:nvSpPr>
        <p:spPr>
          <a:xfrm>
            <a:off x="711200" y="6307909"/>
            <a:ext cx="8229600" cy="230019"/>
          </a:xfrm>
        </p:spPr>
        <p:txBody>
          <a:bodyPr tIns="0" bIns="0" anchor="ctr" anchorCtr="0"/>
          <a:lstStyle>
            <a:lvl1pPr marL="0" indent="0" algn="l" rtl="0" eaLnBrk="1" fontAlgn="base" hangingPunct="1">
              <a:spcBef>
                <a:spcPts val="0"/>
              </a:spcBef>
              <a:spcAft>
                <a:spcPct val="0"/>
              </a:spcAft>
              <a:buClr>
                <a:schemeClr val="accent1"/>
              </a:buClr>
              <a:buSzPct val="90000"/>
              <a:buFont typeface="Arial" panose="020B0604020202020204" pitchFamily="34" charset="0"/>
              <a:buNone/>
              <a:defRPr lang="en-US" sz="10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Click to add footer </a:t>
            </a:r>
          </a:p>
        </p:txBody>
      </p:sp>
      <p:sp>
        <p:nvSpPr>
          <p:cNvPr id="15" name="Text Placeholder 12"/>
          <p:cNvSpPr>
            <a:spLocks noGrp="1"/>
          </p:cNvSpPr>
          <p:nvPr>
            <p:ph type="body" sz="quarter" idx="17" hasCustomPrompt="1"/>
          </p:nvPr>
        </p:nvSpPr>
        <p:spPr>
          <a:xfrm>
            <a:off x="9652000" y="6307909"/>
            <a:ext cx="1503680" cy="230019"/>
          </a:xfrm>
        </p:spPr>
        <p:txBody>
          <a:bodyPr tIns="0" bIns="0" anchor="ctr" anchorCtr="0"/>
          <a:lstStyle>
            <a:lvl1pPr marL="0" indent="0" algn="r" rtl="0" eaLnBrk="1" fontAlgn="base" hangingPunct="1">
              <a:spcBef>
                <a:spcPts val="0"/>
              </a:spcBef>
              <a:spcAft>
                <a:spcPct val="0"/>
              </a:spcAft>
              <a:buClr>
                <a:schemeClr val="accent1"/>
              </a:buClr>
              <a:buSzPct val="90000"/>
              <a:buFont typeface="Arial" panose="020B0604020202020204" pitchFamily="34" charset="0"/>
              <a:buNone/>
              <a:defRPr lang="en-US" sz="900" kern="0" baseline="0" dirty="0">
                <a:solidFill>
                  <a:srgbClr val="074480"/>
                </a:solidFill>
                <a:latin typeface="Tahoma" panose="020B0604030504040204" pitchFamily="34" charset="0"/>
                <a:ea typeface="+mn-ea"/>
                <a:cs typeface="Tahoma" panose="020B0604030504040204" pitchFamily="34" charset="0"/>
              </a:defRPr>
            </a:lvl1pPr>
          </a:lstStyle>
          <a:p>
            <a:pPr lvl="0"/>
            <a:r>
              <a:rPr lang="en-US" dirty="0"/>
              <a:t>Date </a:t>
            </a:r>
          </a:p>
        </p:txBody>
      </p:sp>
      <p:sp>
        <p:nvSpPr>
          <p:cNvPr id="6"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lvl1pPr>
              <a:defRPr sz="2800"/>
            </a:lvl1pPr>
          </a:lstStyle>
          <a:p>
            <a:pPr lvl="0"/>
            <a:r>
              <a:rPr lang="en-US"/>
              <a:t>Click to edit Master title style</a:t>
            </a:r>
            <a:endParaRPr lang="en-US" dirty="0"/>
          </a:p>
        </p:txBody>
      </p:sp>
    </p:spTree>
    <p:extLst>
      <p:ext uri="{BB962C8B-B14F-4D97-AF65-F5344CB8AC3E}">
        <p14:creationId xmlns:p14="http://schemas.microsoft.com/office/powerpoint/2010/main" val="782217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09600" y="762000"/>
            <a:ext cx="10972800" cy="1188720"/>
          </a:xfrm>
          <a:prstGeom prst="rect">
            <a:avLst/>
          </a:prstGeom>
          <a:noFill/>
          <a:ln>
            <a:noFill/>
          </a:ln>
        </p:spPr>
        <p:txBody>
          <a:bodyPr vert="horz" wrap="square" lIns="91440" tIns="91440" rIns="91440" bIns="91440" numCol="1" anchor="b" anchorCtr="0" compatLnSpc="1">
            <a:prstTxWarp prst="textNoShape">
              <a:avLst/>
            </a:prstTxWarp>
          </a:bodyPr>
          <a:lstStyle/>
          <a:p>
            <a:pPr lvl="0"/>
            <a:r>
              <a:rPr lang="en-US" dirty="0"/>
              <a:t>Click to Add Title</a:t>
            </a:r>
          </a:p>
        </p:txBody>
      </p:sp>
      <p:sp>
        <p:nvSpPr>
          <p:cNvPr id="1028" name="Rectangle 3"/>
          <p:cNvSpPr>
            <a:spLocks noGrp="1" noChangeArrowheads="1"/>
          </p:cNvSpPr>
          <p:nvPr>
            <p:ph type="body" idx="1"/>
          </p:nvPr>
        </p:nvSpPr>
        <p:spPr bwMode="auto">
          <a:xfrm>
            <a:off x="609600" y="2438400"/>
            <a:ext cx="109728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166539573"/>
              </p:ext>
            </p:extLst>
          </p:nvPr>
        </p:nvGraphicFramePr>
        <p:xfrm>
          <a:off x="609600" y="412204"/>
          <a:ext cx="10972800" cy="197396"/>
        </p:xfrm>
        <a:graphic>
          <a:graphicData uri="http://schemas.openxmlformats.org/drawingml/2006/table">
            <a:tbl>
              <a:tblPr firstRow="1" bandRow="1">
                <a:tableStyleId>{5C22544A-7EE6-4342-B048-85BDC9FD1C3A}</a:tableStyleId>
              </a:tblPr>
              <a:tblGrid>
                <a:gridCol w="8610600">
                  <a:extLst>
                    <a:ext uri="{9D8B030D-6E8A-4147-A177-3AD203B41FA5}">
                      <a16:colId xmlns:a16="http://schemas.microsoft.com/office/drawing/2014/main" val="20000"/>
                    </a:ext>
                  </a:extLst>
                </a:gridCol>
                <a:gridCol w="205740">
                  <a:extLst>
                    <a:ext uri="{9D8B030D-6E8A-4147-A177-3AD203B41FA5}">
                      <a16:colId xmlns:a16="http://schemas.microsoft.com/office/drawing/2014/main" val="20001"/>
                    </a:ext>
                  </a:extLst>
                </a:gridCol>
                <a:gridCol w="205740">
                  <a:extLst>
                    <a:ext uri="{9D8B030D-6E8A-4147-A177-3AD203B41FA5}">
                      <a16:colId xmlns:a16="http://schemas.microsoft.com/office/drawing/2014/main" val="20002"/>
                    </a:ext>
                  </a:extLst>
                </a:gridCol>
                <a:gridCol w="1950720">
                  <a:extLst>
                    <a:ext uri="{9D8B030D-6E8A-4147-A177-3AD203B41FA5}">
                      <a16:colId xmlns:a16="http://schemas.microsoft.com/office/drawing/2014/main" val="20003"/>
                    </a:ext>
                  </a:extLst>
                </a:gridCol>
              </a:tblGrid>
              <a:tr h="197396">
                <a:tc>
                  <a:txBody>
                    <a:bodyPr/>
                    <a:lstStyle/>
                    <a:p>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solidFill>
                  </a:tcPr>
                </a:tc>
                <a:tc>
                  <a:txBody>
                    <a:bodyPr/>
                    <a:lstStyle/>
                    <a:p>
                      <a:endParaRPr lang="en-US" sz="800" dirty="0"/>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r"/>
                      <a:endParaRPr lang="en-US" sz="900" b="0" dirty="0">
                        <a:solidFill>
                          <a:schemeClr val="accent1"/>
                        </a:solidFill>
                      </a:endParaRP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bl>
          </a:graphicData>
        </a:graphic>
      </p:graphicFrame>
      <p:sp>
        <p:nvSpPr>
          <p:cNvPr id="1031" name="Text Box 10"/>
          <p:cNvSpPr txBox="1">
            <a:spLocks noChangeArrowheads="1"/>
          </p:cNvSpPr>
          <p:nvPr/>
        </p:nvSpPr>
        <p:spPr bwMode="auto">
          <a:xfrm>
            <a:off x="11074401" y="6355804"/>
            <a:ext cx="508000" cy="18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0" tIns="0" rIns="0" bIns="45720" numCol="1" anchor="t" anchorCtr="0" compatLnSpc="1">
            <a:prstTxWarp prst="textNoShape">
              <a:avLst/>
            </a:prstTxWarp>
          </a:bodyPr>
          <a:lstStyle>
            <a:defPPr>
              <a:defRPr lang="en-US"/>
            </a:defPPr>
            <a:lvl1pPr algn="ctr">
              <a:defRPr sz="800" b="0" i="0" baseline="0">
                <a:solidFill>
                  <a:schemeClr val="tx2">
                    <a:lumMod val="60000"/>
                    <a:lumOff val="40000"/>
                  </a:schemeClr>
                </a:solidFill>
                <a:latin typeface="+mn-lt"/>
                <a:ea typeface="ＭＳ Ｐゴシック" pitchFamily="-32" charset="-128"/>
              </a:defRPr>
            </a:lvl1pPr>
          </a:lstStyle>
          <a:p>
            <a:pPr lvl="0" algn="ctr"/>
            <a:fld id="{55A2B6FE-016A-4C15-8F97-A10BEAFB16E9}" type="slidenum">
              <a:rPr lang="en-US" sz="900" b="0" smtClean="0">
                <a:solidFill>
                  <a:srgbClr val="074480"/>
                </a:solidFill>
                <a:latin typeface="Tahoma" panose="020B0604030504040204" pitchFamily="34" charset="0"/>
                <a:cs typeface="Tahoma" panose="020B0604030504040204" pitchFamily="34" charset="0"/>
              </a:rPr>
              <a:pPr lvl="0" algn="ctr"/>
              <a:t>‹#›</a:t>
            </a:fld>
            <a:endParaRPr lang="en-US" sz="900" b="0" dirty="0">
              <a:solidFill>
                <a:srgbClr val="07448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916341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fontAlgn="base" hangingPunct="1">
        <a:lnSpc>
          <a:spcPts val="2800"/>
        </a:lnSpc>
        <a:spcBef>
          <a:spcPts val="400"/>
        </a:spcBef>
        <a:spcAft>
          <a:spcPts val="1200"/>
        </a:spcAft>
        <a:defRPr sz="2800" b="0" i="0" u="none" cap="none" baseline="0">
          <a:solidFill>
            <a:srgbClr val="074480"/>
          </a:solidFill>
          <a:latin typeface="Tahoma" panose="020B0604030504040204" pitchFamily="34" charset="0"/>
          <a:ea typeface="+mj-ea"/>
          <a:cs typeface="Tahoma" panose="020B0604030504040204" pitchFamily="34" charset="0"/>
        </a:defRPr>
      </a:lvl1pPr>
      <a:lvl2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2pPr>
      <a:lvl3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3pPr>
      <a:lvl4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4pPr>
      <a:lvl5pPr algn="l" rtl="0" eaLnBrk="1" fontAlgn="base" hangingPunct="1">
        <a:lnSpc>
          <a:spcPts val="3600"/>
        </a:lnSpc>
        <a:spcBef>
          <a:spcPct val="0"/>
        </a:spcBef>
        <a:spcAft>
          <a:spcPct val="0"/>
        </a:spcAft>
        <a:defRPr sz="3200">
          <a:solidFill>
            <a:schemeClr val="tx2"/>
          </a:solidFill>
          <a:latin typeface="Arial" charset="0"/>
          <a:ea typeface="ＭＳ Ｐゴシック" pitchFamily="-32" charset="-128"/>
          <a:cs typeface="ＭＳ Ｐゴシック" charset="0"/>
        </a:defRPr>
      </a:lvl5pPr>
      <a:lvl6pPr marL="457200" algn="l" rtl="0" eaLnBrk="1" fontAlgn="base" hangingPunct="1">
        <a:spcBef>
          <a:spcPct val="0"/>
        </a:spcBef>
        <a:spcAft>
          <a:spcPct val="0"/>
        </a:spcAft>
        <a:defRPr sz="3200">
          <a:solidFill>
            <a:schemeClr val="tx2"/>
          </a:solidFill>
          <a:latin typeface="Arial" charset="0"/>
          <a:ea typeface="ＭＳ Ｐゴシック" pitchFamily="-32" charset="-128"/>
        </a:defRPr>
      </a:lvl6pPr>
      <a:lvl7pPr marL="914400" algn="l" rtl="0" eaLnBrk="1" fontAlgn="base" hangingPunct="1">
        <a:spcBef>
          <a:spcPct val="0"/>
        </a:spcBef>
        <a:spcAft>
          <a:spcPct val="0"/>
        </a:spcAft>
        <a:defRPr sz="3200">
          <a:solidFill>
            <a:schemeClr val="tx2"/>
          </a:solidFill>
          <a:latin typeface="Arial" charset="0"/>
          <a:ea typeface="ＭＳ Ｐゴシック" pitchFamily="-32" charset="-128"/>
        </a:defRPr>
      </a:lvl7pPr>
      <a:lvl8pPr marL="1371600" algn="l" rtl="0" eaLnBrk="1" fontAlgn="base" hangingPunct="1">
        <a:spcBef>
          <a:spcPct val="0"/>
        </a:spcBef>
        <a:spcAft>
          <a:spcPct val="0"/>
        </a:spcAft>
        <a:defRPr sz="3200">
          <a:solidFill>
            <a:schemeClr val="tx2"/>
          </a:solidFill>
          <a:latin typeface="Arial" charset="0"/>
          <a:ea typeface="ＭＳ Ｐゴシック" pitchFamily="-32" charset="-128"/>
        </a:defRPr>
      </a:lvl8pPr>
      <a:lvl9pPr marL="1828800" algn="l" rtl="0" eaLnBrk="1" fontAlgn="base" hangingPunct="1">
        <a:spcBef>
          <a:spcPct val="0"/>
        </a:spcBef>
        <a:spcAft>
          <a:spcPct val="0"/>
        </a:spcAft>
        <a:defRPr sz="3200">
          <a:solidFill>
            <a:schemeClr val="tx2"/>
          </a:solidFill>
          <a:latin typeface="Arial" charset="0"/>
          <a:ea typeface="ＭＳ Ｐゴシック" pitchFamily="-32" charset="-128"/>
        </a:defRPr>
      </a:lvl9pPr>
    </p:titleStyle>
    <p:bodyStyle>
      <a:lvl1pPr marL="310896" indent="-310896" algn="l" rtl="0" eaLnBrk="1" fontAlgn="base" hangingPunct="1">
        <a:spcBef>
          <a:spcPts val="432"/>
        </a:spcBef>
        <a:spcAft>
          <a:spcPts val="600"/>
        </a:spcAft>
        <a:buClr>
          <a:schemeClr val="accent1"/>
        </a:buClr>
        <a:buSzPct val="92000"/>
        <a:buFont typeface="Arial" panose="020B0604020202020204" pitchFamily="34" charset="0"/>
        <a:buChar char="■"/>
        <a:defRPr sz="1800" baseline="0">
          <a:solidFill>
            <a:schemeClr val="tx2"/>
          </a:solidFill>
          <a:latin typeface="Tahoma" panose="020B0604030504040204" pitchFamily="34" charset="0"/>
          <a:ea typeface="+mn-ea"/>
          <a:cs typeface="Tahoma" panose="020B0604030504040204" pitchFamily="34" charset="0"/>
        </a:defRPr>
      </a:lvl1pPr>
      <a:lvl2pPr marL="630936" indent="-310896" algn="l" rtl="0" eaLnBrk="1" fontAlgn="base" hangingPunct="1">
        <a:spcBef>
          <a:spcPts val="384"/>
        </a:spcBef>
        <a:spcAft>
          <a:spcPts val="600"/>
        </a:spcAft>
        <a:buClr>
          <a:schemeClr val="accent1"/>
        </a:buClr>
        <a:buSzPct val="92000"/>
        <a:buFont typeface="Arial" panose="020B0604020202020204" pitchFamily="34" charset="0"/>
        <a:buChar char="■"/>
        <a:defRPr sz="1600" b="0" i="0" u="none">
          <a:solidFill>
            <a:schemeClr val="tx2"/>
          </a:solidFill>
          <a:latin typeface="Tahoma" panose="020B0604030504040204" pitchFamily="34" charset="0"/>
          <a:ea typeface="+mn-ea"/>
          <a:cs typeface="Tahoma" panose="020B0604030504040204" pitchFamily="34" charset="0"/>
        </a:defRPr>
      </a:lvl2pPr>
      <a:lvl3pPr marL="896112" indent="-274320" algn="l" rtl="0" eaLnBrk="1" fontAlgn="base" hangingPunct="1">
        <a:spcBef>
          <a:spcPts val="386"/>
        </a:spcBef>
        <a:spcAft>
          <a:spcPts val="600"/>
        </a:spcAft>
        <a:buClr>
          <a:schemeClr val="accent1"/>
        </a:buClr>
        <a:buSzPct val="92000"/>
        <a:buFont typeface="Arial" panose="020B0604020202020204" pitchFamily="34" charset="0"/>
        <a:buChar char="■"/>
        <a:defRPr sz="1400" i="0">
          <a:solidFill>
            <a:schemeClr val="tx2"/>
          </a:solidFill>
          <a:latin typeface="Tahoma" panose="020B0604030504040204" pitchFamily="34" charset="0"/>
          <a:ea typeface="+mn-ea"/>
          <a:cs typeface="Tahoma" panose="020B0604030504040204" pitchFamily="34" charset="0"/>
        </a:defRPr>
      </a:lvl3pPr>
      <a:lvl4pPr marL="1243584" indent="-237744" algn="l" rtl="0" eaLnBrk="1" fontAlgn="base" hangingPunct="1">
        <a:spcBef>
          <a:spcPts val="288"/>
        </a:spcBef>
        <a:spcAft>
          <a:spcPts val="600"/>
        </a:spcAft>
        <a:buSzPct val="92000"/>
        <a:buFont typeface="Arial" panose="020B0604020202020204" pitchFamily="34" charset="0"/>
        <a:buChar char="■"/>
        <a:defRPr sz="1200" b="0" i="0" baseline="0">
          <a:solidFill>
            <a:schemeClr val="tx2"/>
          </a:solidFill>
          <a:latin typeface="+mn-lt"/>
          <a:ea typeface="+mn-ea"/>
        </a:defRPr>
      </a:lvl4pPr>
      <a:lvl5pPr marL="1600200" indent="-237744" algn="l" rtl="0" eaLnBrk="1" fontAlgn="base" hangingPunct="1">
        <a:spcBef>
          <a:spcPts val="228"/>
        </a:spcBef>
        <a:spcAft>
          <a:spcPts val="600"/>
        </a:spcAft>
        <a:buSzPct val="92000"/>
        <a:buFont typeface="Arial" panose="020B0604020202020204" pitchFamily="34" charset="0"/>
        <a:buChar char="■"/>
        <a:defRPr sz="1200" i="0" baseline="0">
          <a:solidFill>
            <a:schemeClr val="tx2"/>
          </a:solidFill>
          <a:latin typeface="+mn-lt"/>
          <a:ea typeface="+mn-ea"/>
        </a:defRPr>
      </a:lvl5pPr>
      <a:lvl6pPr marL="2514600" indent="-228600" algn="l" rtl="0" eaLnBrk="1" fontAlgn="base" hangingPunct="1">
        <a:spcBef>
          <a:spcPct val="20000"/>
        </a:spcBef>
        <a:spcAft>
          <a:spcPct val="0"/>
        </a:spcAft>
        <a:buChar char="»"/>
        <a:defRPr sz="2200">
          <a:solidFill>
            <a:srgbClr val="333333"/>
          </a:solidFill>
          <a:latin typeface="+mn-lt"/>
          <a:ea typeface="+mn-ea"/>
        </a:defRPr>
      </a:lvl6pPr>
      <a:lvl7pPr marL="2971800" indent="-228600" algn="l" rtl="0" eaLnBrk="1" fontAlgn="base" hangingPunct="1">
        <a:spcBef>
          <a:spcPct val="20000"/>
        </a:spcBef>
        <a:spcAft>
          <a:spcPct val="0"/>
        </a:spcAft>
        <a:buChar char="»"/>
        <a:defRPr sz="2200">
          <a:solidFill>
            <a:srgbClr val="333333"/>
          </a:solidFill>
          <a:latin typeface="+mn-lt"/>
          <a:ea typeface="+mn-ea"/>
        </a:defRPr>
      </a:lvl7pPr>
      <a:lvl8pPr marL="3429000" indent="-228600" algn="l" rtl="0" eaLnBrk="1" fontAlgn="base" hangingPunct="1">
        <a:spcBef>
          <a:spcPct val="20000"/>
        </a:spcBef>
        <a:spcAft>
          <a:spcPct val="0"/>
        </a:spcAft>
        <a:buChar char="»"/>
        <a:defRPr sz="2200">
          <a:solidFill>
            <a:srgbClr val="333333"/>
          </a:solidFill>
          <a:latin typeface="+mn-lt"/>
          <a:ea typeface="+mn-ea"/>
        </a:defRPr>
      </a:lvl8pPr>
      <a:lvl9pPr marL="3886200" indent="-228600" algn="l" rtl="0" eaLnBrk="1" fontAlgn="base" hangingPunct="1">
        <a:spcBef>
          <a:spcPct val="20000"/>
        </a:spcBef>
        <a:spcAft>
          <a:spcPct val="0"/>
        </a:spcAft>
        <a:buChar char="»"/>
        <a:defRPr sz="2200">
          <a:solidFill>
            <a:srgbClr val="333333"/>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hyperlink" Target="https://www.cms.gov/Research-Statistics-Data-and-Systems/Research/MCBS/Data-Tables" TargetMode="Externa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p:cNvSpPr>
            <a:spLocks noGrp="1"/>
          </p:cNvSpPr>
          <p:nvPr>
            <p:ph type="title"/>
          </p:nvPr>
        </p:nvSpPr>
        <p:spPr/>
        <p:txBody>
          <a:bodyPr/>
          <a:lstStyle/>
          <a:p>
            <a:r>
              <a:rPr lang="en-US" dirty="0"/>
              <a:t>2019 MCBS Chartbook Supplement</a:t>
            </a:r>
          </a:p>
        </p:txBody>
      </p:sp>
      <p:sp>
        <p:nvSpPr>
          <p:cNvPr id="10" name="Subtitle"/>
          <p:cNvSpPr>
            <a:spLocks noGrp="1"/>
          </p:cNvSpPr>
          <p:nvPr>
            <p:ph type="subTitle" idx="1"/>
          </p:nvPr>
        </p:nvSpPr>
        <p:spPr/>
        <p:txBody>
          <a:bodyPr/>
          <a:lstStyle/>
          <a:p>
            <a:r>
              <a:rPr lang="en-US" dirty="0"/>
              <a:t>Data Year 2019</a:t>
            </a:r>
          </a:p>
        </p:txBody>
      </p:sp>
      <p:pic>
        <p:nvPicPr>
          <p:cNvPr id="7" name="Picture 1" descr="This is the logo for the Medicare Current Beneficiary Survey (MCBS)." title="MCBS Logo"/>
          <p:cNvPicPr>
            <a:picLocks noChangeAspect="1"/>
          </p:cNvPicPr>
          <p:nvPr/>
        </p:nvPicPr>
        <p:blipFill rotWithShape="1">
          <a:blip r:embed="rId2" cstate="print">
            <a:extLst>
              <a:ext uri="{28A0092B-C50C-407E-A947-70E740481C1C}">
                <a14:useLocalDpi xmlns:a14="http://schemas.microsoft.com/office/drawing/2010/main" val="0"/>
              </a:ext>
            </a:extLst>
          </a:blip>
          <a:srcRect b="1840"/>
          <a:stretch/>
        </p:blipFill>
        <p:spPr>
          <a:xfrm>
            <a:off x="787399" y="5876927"/>
            <a:ext cx="2103120" cy="694420"/>
          </a:xfrm>
          <a:prstGeom prst="rect">
            <a:avLst/>
          </a:prstGeom>
        </p:spPr>
      </p:pic>
      <p:pic>
        <p:nvPicPr>
          <p:cNvPr id="12" name="Picture 2" descr="This is the logo for the Centers for Medicare and Medicaid Services Office of Enterprise Data and Analytics (CMS OEDA)." title="CMS OEDA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5000" y="5876927"/>
            <a:ext cx="1828800" cy="699074"/>
          </a:xfrm>
          <a:prstGeom prst="rect">
            <a:avLst/>
          </a:prstGeom>
        </p:spPr>
      </p:pic>
    </p:spTree>
    <p:extLst>
      <p:ext uri="{BB962C8B-B14F-4D97-AF65-F5344CB8AC3E}">
        <p14:creationId xmlns:p14="http://schemas.microsoft.com/office/powerpoint/2010/main" val="3392263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Section 1: Who Is in the Medicare Population? </a:t>
            </a:r>
          </a:p>
        </p:txBody>
      </p:sp>
    </p:spTree>
    <p:extLst>
      <p:ext uri="{BB962C8B-B14F-4D97-AF65-F5344CB8AC3E}">
        <p14:creationId xmlns:p14="http://schemas.microsoft.com/office/powerpoint/2010/main" val="4253393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1.1 </a:t>
            </a:r>
            <a:endParaRPr lang="en-US" sz="1600" dirty="0">
              <a:effectLst/>
            </a:endParaRPr>
          </a:p>
        </p:txBody>
      </p:sp>
      <p:sp>
        <p:nvSpPr>
          <p:cNvPr id="20" name="Content 1"/>
          <p:cNvSpPr>
            <a:spLocks noGrp="1"/>
          </p:cNvSpPr>
          <p:nvPr>
            <p:ph sz="quarter" idx="21"/>
          </p:nvPr>
        </p:nvSpPr>
        <p:spPr>
          <a:xfrm>
            <a:off x="609600" y="1299404"/>
            <a:ext cx="10972800" cy="320040"/>
          </a:xfrm>
        </p:spPr>
        <p:txBody>
          <a:bodyPr/>
          <a:lstStyle/>
          <a:p>
            <a:r>
              <a:rPr lang="en-US" dirty="0"/>
              <a:t>Demographic and Socioeconomic Characteristics of All Medicare Beneficiaries, 2019</a:t>
            </a:r>
          </a:p>
        </p:txBody>
      </p:sp>
      <p:pic>
        <p:nvPicPr>
          <p:cNvPr id="4" name="Picture 3" descr="This exhibit contains a graph showing the demographic and socioeconomic characteristics of all Medicare beneficiaries.">
            <a:extLst>
              <a:ext uri="{FF2B5EF4-FFF2-40B4-BE49-F238E27FC236}">
                <a16:creationId xmlns:a16="http://schemas.microsoft.com/office/drawing/2014/main" id="{1B501263-078F-4E8D-A50D-C13123BB9D5B}"/>
              </a:ext>
            </a:extLst>
          </p:cNvPr>
          <p:cNvPicPr>
            <a:picLocks noChangeAspect="1"/>
          </p:cNvPicPr>
          <p:nvPr/>
        </p:nvPicPr>
        <p:blipFill>
          <a:blip r:embed="rId2"/>
          <a:stretch>
            <a:fillRect/>
          </a:stretch>
        </p:blipFill>
        <p:spPr>
          <a:xfrm>
            <a:off x="609124" y="1965443"/>
            <a:ext cx="10973751" cy="3212870"/>
          </a:xfrm>
          <a:prstGeom prst="rect">
            <a:avLst/>
          </a:prstGeom>
        </p:spPr>
      </p:pic>
      <p:sp>
        <p:nvSpPr>
          <p:cNvPr id="35" name="Content 2"/>
          <p:cNvSpPr>
            <a:spLocks noGrp="1"/>
          </p:cNvSpPr>
          <p:nvPr>
            <p:ph sz="quarter" idx="22"/>
          </p:nvPr>
        </p:nvSpPr>
        <p:spPr>
          <a:xfrm>
            <a:off x="609600" y="5506656"/>
            <a:ext cx="10972800" cy="980207"/>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The “other race/ethnicity” category includes other single races not of Hispanic origin or two or more races. See the Glossary entry for race/ethnicity for more information. FPL stands for Federal Poverty Level.</a:t>
            </a:r>
          </a:p>
        </p:txBody>
      </p:sp>
    </p:spTree>
    <p:extLst>
      <p:ext uri="{BB962C8B-B14F-4D97-AF65-F5344CB8AC3E}">
        <p14:creationId xmlns:p14="http://schemas.microsoft.com/office/powerpoint/2010/main" val="3427858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1.2 </a:t>
            </a:r>
            <a:endParaRPr lang="en-US" sz="1600" dirty="0">
              <a:effectLst/>
            </a:endParaRPr>
          </a:p>
        </p:txBody>
      </p:sp>
      <p:sp>
        <p:nvSpPr>
          <p:cNvPr id="20" name="Content 1"/>
          <p:cNvSpPr>
            <a:spLocks noGrp="1"/>
          </p:cNvSpPr>
          <p:nvPr>
            <p:ph sz="quarter" idx="21"/>
          </p:nvPr>
        </p:nvSpPr>
        <p:spPr>
          <a:xfrm>
            <a:off x="609600" y="1299404"/>
            <a:ext cx="10972800" cy="960120"/>
          </a:xfrm>
        </p:spPr>
        <p:txBody>
          <a:bodyPr/>
          <a:lstStyle/>
          <a:p>
            <a:r>
              <a:rPr lang="en-US" dirty="0"/>
              <a:t>Self-Reported Limited English Proficiency Among Beneficiaries Living Only in the Community Overall and by Age, Sex, Race/Ethnicity, and Self-Reported Health Status, 2019</a:t>
            </a:r>
          </a:p>
        </p:txBody>
      </p:sp>
      <p:pic>
        <p:nvPicPr>
          <p:cNvPr id="3" name="Picture 2" descr="This exhibit contains a graph showing self-reported limited English proficiency among beneficiaries living only in the community overall and by age, sex, race/ethnicity, and self-reported health status.">
            <a:extLst>
              <a:ext uri="{FF2B5EF4-FFF2-40B4-BE49-F238E27FC236}">
                <a16:creationId xmlns:a16="http://schemas.microsoft.com/office/drawing/2014/main" id="{B5EAA9DE-5F28-4C66-8233-F246E4AEBE26}"/>
              </a:ext>
            </a:extLst>
          </p:cNvPr>
          <p:cNvPicPr>
            <a:picLocks noChangeAspect="1"/>
          </p:cNvPicPr>
          <p:nvPr/>
        </p:nvPicPr>
        <p:blipFill>
          <a:blip r:embed="rId2"/>
          <a:stretch>
            <a:fillRect/>
          </a:stretch>
        </p:blipFill>
        <p:spPr>
          <a:xfrm>
            <a:off x="609124" y="2381148"/>
            <a:ext cx="10973751" cy="2438611"/>
          </a:xfrm>
          <a:prstGeom prst="rect">
            <a:avLst/>
          </a:prstGeom>
        </p:spPr>
      </p:pic>
      <p:sp>
        <p:nvSpPr>
          <p:cNvPr id="35" name="Content 2"/>
          <p:cNvSpPr>
            <a:spLocks noGrp="1"/>
          </p:cNvSpPr>
          <p:nvPr>
            <p:ph sz="quarter" idx="22"/>
          </p:nvPr>
        </p:nvSpPr>
        <p:spPr>
          <a:xfrm>
            <a:off x="609600" y="5489731"/>
            <a:ext cx="10972800" cy="1000046"/>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Facility interview was completed during the year.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1550921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1.3 </a:t>
            </a:r>
          </a:p>
        </p:txBody>
      </p:sp>
      <p:sp>
        <p:nvSpPr>
          <p:cNvPr id="20" name="Content 1"/>
          <p:cNvSpPr>
            <a:spLocks noGrp="1"/>
          </p:cNvSpPr>
          <p:nvPr>
            <p:ph sz="quarter" idx="21"/>
          </p:nvPr>
        </p:nvSpPr>
        <p:spPr>
          <a:xfrm>
            <a:off x="609600" y="1299404"/>
            <a:ext cx="10972800" cy="320040"/>
          </a:xfrm>
        </p:spPr>
        <p:txBody>
          <a:bodyPr/>
          <a:lstStyle/>
          <a:p>
            <a:r>
              <a:rPr lang="en-US" dirty="0"/>
              <a:t>Insurance Coverage of All Medicare Beneficiaries, 2019</a:t>
            </a:r>
          </a:p>
        </p:txBody>
      </p:sp>
      <p:pic>
        <p:nvPicPr>
          <p:cNvPr id="3" name="Picture 2" descr="This exhibit contains a graph showing different types of insurance coverage of all Medicare beneficiaries.   ">
            <a:extLst>
              <a:ext uri="{FF2B5EF4-FFF2-40B4-BE49-F238E27FC236}">
                <a16:creationId xmlns:a16="http://schemas.microsoft.com/office/drawing/2014/main" id="{5BB472FC-D852-417A-B322-453CB62A751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655"/>
          <a:stretch/>
        </p:blipFill>
        <p:spPr>
          <a:xfrm>
            <a:off x="2758440" y="1679434"/>
            <a:ext cx="6675120" cy="3931761"/>
          </a:xfrm>
          <a:prstGeom prst="rect">
            <a:avLst/>
          </a:prstGeom>
        </p:spPr>
      </p:pic>
      <p:sp>
        <p:nvSpPr>
          <p:cNvPr id="35" name="Content 2"/>
          <p:cNvSpPr>
            <a:spLocks noGrp="1"/>
          </p:cNvSpPr>
          <p:nvPr>
            <p:ph sz="quarter" idx="22"/>
          </p:nvPr>
        </p:nvSpPr>
        <p:spPr>
          <a:xfrm>
            <a:off x="609600" y="5671185"/>
            <a:ext cx="10972800" cy="819150"/>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FFS stands for Fee-for-Service. MA stands for Medicare Advantage.</a:t>
            </a:r>
          </a:p>
          <a:p>
            <a:br>
              <a:rPr lang="en-US" b="1" dirty="0"/>
            </a:br>
            <a:r>
              <a:rPr lang="en-US" dirty="0"/>
              <a:t> </a:t>
            </a:r>
          </a:p>
        </p:txBody>
      </p:sp>
    </p:spTree>
    <p:extLst>
      <p:ext uri="{BB962C8B-B14F-4D97-AF65-F5344CB8AC3E}">
        <p14:creationId xmlns:p14="http://schemas.microsoft.com/office/powerpoint/2010/main" val="2403561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r>
              <a:rPr lang="en-US" dirty="0"/>
              <a:t>Exhibit 1.4 </a:t>
            </a:r>
          </a:p>
        </p:txBody>
      </p:sp>
      <p:sp>
        <p:nvSpPr>
          <p:cNvPr id="20" name="Content 1"/>
          <p:cNvSpPr>
            <a:spLocks noGrp="1"/>
          </p:cNvSpPr>
          <p:nvPr>
            <p:ph sz="quarter" idx="21"/>
          </p:nvPr>
        </p:nvSpPr>
        <p:spPr>
          <a:xfrm>
            <a:off x="609600" y="1299404"/>
            <a:ext cx="10972800" cy="640080"/>
          </a:xfrm>
        </p:spPr>
        <p:txBody>
          <a:bodyPr/>
          <a:lstStyle/>
          <a:p>
            <a:r>
              <a:rPr lang="en-US" dirty="0"/>
              <a:t>Supplemental Private Insurance Coverage of Medicare Beneficiaries Living in the Community, 2019</a:t>
            </a:r>
          </a:p>
        </p:txBody>
      </p:sp>
      <p:pic>
        <p:nvPicPr>
          <p:cNvPr id="4" name="Picture 3" descr="This exhibit contains a graph showing supplemental private insurance coverage of Medicare beneficiaries living in the community.   ">
            <a:extLst>
              <a:ext uri="{FF2B5EF4-FFF2-40B4-BE49-F238E27FC236}">
                <a16:creationId xmlns:a16="http://schemas.microsoft.com/office/drawing/2014/main" id="{BBC77B51-5829-42BE-8694-774D32FB8751}"/>
              </a:ext>
            </a:extLst>
          </p:cNvPr>
          <p:cNvPicPr>
            <a:picLocks noChangeAspect="1"/>
          </p:cNvPicPr>
          <p:nvPr/>
        </p:nvPicPr>
        <p:blipFill rotWithShape="1">
          <a:blip r:embed="rId2"/>
          <a:srcRect b="15849"/>
          <a:stretch/>
        </p:blipFill>
        <p:spPr>
          <a:xfrm>
            <a:off x="1752599" y="2125083"/>
            <a:ext cx="8686800" cy="3229783"/>
          </a:xfrm>
          <a:prstGeom prst="rect">
            <a:avLst/>
          </a:prstGeom>
        </p:spPr>
      </p:pic>
      <p:sp>
        <p:nvSpPr>
          <p:cNvPr id="35" name="Content 2"/>
          <p:cNvSpPr>
            <a:spLocks noGrp="1"/>
          </p:cNvSpPr>
          <p:nvPr>
            <p:ph sz="quarter" idx="22"/>
          </p:nvPr>
        </p:nvSpPr>
        <p:spPr>
          <a:xfrm>
            <a:off x="609599" y="5540466"/>
            <a:ext cx="10972800" cy="982871"/>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ESI stands for Employer-Sponsored Insurance.</a:t>
            </a:r>
          </a:p>
        </p:txBody>
      </p:sp>
    </p:spTree>
    <p:extLst>
      <p:ext uri="{BB962C8B-B14F-4D97-AF65-F5344CB8AC3E}">
        <p14:creationId xmlns:p14="http://schemas.microsoft.com/office/powerpoint/2010/main" val="4260229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1.5 </a:t>
            </a:r>
          </a:p>
        </p:txBody>
      </p:sp>
      <p:sp>
        <p:nvSpPr>
          <p:cNvPr id="20" name="Content 1"/>
          <p:cNvSpPr>
            <a:spLocks noGrp="1"/>
          </p:cNvSpPr>
          <p:nvPr>
            <p:ph sz="quarter" idx="21"/>
          </p:nvPr>
        </p:nvSpPr>
        <p:spPr>
          <a:xfrm>
            <a:off x="609600" y="1299404"/>
            <a:ext cx="10972800" cy="640080"/>
          </a:xfrm>
        </p:spPr>
        <p:txBody>
          <a:bodyPr/>
          <a:lstStyle/>
          <a:p>
            <a:r>
              <a:rPr lang="en-US" dirty="0"/>
              <a:t>Type of Medicare Coverage and Dual Eligible Status of </a:t>
            </a:r>
            <a:br>
              <a:rPr lang="en-US" dirty="0"/>
            </a:br>
            <a:r>
              <a:rPr lang="en-US" dirty="0"/>
              <a:t>All Medicare Beneficiaries by Age, 2019</a:t>
            </a:r>
          </a:p>
        </p:txBody>
      </p:sp>
      <p:pic>
        <p:nvPicPr>
          <p:cNvPr id="3" name="Picture 2" descr="This exhibit contains a graph showing the type of Medicare coverage and dual eligible status of all Medicare beneficiaries by age. ">
            <a:extLst>
              <a:ext uri="{FF2B5EF4-FFF2-40B4-BE49-F238E27FC236}">
                <a16:creationId xmlns:a16="http://schemas.microsoft.com/office/drawing/2014/main" id="{EEE83364-85D8-4835-85CA-A363BD7CAD8E}"/>
              </a:ext>
            </a:extLst>
          </p:cNvPr>
          <p:cNvPicPr>
            <a:picLocks noChangeAspect="1"/>
          </p:cNvPicPr>
          <p:nvPr/>
        </p:nvPicPr>
        <p:blipFill>
          <a:blip r:embed="rId3"/>
          <a:stretch>
            <a:fillRect/>
          </a:stretch>
        </p:blipFill>
        <p:spPr>
          <a:xfrm>
            <a:off x="563400" y="2589195"/>
            <a:ext cx="11065199" cy="1908213"/>
          </a:xfrm>
          <a:prstGeom prst="rect">
            <a:avLst/>
          </a:prstGeom>
        </p:spPr>
      </p:pic>
      <p:sp>
        <p:nvSpPr>
          <p:cNvPr id="35" name="Content 2"/>
          <p:cNvSpPr>
            <a:spLocks noGrp="1"/>
          </p:cNvSpPr>
          <p:nvPr>
            <p:ph sz="quarter" idx="22"/>
          </p:nvPr>
        </p:nvSpPr>
        <p:spPr>
          <a:xfrm>
            <a:off x="609600" y="5587365"/>
            <a:ext cx="10972800" cy="768096"/>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FFS stands for Fee-for-Service. For Dual Eligible Status, "Yes" includes beneficiaries with both full-benefit and partial-benefit Medicaid coverage. </a:t>
            </a:r>
          </a:p>
        </p:txBody>
      </p:sp>
    </p:spTree>
    <p:extLst>
      <p:ext uri="{BB962C8B-B14F-4D97-AF65-F5344CB8AC3E}">
        <p14:creationId xmlns:p14="http://schemas.microsoft.com/office/powerpoint/2010/main" val="2304429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1.6 </a:t>
            </a:r>
          </a:p>
        </p:txBody>
      </p:sp>
      <p:sp>
        <p:nvSpPr>
          <p:cNvPr id="20" name="Content 1"/>
          <p:cNvSpPr>
            <a:spLocks noGrp="1"/>
          </p:cNvSpPr>
          <p:nvPr>
            <p:ph sz="quarter" idx="21"/>
          </p:nvPr>
        </p:nvSpPr>
        <p:spPr>
          <a:xfrm>
            <a:off x="609600" y="1299404"/>
            <a:ext cx="10972800" cy="320040"/>
          </a:xfrm>
        </p:spPr>
        <p:txBody>
          <a:bodyPr/>
          <a:lstStyle/>
          <a:p>
            <a:r>
              <a:rPr lang="en-US" dirty="0"/>
              <a:t>Residence Status of All Medicare Beneficiaries by Age, 2019</a:t>
            </a:r>
          </a:p>
        </p:txBody>
      </p:sp>
      <p:pic>
        <p:nvPicPr>
          <p:cNvPr id="5" name="Picture 4" descr="This exhibit contains a graph showing the residence status of all Medicare beneficiaries by age.   ">
            <a:extLst>
              <a:ext uri="{FF2B5EF4-FFF2-40B4-BE49-F238E27FC236}">
                <a16:creationId xmlns:a16="http://schemas.microsoft.com/office/drawing/2014/main" id="{94EE9358-6EDF-4E59-BEF1-DED6C5D716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448" b="12267"/>
          <a:stretch/>
        </p:blipFill>
        <p:spPr>
          <a:xfrm>
            <a:off x="2301240" y="1657544"/>
            <a:ext cx="7589520" cy="3764236"/>
          </a:xfrm>
          <a:prstGeom prst="rect">
            <a:avLst/>
          </a:prstGeom>
        </p:spPr>
      </p:pic>
      <p:sp>
        <p:nvSpPr>
          <p:cNvPr id="35" name="Content 2"/>
          <p:cNvSpPr>
            <a:spLocks noGrp="1"/>
          </p:cNvSpPr>
          <p:nvPr>
            <p:ph sz="quarter" idx="22"/>
          </p:nvPr>
        </p:nvSpPr>
        <p:spPr>
          <a:xfrm>
            <a:off x="609600" y="5465307"/>
            <a:ext cx="10972800" cy="1005444"/>
          </a:xfrm>
        </p:spPr>
        <p:txBody>
          <a:bodyPr/>
          <a:lstStyle/>
          <a:p>
            <a:pPr marL="0" marR="0">
              <a:spcBef>
                <a:spcPts val="600"/>
              </a:spcBef>
              <a:spcAft>
                <a:spcPts val="0"/>
              </a:spcAft>
            </a:pPr>
            <a:r>
              <a:rPr lang="en-US" dirty="0"/>
              <a:t>SOURCE: Centers for Medicare &amp; Medicaid Services, Medicare Current Beneficiary Survey, Survey File, 2019. </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for the category “Both community and facility” are not presented due to suppression. For more information about suppression guidelines, see the Technical Appendix.</a:t>
            </a:r>
          </a:p>
        </p:txBody>
      </p:sp>
    </p:spTree>
    <p:extLst>
      <p:ext uri="{BB962C8B-B14F-4D97-AF65-F5344CB8AC3E}">
        <p14:creationId xmlns:p14="http://schemas.microsoft.com/office/powerpoint/2010/main" val="2606570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2: How Healthy Are Medicare Beneficiaries?</a:t>
            </a:r>
          </a:p>
        </p:txBody>
      </p:sp>
    </p:spTree>
    <p:extLst>
      <p:ext uri="{BB962C8B-B14F-4D97-AF65-F5344CB8AC3E}">
        <p14:creationId xmlns:p14="http://schemas.microsoft.com/office/powerpoint/2010/main" val="18209298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2.1 </a:t>
            </a:r>
          </a:p>
        </p:txBody>
      </p:sp>
      <p:sp>
        <p:nvSpPr>
          <p:cNvPr id="20" name="Content 1"/>
          <p:cNvSpPr>
            <a:spLocks noGrp="1"/>
          </p:cNvSpPr>
          <p:nvPr>
            <p:ph sz="quarter" idx="21"/>
          </p:nvPr>
        </p:nvSpPr>
        <p:spPr>
          <a:xfrm>
            <a:off x="609600" y="1299404"/>
            <a:ext cx="10972800" cy="320040"/>
          </a:xfrm>
        </p:spPr>
        <p:txBody>
          <a:bodyPr/>
          <a:lstStyle/>
          <a:p>
            <a:r>
              <a:rPr lang="en-US" dirty="0"/>
              <a:t>Quality of Life Metrics Among All Medicare Beneficiaries, 2019</a:t>
            </a:r>
          </a:p>
        </p:txBody>
      </p:sp>
      <p:pic>
        <p:nvPicPr>
          <p:cNvPr id="2" name="Picture 1" descr="This exhibit contains graphs showing quality of life metrics (including health status and disability status) among all Medicare beneficiaries.   ">
            <a:extLst>
              <a:ext uri="{FF2B5EF4-FFF2-40B4-BE49-F238E27FC236}">
                <a16:creationId xmlns:a16="http://schemas.microsoft.com/office/drawing/2014/main" id="{0A6154D4-C714-4D51-88B5-00D2609B6DD1}"/>
              </a:ext>
            </a:extLst>
          </p:cNvPr>
          <p:cNvPicPr>
            <a:picLocks noChangeAspect="1"/>
          </p:cNvPicPr>
          <p:nvPr/>
        </p:nvPicPr>
        <p:blipFill rotWithShape="1">
          <a:blip r:embed="rId3"/>
          <a:srcRect b="15877"/>
          <a:stretch/>
        </p:blipFill>
        <p:spPr>
          <a:xfrm>
            <a:off x="2484120" y="1675421"/>
            <a:ext cx="7223760" cy="3754106"/>
          </a:xfrm>
          <a:prstGeom prst="rect">
            <a:avLst/>
          </a:prstGeom>
        </p:spPr>
      </p:pic>
      <p:sp>
        <p:nvSpPr>
          <p:cNvPr id="35" name="Content 2"/>
          <p:cNvSpPr>
            <a:spLocks noGrp="1"/>
          </p:cNvSpPr>
          <p:nvPr>
            <p:ph sz="quarter" idx="22"/>
          </p:nvPr>
        </p:nvSpPr>
        <p:spPr>
          <a:xfrm>
            <a:off x="609600" y="5485504"/>
            <a:ext cx="10972800" cy="1001355"/>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LTC stands for Long-Term Care. "LTC facility" includes beneficiaries who only completed Facility interviews during the year.</a:t>
            </a:r>
            <a:endParaRPr lang="en-US" dirty="0">
              <a:latin typeface="+mn-lt"/>
            </a:endParaRPr>
          </a:p>
        </p:txBody>
      </p:sp>
    </p:spTree>
    <p:extLst>
      <p:ext uri="{BB962C8B-B14F-4D97-AF65-F5344CB8AC3E}">
        <p14:creationId xmlns:p14="http://schemas.microsoft.com/office/powerpoint/2010/main" val="2386128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2.2 </a:t>
            </a:r>
          </a:p>
        </p:txBody>
      </p:sp>
      <p:sp>
        <p:nvSpPr>
          <p:cNvPr id="20" name="Content 1"/>
          <p:cNvSpPr>
            <a:spLocks noGrp="1"/>
          </p:cNvSpPr>
          <p:nvPr>
            <p:ph sz="quarter" idx="21"/>
          </p:nvPr>
        </p:nvSpPr>
        <p:spPr>
          <a:xfrm>
            <a:off x="609600" y="1299404"/>
            <a:ext cx="10972800" cy="640080"/>
          </a:xfrm>
        </p:spPr>
        <p:txBody>
          <a:bodyPr/>
          <a:lstStyle/>
          <a:p>
            <a:r>
              <a:rPr lang="en-US" dirty="0"/>
              <a:t>Health Status Among All Medicare Beneficiaries by Age, Sex, and Race/Ethnicity, 2019</a:t>
            </a:r>
          </a:p>
        </p:txBody>
      </p:sp>
      <p:pic>
        <p:nvPicPr>
          <p:cNvPr id="3" name="Picture 2" descr="This exhibit contains a graph showing health status among all Medicare beneficiaries by age, sex, and race/ethnicity.   ">
            <a:extLst>
              <a:ext uri="{FF2B5EF4-FFF2-40B4-BE49-F238E27FC236}">
                <a16:creationId xmlns:a16="http://schemas.microsoft.com/office/drawing/2014/main" id="{38B7BDD8-FBED-406C-B905-811976595AF3}"/>
              </a:ext>
            </a:extLst>
          </p:cNvPr>
          <p:cNvPicPr>
            <a:picLocks noChangeAspect="1"/>
          </p:cNvPicPr>
          <p:nvPr/>
        </p:nvPicPr>
        <p:blipFill rotWithShape="1">
          <a:blip r:embed="rId2"/>
          <a:srcRect b="5493"/>
          <a:stretch/>
        </p:blipFill>
        <p:spPr>
          <a:xfrm>
            <a:off x="1752600" y="2044742"/>
            <a:ext cx="8686800" cy="3382352"/>
          </a:xfrm>
          <a:prstGeom prst="rect">
            <a:avLst/>
          </a:prstGeom>
        </p:spPr>
      </p:pic>
      <p:sp>
        <p:nvSpPr>
          <p:cNvPr id="35" name="Content 2"/>
          <p:cNvSpPr>
            <a:spLocks noGrp="1"/>
          </p:cNvSpPr>
          <p:nvPr>
            <p:ph sz="quarter" idx="22"/>
          </p:nvPr>
        </p:nvSpPr>
        <p:spPr>
          <a:xfrm>
            <a:off x="609600" y="5532353"/>
            <a:ext cx="10972800" cy="954511"/>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endParaRPr lang="en-US" dirty="0">
              <a:latin typeface="+mn-lt"/>
            </a:endParaRPr>
          </a:p>
        </p:txBody>
      </p:sp>
    </p:spTree>
    <p:extLst>
      <p:ext uri="{BB962C8B-B14F-4D97-AF65-F5344CB8AC3E}">
        <p14:creationId xmlns:p14="http://schemas.microsoft.com/office/powerpoint/2010/main" val="536543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Overview</a:t>
            </a:r>
          </a:p>
        </p:txBody>
      </p:sp>
      <p:sp>
        <p:nvSpPr>
          <p:cNvPr id="5" name="Content"/>
          <p:cNvSpPr>
            <a:spLocks noGrp="1"/>
          </p:cNvSpPr>
          <p:nvPr>
            <p:ph sz="quarter" idx="11"/>
          </p:nvPr>
        </p:nvSpPr>
        <p:spPr>
          <a:xfrm>
            <a:off x="609600" y="2133600"/>
            <a:ext cx="10972800" cy="3733800"/>
          </a:xfrm>
        </p:spPr>
        <p:txBody>
          <a:bodyPr>
            <a:normAutofit fontScale="85000" lnSpcReduction="10000"/>
          </a:bodyPr>
          <a:lstStyle/>
          <a:p>
            <a:pPr>
              <a:lnSpc>
                <a:spcPct val="110000"/>
              </a:lnSpc>
            </a:pPr>
            <a:r>
              <a:rPr lang="en-US" dirty="0"/>
              <a:t>This slide deck contains reusable versions of the exhibits contained in the </a:t>
            </a:r>
            <a:r>
              <a:rPr lang="en-US" i="1" dirty="0"/>
              <a:t>2019 MCBS Chartbook</a:t>
            </a:r>
            <a:r>
              <a:rPr lang="en-US" dirty="0"/>
              <a:t>, including the exhibit titles, graphs, source documentation, and footnotes, for public use.</a:t>
            </a:r>
          </a:p>
          <a:p>
            <a:pPr>
              <a:lnSpc>
                <a:spcPct val="110000"/>
              </a:lnSpc>
            </a:pPr>
            <a:r>
              <a:rPr lang="en-US" dirty="0"/>
              <a:t>When reusing these exhibits, please be sure to include the associated source documentation and footnotes that accompany each chart.</a:t>
            </a:r>
          </a:p>
          <a:p>
            <a:pPr>
              <a:lnSpc>
                <a:spcPct val="110000"/>
              </a:lnSpc>
            </a:pPr>
            <a:r>
              <a:rPr lang="en-US" dirty="0"/>
              <a:t>This slide deck does not contain the detailed statistical tables or appendices that are included in the </a:t>
            </a:r>
            <a:r>
              <a:rPr lang="en-US" i="1" dirty="0"/>
              <a:t>MCBS Chartbook</a:t>
            </a:r>
            <a:r>
              <a:rPr lang="en-US" dirty="0"/>
              <a:t>. Please consult these resources as needed.</a:t>
            </a:r>
          </a:p>
          <a:p>
            <a:pPr lvl="1"/>
            <a:r>
              <a:rPr lang="en-US" dirty="0"/>
              <a:t>For detailed point estimates, see the Detailed Tables.</a:t>
            </a:r>
          </a:p>
          <a:p>
            <a:pPr lvl="1"/>
            <a:r>
              <a:rPr lang="en-US" dirty="0"/>
              <a:t>For definitions of key terms and information on the construction of measures, see the Glossary.</a:t>
            </a:r>
          </a:p>
          <a:p>
            <a:pPr lvl="1"/>
            <a:r>
              <a:rPr lang="en-US" dirty="0"/>
              <a:t>For technical information on the production of the estimates and standard errors, see the Technical Appendix. </a:t>
            </a:r>
          </a:p>
          <a:p>
            <a:pPr lvl="1"/>
            <a:r>
              <a:rPr lang="en-US" dirty="0"/>
              <a:t>For information on how each measure presented in the Chartbook is constructed, see the Measure Construction Appendix.</a:t>
            </a:r>
          </a:p>
          <a:p>
            <a:pPr>
              <a:lnSpc>
                <a:spcPct val="110000"/>
              </a:lnSpc>
            </a:pPr>
            <a:r>
              <a:rPr lang="en-US" dirty="0"/>
              <a:t>To download the </a:t>
            </a:r>
            <a:r>
              <a:rPr lang="en-US" i="1" dirty="0"/>
              <a:t>2019 MCBS Chartbook</a:t>
            </a:r>
            <a:r>
              <a:rPr lang="en-US" dirty="0"/>
              <a:t>: </a:t>
            </a:r>
            <a:r>
              <a:rPr lang="en-US" dirty="0">
                <a:hlinkClick r:id="rId2" tooltip="2015 MCBS Chartbook"/>
              </a:rPr>
              <a:t>https://www.cms.gov/Research-Statistics-Data-and-Systems/Research/MCBS/Data-Tables</a:t>
            </a:r>
            <a:endParaRPr lang="en-US" dirty="0"/>
          </a:p>
        </p:txBody>
      </p:sp>
    </p:spTree>
    <p:extLst>
      <p:ext uri="{BB962C8B-B14F-4D97-AF65-F5344CB8AC3E}">
        <p14:creationId xmlns:p14="http://schemas.microsoft.com/office/powerpoint/2010/main" val="1980395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2.3 </a:t>
            </a:r>
          </a:p>
        </p:txBody>
      </p:sp>
      <p:sp>
        <p:nvSpPr>
          <p:cNvPr id="20" name="Content 1"/>
          <p:cNvSpPr>
            <a:spLocks noGrp="1"/>
          </p:cNvSpPr>
          <p:nvPr>
            <p:ph sz="quarter" idx="21"/>
          </p:nvPr>
        </p:nvSpPr>
        <p:spPr>
          <a:xfrm>
            <a:off x="609600" y="1299404"/>
            <a:ext cx="10972800" cy="640080"/>
          </a:xfrm>
        </p:spPr>
        <p:txBody>
          <a:bodyPr/>
          <a:lstStyle/>
          <a:p>
            <a:r>
              <a:rPr lang="en-US" dirty="0"/>
              <a:t>Disability Status Among All Medicare Beneficiaries by Age, Sex, and Race/Ethnicity, 2019</a:t>
            </a:r>
          </a:p>
        </p:txBody>
      </p:sp>
      <p:pic>
        <p:nvPicPr>
          <p:cNvPr id="3" name="Picture 2" descr="This exhibit contains a graph showing disability status among all Medicare beneficiaries by age, sex, and race/ethnicity.   ">
            <a:extLst>
              <a:ext uri="{FF2B5EF4-FFF2-40B4-BE49-F238E27FC236}">
                <a16:creationId xmlns:a16="http://schemas.microsoft.com/office/drawing/2014/main" id="{196A3BF0-DF6A-457A-A40A-D77DB6808F86}"/>
              </a:ext>
            </a:extLst>
          </p:cNvPr>
          <p:cNvPicPr>
            <a:picLocks noChangeAspect="1"/>
          </p:cNvPicPr>
          <p:nvPr/>
        </p:nvPicPr>
        <p:blipFill rotWithShape="1">
          <a:blip r:embed="rId2"/>
          <a:srcRect b="6328"/>
          <a:stretch/>
        </p:blipFill>
        <p:spPr>
          <a:xfrm>
            <a:off x="1752600" y="1986951"/>
            <a:ext cx="8686800" cy="3352477"/>
          </a:xfrm>
          <a:prstGeom prst="rect">
            <a:avLst/>
          </a:prstGeom>
        </p:spPr>
      </p:pic>
      <p:sp>
        <p:nvSpPr>
          <p:cNvPr id="35" name="Content 2"/>
          <p:cNvSpPr>
            <a:spLocks noGrp="1"/>
          </p:cNvSpPr>
          <p:nvPr>
            <p:ph sz="quarter" idx="22"/>
          </p:nvPr>
        </p:nvSpPr>
        <p:spPr>
          <a:xfrm>
            <a:off x="609600" y="5386895"/>
            <a:ext cx="10972800" cy="1110727"/>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a:t>
            </a:r>
            <a:endParaRPr lang="en-US" dirty="0">
              <a:latin typeface="+mn-lt"/>
            </a:endParaRP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LTC stands for Long-Term Care. "LTC facility" includes beneficiaries who only completed Facility interviews during the year.</a:t>
            </a:r>
            <a:endParaRPr lang="en-US" dirty="0">
              <a:latin typeface="+mn-lt"/>
            </a:endParaRPr>
          </a:p>
        </p:txBody>
      </p:sp>
    </p:spTree>
    <p:extLst>
      <p:ext uri="{BB962C8B-B14F-4D97-AF65-F5344CB8AC3E}">
        <p14:creationId xmlns:p14="http://schemas.microsoft.com/office/powerpoint/2010/main" val="2228273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a:xfrm>
            <a:off x="609600" y="685800"/>
            <a:ext cx="10972800" cy="358140"/>
          </a:xfrm>
        </p:spPr>
        <p:txBody>
          <a:bodyPr/>
          <a:lstStyle/>
          <a:p>
            <a:r>
              <a:rPr lang="en-US" dirty="0"/>
              <a:t>Exhibit 2.4</a:t>
            </a:r>
          </a:p>
        </p:txBody>
      </p:sp>
      <p:sp>
        <p:nvSpPr>
          <p:cNvPr id="20" name="Content 1"/>
          <p:cNvSpPr>
            <a:spLocks noGrp="1"/>
          </p:cNvSpPr>
          <p:nvPr>
            <p:ph sz="quarter" idx="21"/>
          </p:nvPr>
        </p:nvSpPr>
        <p:spPr>
          <a:xfrm>
            <a:off x="609600" y="1043940"/>
            <a:ext cx="10972800" cy="640080"/>
          </a:xfrm>
        </p:spPr>
        <p:txBody>
          <a:bodyPr/>
          <a:lstStyle/>
          <a:p>
            <a:r>
              <a:rPr lang="en-US" dirty="0"/>
              <a:t>Reported Chronic and Other Health Conditions Among All Medicare Beneficiaries, 2019</a:t>
            </a:r>
          </a:p>
        </p:txBody>
      </p:sp>
      <p:pic>
        <p:nvPicPr>
          <p:cNvPr id="2" name="Picture 1" descr="This exhibit contains a graph showing nineteen reported chronic and other health conditions among all Medicare beneficiaries.   ">
            <a:extLst>
              <a:ext uri="{FF2B5EF4-FFF2-40B4-BE49-F238E27FC236}">
                <a16:creationId xmlns:a16="http://schemas.microsoft.com/office/drawing/2014/main" id="{720DC826-FA65-44C2-AAD6-3FF2A6AC4195}"/>
              </a:ext>
            </a:extLst>
          </p:cNvPr>
          <p:cNvPicPr>
            <a:picLocks noChangeAspect="1"/>
          </p:cNvPicPr>
          <p:nvPr/>
        </p:nvPicPr>
        <p:blipFill rotWithShape="1">
          <a:blip r:embed="rId3"/>
          <a:srcRect b="3385"/>
          <a:stretch/>
        </p:blipFill>
        <p:spPr>
          <a:xfrm>
            <a:off x="3655951" y="1684020"/>
            <a:ext cx="4880098" cy="4023360"/>
          </a:xfrm>
          <a:prstGeom prst="rect">
            <a:avLst/>
          </a:prstGeom>
        </p:spPr>
      </p:pic>
      <p:sp>
        <p:nvSpPr>
          <p:cNvPr id="35" name="Content 2"/>
          <p:cNvSpPr>
            <a:spLocks noGrp="1"/>
          </p:cNvSpPr>
          <p:nvPr>
            <p:ph sz="quarter" idx="22"/>
          </p:nvPr>
        </p:nvSpPr>
        <p:spPr>
          <a:xfrm>
            <a:off x="609600" y="5660966"/>
            <a:ext cx="10972800" cy="825893"/>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3314973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2.5</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Age, 2019</a:t>
            </a:r>
          </a:p>
        </p:txBody>
      </p:sp>
      <p:pic>
        <p:nvPicPr>
          <p:cNvPr id="3" name="Picture 2" descr="This exhibit contains a graph showing selected reported chronic conditions (hypertension, heart disease, and diabetes) among all Medicare beneficiaries by age">
            <a:extLst>
              <a:ext uri="{FF2B5EF4-FFF2-40B4-BE49-F238E27FC236}">
                <a16:creationId xmlns:a16="http://schemas.microsoft.com/office/drawing/2014/main" id="{48506960-B684-4EC9-8681-30147DA9C5A2}"/>
              </a:ext>
            </a:extLst>
          </p:cNvPr>
          <p:cNvPicPr>
            <a:picLocks noChangeAspect="1"/>
          </p:cNvPicPr>
          <p:nvPr/>
        </p:nvPicPr>
        <p:blipFill rotWithShape="1">
          <a:blip r:embed="rId2"/>
          <a:srcRect b="10111"/>
          <a:stretch/>
        </p:blipFill>
        <p:spPr>
          <a:xfrm>
            <a:off x="1752600" y="2645394"/>
            <a:ext cx="8686800" cy="2297442"/>
          </a:xfrm>
          <a:prstGeom prst="rect">
            <a:avLst/>
          </a:prstGeom>
        </p:spPr>
      </p:pic>
      <p:sp>
        <p:nvSpPr>
          <p:cNvPr id="35" name="Content 2"/>
          <p:cNvSpPr>
            <a:spLocks noGrp="1"/>
          </p:cNvSpPr>
          <p:nvPr>
            <p:ph sz="quarter" idx="22"/>
          </p:nvPr>
        </p:nvSpPr>
        <p:spPr>
          <a:xfrm>
            <a:off x="609600" y="5647430"/>
            <a:ext cx="10972800" cy="839429"/>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2095811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2.6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Race/Ethnicity, 2019</a:t>
            </a:r>
          </a:p>
        </p:txBody>
      </p:sp>
      <p:pic>
        <p:nvPicPr>
          <p:cNvPr id="3" name="Picture 2" descr="This exhibit contains a graph showing selected reported chronic conditions (hypertension, heart disease, and diabetes) among all Medicare beneficiaries by race/ethnicity.   ">
            <a:extLst>
              <a:ext uri="{FF2B5EF4-FFF2-40B4-BE49-F238E27FC236}">
                <a16:creationId xmlns:a16="http://schemas.microsoft.com/office/drawing/2014/main" id="{DCE0EF20-9D4E-4C0C-A9FF-DA69DC42F3C8}"/>
              </a:ext>
            </a:extLst>
          </p:cNvPr>
          <p:cNvPicPr>
            <a:picLocks noChangeAspect="1"/>
          </p:cNvPicPr>
          <p:nvPr/>
        </p:nvPicPr>
        <p:blipFill rotWithShape="1">
          <a:blip r:embed="rId3"/>
          <a:srcRect b="6252"/>
          <a:stretch/>
        </p:blipFill>
        <p:spPr>
          <a:xfrm>
            <a:off x="1752600" y="2187749"/>
            <a:ext cx="8686800" cy="3116313"/>
          </a:xfrm>
          <a:prstGeom prst="rect">
            <a:avLst/>
          </a:prstGeom>
        </p:spPr>
      </p:pic>
      <p:sp>
        <p:nvSpPr>
          <p:cNvPr id="35" name="Content 2"/>
          <p:cNvSpPr>
            <a:spLocks noGrp="1"/>
          </p:cNvSpPr>
          <p:nvPr>
            <p:ph sz="quarter" idx="22"/>
          </p:nvPr>
        </p:nvSpPr>
        <p:spPr>
          <a:xfrm>
            <a:off x="609600" y="5552328"/>
            <a:ext cx="10972800" cy="934537"/>
          </a:xfrm>
        </p:spPr>
        <p:txBody>
          <a:bodyPr/>
          <a:lstStyle/>
          <a:p>
            <a:pPr marL="0" marR="0">
              <a:spcBef>
                <a:spcPts val="600"/>
              </a:spcBef>
            </a:pPr>
            <a:r>
              <a:rPr lang="en-US" dirty="0"/>
              <a:t>SOURCE: C</a:t>
            </a:r>
            <a:r>
              <a:rPr lang="en-US" dirty="0">
                <a:effectLst/>
                <a:ea typeface="Calibri" panose="020F0502020204030204" pitchFamily="34" charset="0"/>
              </a:rPr>
              <a:t>enters for Medicare &amp; Medicaid Services, Medicare Current Beneficiary Survey, Survey File, 2019. </a:t>
            </a:r>
          </a:p>
          <a:p>
            <a:r>
              <a:rPr lang="en-US" dirty="0"/>
              <a:t>NOTES: </a:t>
            </a:r>
            <a:r>
              <a:rPr lang="en-US" dirty="0">
                <a:effectLs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a:t>
            </a:r>
          </a:p>
          <a:p>
            <a:endParaRPr lang="en-US" dirty="0"/>
          </a:p>
        </p:txBody>
      </p:sp>
    </p:spTree>
    <p:extLst>
      <p:ext uri="{BB962C8B-B14F-4D97-AF65-F5344CB8AC3E}">
        <p14:creationId xmlns:p14="http://schemas.microsoft.com/office/powerpoint/2010/main" val="282757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2.7 </a:t>
            </a:r>
          </a:p>
        </p:txBody>
      </p:sp>
      <p:sp>
        <p:nvSpPr>
          <p:cNvPr id="20" name="Content 1"/>
          <p:cNvSpPr>
            <a:spLocks noGrp="1"/>
          </p:cNvSpPr>
          <p:nvPr>
            <p:ph sz="quarter" idx="21"/>
          </p:nvPr>
        </p:nvSpPr>
        <p:spPr>
          <a:xfrm>
            <a:off x="609600" y="1299404"/>
            <a:ext cx="10972800" cy="640080"/>
          </a:xfrm>
        </p:spPr>
        <p:txBody>
          <a:bodyPr/>
          <a:lstStyle/>
          <a:p>
            <a:r>
              <a:rPr lang="en-US" dirty="0"/>
              <a:t>Selected Reported Chronic Conditions Among All Medicare Beneficiaries by Sex, 2019</a:t>
            </a:r>
          </a:p>
        </p:txBody>
      </p:sp>
      <p:pic>
        <p:nvPicPr>
          <p:cNvPr id="3" name="Picture 2" descr="This exhibit contains a graph showing selected reported chronic conditions (hypertension, heart disease, and diabetes) among all Medicare beneficiaries by sex.   ">
            <a:extLst>
              <a:ext uri="{FF2B5EF4-FFF2-40B4-BE49-F238E27FC236}">
                <a16:creationId xmlns:a16="http://schemas.microsoft.com/office/drawing/2014/main" id="{E7200FDD-6877-4C03-8BD4-B46F3D09FD68}"/>
              </a:ext>
            </a:extLst>
          </p:cNvPr>
          <p:cNvPicPr>
            <a:picLocks noChangeAspect="1"/>
          </p:cNvPicPr>
          <p:nvPr/>
        </p:nvPicPr>
        <p:blipFill rotWithShape="1">
          <a:blip r:embed="rId2"/>
          <a:srcRect b="10787"/>
          <a:stretch/>
        </p:blipFill>
        <p:spPr>
          <a:xfrm>
            <a:off x="1752600" y="2652909"/>
            <a:ext cx="8686800" cy="2280147"/>
          </a:xfrm>
          <a:prstGeom prst="rect">
            <a:avLst/>
          </a:prstGeom>
        </p:spPr>
      </p:pic>
      <p:sp>
        <p:nvSpPr>
          <p:cNvPr id="35" name="Content 2"/>
          <p:cNvSpPr>
            <a:spLocks noGrp="1"/>
          </p:cNvSpPr>
          <p:nvPr>
            <p:ph sz="quarter" idx="22"/>
          </p:nvPr>
        </p:nvSpPr>
        <p:spPr>
          <a:xfrm>
            <a:off x="609600" y="5646482"/>
            <a:ext cx="10972800" cy="829621"/>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a:t>
            </a:r>
            <a:endParaRPr lang="en-US" dirty="0">
              <a:latin typeface="+mn-lt"/>
            </a:endParaRPr>
          </a:p>
        </p:txBody>
      </p:sp>
    </p:spTree>
    <p:extLst>
      <p:ext uri="{BB962C8B-B14F-4D97-AF65-F5344CB8AC3E}">
        <p14:creationId xmlns:p14="http://schemas.microsoft.com/office/powerpoint/2010/main" val="593276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descr="This exhibit contains a graph showing self-reported smoking status among all Medicare beneficiaries overall and by sex, race/ethnicity, and poverty status.   "/>
          <p:cNvSpPr>
            <a:spLocks noGrp="1"/>
          </p:cNvSpPr>
          <p:nvPr>
            <p:ph type="title"/>
          </p:nvPr>
        </p:nvSpPr>
        <p:spPr>
          <a:xfrm>
            <a:off x="609600" y="685800"/>
            <a:ext cx="10972800" cy="358140"/>
          </a:xfrm>
        </p:spPr>
        <p:txBody>
          <a:bodyPr/>
          <a:lstStyle/>
          <a:p>
            <a:r>
              <a:rPr lang="en-US" dirty="0"/>
              <a:t>Exhibit 2.8</a:t>
            </a:r>
          </a:p>
        </p:txBody>
      </p:sp>
      <p:sp>
        <p:nvSpPr>
          <p:cNvPr id="20" name="Content 1"/>
          <p:cNvSpPr>
            <a:spLocks noGrp="1"/>
          </p:cNvSpPr>
          <p:nvPr>
            <p:ph sz="quarter" idx="21"/>
          </p:nvPr>
        </p:nvSpPr>
        <p:spPr>
          <a:xfrm>
            <a:off x="609600" y="1066800"/>
            <a:ext cx="10972800" cy="640080"/>
          </a:xfrm>
        </p:spPr>
        <p:txBody>
          <a:bodyPr/>
          <a:lstStyle/>
          <a:p>
            <a:r>
              <a:rPr lang="en-US" dirty="0"/>
              <a:t>Smoking Status Among All Medicare Beneficiaries Overall and by Sex, Race/Ethnicity, and Poverty Status, 2019</a:t>
            </a:r>
          </a:p>
        </p:txBody>
      </p:sp>
      <p:pic>
        <p:nvPicPr>
          <p:cNvPr id="2" name="Picture 1" descr="This exhibit contains a graph showing smoking status among all Medicare beneficiaries overall and by sex, race/ethnicity, and poverty status.   ">
            <a:extLst>
              <a:ext uri="{FF2B5EF4-FFF2-40B4-BE49-F238E27FC236}">
                <a16:creationId xmlns:a16="http://schemas.microsoft.com/office/drawing/2014/main" id="{DB4FE834-33C3-44C8-BB90-B22947002172}"/>
              </a:ext>
            </a:extLst>
          </p:cNvPr>
          <p:cNvPicPr>
            <a:picLocks noChangeAspect="1"/>
          </p:cNvPicPr>
          <p:nvPr/>
        </p:nvPicPr>
        <p:blipFill>
          <a:blip r:embed="rId2"/>
          <a:stretch>
            <a:fillRect/>
          </a:stretch>
        </p:blipFill>
        <p:spPr>
          <a:xfrm>
            <a:off x="3032760" y="1727875"/>
            <a:ext cx="6126480" cy="3784804"/>
          </a:xfrm>
          <a:prstGeom prst="rect">
            <a:avLst/>
          </a:prstGeom>
        </p:spPr>
      </p:pic>
      <p:sp>
        <p:nvSpPr>
          <p:cNvPr id="35" name="Content 2"/>
          <p:cNvSpPr>
            <a:spLocks noGrp="1"/>
          </p:cNvSpPr>
          <p:nvPr>
            <p:ph sz="quarter" idx="22"/>
          </p:nvPr>
        </p:nvSpPr>
        <p:spPr>
          <a:xfrm>
            <a:off x="609600" y="5533674"/>
            <a:ext cx="10972800" cy="963947"/>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p>
          <a:p>
            <a:r>
              <a:rPr lang="en-US" dirty="0">
                <a:latin typeface="+mn-lt"/>
              </a:rPr>
              <a:t>NOTES: P</a:t>
            </a:r>
            <a:r>
              <a:rPr lang="en-US" dirty="0">
                <a:effectLst/>
                <a:latin typeface="+mn-lt"/>
                <a:ea typeface="Calibri" panose="020F0502020204030204" pitchFamily="34" charset="0"/>
              </a:rPr>
              <a:t>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Data for beneficiaries living in long-term care facilities were abstracted from the Long-Term Care Minimum Data Set (MDS) 3.0 when available. Estimates are not presented for the "other race/ethnicity" category. FPL stands for Federal Poverty Level. </a:t>
            </a:r>
            <a:endParaRPr lang="en-US" dirty="0">
              <a:latin typeface="+mn-lt"/>
            </a:endParaRPr>
          </a:p>
        </p:txBody>
      </p:sp>
    </p:spTree>
    <p:extLst>
      <p:ext uri="{BB962C8B-B14F-4D97-AF65-F5344CB8AC3E}">
        <p14:creationId xmlns:p14="http://schemas.microsoft.com/office/powerpoint/2010/main" val="2042632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685800"/>
            <a:ext cx="10972800" cy="358140"/>
          </a:xfrm>
        </p:spPr>
        <p:txBody>
          <a:bodyPr/>
          <a:lstStyle/>
          <a:p>
            <a:r>
              <a:rPr lang="en-US" dirty="0"/>
              <a:t>Exhibit 2.9 </a:t>
            </a:r>
          </a:p>
        </p:txBody>
      </p:sp>
      <p:sp>
        <p:nvSpPr>
          <p:cNvPr id="20" name="Content 1"/>
          <p:cNvSpPr>
            <a:spLocks noGrp="1"/>
          </p:cNvSpPr>
          <p:nvPr>
            <p:ph sz="quarter" idx="21"/>
          </p:nvPr>
        </p:nvSpPr>
        <p:spPr>
          <a:xfrm>
            <a:off x="609600" y="1043940"/>
            <a:ext cx="10972800" cy="640080"/>
          </a:xfrm>
        </p:spPr>
        <p:txBody>
          <a:bodyPr/>
          <a:lstStyle/>
          <a:p>
            <a:r>
              <a:rPr lang="en-US" dirty="0"/>
              <a:t>Self-Reported Alcohol Use Among Medicare Beneficiaries Living in the Community Overall and by Sex, Race/Ethnicity, and Poverty Status, 2019</a:t>
            </a:r>
          </a:p>
        </p:txBody>
      </p:sp>
      <p:pic>
        <p:nvPicPr>
          <p:cNvPr id="2" name="Picture 1" descr="This exhibit contains a graph showing self-reported alcohol use among Medicare beneficiaries living in the community by sex, race/ethnicity, and poverty status.   ">
            <a:extLst>
              <a:ext uri="{FF2B5EF4-FFF2-40B4-BE49-F238E27FC236}">
                <a16:creationId xmlns:a16="http://schemas.microsoft.com/office/drawing/2014/main" id="{A6C8605D-0B5F-47E7-8305-481A956A2D65}"/>
              </a:ext>
            </a:extLst>
          </p:cNvPr>
          <p:cNvPicPr>
            <a:picLocks noChangeAspect="1"/>
          </p:cNvPicPr>
          <p:nvPr/>
        </p:nvPicPr>
        <p:blipFill>
          <a:blip r:embed="rId2"/>
          <a:stretch>
            <a:fillRect/>
          </a:stretch>
        </p:blipFill>
        <p:spPr>
          <a:xfrm>
            <a:off x="3032760" y="1724680"/>
            <a:ext cx="6126480" cy="3784804"/>
          </a:xfrm>
          <a:prstGeom prst="rect">
            <a:avLst/>
          </a:prstGeom>
        </p:spPr>
      </p:pic>
      <p:sp>
        <p:nvSpPr>
          <p:cNvPr id="35" name="Content 2"/>
          <p:cNvSpPr>
            <a:spLocks noGrp="1"/>
          </p:cNvSpPr>
          <p:nvPr>
            <p:ph sz="quarter" idx="22"/>
          </p:nvPr>
        </p:nvSpPr>
        <p:spPr>
          <a:xfrm>
            <a:off x="609600" y="5550145"/>
            <a:ext cx="10972800" cy="958234"/>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a:t>
            </a:r>
            <a:endParaRPr lang="en-US" dirty="0">
              <a:latin typeface="+mn-lt"/>
            </a:endParaRP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at least one Community interview during the year. This excludes beneficiaries for whom only Facility interviews were completed during the year. Beneficiaries who received a Community interview answered questions themselves or by proxy. Estimates are not presented for the "other race/ethnicity" category. FPL stands for Federal Poverty Level. </a:t>
            </a:r>
            <a:r>
              <a:rPr lang="en-US" dirty="0">
                <a:latin typeface="+mn-lt"/>
              </a:rPr>
              <a:t> </a:t>
            </a:r>
          </a:p>
        </p:txBody>
      </p:sp>
    </p:spTree>
    <p:extLst>
      <p:ext uri="{BB962C8B-B14F-4D97-AF65-F5344CB8AC3E}">
        <p14:creationId xmlns:p14="http://schemas.microsoft.com/office/powerpoint/2010/main" val="3738402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7554"/>
            <a:ext cx="10972800" cy="358140"/>
          </a:xfrm>
        </p:spPr>
        <p:txBody>
          <a:bodyPr/>
          <a:lstStyle/>
          <a:p>
            <a:r>
              <a:rPr lang="en-US" dirty="0"/>
              <a:t>Exhibit 2.10</a:t>
            </a:r>
          </a:p>
        </p:txBody>
      </p:sp>
      <p:sp>
        <p:nvSpPr>
          <p:cNvPr id="20" name="Content 1"/>
          <p:cNvSpPr>
            <a:spLocks noGrp="1"/>
          </p:cNvSpPr>
          <p:nvPr>
            <p:ph sz="quarter" idx="21"/>
          </p:nvPr>
        </p:nvSpPr>
        <p:spPr>
          <a:xfrm>
            <a:off x="609600" y="1296169"/>
            <a:ext cx="10972800" cy="640080"/>
          </a:xfrm>
        </p:spPr>
        <p:txBody>
          <a:bodyPr/>
          <a:lstStyle/>
          <a:p>
            <a:r>
              <a:rPr lang="en-US" dirty="0"/>
              <a:t>Self-Reported Preventive Health Behaviors Among Medicare Beneficiaries Living Only in the Community, 2019</a:t>
            </a:r>
          </a:p>
        </p:txBody>
      </p:sp>
      <p:pic>
        <p:nvPicPr>
          <p:cNvPr id="2" name="Picture 1" descr="This exhibit contains graphs showing self-reported preventive health behavior participation (blood pressure screenings, pneumonia shots, and flu shots) among Medicare beneficiaries living only in the community. ">
            <a:extLst>
              <a:ext uri="{FF2B5EF4-FFF2-40B4-BE49-F238E27FC236}">
                <a16:creationId xmlns:a16="http://schemas.microsoft.com/office/drawing/2014/main" id="{86DA888A-3357-498C-A5D9-1B44D259C662}"/>
              </a:ext>
            </a:extLst>
          </p:cNvPr>
          <p:cNvPicPr>
            <a:picLocks noChangeAspect="1"/>
          </p:cNvPicPr>
          <p:nvPr/>
        </p:nvPicPr>
        <p:blipFill rotWithShape="1">
          <a:blip r:embed="rId3"/>
          <a:srcRect t="4967" b="2306"/>
          <a:stretch/>
        </p:blipFill>
        <p:spPr>
          <a:xfrm>
            <a:off x="1752599" y="2389287"/>
            <a:ext cx="8686800" cy="2846138"/>
          </a:xfrm>
          <a:prstGeom prst="rect">
            <a:avLst/>
          </a:prstGeom>
        </p:spPr>
      </p:pic>
      <p:sp>
        <p:nvSpPr>
          <p:cNvPr id="35" name="Content 2"/>
          <p:cNvSpPr>
            <a:spLocks noGrp="1"/>
          </p:cNvSpPr>
          <p:nvPr>
            <p:ph sz="quarter" idx="22"/>
          </p:nvPr>
        </p:nvSpPr>
        <p:spPr>
          <a:xfrm>
            <a:off x="609599" y="5688464"/>
            <a:ext cx="10972800" cy="787638"/>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p>
          <a:p>
            <a:r>
              <a:rPr lang="en-US" dirty="0">
                <a:latin typeface="+mn-lt"/>
              </a:rPr>
              <a:t>NOTES: </a:t>
            </a:r>
            <a:r>
              <a:rPr lang="en-US" dirty="0">
                <a:effectLst/>
                <a:latin typeface="+mn-lt"/>
                <a:ea typeface="Calibri" panose="020F0502020204030204" pitchFamily="34" charset="0"/>
              </a:rPr>
              <a:t>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a:t>
            </a:r>
            <a:r>
              <a:rPr lang="en-US" dirty="0">
                <a:latin typeface="+mn-lt"/>
              </a:rPr>
              <a:t> </a:t>
            </a:r>
          </a:p>
        </p:txBody>
      </p:sp>
    </p:spTree>
    <p:extLst>
      <p:ext uri="{BB962C8B-B14F-4D97-AF65-F5344CB8AC3E}">
        <p14:creationId xmlns:p14="http://schemas.microsoft.com/office/powerpoint/2010/main" val="3333800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a:xfrm>
            <a:off x="609600" y="794199"/>
            <a:ext cx="10972800" cy="358140"/>
          </a:xfrm>
        </p:spPr>
        <p:txBody>
          <a:bodyPr/>
          <a:lstStyle/>
          <a:p>
            <a:r>
              <a:rPr lang="en-US" dirty="0"/>
              <a:t>Exhibit 2.11 </a:t>
            </a:r>
          </a:p>
        </p:txBody>
      </p:sp>
      <p:sp>
        <p:nvSpPr>
          <p:cNvPr id="20" name="Content 1"/>
          <p:cNvSpPr>
            <a:spLocks noGrp="1"/>
          </p:cNvSpPr>
          <p:nvPr>
            <p:ph sz="quarter" idx="21"/>
          </p:nvPr>
        </p:nvSpPr>
        <p:spPr>
          <a:xfrm>
            <a:off x="505838" y="1137359"/>
            <a:ext cx="11076562" cy="640080"/>
          </a:xfrm>
        </p:spPr>
        <p:txBody>
          <a:bodyPr/>
          <a:lstStyle/>
          <a:p>
            <a:r>
              <a:rPr lang="en-US" dirty="0"/>
              <a:t>Self-Reported Preventive Health Behaviors Among Medicare Beneficiaries Living Only in the Community by Age, Race/Ethnicity, and Type of Medicare Coverage, 2019</a:t>
            </a:r>
          </a:p>
        </p:txBody>
      </p:sp>
      <p:pic>
        <p:nvPicPr>
          <p:cNvPr id="3" name="Picture 2" descr="This exhibit contains a graph showing self-reported preventive health behavior participation (pneumonia shots and flu shots) among Medicare beneficiaries living only in the community by age, race/ethnicity, and type of Medicare coverage.   ">
            <a:extLst>
              <a:ext uri="{FF2B5EF4-FFF2-40B4-BE49-F238E27FC236}">
                <a16:creationId xmlns:a16="http://schemas.microsoft.com/office/drawing/2014/main" id="{82AE7272-349C-4D9C-B2CE-46414120C106}"/>
              </a:ext>
            </a:extLst>
          </p:cNvPr>
          <p:cNvPicPr>
            <a:picLocks noChangeAspect="1"/>
          </p:cNvPicPr>
          <p:nvPr/>
        </p:nvPicPr>
        <p:blipFill rotWithShape="1">
          <a:blip r:embed="rId3"/>
          <a:srcRect b="4390"/>
          <a:stretch/>
        </p:blipFill>
        <p:spPr>
          <a:xfrm>
            <a:off x="2804160" y="1844206"/>
            <a:ext cx="6583680" cy="3704033"/>
          </a:xfrm>
          <a:prstGeom prst="rect">
            <a:avLst/>
          </a:prstGeom>
        </p:spPr>
      </p:pic>
      <p:sp>
        <p:nvSpPr>
          <p:cNvPr id="35" name="Content 2"/>
          <p:cNvSpPr>
            <a:spLocks noGrp="1"/>
          </p:cNvSpPr>
          <p:nvPr>
            <p:ph sz="quarter" idx="22"/>
          </p:nvPr>
        </p:nvSpPr>
        <p:spPr>
          <a:xfrm>
            <a:off x="609600" y="5548239"/>
            <a:ext cx="10972800" cy="949378"/>
          </a:xfrm>
        </p:spPr>
        <p:txBody>
          <a:bodyPr/>
          <a:lstStyle/>
          <a:p>
            <a:pPr marL="0" marR="0">
              <a:spcBef>
                <a:spcPts val="600"/>
              </a:spcBef>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a:t>
            </a: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FFS stands for Fee-for-Service. </a:t>
            </a:r>
            <a:endParaRPr lang="en-US" dirty="0">
              <a:latin typeface="+mn-lt"/>
            </a:endParaRPr>
          </a:p>
        </p:txBody>
      </p:sp>
    </p:spTree>
    <p:extLst>
      <p:ext uri="{BB962C8B-B14F-4D97-AF65-F5344CB8AC3E}">
        <p14:creationId xmlns:p14="http://schemas.microsoft.com/office/powerpoint/2010/main" val="2307008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a:xfrm>
            <a:off x="609600" y="943550"/>
            <a:ext cx="10972800" cy="358140"/>
          </a:xfrm>
        </p:spPr>
        <p:txBody>
          <a:bodyPr/>
          <a:lstStyle/>
          <a:p>
            <a:r>
              <a:rPr lang="en-US" dirty="0"/>
              <a:t>Exhibit 2.12 </a:t>
            </a:r>
          </a:p>
        </p:txBody>
      </p:sp>
      <p:sp>
        <p:nvSpPr>
          <p:cNvPr id="20" name="Content 1"/>
          <p:cNvSpPr>
            <a:spLocks noGrp="1"/>
          </p:cNvSpPr>
          <p:nvPr>
            <p:ph sz="quarter" idx="21"/>
          </p:nvPr>
        </p:nvSpPr>
        <p:spPr>
          <a:xfrm>
            <a:off x="609600" y="1292546"/>
            <a:ext cx="10972800" cy="960120"/>
          </a:xfrm>
        </p:spPr>
        <p:txBody>
          <a:bodyPr/>
          <a:lstStyle/>
          <a:p>
            <a:r>
              <a:rPr lang="en-US" dirty="0"/>
              <a:t>Self-Reported Receipt of Shingles Vaccine Among Medicare Beneficiaries Aged 60 and Over Living Only in the Community Overall and by Age, Race/Ethnicity, and Type of Medicare Coverage, 2019</a:t>
            </a:r>
          </a:p>
        </p:txBody>
      </p:sp>
      <p:pic>
        <p:nvPicPr>
          <p:cNvPr id="2" name="Picture 1" descr="This exhibit contains a graph showing self-reported receipt of the shingles vaccine among Medicare beneficiaries over the age of 60 living only in the community overall and by age, race/ethnicity, and type of Medicare coverage.   ">
            <a:extLst>
              <a:ext uri="{FF2B5EF4-FFF2-40B4-BE49-F238E27FC236}">
                <a16:creationId xmlns:a16="http://schemas.microsoft.com/office/drawing/2014/main" id="{09514F09-E3F5-4D83-95CF-37E59F9D6CBF}"/>
              </a:ext>
            </a:extLst>
          </p:cNvPr>
          <p:cNvPicPr>
            <a:picLocks noChangeAspect="1"/>
          </p:cNvPicPr>
          <p:nvPr/>
        </p:nvPicPr>
        <p:blipFill rotWithShape="1">
          <a:blip r:embed="rId2"/>
          <a:srcRect b="7067"/>
          <a:stretch/>
        </p:blipFill>
        <p:spPr>
          <a:xfrm>
            <a:off x="2164080" y="2277748"/>
            <a:ext cx="7863840" cy="3225297"/>
          </a:xfrm>
          <a:prstGeom prst="rect">
            <a:avLst/>
          </a:prstGeom>
        </p:spPr>
      </p:pic>
      <p:sp>
        <p:nvSpPr>
          <p:cNvPr id="35" name="Content 2"/>
          <p:cNvSpPr>
            <a:spLocks noGrp="1"/>
          </p:cNvSpPr>
          <p:nvPr>
            <p:ph sz="quarter" idx="22"/>
          </p:nvPr>
        </p:nvSpPr>
        <p:spPr>
          <a:xfrm>
            <a:off x="609600" y="5528128"/>
            <a:ext cx="10972800" cy="960120"/>
          </a:xfrm>
        </p:spPr>
        <p:txBody>
          <a:bodyPr/>
          <a:lstStyle/>
          <a:p>
            <a:r>
              <a:rPr lang="en-US" dirty="0">
                <a:latin typeface="+mn-lt"/>
              </a:rPr>
              <a:t>SOURCE: </a:t>
            </a:r>
            <a:r>
              <a:rPr lang="en-US" dirty="0">
                <a:effectLst/>
                <a:latin typeface="+mn-lt"/>
                <a:ea typeface="Calibri" panose="020F0502020204030204" pitchFamily="34" charset="0"/>
              </a:rPr>
              <a:t>Centers for Medicare &amp; Medicaid Services, Medicare Current Beneficiary Survey, Survey File, 2019. </a:t>
            </a:r>
            <a:endParaRPr lang="en-US" dirty="0">
              <a:latin typeface="+mn-lt"/>
            </a:endParaRPr>
          </a:p>
          <a:p>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FFS stands for Fee-for-Service.</a:t>
            </a:r>
            <a:r>
              <a:rPr lang="en-US" dirty="0">
                <a:latin typeface="+mn-lt"/>
              </a:rPr>
              <a:t> </a:t>
            </a:r>
          </a:p>
        </p:txBody>
      </p:sp>
    </p:spTree>
    <p:extLst>
      <p:ext uri="{BB962C8B-B14F-4D97-AF65-F5344CB8AC3E}">
        <p14:creationId xmlns:p14="http://schemas.microsoft.com/office/powerpoint/2010/main" val="1067462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What’s New in 2019?</a:t>
            </a:r>
          </a:p>
        </p:txBody>
      </p:sp>
      <p:sp>
        <p:nvSpPr>
          <p:cNvPr id="5" name="Content"/>
          <p:cNvSpPr>
            <a:spLocks noGrp="1"/>
          </p:cNvSpPr>
          <p:nvPr>
            <p:ph sz="quarter" idx="11"/>
          </p:nvPr>
        </p:nvSpPr>
        <p:spPr>
          <a:xfrm>
            <a:off x="609600" y="2133600"/>
            <a:ext cx="10972800" cy="3733800"/>
          </a:xfrm>
        </p:spPr>
        <p:txBody>
          <a:bodyPr>
            <a:normAutofit fontScale="92500" lnSpcReduction="20000"/>
          </a:bodyPr>
          <a:lstStyle/>
          <a:p>
            <a:pPr>
              <a:lnSpc>
                <a:spcPct val="110000"/>
              </a:lnSpc>
            </a:pPr>
            <a:r>
              <a:rPr lang="en-US" dirty="0"/>
              <a:t>New Exhibits:</a:t>
            </a:r>
          </a:p>
          <a:p>
            <a:pPr lvl="1">
              <a:lnSpc>
                <a:spcPct val="110000"/>
              </a:lnSpc>
            </a:pPr>
            <a:r>
              <a:rPr lang="en-US" dirty="0"/>
              <a:t>Special feature on telemedicine use and experiences with forgone care during the COVID-19 pandemic</a:t>
            </a:r>
          </a:p>
          <a:p>
            <a:pPr lvl="2">
              <a:lnSpc>
                <a:spcPct val="110000"/>
              </a:lnSpc>
            </a:pPr>
            <a:r>
              <a:rPr lang="en-US" dirty="0"/>
              <a:t>Exhibit S.1. Experiences with Forgone Care Due to the COVID-19 Pandemic in Fall 2020 Among Beneficiaries Living in the Community, Overall and by Disability Status </a:t>
            </a:r>
          </a:p>
          <a:p>
            <a:pPr lvl="2">
              <a:lnSpc>
                <a:spcPct val="110000"/>
              </a:lnSpc>
            </a:pPr>
            <a:r>
              <a:rPr lang="en-US" dirty="0"/>
              <a:t>Exhibit S.2. Telemedicine Use in Fall 2020 Among Beneficiaries Living in the Community, Overall and by Disability Status</a:t>
            </a:r>
          </a:p>
          <a:p>
            <a:pPr>
              <a:lnSpc>
                <a:spcPct val="110000"/>
              </a:lnSpc>
            </a:pPr>
            <a:r>
              <a:rPr lang="en-US" dirty="0"/>
              <a:t>New Section:</a:t>
            </a:r>
          </a:p>
          <a:p>
            <a:pPr lvl="1">
              <a:lnSpc>
                <a:spcPct val="110000"/>
              </a:lnSpc>
            </a:pPr>
            <a:r>
              <a:rPr lang="en-US" dirty="0"/>
              <a:t>The 2019 MCBS Chartbook introduces a Trends section. This section includes estimates for selected measures from the 2016-2019 data years.</a:t>
            </a:r>
          </a:p>
          <a:p>
            <a:pPr lvl="2">
              <a:lnSpc>
                <a:spcPct val="110000"/>
              </a:lnSpc>
            </a:pPr>
            <a:r>
              <a:rPr lang="en-US" dirty="0"/>
              <a:t>Exhibit T.1. Self-Reported Receipt of Flu Shot Among Medicare Beneficiaries Living Only in the Community by Age, 2016-2019</a:t>
            </a:r>
          </a:p>
          <a:p>
            <a:pPr lvl="2">
              <a:lnSpc>
                <a:spcPct val="110000"/>
              </a:lnSpc>
            </a:pPr>
            <a:r>
              <a:rPr lang="en-US" dirty="0"/>
              <a:t>Exhibit T.2. Total Health Care Service Expenditures Among Medicare Beneficiaries with Fee-for-Service Coverage for Selected Service Types, in Millions of 2019 Dollars, 2016-2019</a:t>
            </a:r>
          </a:p>
          <a:p>
            <a:pPr lvl="1">
              <a:lnSpc>
                <a:spcPct val="110000"/>
              </a:lnSpc>
            </a:pPr>
            <a:r>
              <a:rPr lang="en-US" dirty="0"/>
              <a:t>For more detail on 2019 updates, please consult the Overview section of the MCBS Chartbook: </a:t>
            </a:r>
            <a:r>
              <a:rPr lang="en-US" dirty="0">
                <a:hlinkClick r:id="rId2" tooltip="2015 MCBS Chartbook"/>
              </a:rPr>
              <a:t>https://www.cms.gov/Research-Statistics-Data-and-Systems/Research/MCBS/Data-Tables</a:t>
            </a:r>
            <a:endParaRPr lang="en-US" dirty="0"/>
          </a:p>
        </p:txBody>
      </p:sp>
    </p:spTree>
    <p:extLst>
      <p:ext uri="{BB962C8B-B14F-4D97-AF65-F5344CB8AC3E}">
        <p14:creationId xmlns:p14="http://schemas.microsoft.com/office/powerpoint/2010/main" val="41567283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3: What Is the Medicare Population’s Access to Care and How Satisfied Are They With Their Care?</a:t>
            </a:r>
          </a:p>
        </p:txBody>
      </p:sp>
    </p:spTree>
    <p:extLst>
      <p:ext uri="{BB962C8B-B14F-4D97-AF65-F5344CB8AC3E}">
        <p14:creationId xmlns:p14="http://schemas.microsoft.com/office/powerpoint/2010/main" val="101948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3.1 </a:t>
            </a:r>
          </a:p>
        </p:txBody>
      </p:sp>
      <p:sp>
        <p:nvSpPr>
          <p:cNvPr id="20" name="Content 1"/>
          <p:cNvSpPr>
            <a:spLocks noGrp="1"/>
          </p:cNvSpPr>
          <p:nvPr>
            <p:ph sz="quarter" idx="21"/>
          </p:nvPr>
        </p:nvSpPr>
        <p:spPr>
          <a:xfrm>
            <a:off x="609600" y="1299404"/>
            <a:ext cx="10972800" cy="640080"/>
          </a:xfrm>
        </p:spPr>
        <p:txBody>
          <a:bodyPr/>
          <a:lstStyle/>
          <a:p>
            <a:r>
              <a:rPr lang="en-US" dirty="0"/>
              <a:t>Usual Source of Care Among Medicare Beneficiaries Living Only in the Community by Type of Medicare Coverage, 2019</a:t>
            </a:r>
          </a:p>
        </p:txBody>
      </p:sp>
      <p:pic>
        <p:nvPicPr>
          <p:cNvPr id="8" name="Picture 7" descr="This exhibit contains a graph showing usual source of care among Medicare beneficiaries living only in the community by type of Medicare coverage.  ">
            <a:extLst>
              <a:ext uri="{FF2B5EF4-FFF2-40B4-BE49-F238E27FC236}">
                <a16:creationId xmlns:a16="http://schemas.microsoft.com/office/drawing/2014/main" id="{3D854E48-B6F3-4EA2-8D2E-B223CE5066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070"/>
          <a:stretch/>
        </p:blipFill>
        <p:spPr>
          <a:xfrm>
            <a:off x="2849879" y="1952417"/>
            <a:ext cx="6492240" cy="3406341"/>
          </a:xfrm>
          <a:prstGeom prst="rect">
            <a:avLst/>
          </a:prstGeom>
        </p:spPr>
      </p:pic>
      <p:sp>
        <p:nvSpPr>
          <p:cNvPr id="35" name="Content 2"/>
          <p:cNvSpPr>
            <a:spLocks noGrp="1"/>
          </p:cNvSpPr>
          <p:nvPr>
            <p:ph sz="quarter" idx="22"/>
          </p:nvPr>
        </p:nvSpPr>
        <p:spPr>
          <a:xfrm>
            <a:off x="609599" y="5371691"/>
            <a:ext cx="10972800" cy="1125926"/>
          </a:xfrm>
        </p:spPr>
        <p:txBody>
          <a:bodyPr/>
          <a:lstStyle/>
          <a:p>
            <a:r>
              <a:rPr lang="en-US" dirty="0"/>
              <a:t>SOURCE: Centers for Medicare &amp; Medicaid Services, Medicare Current Beneficiary Survey, Survey File, 2019.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ER stands for Emergency Room. FFS stands for Fee-for-Service. OPD stands for Outpatient Department. Estimates for the category “Hospital/OPD/ER” are not presented due to suppression. For more information about suppression guidelines, see the Technical Appendix.</a:t>
            </a:r>
          </a:p>
        </p:txBody>
      </p:sp>
    </p:spTree>
    <p:extLst>
      <p:ext uri="{BB962C8B-B14F-4D97-AF65-F5344CB8AC3E}">
        <p14:creationId xmlns:p14="http://schemas.microsoft.com/office/powerpoint/2010/main" val="3985177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3.2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2019</a:t>
            </a:r>
          </a:p>
        </p:txBody>
      </p:sp>
      <p:pic>
        <p:nvPicPr>
          <p:cNvPr id="2" name="Picture 1" descr="This exhibit contains a graph showing six indicators of propensity to seek care among Medicare beneficiaries living only in the community.   "/>
          <p:cNvPicPr>
            <a:picLocks noChangeAspect="1"/>
          </p:cNvPicPr>
          <p:nvPr/>
        </p:nvPicPr>
        <p:blipFill rotWithShape="1">
          <a:blip r:embed="rId2" cstate="print">
            <a:extLst>
              <a:ext uri="{28A0092B-C50C-407E-A947-70E740481C1C}">
                <a14:useLocalDpi xmlns:a14="http://schemas.microsoft.com/office/drawing/2010/main" val="0"/>
              </a:ext>
            </a:extLst>
          </a:blip>
          <a:srcRect t="-171" b="6427"/>
          <a:stretch/>
        </p:blipFill>
        <p:spPr>
          <a:xfrm>
            <a:off x="1866900" y="2640941"/>
            <a:ext cx="8458200" cy="2332917"/>
          </a:xfrm>
          <a:prstGeom prst="rect">
            <a:avLst/>
          </a:prstGeom>
        </p:spPr>
      </p:pic>
      <p:sp>
        <p:nvSpPr>
          <p:cNvPr id="35" name="Content 2"/>
          <p:cNvSpPr>
            <a:spLocks noGrp="1"/>
          </p:cNvSpPr>
          <p:nvPr>
            <p:ph sz="quarter" idx="22"/>
          </p:nvPr>
        </p:nvSpPr>
        <p:spPr>
          <a:xfrm>
            <a:off x="609600" y="5675316"/>
            <a:ext cx="10972800" cy="822306"/>
          </a:xfrm>
        </p:spPr>
        <p:txBody>
          <a:bodyPr/>
          <a:lstStyle/>
          <a:p>
            <a:r>
              <a:rPr lang="en-US" dirty="0"/>
              <a:t>SOURCE: Centers for Medicare &amp; Medicaid Services, Medicare Current Beneficiary Survey, Survey File, 2019.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4249503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3.3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Age, 2019</a:t>
            </a:r>
          </a:p>
        </p:txBody>
      </p:sp>
      <p:pic>
        <p:nvPicPr>
          <p:cNvPr id="3" name="Picture 2" descr="This exhibit contains a graph showing six indicators of propensity to seek care among Medicare beneficiaries living only in the community by age.      ">
            <a:extLst>
              <a:ext uri="{FF2B5EF4-FFF2-40B4-BE49-F238E27FC236}">
                <a16:creationId xmlns:a16="http://schemas.microsoft.com/office/drawing/2014/main" id="{7E574EED-628F-4E35-A208-B3695050BE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374"/>
          <a:stretch/>
        </p:blipFill>
        <p:spPr>
          <a:xfrm>
            <a:off x="3402826" y="1939484"/>
            <a:ext cx="5386348" cy="3749040"/>
          </a:xfrm>
          <a:prstGeom prst="rect">
            <a:avLst/>
          </a:prstGeom>
        </p:spPr>
      </p:pic>
      <p:sp>
        <p:nvSpPr>
          <p:cNvPr id="35" name="Content 2"/>
          <p:cNvSpPr>
            <a:spLocks noGrp="1"/>
          </p:cNvSpPr>
          <p:nvPr>
            <p:ph sz="quarter" idx="22"/>
          </p:nvPr>
        </p:nvSpPr>
        <p:spPr>
          <a:xfrm>
            <a:off x="609600" y="5688855"/>
            <a:ext cx="10972800" cy="808767"/>
          </a:xfrm>
        </p:spPr>
        <p:txBody>
          <a:bodyPr/>
          <a:lstStyle/>
          <a:p>
            <a:r>
              <a:rPr lang="en-US" dirty="0"/>
              <a:t>SOURCE: Centers for Medicare &amp; Medicaid Services, Medicare Current Beneficiary Survey, Survey File, 2019.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5637449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3.4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Sex, 2019</a:t>
            </a:r>
          </a:p>
        </p:txBody>
      </p:sp>
      <p:pic>
        <p:nvPicPr>
          <p:cNvPr id="7" name="Picture 1" descr="This exhibit contains a graph showing six indicators of propensity to seek care among Medicare beneficiaries living only in the community by sex.   "/>
          <p:cNvPicPr>
            <a:picLocks noChangeAspect="1"/>
          </p:cNvPicPr>
          <p:nvPr/>
        </p:nvPicPr>
        <p:blipFill rotWithShape="1">
          <a:blip r:embed="rId2" cstate="print">
            <a:extLst>
              <a:ext uri="{28A0092B-C50C-407E-A947-70E740481C1C}">
                <a14:useLocalDpi xmlns:a14="http://schemas.microsoft.com/office/drawing/2010/main" val="0"/>
              </a:ext>
            </a:extLst>
          </a:blip>
          <a:srcRect t="83" b="3463"/>
          <a:stretch/>
        </p:blipFill>
        <p:spPr>
          <a:xfrm>
            <a:off x="1866900" y="2136496"/>
            <a:ext cx="8458200" cy="3361167"/>
          </a:xfrm>
          <a:prstGeom prst="rect">
            <a:avLst/>
          </a:prstGeom>
        </p:spPr>
      </p:pic>
      <p:sp>
        <p:nvSpPr>
          <p:cNvPr id="35" name="Content 2"/>
          <p:cNvSpPr>
            <a:spLocks noGrp="1"/>
          </p:cNvSpPr>
          <p:nvPr>
            <p:ph sz="quarter" idx="22"/>
          </p:nvPr>
        </p:nvSpPr>
        <p:spPr>
          <a:xfrm>
            <a:off x="609600" y="5694676"/>
            <a:ext cx="10972800" cy="802945"/>
          </a:xfrm>
        </p:spPr>
        <p:txBody>
          <a:bodyPr/>
          <a:lstStyle/>
          <a:p>
            <a:r>
              <a:rPr lang="en-US" dirty="0"/>
              <a:t>SOURCE: Centers for Medicare &amp; Medicaid Services, Medicare Current Beneficiary Survey, Survey File, 2019.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a:t>
            </a:r>
          </a:p>
        </p:txBody>
      </p:sp>
    </p:spTree>
    <p:extLst>
      <p:ext uri="{BB962C8B-B14F-4D97-AF65-F5344CB8AC3E}">
        <p14:creationId xmlns:p14="http://schemas.microsoft.com/office/powerpoint/2010/main" val="1802483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3.5 </a:t>
            </a:r>
          </a:p>
        </p:txBody>
      </p:sp>
      <p:sp>
        <p:nvSpPr>
          <p:cNvPr id="20" name="Content 1"/>
          <p:cNvSpPr>
            <a:spLocks noGrp="1"/>
          </p:cNvSpPr>
          <p:nvPr>
            <p:ph sz="quarter" idx="21"/>
          </p:nvPr>
        </p:nvSpPr>
        <p:spPr>
          <a:xfrm>
            <a:off x="609600" y="1299404"/>
            <a:ext cx="10972800" cy="640080"/>
          </a:xfrm>
        </p:spPr>
        <p:txBody>
          <a:bodyPr/>
          <a:lstStyle/>
          <a:p>
            <a:r>
              <a:rPr lang="en-US" dirty="0"/>
              <a:t>Indicators of Propensity to Seek Care Among Medicare Beneficiaries Living Only in the Community by Race/Ethnicity, 2019</a:t>
            </a:r>
          </a:p>
        </p:txBody>
      </p:sp>
      <p:pic>
        <p:nvPicPr>
          <p:cNvPr id="3" name="Picture 2" descr="This exhibit contains a graph showing six indicators of propensity to seek care among Medicare beneficiaries living only in the community by race/ethnicity.   ">
            <a:extLst>
              <a:ext uri="{FF2B5EF4-FFF2-40B4-BE49-F238E27FC236}">
                <a16:creationId xmlns:a16="http://schemas.microsoft.com/office/drawing/2014/main" id="{6A6BF713-1B14-417F-9FFB-1E51AB9700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905"/>
          <a:stretch/>
        </p:blipFill>
        <p:spPr>
          <a:xfrm>
            <a:off x="2621280" y="1959391"/>
            <a:ext cx="6949440" cy="3733754"/>
          </a:xfrm>
          <a:prstGeom prst="rect">
            <a:avLst/>
          </a:prstGeom>
        </p:spPr>
      </p:pic>
      <p:sp>
        <p:nvSpPr>
          <p:cNvPr id="35" name="Content 2"/>
          <p:cNvSpPr>
            <a:spLocks noGrp="1"/>
          </p:cNvSpPr>
          <p:nvPr>
            <p:ph sz="quarter" idx="22"/>
          </p:nvPr>
        </p:nvSpPr>
        <p:spPr>
          <a:xfrm>
            <a:off x="609600" y="5713053"/>
            <a:ext cx="10972800" cy="784572"/>
          </a:xfrm>
        </p:spPr>
        <p:txBody>
          <a:bodyPr/>
          <a:lstStyle/>
          <a:p>
            <a:r>
              <a:rPr lang="en-US" dirty="0"/>
              <a:t>SOURCE: Centers for Medicare &amp; Medicaid Services, Medicare Current Beneficiary Survey, Survey File, 2019. </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40927792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3.6 </a:t>
            </a:r>
          </a:p>
        </p:txBody>
      </p:sp>
      <p:sp>
        <p:nvSpPr>
          <p:cNvPr id="20" name="Content 1"/>
          <p:cNvSpPr>
            <a:spLocks noGrp="1"/>
          </p:cNvSpPr>
          <p:nvPr>
            <p:ph sz="quarter" idx="21"/>
          </p:nvPr>
        </p:nvSpPr>
        <p:spPr>
          <a:xfrm>
            <a:off x="609600" y="1299404"/>
            <a:ext cx="10972800" cy="640080"/>
          </a:xfrm>
        </p:spPr>
        <p:txBody>
          <a:bodyPr/>
          <a:lstStyle/>
          <a:p>
            <a:r>
              <a:rPr lang="en-US" dirty="0"/>
              <a:t>Indicators of Satisfaction with Care Among Medicare Beneficiaries Living Only in the Community, 2019</a:t>
            </a:r>
          </a:p>
        </p:txBody>
      </p:sp>
      <p:pic>
        <p:nvPicPr>
          <p:cNvPr id="5" name="Picture 1" descr="This exhibit contains a graph showing eight indicators of satisfaction with care among Medicare beneficiaries living only in the community.   "/>
          <p:cNvPicPr>
            <a:picLocks noChangeAspect="1"/>
          </p:cNvPicPr>
          <p:nvPr/>
        </p:nvPicPr>
        <p:blipFill rotWithShape="1">
          <a:blip r:embed="rId3" cstate="print">
            <a:extLst>
              <a:ext uri="{28A0092B-C50C-407E-A947-70E740481C1C}">
                <a14:useLocalDpi xmlns:a14="http://schemas.microsoft.com/office/drawing/2010/main" val="0"/>
              </a:ext>
            </a:extLst>
          </a:blip>
          <a:srcRect t="82" b="6770"/>
          <a:stretch/>
        </p:blipFill>
        <p:spPr>
          <a:xfrm>
            <a:off x="2712720" y="1968260"/>
            <a:ext cx="6766560" cy="3523981"/>
          </a:xfrm>
          <a:prstGeom prst="rect">
            <a:avLst/>
          </a:prstGeom>
        </p:spPr>
      </p:pic>
      <p:sp>
        <p:nvSpPr>
          <p:cNvPr id="35" name="Content 2"/>
          <p:cNvSpPr>
            <a:spLocks noGrp="1"/>
          </p:cNvSpPr>
          <p:nvPr>
            <p:ph sz="quarter" idx="22"/>
          </p:nvPr>
        </p:nvSpPr>
        <p:spPr>
          <a:xfrm>
            <a:off x="609600" y="5564049"/>
            <a:ext cx="10972800" cy="933571"/>
          </a:xfrm>
        </p:spPr>
        <p:txBody>
          <a:bodyPr/>
          <a:lstStyle/>
          <a:p>
            <a:r>
              <a:rPr lang="en-US" dirty="0"/>
              <a:t>SOURCE: Centers for Medicare &amp; Medicaid Services, Medicare Current Beneficiary Survey, Survey File, 2019.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a:t>
            </a:r>
          </a:p>
        </p:txBody>
      </p:sp>
    </p:spTree>
    <p:extLst>
      <p:ext uri="{BB962C8B-B14F-4D97-AF65-F5344CB8AC3E}">
        <p14:creationId xmlns:p14="http://schemas.microsoft.com/office/powerpoint/2010/main" val="20828223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3.7 </a:t>
            </a:r>
          </a:p>
        </p:txBody>
      </p:sp>
      <p:sp>
        <p:nvSpPr>
          <p:cNvPr id="20" name="Content 1"/>
          <p:cNvSpPr>
            <a:spLocks noGrp="1"/>
          </p:cNvSpPr>
          <p:nvPr>
            <p:ph sz="quarter" idx="21"/>
          </p:nvPr>
        </p:nvSpPr>
        <p:spPr>
          <a:xfrm>
            <a:off x="609600" y="1299404"/>
            <a:ext cx="10972800" cy="640080"/>
          </a:xfrm>
        </p:spPr>
        <p:txBody>
          <a:bodyPr/>
          <a:lstStyle/>
          <a:p>
            <a:r>
              <a:rPr lang="en-US" dirty="0"/>
              <a:t>Satisfaction with Quality and Cost of Care Among Medicare Beneficiaries Living Only in the Community by Age, 2019</a:t>
            </a:r>
          </a:p>
        </p:txBody>
      </p:sp>
      <p:pic>
        <p:nvPicPr>
          <p:cNvPr id="3" name="Picture 2" descr="This exhibit contains a graph showing four indicators of satisfaction with quality and cost of care among Medicare beneficiaries living only in the community by age.">
            <a:extLst>
              <a:ext uri="{FF2B5EF4-FFF2-40B4-BE49-F238E27FC236}">
                <a16:creationId xmlns:a16="http://schemas.microsoft.com/office/drawing/2014/main" id="{3B14E3C6-9ADE-44CB-9C9D-ABC2A435191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037"/>
          <a:stretch/>
        </p:blipFill>
        <p:spPr>
          <a:xfrm>
            <a:off x="2712720" y="1961295"/>
            <a:ext cx="6766560" cy="3561468"/>
          </a:xfrm>
          <a:prstGeom prst="rect">
            <a:avLst/>
          </a:prstGeom>
        </p:spPr>
      </p:pic>
      <p:sp>
        <p:nvSpPr>
          <p:cNvPr id="35" name="Content 2"/>
          <p:cNvSpPr>
            <a:spLocks noGrp="1"/>
          </p:cNvSpPr>
          <p:nvPr>
            <p:ph sz="quarter" idx="22"/>
          </p:nvPr>
        </p:nvSpPr>
        <p:spPr>
          <a:xfrm>
            <a:off x="609600" y="5544575"/>
            <a:ext cx="10972800" cy="958366"/>
          </a:xfrm>
        </p:spPr>
        <p:txBody>
          <a:bodyPr/>
          <a:lstStyle/>
          <a:p>
            <a:r>
              <a:rPr lang="en-US" dirty="0"/>
              <a:t>SOURCE: Centers for Medicare &amp; Medicaid Services, Medicare Current Beneficiary Survey, Survey File, 2019.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a:t>
            </a:r>
          </a:p>
        </p:txBody>
      </p:sp>
    </p:spTree>
    <p:extLst>
      <p:ext uri="{BB962C8B-B14F-4D97-AF65-F5344CB8AC3E}">
        <p14:creationId xmlns:p14="http://schemas.microsoft.com/office/powerpoint/2010/main" val="2391511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3.8 </a:t>
            </a:r>
          </a:p>
        </p:txBody>
      </p:sp>
      <p:sp>
        <p:nvSpPr>
          <p:cNvPr id="20" name="Content 1"/>
          <p:cNvSpPr>
            <a:spLocks noGrp="1"/>
          </p:cNvSpPr>
          <p:nvPr>
            <p:ph sz="quarter" idx="21"/>
          </p:nvPr>
        </p:nvSpPr>
        <p:spPr>
          <a:xfrm>
            <a:off x="609600" y="1299404"/>
            <a:ext cx="10972800" cy="640080"/>
          </a:xfrm>
        </p:spPr>
        <p:txBody>
          <a:bodyPr/>
          <a:lstStyle/>
          <a:p>
            <a:r>
              <a:rPr lang="en-US" dirty="0"/>
              <a:t>Satisfaction with Access to Care Among Medicare Beneficiaries Living Only in the Community by Age, 2019</a:t>
            </a:r>
          </a:p>
        </p:txBody>
      </p:sp>
      <p:pic>
        <p:nvPicPr>
          <p:cNvPr id="6" name="Picture 1" descr="This exhibit contains a graph showing four indicators of satisfaction with access to care among Medicare beneficiaries living only in the community by age."/>
          <p:cNvPicPr>
            <a:picLocks noChangeAspect="1"/>
          </p:cNvPicPr>
          <p:nvPr/>
        </p:nvPicPr>
        <p:blipFill rotWithShape="1">
          <a:blip r:embed="rId3" cstate="print">
            <a:extLst>
              <a:ext uri="{28A0092B-C50C-407E-A947-70E740481C1C}">
                <a14:useLocalDpi xmlns:a14="http://schemas.microsoft.com/office/drawing/2010/main" val="0"/>
              </a:ext>
            </a:extLst>
          </a:blip>
          <a:srcRect b="3899"/>
          <a:stretch/>
        </p:blipFill>
        <p:spPr>
          <a:xfrm>
            <a:off x="3055620" y="1948504"/>
            <a:ext cx="6080760" cy="3610092"/>
          </a:xfrm>
          <a:prstGeom prst="rect">
            <a:avLst/>
          </a:prstGeom>
        </p:spPr>
      </p:pic>
      <p:sp>
        <p:nvSpPr>
          <p:cNvPr id="35" name="Content 2"/>
          <p:cNvSpPr>
            <a:spLocks noGrp="1"/>
          </p:cNvSpPr>
          <p:nvPr>
            <p:ph sz="quarter" idx="22"/>
          </p:nvPr>
        </p:nvSpPr>
        <p:spPr>
          <a:xfrm>
            <a:off x="609600" y="5537848"/>
            <a:ext cx="10972800" cy="959774"/>
          </a:xfrm>
        </p:spPr>
        <p:txBody>
          <a:bodyPr/>
          <a:lstStyle/>
          <a:p>
            <a:r>
              <a:rPr lang="en-US" dirty="0"/>
              <a:t>SOURCE: Centers for Medicare &amp; Medicaid Services, Medicare Current Beneficiary Survey, Survey File, 2019.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The category "(Very) dissatisfied" includes beneficiaries whose response to the question was "dissatisfied" or “very dissatisfied.” </a:t>
            </a:r>
          </a:p>
        </p:txBody>
      </p:sp>
    </p:spTree>
    <p:extLst>
      <p:ext uri="{BB962C8B-B14F-4D97-AF65-F5344CB8AC3E}">
        <p14:creationId xmlns:p14="http://schemas.microsoft.com/office/powerpoint/2010/main" val="8631973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3.9 </a:t>
            </a:r>
          </a:p>
        </p:txBody>
      </p:sp>
      <p:sp>
        <p:nvSpPr>
          <p:cNvPr id="20" name="Content 1"/>
          <p:cNvSpPr>
            <a:spLocks noGrp="1"/>
          </p:cNvSpPr>
          <p:nvPr>
            <p:ph sz="quarter" idx="21"/>
          </p:nvPr>
        </p:nvSpPr>
        <p:spPr>
          <a:xfrm>
            <a:off x="609600" y="1299404"/>
            <a:ext cx="10972800" cy="640080"/>
          </a:xfrm>
        </p:spPr>
        <p:txBody>
          <a:bodyPr/>
          <a:lstStyle/>
          <a:p>
            <a:r>
              <a:rPr lang="en-US" dirty="0"/>
              <a:t>Perceived Knowledge of the Medicare Program Among Medicare Beneficiaries Living Only in the Community Overall and by Age, Sex, and Race/Ethnicity, 2019</a:t>
            </a:r>
          </a:p>
        </p:txBody>
      </p:sp>
      <p:pic>
        <p:nvPicPr>
          <p:cNvPr id="7" name="Picture 1" descr="This exhibit contains a graph showing perceived knowledge of the Medicare program among Medicare beneficiaries living only in the community, overall and by age, sex, and race/ethnicity."/>
          <p:cNvPicPr>
            <a:picLocks noChangeAspect="1"/>
          </p:cNvPicPr>
          <p:nvPr/>
        </p:nvPicPr>
        <p:blipFill rotWithShape="1">
          <a:blip r:embed="rId3" cstate="print">
            <a:extLst>
              <a:ext uri="{28A0092B-C50C-407E-A947-70E740481C1C}">
                <a14:useLocalDpi xmlns:a14="http://schemas.microsoft.com/office/drawing/2010/main" val="0"/>
              </a:ext>
            </a:extLst>
          </a:blip>
          <a:srcRect l="153" r="153" b="3722"/>
          <a:stretch/>
        </p:blipFill>
        <p:spPr>
          <a:xfrm>
            <a:off x="1866900" y="2177031"/>
            <a:ext cx="8458200" cy="3125757"/>
          </a:xfrm>
          <a:prstGeom prst="rect">
            <a:avLst/>
          </a:prstGeom>
        </p:spPr>
      </p:pic>
      <p:sp>
        <p:nvSpPr>
          <p:cNvPr id="35" name="Content 2"/>
          <p:cNvSpPr>
            <a:spLocks noGrp="1"/>
          </p:cNvSpPr>
          <p:nvPr>
            <p:ph sz="quarter" idx="22"/>
          </p:nvPr>
        </p:nvSpPr>
        <p:spPr>
          <a:xfrm>
            <a:off x="609600" y="5534959"/>
            <a:ext cx="10972800" cy="962664"/>
          </a:xfrm>
        </p:spPr>
        <p:txBody>
          <a:bodyPr/>
          <a:lstStyle/>
          <a:p>
            <a:r>
              <a:rPr lang="en-US" dirty="0"/>
              <a:t>SOURCE: Centers for Medicare &amp; Medicaid Services, Medicare Current Beneficiary Survey, Survey File, 2019. </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3018765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Special Feature: Telemedicine Use and Experiences with Forgone Care During the COVID-19 Pandemic </a:t>
            </a:r>
          </a:p>
        </p:txBody>
      </p:sp>
    </p:spTree>
    <p:extLst>
      <p:ext uri="{BB962C8B-B14F-4D97-AF65-F5344CB8AC3E}">
        <p14:creationId xmlns:p14="http://schemas.microsoft.com/office/powerpoint/2010/main" val="7582388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a:t>Exhibit 3.10 </a:t>
            </a:r>
          </a:p>
        </p:txBody>
      </p:sp>
      <p:sp>
        <p:nvSpPr>
          <p:cNvPr id="20" name="Content 1"/>
          <p:cNvSpPr>
            <a:spLocks noGrp="1"/>
          </p:cNvSpPr>
          <p:nvPr>
            <p:ph sz="quarter" idx="21"/>
          </p:nvPr>
        </p:nvSpPr>
        <p:spPr>
          <a:xfrm>
            <a:off x="609600" y="1299404"/>
            <a:ext cx="10972800" cy="640080"/>
          </a:xfrm>
        </p:spPr>
        <p:txBody>
          <a:bodyPr/>
          <a:lstStyle/>
          <a:p>
            <a:r>
              <a:rPr lang="en-US" dirty="0"/>
              <a:t>Self-Reported Physician Appointment Wait Time Among Medicare Beneficiaries Living Only in the Community Overall and by Age, Sex, and Race/Ethnicity, 2019</a:t>
            </a:r>
          </a:p>
        </p:txBody>
      </p:sp>
      <p:pic>
        <p:nvPicPr>
          <p:cNvPr id="7" name="Picture 1" descr="This exhibit contains a graph showing self-reported physician wait time among Medicare beneficiaries living only in the community, overall and by age, sex, and race/ethnicity."/>
          <p:cNvPicPr>
            <a:picLocks noChangeAspect="1"/>
          </p:cNvPicPr>
          <p:nvPr/>
        </p:nvPicPr>
        <p:blipFill rotWithShape="1">
          <a:blip r:embed="rId3" cstate="print">
            <a:extLst>
              <a:ext uri="{28A0092B-C50C-407E-A947-70E740481C1C}">
                <a14:useLocalDpi xmlns:a14="http://schemas.microsoft.com/office/drawing/2010/main" val="0"/>
              </a:ext>
            </a:extLst>
          </a:blip>
          <a:srcRect t="126" b="7570"/>
          <a:stretch/>
        </p:blipFill>
        <p:spPr>
          <a:xfrm>
            <a:off x="1866900" y="2130017"/>
            <a:ext cx="8458200" cy="3216535"/>
          </a:xfrm>
          <a:prstGeom prst="rect">
            <a:avLst/>
          </a:prstGeom>
        </p:spPr>
      </p:pic>
      <p:sp>
        <p:nvSpPr>
          <p:cNvPr id="35" name="Content 2"/>
          <p:cNvSpPr>
            <a:spLocks noGrp="1"/>
          </p:cNvSpPr>
          <p:nvPr>
            <p:ph sz="quarter" idx="22"/>
          </p:nvPr>
        </p:nvSpPr>
        <p:spPr>
          <a:xfrm>
            <a:off x="609600" y="5537085"/>
            <a:ext cx="10972800" cy="962664"/>
          </a:xfrm>
        </p:spPr>
        <p:txBody>
          <a:bodyPr/>
          <a:lstStyle/>
          <a:p>
            <a:r>
              <a:rPr lang="en-US" dirty="0"/>
              <a:t>SOURCE: Centers for Medicare &amp; Medicaid Services, Medicare Current Beneficiary Survey, Survey File, 2019.</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a:t>
            </a:r>
          </a:p>
        </p:txBody>
      </p:sp>
    </p:spTree>
    <p:extLst>
      <p:ext uri="{BB962C8B-B14F-4D97-AF65-F5344CB8AC3E}">
        <p14:creationId xmlns:p14="http://schemas.microsoft.com/office/powerpoint/2010/main" val="21133500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4: What Health Care Services Do Medicare Beneficiaries Receive?  </a:t>
            </a:r>
          </a:p>
        </p:txBody>
      </p:sp>
    </p:spTree>
    <p:extLst>
      <p:ext uri="{BB962C8B-B14F-4D97-AF65-F5344CB8AC3E}">
        <p14:creationId xmlns:p14="http://schemas.microsoft.com/office/powerpoint/2010/main" val="1398821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4.1 </a:t>
            </a:r>
          </a:p>
        </p:txBody>
      </p:sp>
      <p:sp>
        <p:nvSpPr>
          <p:cNvPr id="20" name="Content 1"/>
          <p:cNvSpPr>
            <a:spLocks noGrp="1"/>
          </p:cNvSpPr>
          <p:nvPr>
            <p:ph sz="quarter" idx="21"/>
          </p:nvPr>
        </p:nvSpPr>
        <p:spPr>
          <a:xfrm>
            <a:off x="609600" y="1299404"/>
            <a:ext cx="10972800" cy="320040"/>
          </a:xfrm>
        </p:spPr>
        <p:txBody>
          <a:bodyPr/>
          <a:lstStyle/>
          <a:p>
            <a:r>
              <a:rPr lang="en-US" dirty="0"/>
              <a:t>User Rates of Health Care Services Among All Medicare Beneficiaries, 2019</a:t>
            </a:r>
          </a:p>
        </p:txBody>
      </p:sp>
      <p:pic>
        <p:nvPicPr>
          <p:cNvPr id="3" name="Picture 1" descr="This exhibit contains a graph showing user rates of health care services among all Medicare beneficiaries. "/>
          <p:cNvPicPr>
            <a:picLocks noChangeAspect="1"/>
          </p:cNvPicPr>
          <p:nvPr/>
        </p:nvPicPr>
        <p:blipFill rotWithShape="1">
          <a:blip r:embed="rId2" cstate="print">
            <a:extLst>
              <a:ext uri="{28A0092B-C50C-407E-A947-70E740481C1C}">
                <a14:useLocalDpi xmlns:a14="http://schemas.microsoft.com/office/drawing/2010/main" val="0"/>
              </a:ext>
            </a:extLst>
          </a:blip>
          <a:srcRect t="-192" b="3542"/>
          <a:stretch/>
        </p:blipFill>
        <p:spPr>
          <a:xfrm>
            <a:off x="1752600" y="2589430"/>
            <a:ext cx="8686800" cy="1977663"/>
          </a:xfrm>
          <a:prstGeom prst="rect">
            <a:avLst/>
          </a:prstGeom>
        </p:spPr>
      </p:pic>
      <p:sp>
        <p:nvSpPr>
          <p:cNvPr id="35" name="Content 2"/>
          <p:cNvSpPr>
            <a:spLocks noGrp="1"/>
          </p:cNvSpPr>
          <p:nvPr>
            <p:ph sz="quarter" idx="22"/>
          </p:nvPr>
        </p:nvSpPr>
        <p:spPr>
          <a:xfrm>
            <a:off x="609600" y="5537080"/>
            <a:ext cx="10972800" cy="959146"/>
          </a:xfrm>
        </p:spPr>
        <p:txBody>
          <a:bodyPr/>
          <a:lstStyle/>
          <a:p>
            <a:r>
              <a:rPr lang="en-US" dirty="0"/>
              <a:t>SOURCE: Centers for Medicare &amp; Medicaid Services, Medicare Current Beneficiary Survey, Cost Supplement File, 2019.</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for Vision Services, Hearing Services, and Medicare Home Health Services are only presented in the Chartbook for beneficiaries who only completed Community interviews during the year and are therefore excluded from this Exhibit.</a:t>
            </a:r>
          </a:p>
        </p:txBody>
      </p:sp>
    </p:spTree>
    <p:extLst>
      <p:ext uri="{BB962C8B-B14F-4D97-AF65-F5344CB8AC3E}">
        <p14:creationId xmlns:p14="http://schemas.microsoft.com/office/powerpoint/2010/main" val="5393088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4.2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2019</a:t>
            </a:r>
          </a:p>
        </p:txBody>
      </p:sp>
      <p:pic>
        <p:nvPicPr>
          <p:cNvPr id="4" name="Picture 3" descr="This exhibit contains a graph showing user rates of nine selected health care services among Medicare beneficiaries living only in the community.">
            <a:extLst>
              <a:ext uri="{FF2B5EF4-FFF2-40B4-BE49-F238E27FC236}">
                <a16:creationId xmlns:a16="http://schemas.microsoft.com/office/drawing/2014/main" id="{FAFB1039-C93F-4B0C-B567-97D1C79C88B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729"/>
          <a:stretch/>
        </p:blipFill>
        <p:spPr>
          <a:xfrm>
            <a:off x="1752600" y="2728236"/>
            <a:ext cx="8686800" cy="2192217"/>
          </a:xfrm>
          <a:prstGeom prst="rect">
            <a:avLst/>
          </a:prstGeom>
        </p:spPr>
      </p:pic>
      <p:sp>
        <p:nvSpPr>
          <p:cNvPr id="35" name="Content 2"/>
          <p:cNvSpPr>
            <a:spLocks noGrp="1"/>
          </p:cNvSpPr>
          <p:nvPr>
            <p:ph sz="quarter" idx="22"/>
          </p:nvPr>
        </p:nvSpPr>
        <p:spPr>
          <a:xfrm>
            <a:off x="609600" y="5709205"/>
            <a:ext cx="10972800" cy="793337"/>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504988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4.3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Age, 2019</a:t>
            </a:r>
          </a:p>
        </p:txBody>
      </p:sp>
      <p:pic>
        <p:nvPicPr>
          <p:cNvPr id="2" name="Picture 1" descr="This exhibit contains a graph showing user rates of eight selected health care services among Medicare beneficiaries living only in the community by age.">
            <a:extLst>
              <a:ext uri="{FF2B5EF4-FFF2-40B4-BE49-F238E27FC236}">
                <a16:creationId xmlns:a16="http://schemas.microsoft.com/office/drawing/2014/main" id="{13990D7A-C4EF-4A48-B2A6-469A46A880E4}"/>
              </a:ext>
            </a:extLst>
          </p:cNvPr>
          <p:cNvPicPr>
            <a:picLocks noChangeAspect="1"/>
          </p:cNvPicPr>
          <p:nvPr/>
        </p:nvPicPr>
        <p:blipFill>
          <a:blip r:embed="rId3"/>
          <a:stretch>
            <a:fillRect/>
          </a:stretch>
        </p:blipFill>
        <p:spPr>
          <a:xfrm>
            <a:off x="609600" y="2297624"/>
            <a:ext cx="10973751" cy="2853175"/>
          </a:xfrm>
          <a:prstGeom prst="rect">
            <a:avLst/>
          </a:prstGeom>
        </p:spPr>
      </p:pic>
      <p:sp>
        <p:nvSpPr>
          <p:cNvPr id="35" name="Content 2"/>
          <p:cNvSpPr>
            <a:spLocks noGrp="1"/>
          </p:cNvSpPr>
          <p:nvPr>
            <p:ph sz="quarter" idx="22"/>
          </p:nvPr>
        </p:nvSpPr>
        <p:spPr>
          <a:xfrm>
            <a:off x="609600" y="5537080"/>
            <a:ext cx="10972800" cy="956010"/>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17219665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4.4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Sex, 2019</a:t>
            </a:r>
          </a:p>
        </p:txBody>
      </p:sp>
      <p:pic>
        <p:nvPicPr>
          <p:cNvPr id="4" name="Picture 3" descr="This exhibit contains a graph showing user rates of nine selected health care services among Medicare beneficiaries living only in the community by sex.">
            <a:extLst>
              <a:ext uri="{FF2B5EF4-FFF2-40B4-BE49-F238E27FC236}">
                <a16:creationId xmlns:a16="http://schemas.microsoft.com/office/drawing/2014/main" id="{0B2F9B75-E92E-47AB-891C-3835F607BBB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220"/>
          <a:stretch/>
        </p:blipFill>
        <p:spPr>
          <a:xfrm>
            <a:off x="2849880" y="1953943"/>
            <a:ext cx="6492240" cy="3735536"/>
          </a:xfrm>
          <a:prstGeom prst="rect">
            <a:avLst/>
          </a:prstGeom>
        </p:spPr>
      </p:pic>
      <p:sp>
        <p:nvSpPr>
          <p:cNvPr id="35" name="Content 2"/>
          <p:cNvSpPr>
            <a:spLocks noGrp="1"/>
          </p:cNvSpPr>
          <p:nvPr>
            <p:ph sz="quarter" idx="22"/>
          </p:nvPr>
        </p:nvSpPr>
        <p:spPr>
          <a:xfrm>
            <a:off x="609600" y="5703939"/>
            <a:ext cx="10972800" cy="804438"/>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29508273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4.5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Race/Ethnicity, 2019</a:t>
            </a:r>
          </a:p>
        </p:txBody>
      </p:sp>
      <p:pic>
        <p:nvPicPr>
          <p:cNvPr id="2" name="Picture 1" descr="This exhibit contains a graph showing user rates of nine selected health care services among Medicare beneficiaries living only in the community by race/ethnicity.">
            <a:extLst>
              <a:ext uri="{FF2B5EF4-FFF2-40B4-BE49-F238E27FC236}">
                <a16:creationId xmlns:a16="http://schemas.microsoft.com/office/drawing/2014/main" id="{DD841154-B86B-47FB-A285-70962C63A10D}"/>
              </a:ext>
            </a:extLst>
          </p:cNvPr>
          <p:cNvPicPr>
            <a:picLocks noChangeAspect="1"/>
          </p:cNvPicPr>
          <p:nvPr/>
        </p:nvPicPr>
        <p:blipFill>
          <a:blip r:embed="rId2"/>
          <a:stretch>
            <a:fillRect/>
          </a:stretch>
        </p:blipFill>
        <p:spPr>
          <a:xfrm>
            <a:off x="609124" y="2369849"/>
            <a:ext cx="10973751" cy="2450804"/>
          </a:xfrm>
          <a:prstGeom prst="rect">
            <a:avLst/>
          </a:prstGeom>
        </p:spPr>
      </p:pic>
      <p:sp>
        <p:nvSpPr>
          <p:cNvPr id="35" name="Content 2"/>
          <p:cNvSpPr>
            <a:spLocks noGrp="1"/>
          </p:cNvSpPr>
          <p:nvPr>
            <p:ph sz="quarter" idx="22"/>
          </p:nvPr>
        </p:nvSpPr>
        <p:spPr>
          <a:xfrm>
            <a:off x="609600" y="5693051"/>
            <a:ext cx="10972800" cy="796253"/>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a:t>
            </a:r>
          </a:p>
        </p:txBody>
      </p:sp>
    </p:spTree>
    <p:extLst>
      <p:ext uri="{BB962C8B-B14F-4D97-AF65-F5344CB8AC3E}">
        <p14:creationId xmlns:p14="http://schemas.microsoft.com/office/powerpoint/2010/main" val="36731610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4.6 </a:t>
            </a:r>
          </a:p>
        </p:txBody>
      </p:sp>
      <p:sp>
        <p:nvSpPr>
          <p:cNvPr id="20" name="Content 1"/>
          <p:cNvSpPr>
            <a:spLocks noGrp="1"/>
          </p:cNvSpPr>
          <p:nvPr>
            <p:ph sz="quarter" idx="21"/>
          </p:nvPr>
        </p:nvSpPr>
        <p:spPr>
          <a:xfrm>
            <a:off x="609600" y="1299404"/>
            <a:ext cx="10972800" cy="640080"/>
          </a:xfrm>
        </p:spPr>
        <p:txBody>
          <a:bodyPr/>
          <a:lstStyle/>
          <a:p>
            <a:r>
              <a:rPr lang="en-US" dirty="0"/>
              <a:t>User Rates of Selected Health Care Services Among Medicare Beneficiaries Living Only in the Community by Self-Reported Health Status, 2019</a:t>
            </a:r>
          </a:p>
        </p:txBody>
      </p:sp>
      <p:pic>
        <p:nvPicPr>
          <p:cNvPr id="4" name="Picture 3" descr="This exhibit contains a graph showing user rates of nine selected health care services among Medicare beneficiaries living only in the community by self-reported health status.">
            <a:extLst>
              <a:ext uri="{FF2B5EF4-FFF2-40B4-BE49-F238E27FC236}">
                <a16:creationId xmlns:a16="http://schemas.microsoft.com/office/drawing/2014/main" id="{1494DB83-8880-45A8-96FE-91CFBDCFC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39" b="4247"/>
          <a:stretch/>
        </p:blipFill>
        <p:spPr>
          <a:xfrm>
            <a:off x="2849880" y="2021709"/>
            <a:ext cx="6492240" cy="3591633"/>
          </a:xfrm>
          <a:prstGeom prst="rect">
            <a:avLst/>
          </a:prstGeom>
        </p:spPr>
      </p:pic>
      <p:sp>
        <p:nvSpPr>
          <p:cNvPr id="35" name="Content 2"/>
          <p:cNvSpPr>
            <a:spLocks noGrp="1"/>
          </p:cNvSpPr>
          <p:nvPr>
            <p:ph sz="quarter" idx="22"/>
          </p:nvPr>
        </p:nvSpPr>
        <p:spPr>
          <a:xfrm>
            <a:off x="609600" y="5695568"/>
            <a:ext cx="10972800" cy="802509"/>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a:t>
            </a:r>
          </a:p>
        </p:txBody>
      </p:sp>
    </p:spTree>
    <p:extLst>
      <p:ext uri="{BB962C8B-B14F-4D97-AF65-F5344CB8AC3E}">
        <p14:creationId xmlns:p14="http://schemas.microsoft.com/office/powerpoint/2010/main" val="41572484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4.7 </a:t>
            </a:r>
          </a:p>
        </p:txBody>
      </p:sp>
      <p:sp>
        <p:nvSpPr>
          <p:cNvPr id="20" name="Content 1"/>
          <p:cNvSpPr>
            <a:spLocks noGrp="1"/>
          </p:cNvSpPr>
          <p:nvPr>
            <p:ph sz="quarter" idx="21"/>
          </p:nvPr>
        </p:nvSpPr>
        <p:spPr>
          <a:xfrm>
            <a:off x="609600" y="1299404"/>
            <a:ext cx="10972800" cy="640080"/>
          </a:xfrm>
        </p:spPr>
        <p:txBody>
          <a:bodyPr/>
          <a:lstStyle/>
          <a:p>
            <a:r>
              <a:rPr lang="en-US" dirty="0"/>
              <a:t>User Rates of Skilled Nursing Facility Care Among All Medicare Beneficiaries Overall and by Age, Sex, Race/Ethnicity, and Health Status, 2019</a:t>
            </a:r>
          </a:p>
        </p:txBody>
      </p:sp>
      <p:pic>
        <p:nvPicPr>
          <p:cNvPr id="4" name="Picture 3" descr="This exhibit contains a graph showing user rates of skilled nursing facility care among all Medicare beneficiaries, overall and by age, sex, race/ethnicity, and health status.">
            <a:extLst>
              <a:ext uri="{FF2B5EF4-FFF2-40B4-BE49-F238E27FC236}">
                <a16:creationId xmlns:a16="http://schemas.microsoft.com/office/drawing/2014/main" id="{CC8C4818-230A-4E24-A9E9-D48AB0F751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505"/>
          <a:stretch/>
        </p:blipFill>
        <p:spPr>
          <a:xfrm>
            <a:off x="1752600" y="2264287"/>
            <a:ext cx="8686800" cy="3093732"/>
          </a:xfrm>
          <a:prstGeom prst="rect">
            <a:avLst/>
          </a:prstGeom>
        </p:spPr>
      </p:pic>
      <p:sp>
        <p:nvSpPr>
          <p:cNvPr id="35" name="Content 2"/>
          <p:cNvSpPr>
            <a:spLocks noGrp="1"/>
          </p:cNvSpPr>
          <p:nvPr>
            <p:ph sz="quarter" idx="22"/>
          </p:nvPr>
        </p:nvSpPr>
        <p:spPr>
          <a:xfrm>
            <a:off x="609600" y="5682822"/>
            <a:ext cx="10972800" cy="801748"/>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a:t>
            </a:r>
          </a:p>
        </p:txBody>
      </p:sp>
    </p:spTree>
    <p:extLst>
      <p:ext uri="{BB962C8B-B14F-4D97-AF65-F5344CB8AC3E}">
        <p14:creationId xmlns:p14="http://schemas.microsoft.com/office/powerpoint/2010/main" val="1012399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4.8 </a:t>
            </a:r>
          </a:p>
        </p:txBody>
      </p:sp>
      <p:sp>
        <p:nvSpPr>
          <p:cNvPr id="20" name="Content 1"/>
          <p:cNvSpPr>
            <a:spLocks noGrp="1"/>
          </p:cNvSpPr>
          <p:nvPr>
            <p:ph sz="quarter" idx="21"/>
          </p:nvPr>
        </p:nvSpPr>
        <p:spPr>
          <a:xfrm>
            <a:off x="609600" y="1299404"/>
            <a:ext cx="10972800" cy="640080"/>
          </a:xfrm>
        </p:spPr>
        <p:txBody>
          <a:bodyPr/>
          <a:lstStyle/>
          <a:p>
            <a:r>
              <a:rPr lang="en-US" dirty="0"/>
              <a:t>User Rates of Long-Term Facility Care Among All Medicare Beneficiaries Overall and by Age, Sex, Race/Ethnicity, and Health Status, 2019</a:t>
            </a:r>
          </a:p>
        </p:txBody>
      </p:sp>
      <p:pic>
        <p:nvPicPr>
          <p:cNvPr id="4" name="Picture 3" descr="This exhibit contains a graph showing user rates of long-term facility care among all Medicare beneficiaries, overall and by age, sex, race/ethnicity, and health status.">
            <a:extLst>
              <a:ext uri="{FF2B5EF4-FFF2-40B4-BE49-F238E27FC236}">
                <a16:creationId xmlns:a16="http://schemas.microsoft.com/office/drawing/2014/main" id="{DED60C0B-8D83-45C5-B352-F304AABCC7E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566"/>
          <a:stretch/>
        </p:blipFill>
        <p:spPr>
          <a:xfrm>
            <a:off x="1752600" y="2252897"/>
            <a:ext cx="8686800" cy="3091748"/>
          </a:xfrm>
          <a:prstGeom prst="rect">
            <a:avLst/>
          </a:prstGeom>
        </p:spPr>
      </p:pic>
      <p:sp>
        <p:nvSpPr>
          <p:cNvPr id="35" name="Content 2"/>
          <p:cNvSpPr>
            <a:spLocks noGrp="1"/>
          </p:cNvSpPr>
          <p:nvPr>
            <p:ph sz="quarter" idx="22"/>
          </p:nvPr>
        </p:nvSpPr>
        <p:spPr>
          <a:xfrm>
            <a:off x="609600" y="5658059"/>
            <a:ext cx="10972800" cy="830291"/>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not presented for the "other race/ethnicity" category. </a:t>
            </a:r>
          </a:p>
        </p:txBody>
      </p:sp>
    </p:spTree>
    <p:extLst>
      <p:ext uri="{BB962C8B-B14F-4D97-AF65-F5344CB8AC3E}">
        <p14:creationId xmlns:p14="http://schemas.microsoft.com/office/powerpoint/2010/main" val="2155079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S.1 </a:t>
            </a:r>
            <a:endParaRPr lang="en-US" sz="1600" dirty="0">
              <a:effectLst/>
            </a:endParaRPr>
          </a:p>
        </p:txBody>
      </p:sp>
      <p:sp>
        <p:nvSpPr>
          <p:cNvPr id="20" name="Content 1"/>
          <p:cNvSpPr>
            <a:spLocks noGrp="1"/>
          </p:cNvSpPr>
          <p:nvPr>
            <p:ph sz="quarter" idx="21"/>
          </p:nvPr>
        </p:nvSpPr>
        <p:spPr>
          <a:xfrm>
            <a:off x="609600" y="1299403"/>
            <a:ext cx="10972800" cy="673392"/>
          </a:xfrm>
        </p:spPr>
        <p:txBody>
          <a:bodyPr/>
          <a:lstStyle/>
          <a:p>
            <a:r>
              <a:rPr lang="en-US" dirty="0"/>
              <a:t>Experiences with Forgone Care Due to the COVID-19 Pandemic in Fall 2020 Among Beneficiaries Living in the Community, Overall and by Disability Status</a:t>
            </a:r>
          </a:p>
        </p:txBody>
      </p:sp>
      <p:pic>
        <p:nvPicPr>
          <p:cNvPr id="5" name="Picture 4" descr="This exhibit contains a graph showing experiences with forgone care due to the COVID-19 pandemic in Fall 2020 among Medicare beneficiaries living in the community overall and by disability status.">
            <a:extLst>
              <a:ext uri="{FF2B5EF4-FFF2-40B4-BE49-F238E27FC236}">
                <a16:creationId xmlns:a16="http://schemas.microsoft.com/office/drawing/2014/main" id="{0A71A042-8398-4A67-84EC-66DDE5FA067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904"/>
          <a:stretch/>
        </p:blipFill>
        <p:spPr>
          <a:xfrm>
            <a:off x="1862036" y="2626562"/>
            <a:ext cx="8686800" cy="2141265"/>
          </a:xfrm>
          <a:prstGeom prst="rect">
            <a:avLst/>
          </a:prstGeom>
        </p:spPr>
      </p:pic>
      <p:sp>
        <p:nvSpPr>
          <p:cNvPr id="35" name="Content 2"/>
          <p:cNvSpPr>
            <a:spLocks noGrp="1"/>
          </p:cNvSpPr>
          <p:nvPr>
            <p:ph sz="quarter" idx="22"/>
          </p:nvPr>
        </p:nvSpPr>
        <p:spPr>
          <a:xfrm>
            <a:off x="609600" y="5421595"/>
            <a:ext cx="10972800" cy="1068097"/>
          </a:xfrm>
        </p:spPr>
        <p:txBody>
          <a:bodyPr/>
          <a:lstStyle/>
          <a:p>
            <a:pPr marL="0" marR="0">
              <a:spcBef>
                <a:spcPts val="600"/>
              </a:spcBef>
              <a:spcAft>
                <a:spcPts val="0"/>
              </a:spcAft>
            </a:pPr>
            <a:r>
              <a:rPr lang="en-US" dirty="0"/>
              <a:t>SOURCE: Centers for Medicare &amp; Medicaid Services, Medicare Current Beneficiary Survey, Survey File, 2019.</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 MCBS COVID-19 Fall 2020 Community Supplement interview. Beneficiaries who received a Community interview answered questions themselves or by proxy. Estimates represent the population of beneficiaries who were continuously enrolled in Medicare from the beginning of 2020 and were alive and living in the community in Fall 2020. Disability status data were collected in Fall 2019 as part of the nationally representative, longitudinal MCBS survey. </a:t>
            </a:r>
          </a:p>
        </p:txBody>
      </p:sp>
    </p:spTree>
    <p:extLst>
      <p:ext uri="{BB962C8B-B14F-4D97-AF65-F5344CB8AC3E}">
        <p14:creationId xmlns:p14="http://schemas.microsoft.com/office/powerpoint/2010/main" val="21129538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p:cNvSpPr>
            <a:spLocks noGrp="1"/>
          </p:cNvSpPr>
          <p:nvPr>
            <p:ph type="title"/>
          </p:nvPr>
        </p:nvSpPr>
        <p:spPr/>
        <p:txBody>
          <a:bodyPr/>
          <a:lstStyle/>
          <a:p>
            <a:r>
              <a:rPr lang="en-US" dirty="0"/>
              <a:t>Section 5: How Much Do Health Care Services for the Medicare Population Cost?</a:t>
            </a:r>
          </a:p>
        </p:txBody>
      </p:sp>
    </p:spTree>
    <p:extLst>
      <p:ext uri="{BB962C8B-B14F-4D97-AF65-F5344CB8AC3E}">
        <p14:creationId xmlns:p14="http://schemas.microsoft.com/office/powerpoint/2010/main" val="29878530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p:cNvSpPr>
            <a:spLocks noGrp="1"/>
          </p:cNvSpPr>
          <p:nvPr>
            <p:ph type="title"/>
          </p:nvPr>
        </p:nvSpPr>
        <p:spPr/>
        <p:txBody>
          <a:bodyPr/>
          <a:lstStyle/>
          <a:p>
            <a:r>
              <a:rPr lang="en-US" dirty="0"/>
              <a:t>Exhibit 5.1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Among All Medicare Beneficiaries Overall, by Source of Payment, and for Selected Service Types, in Millions of Dollars, 2019</a:t>
            </a:r>
          </a:p>
        </p:txBody>
      </p:sp>
      <p:pic>
        <p:nvPicPr>
          <p:cNvPr id="3" name="Picture 2" descr="This exhibit contains total health care service expenditures among all Medicare beneficiaries overall, a pie chart showing total health care service expenditures by source of payment, and a graph showing total health care service expenditures for eight selected service types.">
            <a:extLst>
              <a:ext uri="{FF2B5EF4-FFF2-40B4-BE49-F238E27FC236}">
                <a16:creationId xmlns:a16="http://schemas.microsoft.com/office/drawing/2014/main" id="{3BB87450-133A-4910-B6BB-1CFF0EB2198F}"/>
              </a:ext>
            </a:extLst>
          </p:cNvPr>
          <p:cNvPicPr>
            <a:picLocks noChangeAspect="1"/>
          </p:cNvPicPr>
          <p:nvPr/>
        </p:nvPicPr>
        <p:blipFill>
          <a:blip r:embed="rId3"/>
          <a:stretch>
            <a:fillRect/>
          </a:stretch>
        </p:blipFill>
        <p:spPr>
          <a:xfrm>
            <a:off x="3291597" y="1936717"/>
            <a:ext cx="5608806" cy="3383573"/>
          </a:xfrm>
          <a:prstGeom prst="rect">
            <a:avLst/>
          </a:prstGeom>
        </p:spPr>
      </p:pic>
      <p:sp>
        <p:nvSpPr>
          <p:cNvPr id="35" name="Content 3"/>
          <p:cNvSpPr>
            <a:spLocks noGrp="1"/>
          </p:cNvSpPr>
          <p:nvPr>
            <p:ph sz="quarter" idx="22"/>
          </p:nvPr>
        </p:nvSpPr>
        <p:spPr>
          <a:xfrm>
            <a:off x="609600" y="5291434"/>
            <a:ext cx="10972800" cy="1250604"/>
          </a:xfrm>
        </p:spPr>
        <p:txBody>
          <a:bodyPr/>
          <a:lstStyle/>
          <a:p>
            <a:r>
              <a:rPr lang="en-US" dirty="0"/>
              <a:t>SOURCE: Centers for Medicare &amp; Medicaid Services, Medicare Current Beneficiary Survey, Cost Supplement File, 2019.</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‡Dental services expenditures are only available for those who completed at least one Community interview in the year. Health care service expenditures presented do not reflect the amount paid by beneficiaries, but rather the amount paid by all sources. Estimates for Vision Services, Hearing Services, and Medicare Home Health Services are only presented in the Chartbook for beneficiaries who only completed Community interviews during the year and are therefore excluded from this Exhibit.</a:t>
            </a:r>
          </a:p>
        </p:txBody>
      </p:sp>
    </p:spTree>
    <p:extLst>
      <p:ext uri="{BB962C8B-B14F-4D97-AF65-F5344CB8AC3E}">
        <p14:creationId xmlns:p14="http://schemas.microsoft.com/office/powerpoint/2010/main" val="26596399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5.2 </a:t>
            </a:r>
          </a:p>
        </p:txBody>
      </p:sp>
      <p:sp>
        <p:nvSpPr>
          <p:cNvPr id="20" name="Content 1"/>
          <p:cNvSpPr>
            <a:spLocks noGrp="1"/>
          </p:cNvSpPr>
          <p:nvPr>
            <p:ph sz="quarter" idx="21"/>
          </p:nvPr>
        </p:nvSpPr>
        <p:spPr>
          <a:xfrm>
            <a:off x="609600" y="1299403"/>
            <a:ext cx="10972800" cy="640080"/>
          </a:xfrm>
        </p:spPr>
        <p:txBody>
          <a:bodyPr/>
          <a:lstStyle/>
          <a:p>
            <a:r>
              <a:rPr lang="en-US" dirty="0"/>
              <a:t>Distribution of Total Out-of-Pocket Health Care Service Expenditures Among All Medicare Beneficiaries, 2019</a:t>
            </a:r>
          </a:p>
        </p:txBody>
      </p:sp>
      <p:pic>
        <p:nvPicPr>
          <p:cNvPr id="3" name="Picture 2" descr="This exhibit contains a graph displaying the distribution of total out-of-pocket health care service expenditures by beneficiary spending percentage group. ">
            <a:extLst>
              <a:ext uri="{FF2B5EF4-FFF2-40B4-BE49-F238E27FC236}">
                <a16:creationId xmlns:a16="http://schemas.microsoft.com/office/drawing/2014/main" id="{66C9194C-406D-42EE-86BD-2C0072FD48D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34"/>
          <a:stretch/>
        </p:blipFill>
        <p:spPr>
          <a:xfrm>
            <a:off x="3352800" y="1929959"/>
            <a:ext cx="5486400" cy="3811306"/>
          </a:xfrm>
          <a:prstGeom prst="rect">
            <a:avLst/>
          </a:prstGeom>
        </p:spPr>
      </p:pic>
      <p:sp>
        <p:nvSpPr>
          <p:cNvPr id="35" name="Content 2"/>
          <p:cNvSpPr>
            <a:spLocks noGrp="1"/>
          </p:cNvSpPr>
          <p:nvPr>
            <p:ph sz="quarter" idx="22"/>
          </p:nvPr>
        </p:nvSpPr>
        <p:spPr>
          <a:xfrm>
            <a:off x="609600" y="5741265"/>
            <a:ext cx="10972800" cy="777556"/>
          </a:xfrm>
        </p:spPr>
        <p:txBody>
          <a:bodyPr/>
          <a:lstStyle/>
          <a:p>
            <a:r>
              <a:rPr lang="en-US" dirty="0"/>
              <a:t>SOURCE: Centers for Medicare &amp; Medicaid Services, Medicare Current Beneficiary Survey, Survey File, 2019 and Cost Supplement File, 2019.</a:t>
            </a:r>
          </a:p>
          <a:p>
            <a:r>
              <a:rPr lang="en-US" dirty="0"/>
              <a:t>NOTES: Percentages may not sum to 100 percent due to rounding. 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a:t>
            </a:r>
          </a:p>
        </p:txBody>
      </p:sp>
    </p:spTree>
    <p:extLst>
      <p:ext uri="{BB962C8B-B14F-4D97-AF65-F5344CB8AC3E}">
        <p14:creationId xmlns:p14="http://schemas.microsoft.com/office/powerpoint/2010/main" val="34908178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5.3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Living Only in the Community, in Dollars, 2019</a:t>
            </a:r>
          </a:p>
        </p:txBody>
      </p:sp>
      <p:pic>
        <p:nvPicPr>
          <p:cNvPr id="4" name="Picture 3" descr="This exhibit contains a graph showing total health care service expenditures per capita for nine selected service types among Medicare beneficiaries living only in the community.">
            <a:extLst>
              <a:ext uri="{FF2B5EF4-FFF2-40B4-BE49-F238E27FC236}">
                <a16:creationId xmlns:a16="http://schemas.microsoft.com/office/drawing/2014/main" id="{93428857-7107-41AA-BBFC-6444B4B824E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742"/>
          <a:stretch/>
        </p:blipFill>
        <p:spPr>
          <a:xfrm>
            <a:off x="1752600" y="2665737"/>
            <a:ext cx="8686800" cy="2166606"/>
          </a:xfrm>
          <a:prstGeom prst="rect">
            <a:avLst/>
          </a:prstGeom>
        </p:spPr>
      </p:pic>
      <p:sp>
        <p:nvSpPr>
          <p:cNvPr id="35" name="Content 2"/>
          <p:cNvSpPr>
            <a:spLocks noGrp="1"/>
          </p:cNvSpPr>
          <p:nvPr>
            <p:ph sz="quarter" idx="22"/>
          </p:nvPr>
        </p:nvSpPr>
        <p:spPr>
          <a:xfrm>
            <a:off x="609600" y="5558596"/>
            <a:ext cx="10972800" cy="922616"/>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1052041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5.4 </a:t>
            </a:r>
          </a:p>
        </p:txBody>
      </p:sp>
      <p:sp>
        <p:nvSpPr>
          <p:cNvPr id="20" name="Content 1"/>
          <p:cNvSpPr>
            <a:spLocks noGrp="1"/>
          </p:cNvSpPr>
          <p:nvPr>
            <p:ph sz="quarter" idx="21"/>
          </p:nvPr>
        </p:nvSpPr>
        <p:spPr>
          <a:xfrm>
            <a:off x="609600" y="1299404"/>
            <a:ext cx="10972800" cy="960120"/>
          </a:xfrm>
        </p:spPr>
        <p:txBody>
          <a:bodyPr/>
          <a:lstStyle/>
          <a:p>
            <a:r>
              <a:rPr lang="en-US" dirty="0"/>
              <a:t>Total Out-of-Pocket Health Care Service Expenditures per Capita for Selected Service Types Among Medicare Beneficiaries Living Only in the Community, in Dollars, 2019</a:t>
            </a:r>
          </a:p>
        </p:txBody>
      </p:sp>
      <p:pic>
        <p:nvPicPr>
          <p:cNvPr id="4" name="Picture 3" descr="This exhibit contains a graph showing total out-of-pocket health care service expenditures per capita for seven selected service types among Medicare beneficiaries living only in the community. ">
            <a:extLst>
              <a:ext uri="{FF2B5EF4-FFF2-40B4-BE49-F238E27FC236}">
                <a16:creationId xmlns:a16="http://schemas.microsoft.com/office/drawing/2014/main" id="{ACE4768C-68A3-4B76-BD93-87CBE8C393B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112"/>
          <a:stretch/>
        </p:blipFill>
        <p:spPr>
          <a:xfrm>
            <a:off x="1752600" y="3016912"/>
            <a:ext cx="8686800" cy="1784296"/>
          </a:xfrm>
          <a:prstGeom prst="rect">
            <a:avLst/>
          </a:prstGeom>
        </p:spPr>
      </p:pic>
      <p:sp>
        <p:nvSpPr>
          <p:cNvPr id="35" name="Content 2"/>
          <p:cNvSpPr>
            <a:spLocks noGrp="1"/>
          </p:cNvSpPr>
          <p:nvPr>
            <p:ph sz="quarter" idx="22"/>
          </p:nvPr>
        </p:nvSpPr>
        <p:spPr>
          <a:xfrm>
            <a:off x="609600" y="5558596"/>
            <a:ext cx="10972800" cy="960120"/>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Home Health Services and Medicare Hospice Services are not presented due to suppression. For more information about suppression guidelines, see the Technical Appendix.</a:t>
            </a:r>
          </a:p>
        </p:txBody>
      </p:sp>
    </p:spTree>
    <p:extLst>
      <p:ext uri="{BB962C8B-B14F-4D97-AF65-F5344CB8AC3E}">
        <p14:creationId xmlns:p14="http://schemas.microsoft.com/office/powerpoint/2010/main" val="7722082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5.5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Living Only in the Community by Age, in Dollars, 2019</a:t>
            </a:r>
          </a:p>
        </p:txBody>
      </p:sp>
      <p:pic>
        <p:nvPicPr>
          <p:cNvPr id="2" name="Picture 1" descr="This exhibit contains a graph showing total health care service expenditures per capita for seven selected service types among Medicare beneficiaries living only in the community by age.">
            <a:extLst>
              <a:ext uri="{FF2B5EF4-FFF2-40B4-BE49-F238E27FC236}">
                <a16:creationId xmlns:a16="http://schemas.microsoft.com/office/drawing/2014/main" id="{2770FA53-5C62-4C15-B35C-EF4C8EC16944}"/>
              </a:ext>
            </a:extLst>
          </p:cNvPr>
          <p:cNvPicPr>
            <a:picLocks noChangeAspect="1"/>
          </p:cNvPicPr>
          <p:nvPr/>
        </p:nvPicPr>
        <p:blipFill>
          <a:blip r:embed="rId2"/>
          <a:stretch>
            <a:fillRect/>
          </a:stretch>
        </p:blipFill>
        <p:spPr>
          <a:xfrm>
            <a:off x="609124" y="2281450"/>
            <a:ext cx="10973751" cy="2627604"/>
          </a:xfrm>
          <a:prstGeom prst="rect">
            <a:avLst/>
          </a:prstGeom>
        </p:spPr>
      </p:pic>
      <p:sp>
        <p:nvSpPr>
          <p:cNvPr id="35" name="Content 2"/>
          <p:cNvSpPr>
            <a:spLocks noGrp="1"/>
          </p:cNvSpPr>
          <p:nvPr>
            <p:ph sz="quarter" idx="22"/>
          </p:nvPr>
        </p:nvSpPr>
        <p:spPr>
          <a:xfrm>
            <a:off x="609600" y="5449067"/>
            <a:ext cx="10972800" cy="1107376"/>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1856949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5.6 </a:t>
            </a:r>
          </a:p>
        </p:txBody>
      </p:sp>
      <p:sp>
        <p:nvSpPr>
          <p:cNvPr id="20" name="Content 1"/>
          <p:cNvSpPr>
            <a:spLocks noGrp="1"/>
          </p:cNvSpPr>
          <p:nvPr>
            <p:ph sz="quarter" idx="21"/>
          </p:nvPr>
        </p:nvSpPr>
        <p:spPr>
          <a:xfrm>
            <a:off x="609600" y="1299404"/>
            <a:ext cx="10972800" cy="640080"/>
          </a:xfrm>
        </p:spPr>
        <p:txBody>
          <a:bodyPr/>
          <a:lstStyle/>
          <a:p>
            <a:r>
              <a:rPr lang="en-US" dirty="0"/>
              <a:t>Total Health Care Service Expenditures per Capita for Selected Service Types Among Medicare Beneficiaries Living Only in the Community by Sex, in Dollars, 2019</a:t>
            </a:r>
          </a:p>
        </p:txBody>
      </p:sp>
      <p:pic>
        <p:nvPicPr>
          <p:cNvPr id="4" name="Picture 3" descr="This exhibit contains a graph showing total health care service expenditures per capita for nine selected service types among Medicare beneficiaries living only in the community by sex. ">
            <a:extLst>
              <a:ext uri="{FF2B5EF4-FFF2-40B4-BE49-F238E27FC236}">
                <a16:creationId xmlns:a16="http://schemas.microsoft.com/office/drawing/2014/main" id="{B269BD23-0176-4DFC-A571-C8822E24415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582"/>
          <a:stretch/>
        </p:blipFill>
        <p:spPr>
          <a:xfrm>
            <a:off x="3078480" y="1939484"/>
            <a:ext cx="6035040" cy="3659831"/>
          </a:xfrm>
          <a:prstGeom prst="rect">
            <a:avLst/>
          </a:prstGeom>
        </p:spPr>
      </p:pic>
      <p:sp>
        <p:nvSpPr>
          <p:cNvPr id="35" name="Content 2"/>
          <p:cNvSpPr>
            <a:spLocks noGrp="1"/>
          </p:cNvSpPr>
          <p:nvPr>
            <p:ph sz="quarter" idx="22"/>
          </p:nvPr>
        </p:nvSpPr>
        <p:spPr>
          <a:xfrm>
            <a:off x="609600" y="5558596"/>
            <a:ext cx="10972800" cy="932694"/>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38405143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5.7 </a:t>
            </a:r>
          </a:p>
        </p:txBody>
      </p:sp>
      <p:sp>
        <p:nvSpPr>
          <p:cNvPr id="20" name="Content 1"/>
          <p:cNvSpPr>
            <a:spLocks noGrp="1"/>
          </p:cNvSpPr>
          <p:nvPr>
            <p:ph sz="quarter" idx="21"/>
          </p:nvPr>
        </p:nvSpPr>
        <p:spPr>
          <a:xfrm>
            <a:off x="609599" y="1299404"/>
            <a:ext cx="11081657" cy="960120"/>
          </a:xfrm>
        </p:spPr>
        <p:txBody>
          <a:bodyPr/>
          <a:lstStyle/>
          <a:p>
            <a:r>
              <a:rPr lang="en-US" spc="-30" dirty="0"/>
              <a:t>Total Health Care Service Expenditures per Capita for Selected Service Types Among Medicare Beneficiaries Living Only in the Community by Race/Ethnicity, in Dollars, 2019</a:t>
            </a:r>
          </a:p>
        </p:txBody>
      </p:sp>
      <p:pic>
        <p:nvPicPr>
          <p:cNvPr id="4" name="Picture 3" descr="This exhibit contains a graph showing total health care service expenditures per capita for seven selected service types among Medicare beneficiaries living only in the community by race/ethnicity. ">
            <a:extLst>
              <a:ext uri="{FF2B5EF4-FFF2-40B4-BE49-F238E27FC236}">
                <a16:creationId xmlns:a16="http://schemas.microsoft.com/office/drawing/2014/main" id="{326560F8-17C7-4AF6-8AF5-97D6064ED3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141"/>
          <a:stretch/>
        </p:blipFill>
        <p:spPr>
          <a:xfrm>
            <a:off x="3294461" y="1931789"/>
            <a:ext cx="5603078" cy="3520440"/>
          </a:xfrm>
          <a:prstGeom prst="rect">
            <a:avLst/>
          </a:prstGeom>
        </p:spPr>
      </p:pic>
      <p:sp>
        <p:nvSpPr>
          <p:cNvPr id="35" name="Content 2"/>
          <p:cNvSpPr>
            <a:spLocks noGrp="1"/>
          </p:cNvSpPr>
          <p:nvPr>
            <p:ph sz="quarter" idx="22"/>
          </p:nvPr>
        </p:nvSpPr>
        <p:spPr>
          <a:xfrm>
            <a:off x="609600" y="5368855"/>
            <a:ext cx="10972800" cy="1095762"/>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are not presented for the "other race/ethnicity" category.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889043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5.8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Living Only in the Community by Self-Reported Health Status, in Dollars, 2019</a:t>
            </a:r>
          </a:p>
        </p:txBody>
      </p:sp>
      <p:pic>
        <p:nvPicPr>
          <p:cNvPr id="4" name="Picture 3" descr="This exhibit contains a graph showing total health care service expenditures per capita for nine selected service types among Medicare beneficiaries living only in the community by self-reported health status.">
            <a:extLst>
              <a:ext uri="{FF2B5EF4-FFF2-40B4-BE49-F238E27FC236}">
                <a16:creationId xmlns:a16="http://schemas.microsoft.com/office/drawing/2014/main" id="{70714035-9792-4DE5-9D21-DC14EE1719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51" b="2635"/>
          <a:stretch/>
        </p:blipFill>
        <p:spPr>
          <a:xfrm>
            <a:off x="3117544" y="2226524"/>
            <a:ext cx="5956912" cy="3337560"/>
          </a:xfrm>
          <a:prstGeom prst="rect">
            <a:avLst/>
          </a:prstGeom>
        </p:spPr>
      </p:pic>
      <p:sp>
        <p:nvSpPr>
          <p:cNvPr id="35" name="Content 2"/>
          <p:cNvSpPr>
            <a:spLocks noGrp="1"/>
          </p:cNvSpPr>
          <p:nvPr>
            <p:ph sz="quarter" idx="22"/>
          </p:nvPr>
        </p:nvSpPr>
        <p:spPr>
          <a:xfrm>
            <a:off x="609600" y="5531083"/>
            <a:ext cx="10972800" cy="960120"/>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42615060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5.9 </a:t>
            </a:r>
          </a:p>
        </p:txBody>
      </p:sp>
      <p:sp>
        <p:nvSpPr>
          <p:cNvPr id="20" name="Content 1"/>
          <p:cNvSpPr>
            <a:spLocks noGrp="1"/>
          </p:cNvSpPr>
          <p:nvPr>
            <p:ph sz="quarter" idx="21"/>
          </p:nvPr>
        </p:nvSpPr>
        <p:spPr>
          <a:xfrm>
            <a:off x="609600" y="1299404"/>
            <a:ext cx="10972800" cy="960120"/>
          </a:xfrm>
        </p:spPr>
        <p:txBody>
          <a:bodyPr/>
          <a:lstStyle/>
          <a:p>
            <a:r>
              <a:rPr lang="en-US" dirty="0"/>
              <a:t>Total Health Care Service Expenditures per Capita for Selected Service Types Among Medicare Beneficiaries Living Only in the Community with at Least One </a:t>
            </a:r>
            <a:r>
              <a:rPr lang="en-US"/>
              <a:t>Chronic Condition </a:t>
            </a:r>
            <a:r>
              <a:rPr lang="en-US" dirty="0"/>
              <a:t>by Number of Chronic Conditions, in Dollars, 2019</a:t>
            </a:r>
          </a:p>
        </p:txBody>
      </p:sp>
      <p:pic>
        <p:nvPicPr>
          <p:cNvPr id="2" name="Picture 1" descr="This exhibit contains a graph showing total health care service expenditures per capita for seven selected service types among Medicare beneficiaries living only in the community with at least one chronic condition by number of chronic conditions. ">
            <a:extLst>
              <a:ext uri="{FF2B5EF4-FFF2-40B4-BE49-F238E27FC236}">
                <a16:creationId xmlns:a16="http://schemas.microsoft.com/office/drawing/2014/main" id="{C0053555-D895-43A6-937B-2760320C509C}"/>
              </a:ext>
            </a:extLst>
          </p:cNvPr>
          <p:cNvPicPr>
            <a:picLocks noChangeAspect="1"/>
          </p:cNvPicPr>
          <p:nvPr/>
        </p:nvPicPr>
        <p:blipFill>
          <a:blip r:embed="rId3"/>
          <a:stretch>
            <a:fillRect/>
          </a:stretch>
        </p:blipFill>
        <p:spPr>
          <a:xfrm>
            <a:off x="609124" y="2410852"/>
            <a:ext cx="10973751" cy="2767824"/>
          </a:xfrm>
          <a:prstGeom prst="rect">
            <a:avLst/>
          </a:prstGeom>
        </p:spPr>
      </p:pic>
      <p:sp>
        <p:nvSpPr>
          <p:cNvPr id="35" name="Content 2"/>
          <p:cNvSpPr>
            <a:spLocks noGrp="1"/>
          </p:cNvSpPr>
          <p:nvPr>
            <p:ph sz="quarter" idx="22"/>
          </p:nvPr>
        </p:nvSpPr>
        <p:spPr>
          <a:xfrm>
            <a:off x="609600" y="5365655"/>
            <a:ext cx="10972800" cy="1102162"/>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only completed Community interviews during the year. This excludes beneficiaries for whom any Facility interview was completed. Beneficiaries who received a Community interview answered questions themselves or by proxy. Estimates for Medicare Hospice Services and Hearing Services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662688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sp>
        <p:nvSpPr>
          <p:cNvPr id="6" name="Title"/>
          <p:cNvSpPr>
            <a:spLocks noGrp="1"/>
          </p:cNvSpPr>
          <p:nvPr>
            <p:ph type="title"/>
          </p:nvPr>
        </p:nvSpPr>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S.2 </a:t>
            </a:r>
            <a:endParaRPr lang="en-US" sz="1600" dirty="0">
              <a:effectLst/>
            </a:endParaRPr>
          </a:p>
        </p:txBody>
      </p:sp>
      <p:sp>
        <p:nvSpPr>
          <p:cNvPr id="20" name="Content 1"/>
          <p:cNvSpPr>
            <a:spLocks noGrp="1"/>
          </p:cNvSpPr>
          <p:nvPr>
            <p:ph sz="quarter" idx="21"/>
          </p:nvPr>
        </p:nvSpPr>
        <p:spPr>
          <a:xfrm>
            <a:off x="609600" y="1299404"/>
            <a:ext cx="10972800" cy="665583"/>
          </a:xfrm>
        </p:spPr>
        <p:txBody>
          <a:bodyPr/>
          <a:lstStyle/>
          <a:p>
            <a:r>
              <a:rPr lang="en-US" dirty="0"/>
              <a:t>Telemedicine Use in Fall 2020 Among Beneficiaries Living in the Community, Overall and by Disability Status</a:t>
            </a:r>
          </a:p>
        </p:txBody>
      </p:sp>
      <p:pic>
        <p:nvPicPr>
          <p:cNvPr id="4" name="Picture 3" descr="This exhibit contains a graph showing telemedicine use in Fall 2020 among Medicare beneficiaries living in the community overall and by disability status.">
            <a:extLst>
              <a:ext uri="{FF2B5EF4-FFF2-40B4-BE49-F238E27FC236}">
                <a16:creationId xmlns:a16="http://schemas.microsoft.com/office/drawing/2014/main" id="{55E700BC-00FB-434D-AD43-59265F3E97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443"/>
          <a:stretch/>
        </p:blipFill>
        <p:spPr>
          <a:xfrm>
            <a:off x="1752600" y="2613167"/>
            <a:ext cx="8686800" cy="1941804"/>
          </a:xfrm>
          <a:prstGeom prst="rect">
            <a:avLst/>
          </a:prstGeom>
        </p:spPr>
      </p:pic>
      <p:sp>
        <p:nvSpPr>
          <p:cNvPr id="35" name="Content 2"/>
          <p:cNvSpPr>
            <a:spLocks noGrp="1"/>
          </p:cNvSpPr>
          <p:nvPr>
            <p:ph sz="quarter" idx="22"/>
          </p:nvPr>
        </p:nvSpPr>
        <p:spPr>
          <a:xfrm>
            <a:off x="609600" y="5203152"/>
            <a:ext cx="10972800" cy="1307004"/>
          </a:xfrm>
        </p:spPr>
        <p:txBody>
          <a:bodyPr/>
          <a:lstStyle/>
          <a:p>
            <a:pPr marL="0" marR="0">
              <a:spcBef>
                <a:spcPts val="600"/>
              </a:spcBef>
              <a:spcAft>
                <a:spcPts val="0"/>
              </a:spcAft>
            </a:pPr>
            <a:r>
              <a:rPr lang="en-US" dirty="0"/>
              <a:t>SOURCE: Centers for Medicare &amp; Medicaid Services, Medicare Current Beneficiary Survey, Survey File, 2019.</a:t>
            </a:r>
          </a:p>
          <a:p>
            <a:pPr marL="0" marR="0">
              <a:spcBef>
                <a:spcPts val="600"/>
              </a:spcBef>
              <a:spcAft>
                <a:spcPts val="0"/>
              </a:spcAft>
            </a:pPr>
            <a:r>
              <a:rPr lang="en-US" dirty="0"/>
              <a:t>NOTES: Percentages may not sum to 100 percent due to rounding. See the Detailed Tables for complete point estimates and standard errors in the Exhibit. For definitions of key terms and information on the construction of measures, see the Appendices. Estimates are presented for beneficiaries who completed a MCBS COVID-19 Fall 2020 Community Supplement interview. Beneficiaries who received a Community interview answered questions themselves or by proxy. Estimates represent the population of beneficiaries who were continuously enrolled in Medicare from the beginning of 2020 and were alive and living in the community in Fall 2020. Disability status data were collected in Fall 2019 as part of the nationally representative, longitudinal MCBS survey. Only respondents who reported that they had a usual source of care which offered telemedicine appointments were asked whether they had a telemedicine appointment.  </a:t>
            </a:r>
          </a:p>
        </p:txBody>
      </p:sp>
    </p:spTree>
    <p:extLst>
      <p:ext uri="{BB962C8B-B14F-4D97-AF65-F5344CB8AC3E}">
        <p14:creationId xmlns:p14="http://schemas.microsoft.com/office/powerpoint/2010/main" val="1563572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5.10 </a:t>
            </a:r>
          </a:p>
        </p:txBody>
      </p:sp>
      <p:sp>
        <p:nvSpPr>
          <p:cNvPr id="20" name="Content 1"/>
          <p:cNvSpPr>
            <a:spLocks noGrp="1"/>
          </p:cNvSpPr>
          <p:nvPr>
            <p:ph sz="quarter" idx="21"/>
          </p:nvPr>
        </p:nvSpPr>
        <p:spPr>
          <a:xfrm>
            <a:off x="609600" y="1299404"/>
            <a:ext cx="10972800" cy="640080"/>
          </a:xfrm>
        </p:spPr>
        <p:txBody>
          <a:bodyPr/>
          <a:lstStyle/>
          <a:p>
            <a:r>
              <a:rPr lang="en-US" dirty="0"/>
              <a:t>Skilled Nursing Facility Care Health Care Service Expenditures per User Overall and by Sex and Health Status, in Dollars, 2019</a:t>
            </a:r>
          </a:p>
        </p:txBody>
      </p:sp>
      <p:pic>
        <p:nvPicPr>
          <p:cNvPr id="4" name="Picture 3" descr="This exhibit contains a graph showing skilled nursing facility care expenditures per user overall and by sex and health status. ">
            <a:extLst>
              <a:ext uri="{FF2B5EF4-FFF2-40B4-BE49-F238E27FC236}">
                <a16:creationId xmlns:a16="http://schemas.microsoft.com/office/drawing/2014/main" id="{A411AA7F-C2EF-4FE7-B51C-D7D6675F67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600" y="2833998"/>
            <a:ext cx="8686800" cy="1636979"/>
          </a:xfrm>
          <a:prstGeom prst="rect">
            <a:avLst/>
          </a:prstGeom>
        </p:spPr>
      </p:pic>
      <p:sp>
        <p:nvSpPr>
          <p:cNvPr id="35" name="Content 2"/>
          <p:cNvSpPr>
            <a:spLocks noGrp="1"/>
          </p:cNvSpPr>
          <p:nvPr>
            <p:ph sz="quarter" idx="22"/>
          </p:nvPr>
        </p:nvSpPr>
        <p:spPr>
          <a:xfrm>
            <a:off x="609600" y="5365491"/>
            <a:ext cx="10972800" cy="1102490"/>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Estimates for age and race/ethnicity are not presented due to suppression. For more information about suppression guidelines, see the Technical Appendix.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26642042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5.11</a:t>
            </a:r>
          </a:p>
        </p:txBody>
      </p:sp>
      <p:sp>
        <p:nvSpPr>
          <p:cNvPr id="20" name="Content 1"/>
          <p:cNvSpPr>
            <a:spLocks noGrp="1"/>
          </p:cNvSpPr>
          <p:nvPr>
            <p:ph sz="quarter" idx="21"/>
          </p:nvPr>
        </p:nvSpPr>
        <p:spPr>
          <a:xfrm>
            <a:off x="609600" y="1299404"/>
            <a:ext cx="10972800" cy="640080"/>
          </a:xfrm>
        </p:spPr>
        <p:txBody>
          <a:bodyPr/>
          <a:lstStyle/>
          <a:p>
            <a:r>
              <a:rPr lang="en-US" dirty="0"/>
              <a:t>Long-Term Facility Care Health Care Service Expenditures per User Overall and by Age, Sex, Race/Ethnicity, and Health Status, in Dollars, 2019</a:t>
            </a:r>
          </a:p>
        </p:txBody>
      </p:sp>
      <p:pic>
        <p:nvPicPr>
          <p:cNvPr id="4" name="Picture 3" descr="This exhibit contains a graph showing long-term facility care expenditures per user overall and by age, sex, race/ethnicity, and health status. ">
            <a:extLst>
              <a:ext uri="{FF2B5EF4-FFF2-40B4-BE49-F238E27FC236}">
                <a16:creationId xmlns:a16="http://schemas.microsoft.com/office/drawing/2014/main" id="{F25798F8-1DCA-494D-A161-34C42BAFA9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441"/>
          <a:stretch/>
        </p:blipFill>
        <p:spPr>
          <a:xfrm>
            <a:off x="1752600" y="2012236"/>
            <a:ext cx="8686800" cy="3467982"/>
          </a:xfrm>
          <a:prstGeom prst="rect">
            <a:avLst/>
          </a:prstGeom>
        </p:spPr>
      </p:pic>
      <p:sp>
        <p:nvSpPr>
          <p:cNvPr id="35" name="Content 2"/>
          <p:cNvSpPr>
            <a:spLocks noGrp="1"/>
          </p:cNvSpPr>
          <p:nvPr>
            <p:ph sz="quarter" idx="22"/>
          </p:nvPr>
        </p:nvSpPr>
        <p:spPr>
          <a:xfrm>
            <a:off x="609600" y="5552971"/>
            <a:ext cx="10972800" cy="943160"/>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Estimates are not presented for the "other race/ethnicity" category. Health care service expenditures presented do not reflect the amount paid by beneficiaries, but rather the amount paid by all sources. </a:t>
            </a:r>
          </a:p>
        </p:txBody>
      </p:sp>
    </p:spTree>
    <p:extLst>
      <p:ext uri="{BB962C8B-B14F-4D97-AF65-F5344CB8AC3E}">
        <p14:creationId xmlns:p14="http://schemas.microsoft.com/office/powerpoint/2010/main" val="27731873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5.12</a:t>
            </a:r>
          </a:p>
        </p:txBody>
      </p:sp>
      <p:sp>
        <p:nvSpPr>
          <p:cNvPr id="20" name="Content 1"/>
          <p:cNvSpPr>
            <a:spLocks noGrp="1"/>
          </p:cNvSpPr>
          <p:nvPr>
            <p:ph sz="quarter" idx="21"/>
          </p:nvPr>
        </p:nvSpPr>
        <p:spPr>
          <a:xfrm>
            <a:off x="609600" y="1299402"/>
            <a:ext cx="10972800" cy="640080"/>
          </a:xfrm>
        </p:spPr>
        <p:txBody>
          <a:bodyPr/>
          <a:lstStyle/>
          <a:p>
            <a:r>
              <a:rPr lang="en-US" dirty="0"/>
              <a:t>Total Health Care Service Expenditures per User for Long-Term Facility Care and Skilled Nursing Facility Care, in Dollars, 2019</a:t>
            </a:r>
          </a:p>
        </p:txBody>
      </p:sp>
      <p:pic>
        <p:nvPicPr>
          <p:cNvPr id="4" name="Picture 3" descr="This exhibit contains a graph showing total health care service expenditures per user for long-term facility care and skilled nursing facility care. ">
            <a:extLst>
              <a:ext uri="{FF2B5EF4-FFF2-40B4-BE49-F238E27FC236}">
                <a16:creationId xmlns:a16="http://schemas.microsoft.com/office/drawing/2014/main" id="{3A4183EB-5AFA-44F0-9A97-C0FCC11FAB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1333"/>
          <a:stretch/>
        </p:blipFill>
        <p:spPr>
          <a:xfrm>
            <a:off x="1752600" y="3397768"/>
            <a:ext cx="8686800" cy="702543"/>
          </a:xfrm>
          <a:prstGeom prst="rect">
            <a:avLst/>
          </a:prstGeom>
        </p:spPr>
      </p:pic>
      <p:sp>
        <p:nvSpPr>
          <p:cNvPr id="35" name="Content 2"/>
          <p:cNvSpPr>
            <a:spLocks noGrp="1"/>
          </p:cNvSpPr>
          <p:nvPr>
            <p:ph sz="quarter" idx="22"/>
          </p:nvPr>
        </p:nvSpPr>
        <p:spPr>
          <a:xfrm>
            <a:off x="609600" y="5558598"/>
            <a:ext cx="10972800" cy="950396"/>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Health care service expenditures presented do not reflect the amount paid by beneficiaries, but rather the amount paid by all sources.</a:t>
            </a:r>
          </a:p>
        </p:txBody>
      </p:sp>
    </p:spTree>
    <p:extLst>
      <p:ext uri="{BB962C8B-B14F-4D97-AF65-F5344CB8AC3E}">
        <p14:creationId xmlns:p14="http://schemas.microsoft.com/office/powerpoint/2010/main" val="38270006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5.13</a:t>
            </a:r>
          </a:p>
        </p:txBody>
      </p:sp>
      <p:sp>
        <p:nvSpPr>
          <p:cNvPr id="20" name="Content 1"/>
          <p:cNvSpPr>
            <a:spLocks noGrp="1"/>
          </p:cNvSpPr>
          <p:nvPr>
            <p:ph sz="quarter" idx="21"/>
          </p:nvPr>
        </p:nvSpPr>
        <p:spPr>
          <a:xfrm>
            <a:off x="609600" y="1299403"/>
            <a:ext cx="10972800" cy="640080"/>
          </a:xfrm>
        </p:spPr>
        <p:txBody>
          <a:bodyPr/>
          <a:lstStyle/>
          <a:p>
            <a:r>
              <a:rPr lang="en-US" dirty="0"/>
              <a:t>Total Out-of-Pocket Health Care Service Expenditures per User for Long-Term Facility Care and Skilled Nursing Facility Care, in Dollars, 2019</a:t>
            </a:r>
          </a:p>
        </p:txBody>
      </p:sp>
      <p:pic>
        <p:nvPicPr>
          <p:cNvPr id="4" name="Picture 3" descr="This exhibit contains a graph showing total out-of-pocket health care service expenditures per user for long-term facility care and skilled nursing facility care. ">
            <a:extLst>
              <a:ext uri="{FF2B5EF4-FFF2-40B4-BE49-F238E27FC236}">
                <a16:creationId xmlns:a16="http://schemas.microsoft.com/office/drawing/2014/main" id="{C7D24C8A-487D-4561-B0D2-04A3C617752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32536"/>
          <a:stretch/>
        </p:blipFill>
        <p:spPr>
          <a:xfrm>
            <a:off x="1752600" y="3429000"/>
            <a:ext cx="8686800" cy="690221"/>
          </a:xfrm>
          <a:prstGeom prst="rect">
            <a:avLst/>
          </a:prstGeom>
        </p:spPr>
      </p:pic>
      <p:sp>
        <p:nvSpPr>
          <p:cNvPr id="35" name="Content 2"/>
          <p:cNvSpPr>
            <a:spLocks noGrp="1"/>
          </p:cNvSpPr>
          <p:nvPr>
            <p:ph sz="quarter" idx="22"/>
          </p:nvPr>
        </p:nvSpPr>
        <p:spPr>
          <a:xfrm>
            <a:off x="609600" y="5694785"/>
            <a:ext cx="10972800" cy="790436"/>
          </a:xfrm>
        </p:spPr>
        <p:txBody>
          <a:bodyPr/>
          <a:lstStyle/>
          <a:p>
            <a:r>
              <a:rPr lang="en-US" dirty="0"/>
              <a:t>SOURCE: Centers for Medicare &amp; Medicaid Services, Medicare Current Beneficiary Survey, Survey File, 2019 and Cost Supplement File, 2019.</a:t>
            </a:r>
          </a:p>
          <a:p>
            <a:r>
              <a:rPr lang="en-US" dirty="0"/>
              <a:t>NOTES: See the Detailed Tables for complete point estimates and standard errors in the Exhibit. For definitions of key terms and information on the construction of measures, see the Appendices. Estimates are presented only for beneficiaries who used a given service at least once in the data collection year. Beneficiaries who received a Community interview answered questions themselves or by proxy. A facility staff member, such as a nurse, always answered questions about the beneficiary for Facility interviews. </a:t>
            </a:r>
          </a:p>
        </p:txBody>
      </p:sp>
    </p:spTree>
    <p:extLst>
      <p:ext uri="{BB962C8B-B14F-4D97-AF65-F5344CB8AC3E}">
        <p14:creationId xmlns:p14="http://schemas.microsoft.com/office/powerpoint/2010/main" val="15995335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r>
              <a:rPr lang="en-US" dirty="0"/>
              <a:t>Exhibit 5.14</a:t>
            </a:r>
          </a:p>
        </p:txBody>
      </p:sp>
      <p:sp>
        <p:nvSpPr>
          <p:cNvPr id="20" name="Content 1"/>
          <p:cNvSpPr>
            <a:spLocks noGrp="1"/>
          </p:cNvSpPr>
          <p:nvPr>
            <p:ph sz="quarter" idx="21"/>
          </p:nvPr>
        </p:nvSpPr>
        <p:spPr>
          <a:xfrm>
            <a:off x="609600" y="1299402"/>
            <a:ext cx="10972800" cy="960120"/>
          </a:xfrm>
        </p:spPr>
        <p:txBody>
          <a:bodyPr/>
          <a:lstStyle/>
          <a:p>
            <a:r>
              <a:rPr lang="en-US" dirty="0"/>
              <a:t>Annual Out-of-Pocket Medicare Premium Expenditures per Capita Among Medicare Beneficiaries Who Are Not Dual Eligible Overall and by Age, Type of Medicare Coverage, and Health Status, in Dollars, 2019</a:t>
            </a:r>
          </a:p>
        </p:txBody>
      </p:sp>
      <p:pic>
        <p:nvPicPr>
          <p:cNvPr id="4" name="Picture 3" descr="This exhibit contains a graph showing annual out-of-pocket Medicare premium expenditures per capita overall and by age, type of Medicare coverage, and health status for beneficiaries who are not dual eligible.">
            <a:extLst>
              <a:ext uri="{FF2B5EF4-FFF2-40B4-BE49-F238E27FC236}">
                <a16:creationId xmlns:a16="http://schemas.microsoft.com/office/drawing/2014/main" id="{48C0ACE3-89A7-4343-B075-3173B9CBE4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717"/>
          <a:stretch/>
        </p:blipFill>
        <p:spPr>
          <a:xfrm>
            <a:off x="1752600" y="2368239"/>
            <a:ext cx="8686800" cy="3081641"/>
          </a:xfrm>
          <a:prstGeom prst="rect">
            <a:avLst/>
          </a:prstGeom>
        </p:spPr>
      </p:pic>
      <p:sp>
        <p:nvSpPr>
          <p:cNvPr id="35" name="Content 2"/>
          <p:cNvSpPr>
            <a:spLocks noGrp="1"/>
          </p:cNvSpPr>
          <p:nvPr>
            <p:ph sz="quarter" idx="22"/>
          </p:nvPr>
        </p:nvSpPr>
        <p:spPr>
          <a:xfrm>
            <a:off x="609600" y="5558598"/>
            <a:ext cx="10972800" cy="960120"/>
          </a:xfrm>
        </p:spPr>
        <p:txBody>
          <a:bodyPr/>
          <a:lstStyle/>
          <a:p>
            <a:r>
              <a:rPr lang="en-US" dirty="0"/>
              <a:t>SOURCE: Centers for Medicare &amp; Medicaid Services, Medicare Current Beneficiary Survey, Survey File, 2019.</a:t>
            </a:r>
          </a:p>
          <a:p>
            <a:r>
              <a:rPr lang="en-US" dirty="0"/>
              <a:t>NOTES: See the Detailed Tables for complete point estimates and standard errors in the Exhibit. For definitions of key terms and information on the construction of measures, see the Appendices. Estimates are presented for beneficiaries who are not dual eligible for both Medicare and Medicaid. Beneficiaries who are classified as dual eligible can be either partial- or full-benefit dual eligible. Beneficiaries who received a Community interview answered questions themselves or by proxy. A facility staff member, such as a nurse, always answered questions about the beneficiary for Facility interviews. FFS stands for Fee-for-Service.</a:t>
            </a:r>
          </a:p>
        </p:txBody>
      </p:sp>
    </p:spTree>
    <p:extLst>
      <p:ext uri="{BB962C8B-B14F-4D97-AF65-F5344CB8AC3E}">
        <p14:creationId xmlns:p14="http://schemas.microsoft.com/office/powerpoint/2010/main" val="34536834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303345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p:cNvSpPr>
            <a:spLocks noGrp="1"/>
          </p:cNvSpPr>
          <p:nvPr>
            <p:ph type="title"/>
          </p:nvPr>
        </p:nvSpPr>
        <p:spPr/>
        <p:txBody>
          <a:bodyPr/>
          <a:lstStyle/>
          <a:p>
            <a:r>
              <a:rPr lang="en-US" dirty="0"/>
              <a:t>Trends</a:t>
            </a:r>
          </a:p>
        </p:txBody>
      </p:sp>
    </p:spTree>
    <p:extLst>
      <p:ext uri="{BB962C8B-B14F-4D97-AF65-F5344CB8AC3E}">
        <p14:creationId xmlns:p14="http://schemas.microsoft.com/office/powerpoint/2010/main" val="2785582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a:xfrm>
            <a:off x="609600" y="683996"/>
            <a:ext cx="10972800" cy="358140"/>
          </a:xfrm>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a:t>
            </a:r>
            <a:r>
              <a:rPr lang="en-US" dirty="0"/>
              <a:t>T.1</a:t>
            </a:r>
            <a:r>
              <a:rPr lang="en-US" sz="1600" i="0" u="none" cap="none" baseline="0" dirty="0">
                <a:solidFill>
                  <a:schemeClr val="tx2"/>
                </a:solidFill>
                <a:effectLst/>
              </a:rPr>
              <a:t> </a:t>
            </a:r>
            <a:endParaRPr lang="en-US" sz="1600" dirty="0">
              <a:effectLst/>
            </a:endParaRPr>
          </a:p>
        </p:txBody>
      </p:sp>
      <p:sp>
        <p:nvSpPr>
          <p:cNvPr id="20" name="Content 1"/>
          <p:cNvSpPr>
            <a:spLocks noGrp="1"/>
          </p:cNvSpPr>
          <p:nvPr>
            <p:ph sz="quarter" idx="21"/>
          </p:nvPr>
        </p:nvSpPr>
        <p:spPr>
          <a:xfrm>
            <a:off x="609600" y="1067804"/>
            <a:ext cx="10972800" cy="960120"/>
          </a:xfrm>
        </p:spPr>
        <p:txBody>
          <a:bodyPr/>
          <a:lstStyle/>
          <a:p>
            <a:r>
              <a:rPr lang="en-US" dirty="0">
                <a:effectLst/>
                <a:latin typeface="+mn-lt"/>
                <a:ea typeface="Calibri" panose="020F0502020204030204" pitchFamily="34" charset="0"/>
              </a:rPr>
              <a:t>Self-Reported Receipt of Flu Shot Among Medicare Beneficiaries Living Only in the Community by Age, 2016-2019</a:t>
            </a:r>
            <a:endParaRPr lang="en-US" sz="2400" dirty="0">
              <a:latin typeface="+mn-lt"/>
            </a:endParaRPr>
          </a:p>
        </p:txBody>
      </p:sp>
      <p:pic>
        <p:nvPicPr>
          <p:cNvPr id="4" name="Picture 3" descr="This exhibit contains a graph showing self-reported receipt of flu shot in 2016 through 2019 among Medicare beneficiaries living only in the community by age.">
            <a:extLst>
              <a:ext uri="{FF2B5EF4-FFF2-40B4-BE49-F238E27FC236}">
                <a16:creationId xmlns:a16="http://schemas.microsoft.com/office/drawing/2014/main" id="{D25A7776-CE67-490E-A63C-B2C0081B2D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889760" y="1692046"/>
            <a:ext cx="4206240" cy="4806032"/>
          </a:xfrm>
          <a:prstGeom prst="rect">
            <a:avLst/>
          </a:prstGeom>
        </p:spPr>
      </p:pic>
      <p:sp>
        <p:nvSpPr>
          <p:cNvPr id="35" name="Content 2"/>
          <p:cNvSpPr>
            <a:spLocks noGrp="1"/>
          </p:cNvSpPr>
          <p:nvPr>
            <p:ph sz="quarter" idx="22"/>
          </p:nvPr>
        </p:nvSpPr>
        <p:spPr>
          <a:xfrm>
            <a:off x="6533565" y="4513635"/>
            <a:ext cx="5048835" cy="1984444"/>
          </a:xfrm>
        </p:spPr>
        <p:txBody>
          <a:bodyPr/>
          <a:lstStyle/>
          <a:p>
            <a:pPr marL="0" marR="0">
              <a:spcBef>
                <a:spcPts val="600"/>
              </a:spcBef>
              <a:spcAft>
                <a:spcPts val="0"/>
              </a:spcAft>
            </a:pPr>
            <a:r>
              <a:rPr lang="en-US" dirty="0"/>
              <a:t>SOURCE: </a:t>
            </a:r>
            <a:r>
              <a:rPr lang="en-US" dirty="0">
                <a:effectLst/>
                <a:latin typeface="Tahoma" panose="020B0604030504040204" pitchFamily="34" charset="0"/>
                <a:ea typeface="Calibri" panose="020F0502020204030204" pitchFamily="34" charset="0"/>
              </a:rPr>
              <a:t>Centers for Medicare &amp; Medicaid Services, Medicare Current Beneficiary Survey, Survey File, 2016-2019. </a:t>
            </a:r>
          </a:p>
          <a:p>
            <a:pPr>
              <a:spcBef>
                <a:spcPts val="600"/>
              </a:spcBef>
              <a:spcAft>
                <a:spcPts val="0"/>
              </a:spcAft>
            </a:pPr>
            <a:r>
              <a:rPr lang="en-US" dirty="0"/>
              <a:t>NOTES: </a:t>
            </a:r>
            <a:r>
              <a:rPr lang="en-US" dirty="0">
                <a:effectLst/>
                <a:latin typeface="Tahoma" panose="020B0604030504040204" pitchFamily="34" charset="0"/>
                <a:ea typeface="Calibri" panose="020F0502020204030204" pitchFamily="34" charset="0"/>
              </a:rPr>
              <a:t>See the Detailed Tables for complete point estimates and standard errors in the Exhibit. For definitions of key terms and information on the construction of measures, see the Appendices. Estimates are presented for beneficiaries who completed only Community interviews during the year. This excludes beneficiaries for whom any Facility interview was completed during the year. Beneficiaries who received a Community interview answered questions themselves or by proxy. Estimates presented are cross-sectional estimates for each data year and do not represent longitudinal trends. Trends are presented for informational purposes only and should not be interpreted as significant population-level changes.  </a:t>
            </a:r>
          </a:p>
          <a:p>
            <a:pPr marL="0" marR="0">
              <a:spcBef>
                <a:spcPts val="600"/>
              </a:spcBef>
              <a:spcAft>
                <a:spcPts val="0"/>
              </a:spcAft>
            </a:pPr>
            <a:endParaRPr lang="en-US" dirty="0"/>
          </a:p>
        </p:txBody>
      </p:sp>
    </p:spTree>
    <p:extLst>
      <p:ext uri="{BB962C8B-B14F-4D97-AF65-F5344CB8AC3E}">
        <p14:creationId xmlns:p14="http://schemas.microsoft.com/office/powerpoint/2010/main" val="3587792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p:cNvSpPr>
            <a:spLocks noGrp="1"/>
          </p:cNvSpPr>
          <p:nvPr>
            <p:ph type="title"/>
          </p:nvPr>
        </p:nvSpPr>
        <p:spPr>
          <a:xfrm>
            <a:off x="609600" y="683996"/>
            <a:ext cx="10972800" cy="358140"/>
          </a:xfrm>
        </p:spPr>
        <p:txBody>
          <a:bodyPr/>
          <a:lstStyle/>
          <a:p>
            <a:pPr marL="0" marR="0" lvl="0" indent="0" algn="ctr" defTabSz="914400" rtl="0" eaLnBrk="1" fontAlgn="base" latinLnBrk="0" hangingPunct="1">
              <a:lnSpc>
                <a:spcPct val="100000"/>
              </a:lnSpc>
              <a:spcBef>
                <a:spcPts val="400"/>
              </a:spcBef>
              <a:spcAft>
                <a:spcPts val="1200"/>
              </a:spcAft>
              <a:buClrTx/>
              <a:buSzTx/>
              <a:buFontTx/>
              <a:buNone/>
              <a:tabLst/>
              <a:defRPr/>
            </a:pPr>
            <a:r>
              <a:rPr lang="en-US" sz="1600" i="0" u="none" cap="none" baseline="0" dirty="0">
                <a:solidFill>
                  <a:schemeClr val="tx2"/>
                </a:solidFill>
                <a:effectLst/>
              </a:rPr>
              <a:t>Exhibit </a:t>
            </a:r>
            <a:r>
              <a:rPr lang="en-US" dirty="0"/>
              <a:t>T.2</a:t>
            </a:r>
            <a:r>
              <a:rPr lang="en-US" sz="1600" i="0" u="none" cap="none" baseline="0" dirty="0">
                <a:solidFill>
                  <a:schemeClr val="tx2"/>
                </a:solidFill>
                <a:effectLst/>
              </a:rPr>
              <a:t> </a:t>
            </a:r>
            <a:endParaRPr lang="en-US" sz="1600" dirty="0">
              <a:effectLst/>
            </a:endParaRPr>
          </a:p>
        </p:txBody>
      </p:sp>
      <p:sp>
        <p:nvSpPr>
          <p:cNvPr id="20" name="Content 1"/>
          <p:cNvSpPr>
            <a:spLocks noGrp="1"/>
          </p:cNvSpPr>
          <p:nvPr>
            <p:ph sz="quarter" idx="21"/>
          </p:nvPr>
        </p:nvSpPr>
        <p:spPr>
          <a:xfrm>
            <a:off x="609600" y="1067804"/>
            <a:ext cx="10972800" cy="960120"/>
          </a:xfrm>
        </p:spPr>
        <p:txBody>
          <a:bodyPr/>
          <a:lstStyle/>
          <a:p>
            <a:r>
              <a:rPr lang="en-US" dirty="0">
                <a:effectLst/>
                <a:latin typeface="+mn-lt"/>
                <a:ea typeface="Calibri" panose="020F0502020204030204" pitchFamily="34" charset="0"/>
              </a:rPr>
              <a:t>Total Health Care Service Expenditures Among Medicare Beneficiaries with Fee-for-Service Coverage for Selected Service Types, in Millions of 2019 Dollars, 2016-2019</a:t>
            </a:r>
            <a:endParaRPr lang="en-US" sz="2800" dirty="0">
              <a:latin typeface="+mn-lt"/>
            </a:endParaRPr>
          </a:p>
        </p:txBody>
      </p:sp>
      <p:pic>
        <p:nvPicPr>
          <p:cNvPr id="3" name="Picture 2" descr="This exhibit contains a graph showing total health care services expenditures in 2016 through 2019 among Medicare beneficiaries with fee-for-service coverage for selected service types, in millions of 2019 dollars.">
            <a:extLst>
              <a:ext uri="{FF2B5EF4-FFF2-40B4-BE49-F238E27FC236}">
                <a16:creationId xmlns:a16="http://schemas.microsoft.com/office/drawing/2014/main" id="{6375D33A-2C1F-4656-A090-17997270C1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889760" y="1689267"/>
            <a:ext cx="4206240" cy="4806032"/>
          </a:xfrm>
          <a:prstGeom prst="rect">
            <a:avLst/>
          </a:prstGeom>
        </p:spPr>
      </p:pic>
      <p:sp>
        <p:nvSpPr>
          <p:cNvPr id="35" name="Content 2"/>
          <p:cNvSpPr>
            <a:spLocks noGrp="1"/>
          </p:cNvSpPr>
          <p:nvPr>
            <p:ph sz="quarter" idx="22"/>
          </p:nvPr>
        </p:nvSpPr>
        <p:spPr>
          <a:xfrm>
            <a:off x="6534912" y="3429000"/>
            <a:ext cx="5047488" cy="3066300"/>
          </a:xfrm>
        </p:spPr>
        <p:txBody>
          <a:bodyPr/>
          <a:lstStyle/>
          <a:p>
            <a:pPr marL="0" marR="0">
              <a:spcBef>
                <a:spcPts val="600"/>
              </a:spcBef>
              <a:spcAft>
                <a:spcPts val="0"/>
              </a:spcAft>
            </a:pPr>
            <a:r>
              <a:rPr lang="en-US" dirty="0">
                <a:latin typeface="+mn-lt"/>
              </a:rPr>
              <a:t>SOURCE: </a:t>
            </a:r>
            <a:r>
              <a:rPr lang="en-US" dirty="0">
                <a:effectLst/>
                <a:latin typeface="+mn-lt"/>
                <a:ea typeface="Calibri" panose="020F0502020204030204" pitchFamily="34" charset="0"/>
              </a:rPr>
              <a:t>Centers for Medicare &amp; Medicaid Services, Medicare Current Beneficiary Survey, Cost Supplement File, 2016-2019. </a:t>
            </a:r>
          </a:p>
          <a:p>
            <a:pPr>
              <a:spcBef>
                <a:spcPts val="600"/>
              </a:spcBef>
              <a:spcAft>
                <a:spcPts val="0"/>
              </a:spcAft>
            </a:pPr>
            <a:r>
              <a:rPr lang="en-US" dirty="0">
                <a:latin typeface="+mn-lt"/>
              </a:rPr>
              <a:t>NOTES: </a:t>
            </a:r>
            <a:r>
              <a:rPr lang="en-US" dirty="0">
                <a:effectLst/>
                <a:latin typeface="+mn-lt"/>
                <a:ea typeface="Calibri" panose="020F0502020204030204" pitchFamily="34" charset="0"/>
              </a:rPr>
              <a:t>See the Detailed Tables for complete point estimates and standard errors in the Exhibit. For definitions of key terms and information on the construction of measures, see the Appendices. Beneficiaries who received a Community interview answered questions themselves or by proxy. A facility staff member, such as a nurse, always answered questions about the beneficiary for Facility interviews. Estimates are only presented for beneficiaries who had Medicare Fee-for-Service coverage. Health care service expenditures presented do not reflect the amount paid by beneficiaries, but rather the amount paid by all sources. Estimates for Medicare Home Health Services are only presented in the Chartbook for beneficiaries in each year who completed at least one Community interview during the year and are therefore excluded from this Exhibit. Estimates for Prescription Drugs, Dental Services, Vision Services, and Hearing Services are not comparable across the full trending time period and are therefore excluded from this Exhibit. Estimates presented are cross-sectional estimates for each data year and do not represent longitudinal trends. Trends are presented for informational purposes only and should not be interpreted as significant population-level changes. </a:t>
            </a:r>
            <a:endParaRPr lang="en-US" dirty="0">
              <a:latin typeface="+mn-lt"/>
            </a:endParaRPr>
          </a:p>
        </p:txBody>
      </p:sp>
    </p:spTree>
    <p:extLst>
      <p:ext uri="{BB962C8B-B14F-4D97-AF65-F5344CB8AC3E}">
        <p14:creationId xmlns:p14="http://schemas.microsoft.com/office/powerpoint/2010/main" val="3933353765"/>
      </p:ext>
    </p:extLst>
  </p:cSld>
  <p:clrMapOvr>
    <a:masterClrMapping/>
  </p:clrMapOvr>
</p:sld>
</file>

<file path=ppt/theme/theme1.xml><?xml version="1.0" encoding="utf-8"?>
<a:theme xmlns:a="http://schemas.openxmlformats.org/drawingml/2006/main" name="MCBS">
  <a:themeElements>
    <a:clrScheme name="Custom 1">
      <a:dk1>
        <a:srgbClr val="000000"/>
      </a:dk1>
      <a:lt1>
        <a:srgbClr val="FFFFFF"/>
      </a:lt1>
      <a:dk2>
        <a:srgbClr val="393A3D"/>
      </a:dk2>
      <a:lt2>
        <a:srgbClr val="FFFFFF"/>
      </a:lt2>
      <a:accent1>
        <a:srgbClr val="074480"/>
      </a:accent1>
      <a:accent2>
        <a:srgbClr val="D3DAE4"/>
      </a:accent2>
      <a:accent3>
        <a:srgbClr val="317347"/>
      </a:accent3>
      <a:accent4>
        <a:srgbClr val="FDBA17"/>
      </a:accent4>
      <a:accent5>
        <a:srgbClr val="FFD528"/>
      </a:accent5>
      <a:accent6>
        <a:srgbClr val="806000"/>
      </a:accent6>
      <a:hlink>
        <a:srgbClr val="074480"/>
      </a:hlink>
      <a:folHlink>
        <a:srgbClr val="55565A"/>
      </a:folHlink>
    </a:clrScheme>
    <a:fontScheme name="Tahoma (508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marL="0" indent="0">
          <a:buFontTx/>
          <a:buNone/>
          <a:defRPr sz="2400" kern="0" dirty="0" smtClean="0">
            <a:solidFill>
              <a:schemeClr val="tx1"/>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2" charset="-128"/>
          </a:defRPr>
        </a:defPPr>
      </a:lstStyle>
    </a:lnDef>
    <a:txDef>
      <a:spPr bwMode="auto">
        <a:ln/>
      </a:spPr>
      <a:bodyPr vert="horz" wrap="square" lIns="91440" tIns="45720" rIns="91440" bIns="45720" numCol="1" rtlCol="0" anchor="t" anchorCtr="0" compatLnSpc="1">
        <a:prstTxWarp prst="textNoShape">
          <a:avLst/>
        </a:prstTxWarp>
        <a:spAutoFit/>
      </a:bodyPr>
      <a:lstStyle>
        <a:defPPr>
          <a:defRPr sz="1200" b="1" dirty="0">
            <a:solidFill>
              <a:srgbClr val="393A3D"/>
            </a:solidFill>
          </a:defRPr>
        </a:defPPr>
      </a:lstStyle>
      <a:style>
        <a:lnRef idx="2">
          <a:schemeClr val="accent2"/>
        </a:lnRef>
        <a:fillRef idx="1">
          <a:schemeClr val="lt1"/>
        </a:fillRef>
        <a:effectRef idx="0">
          <a:schemeClr val="accent2"/>
        </a:effectRef>
        <a:fontRef idx="minor">
          <a:schemeClr val="dk1"/>
        </a:fontRef>
      </a: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CBS" id="{B3375CF8-0811-4B71-81FD-68F54BBD98D8}" vid="{FEB55251-8BBF-4320-9E8F-F9FB341486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1540</TotalTime>
  <Words>8393</Words>
  <Application>Microsoft Office PowerPoint</Application>
  <PresentationFormat>Widescreen</PresentationFormat>
  <Paragraphs>267</Paragraphs>
  <Slides>65</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Arial</vt:lpstr>
      <vt:lpstr>Calibri</vt:lpstr>
      <vt:lpstr>Tahoma</vt:lpstr>
      <vt:lpstr>Times New Roman</vt:lpstr>
      <vt:lpstr>MCBS</vt:lpstr>
      <vt:lpstr>2019 MCBS Chartbook Supplement</vt:lpstr>
      <vt:lpstr>Overview</vt:lpstr>
      <vt:lpstr>What’s New in 2019?</vt:lpstr>
      <vt:lpstr>Special Feature: Telemedicine Use and Experiences with Forgone Care During the COVID-19 Pandemic </vt:lpstr>
      <vt:lpstr>Exhibit S.1 </vt:lpstr>
      <vt:lpstr>Exhibit S.2 </vt:lpstr>
      <vt:lpstr>Trends</vt:lpstr>
      <vt:lpstr>Exhibit T.1 </vt:lpstr>
      <vt:lpstr>Exhibit T.2 </vt:lpstr>
      <vt:lpstr>Section 1: Who Is in the Medicare Population? </vt:lpstr>
      <vt:lpstr>Exhibit 1.1 </vt:lpstr>
      <vt:lpstr>Exhibit 1.2 </vt:lpstr>
      <vt:lpstr>Exhibit 1.3 </vt:lpstr>
      <vt:lpstr>Exhibit 1.4 </vt:lpstr>
      <vt:lpstr>Exhibit 1.5 </vt:lpstr>
      <vt:lpstr>Exhibit 1.6 </vt:lpstr>
      <vt:lpstr>Section 2: How Healthy Are Medicare Beneficiaries?</vt:lpstr>
      <vt:lpstr>Exhibit 2.1 </vt:lpstr>
      <vt:lpstr>Exhibit 2.2 </vt:lpstr>
      <vt:lpstr>Exhibit 2.3 </vt:lpstr>
      <vt:lpstr>Exhibit 2.4</vt:lpstr>
      <vt:lpstr>Exhibit 2.5</vt:lpstr>
      <vt:lpstr>Exhibit 2.6 </vt:lpstr>
      <vt:lpstr>Exhibit 2.7 </vt:lpstr>
      <vt:lpstr>Exhibit 2.8</vt:lpstr>
      <vt:lpstr>Exhibit 2.9 </vt:lpstr>
      <vt:lpstr>Exhibit 2.10</vt:lpstr>
      <vt:lpstr>Exhibit 2.11 </vt:lpstr>
      <vt:lpstr>Exhibit 2.12 </vt:lpstr>
      <vt:lpstr>Section 3: What Is the Medicare Population’s Access to Care and How Satisfied Are They With Their Care?</vt:lpstr>
      <vt:lpstr>Exhibit 3.1 </vt:lpstr>
      <vt:lpstr>Exhibit 3.2 </vt:lpstr>
      <vt:lpstr>Exhibit 3.3 </vt:lpstr>
      <vt:lpstr>Exhibit 3.4 </vt:lpstr>
      <vt:lpstr>Exhibit 3.5 </vt:lpstr>
      <vt:lpstr>Exhibit 3.6 </vt:lpstr>
      <vt:lpstr>Exhibit 3.7 </vt:lpstr>
      <vt:lpstr>Exhibit 3.8 </vt:lpstr>
      <vt:lpstr>Exhibit 3.9 </vt:lpstr>
      <vt:lpstr>Exhibit 3.10 </vt:lpstr>
      <vt:lpstr>Section 4: What Health Care Services Do Medicare Beneficiaries Receive?  </vt:lpstr>
      <vt:lpstr>Exhibit 4.1 </vt:lpstr>
      <vt:lpstr>Exhibit 4.2 </vt:lpstr>
      <vt:lpstr>Exhibit 4.3 </vt:lpstr>
      <vt:lpstr>Exhibit 4.4 </vt:lpstr>
      <vt:lpstr>Exhibit 4.5 </vt:lpstr>
      <vt:lpstr>Exhibit 4.6 </vt:lpstr>
      <vt:lpstr>Exhibit 4.7 </vt:lpstr>
      <vt:lpstr>Exhibit 4.8 </vt:lpstr>
      <vt:lpstr>Section 5: How Much Do Health Care Services for the Medicare Population Cost?</vt:lpstr>
      <vt:lpstr>Exhibit 5.1 </vt:lpstr>
      <vt:lpstr>Exhibit 5.2 </vt:lpstr>
      <vt:lpstr>Exhibit 5.3 </vt:lpstr>
      <vt:lpstr>Exhibit 5.4 </vt:lpstr>
      <vt:lpstr>Exhibit 5.5 </vt:lpstr>
      <vt:lpstr>Exhibit 5.6 </vt:lpstr>
      <vt:lpstr>Exhibit 5.7 </vt:lpstr>
      <vt:lpstr>Exhibit 5.8 </vt:lpstr>
      <vt:lpstr>Exhibit 5.9 </vt:lpstr>
      <vt:lpstr>Exhibit 5.10 </vt:lpstr>
      <vt:lpstr>Exhibit 5.11</vt:lpstr>
      <vt:lpstr>Exhibit 5.12</vt:lpstr>
      <vt:lpstr>Exhibit 5.13</vt:lpstr>
      <vt:lpstr>Exhibit 5.14</vt:lpstr>
      <vt:lpstr>Thank you!</vt:lpstr>
    </vt:vector>
  </TitlesOfParts>
  <Manager>CMS</Manager>
  <Company>Centers for Medicare &amp; Medicaid Services (CMS)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MCBS Chartbook</dc:title>
  <dc:subject>2019 MCBS Chartbook</dc:subject>
  <dc:creator>CMS</dc:creator>
  <cp:keywords>MCBS; Chartbook; Survey File; Cost Supplement File; 2019</cp:keywords>
  <cp:lastModifiedBy>Sarah Hoyt</cp:lastModifiedBy>
  <cp:revision>90</cp:revision>
  <dcterms:created xsi:type="dcterms:W3CDTF">2020-10-20T19:31:14Z</dcterms:created>
  <dcterms:modified xsi:type="dcterms:W3CDTF">2022-01-14T22:53:20Z</dcterms:modified>
</cp:coreProperties>
</file>