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8" r:id="rId2"/>
    <p:sldId id="266" r:id="rId3"/>
    <p:sldId id="267" r:id="rId4"/>
    <p:sldId id="329" r:id="rId5"/>
    <p:sldId id="330" r:id="rId6"/>
    <p:sldId id="331" r:id="rId7"/>
    <p:sldId id="334" r:id="rId8"/>
    <p:sldId id="338" r:id="rId9"/>
    <p:sldId id="339" r:id="rId10"/>
    <p:sldId id="268" r:id="rId11"/>
    <p:sldId id="269" r:id="rId12"/>
    <p:sldId id="333" r:id="rId13"/>
    <p:sldId id="270" r:id="rId14"/>
    <p:sldId id="271" r:id="rId15"/>
    <p:sldId id="272" r:id="rId16"/>
    <p:sldId id="273" r:id="rId17"/>
    <p:sldId id="344" r:id="rId18"/>
    <p:sldId id="274" r:id="rId19"/>
    <p:sldId id="275" r:id="rId20"/>
    <p:sldId id="276" r:id="rId21"/>
    <p:sldId id="277" r:id="rId22"/>
    <p:sldId id="278" r:id="rId23"/>
    <p:sldId id="279" r:id="rId24"/>
    <p:sldId id="280" r:id="rId25"/>
    <p:sldId id="281" r:id="rId26"/>
    <p:sldId id="343"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327" r:id="rId40"/>
    <p:sldId id="297" r:id="rId41"/>
    <p:sldId id="298" r:id="rId42"/>
    <p:sldId id="301" r:id="rId43"/>
    <p:sldId id="313" r:id="rId44"/>
    <p:sldId id="314" r:id="rId45"/>
    <p:sldId id="328" r:id="rId46"/>
    <p:sldId id="302" r:id="rId47"/>
    <p:sldId id="340" r:id="rId48"/>
    <p:sldId id="303" r:id="rId49"/>
    <p:sldId id="341" r:id="rId50"/>
    <p:sldId id="315" r:id="rId51"/>
    <p:sldId id="316" r:id="rId52"/>
    <p:sldId id="304" r:id="rId53"/>
    <p:sldId id="317" r:id="rId54"/>
    <p:sldId id="306" r:id="rId55"/>
    <p:sldId id="319" r:id="rId56"/>
    <p:sldId id="307" r:id="rId57"/>
    <p:sldId id="320" r:id="rId58"/>
    <p:sldId id="342" r:id="rId59"/>
    <p:sldId id="321" r:id="rId60"/>
    <p:sldId id="308" r:id="rId61"/>
    <p:sldId id="323" r:id="rId62"/>
    <p:sldId id="309" r:id="rId63"/>
    <p:sldId id="324" r:id="rId64"/>
    <p:sldId id="325" r:id="rId65"/>
    <p:sldId id="264"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E2A2E7C-FA23-F20E-2D30-6EF416721222}" name="Praveen Karunatileka (he/him)" initials="PK(" userId="S::Karunatileka-Praveen@norc.org::2b66174b-b290-4f67-bfa9-51643f3428c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rie Goetsch" initials="CG" lastIdx="1" clrIdx="0">
    <p:extLst>
      <p:ext uri="{19B8F6BF-5375-455C-9EA6-DF929625EA0E}">
        <p15:presenceInfo xmlns:p15="http://schemas.microsoft.com/office/powerpoint/2012/main" userId="S::Goetsch-Carrie@norc.org::407927d7-d90d-478f-be3d-d3c6df143326" providerId="AD"/>
      </p:ext>
    </p:extLst>
  </p:cmAuthor>
  <p:cmAuthor id="2" name="Meredith Passero" initials="MP" lastIdx="1" clrIdx="1">
    <p:extLst>
      <p:ext uri="{19B8F6BF-5375-455C-9EA6-DF929625EA0E}">
        <p15:presenceInfo xmlns:p15="http://schemas.microsoft.com/office/powerpoint/2012/main" userId="S::Passero-Meredith@norc.org::6499f02f-1a7d-41ac-8278-45f1f16fdfbf" providerId="AD"/>
      </p:ext>
    </p:extLst>
  </p:cmAuthor>
  <p:cmAuthor id="3" name="Sarah Hoyt" initials="SH" lastIdx="2" clrIdx="2">
    <p:extLst>
      <p:ext uri="{19B8F6BF-5375-455C-9EA6-DF929625EA0E}">
        <p15:presenceInfo xmlns:p15="http://schemas.microsoft.com/office/powerpoint/2012/main" userId="S::Hoyt-Sarah@norc.org::39ad8519-6385-4fd5-a995-e1b9db3fd4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74582"/>
    <a:srgbClr val="4875A1"/>
    <a:srgbClr val="44739F"/>
    <a:srgbClr val="83A2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16074" autoAdjust="0"/>
    <p:restoredTop sz="86455" autoAdjust="0"/>
  </p:normalViewPr>
  <p:slideViewPr>
    <p:cSldViewPr snapToGrid="0">
      <p:cViewPr>
        <p:scale>
          <a:sx n="75" d="100"/>
          <a:sy n="75" d="100"/>
        </p:scale>
        <p:origin x="1080" y="51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BB83F-3341-4044-9403-CDE61CD435FE}" type="datetimeFigureOut">
              <a:rPr lang="en-US" smtClean="0"/>
              <a:t>1/23/2023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E0126-DAE3-4B42-903B-81DBB947EE77}" type="slidenum">
              <a:rPr lang="en-US" smtClean="0"/>
              <a:t>‹#›</a:t>
            </a:fld>
            <a:endParaRPr lang="en-US" dirty="0"/>
          </a:p>
        </p:txBody>
      </p:sp>
    </p:spTree>
    <p:extLst>
      <p:ext uri="{BB962C8B-B14F-4D97-AF65-F5344CB8AC3E}">
        <p14:creationId xmlns:p14="http://schemas.microsoft.com/office/powerpoint/2010/main" val="165308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6</a:t>
            </a:fld>
            <a:endParaRPr lang="en-US" dirty="0"/>
          </a:p>
        </p:txBody>
      </p:sp>
    </p:spTree>
    <p:extLst>
      <p:ext uri="{BB962C8B-B14F-4D97-AF65-F5344CB8AC3E}">
        <p14:creationId xmlns:p14="http://schemas.microsoft.com/office/powerpoint/2010/main" val="1686169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35</a:t>
            </a:fld>
            <a:endParaRPr lang="en-US" dirty="0"/>
          </a:p>
        </p:txBody>
      </p:sp>
    </p:spTree>
    <p:extLst>
      <p:ext uri="{BB962C8B-B14F-4D97-AF65-F5344CB8AC3E}">
        <p14:creationId xmlns:p14="http://schemas.microsoft.com/office/powerpoint/2010/main" val="3154537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38</a:t>
            </a:fld>
            <a:endParaRPr lang="en-US" dirty="0"/>
          </a:p>
        </p:txBody>
      </p:sp>
    </p:spTree>
    <p:extLst>
      <p:ext uri="{BB962C8B-B14F-4D97-AF65-F5344CB8AC3E}">
        <p14:creationId xmlns:p14="http://schemas.microsoft.com/office/powerpoint/2010/main" val="2100700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40</a:t>
            </a:fld>
            <a:endParaRPr lang="en-US" dirty="0"/>
          </a:p>
        </p:txBody>
      </p:sp>
    </p:spTree>
    <p:extLst>
      <p:ext uri="{BB962C8B-B14F-4D97-AF65-F5344CB8AC3E}">
        <p14:creationId xmlns:p14="http://schemas.microsoft.com/office/powerpoint/2010/main" val="2138085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41</a:t>
            </a:fld>
            <a:endParaRPr lang="en-US" dirty="0"/>
          </a:p>
        </p:txBody>
      </p:sp>
    </p:spTree>
    <p:extLst>
      <p:ext uri="{BB962C8B-B14F-4D97-AF65-F5344CB8AC3E}">
        <p14:creationId xmlns:p14="http://schemas.microsoft.com/office/powerpoint/2010/main" val="2808034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43</a:t>
            </a:fld>
            <a:endParaRPr lang="en-US" dirty="0"/>
          </a:p>
        </p:txBody>
      </p:sp>
    </p:spTree>
    <p:extLst>
      <p:ext uri="{BB962C8B-B14F-4D97-AF65-F5344CB8AC3E}">
        <p14:creationId xmlns:p14="http://schemas.microsoft.com/office/powerpoint/2010/main" val="401791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44</a:t>
            </a:fld>
            <a:endParaRPr lang="en-US" dirty="0"/>
          </a:p>
        </p:txBody>
      </p:sp>
    </p:spTree>
    <p:extLst>
      <p:ext uri="{BB962C8B-B14F-4D97-AF65-F5344CB8AC3E}">
        <p14:creationId xmlns:p14="http://schemas.microsoft.com/office/powerpoint/2010/main" val="924655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45</a:t>
            </a:fld>
            <a:endParaRPr lang="en-US" dirty="0"/>
          </a:p>
        </p:txBody>
      </p:sp>
    </p:spTree>
    <p:extLst>
      <p:ext uri="{BB962C8B-B14F-4D97-AF65-F5344CB8AC3E}">
        <p14:creationId xmlns:p14="http://schemas.microsoft.com/office/powerpoint/2010/main" val="1633039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47</a:t>
            </a:fld>
            <a:endParaRPr lang="en-US" dirty="0"/>
          </a:p>
        </p:txBody>
      </p:sp>
    </p:spTree>
    <p:extLst>
      <p:ext uri="{BB962C8B-B14F-4D97-AF65-F5344CB8AC3E}">
        <p14:creationId xmlns:p14="http://schemas.microsoft.com/office/powerpoint/2010/main" val="2867122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52</a:t>
            </a:fld>
            <a:endParaRPr lang="en-US" dirty="0"/>
          </a:p>
        </p:txBody>
      </p:sp>
    </p:spTree>
    <p:extLst>
      <p:ext uri="{BB962C8B-B14F-4D97-AF65-F5344CB8AC3E}">
        <p14:creationId xmlns:p14="http://schemas.microsoft.com/office/powerpoint/2010/main" val="934161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57</a:t>
            </a:fld>
            <a:endParaRPr lang="en-US" dirty="0"/>
          </a:p>
        </p:txBody>
      </p:sp>
    </p:spTree>
    <p:extLst>
      <p:ext uri="{BB962C8B-B14F-4D97-AF65-F5344CB8AC3E}">
        <p14:creationId xmlns:p14="http://schemas.microsoft.com/office/powerpoint/2010/main" val="3481294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9</a:t>
            </a:fld>
            <a:endParaRPr lang="en-US" dirty="0"/>
          </a:p>
        </p:txBody>
      </p:sp>
    </p:spTree>
    <p:extLst>
      <p:ext uri="{BB962C8B-B14F-4D97-AF65-F5344CB8AC3E}">
        <p14:creationId xmlns:p14="http://schemas.microsoft.com/office/powerpoint/2010/main" val="2681340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58</a:t>
            </a:fld>
            <a:endParaRPr lang="en-US" dirty="0"/>
          </a:p>
        </p:txBody>
      </p:sp>
    </p:spTree>
    <p:extLst>
      <p:ext uri="{BB962C8B-B14F-4D97-AF65-F5344CB8AC3E}">
        <p14:creationId xmlns:p14="http://schemas.microsoft.com/office/powerpoint/2010/main" val="2147457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59</a:t>
            </a:fld>
            <a:endParaRPr lang="en-US" dirty="0"/>
          </a:p>
        </p:txBody>
      </p:sp>
    </p:spTree>
    <p:extLst>
      <p:ext uri="{BB962C8B-B14F-4D97-AF65-F5344CB8AC3E}">
        <p14:creationId xmlns:p14="http://schemas.microsoft.com/office/powerpoint/2010/main" val="2925026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63</a:t>
            </a:fld>
            <a:endParaRPr lang="en-US" dirty="0"/>
          </a:p>
        </p:txBody>
      </p:sp>
    </p:spTree>
    <p:extLst>
      <p:ext uri="{BB962C8B-B14F-4D97-AF65-F5344CB8AC3E}">
        <p14:creationId xmlns:p14="http://schemas.microsoft.com/office/powerpoint/2010/main" val="775869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15</a:t>
            </a:fld>
            <a:endParaRPr lang="en-US" dirty="0"/>
          </a:p>
        </p:txBody>
      </p:sp>
    </p:spTree>
    <p:extLst>
      <p:ext uri="{BB962C8B-B14F-4D97-AF65-F5344CB8AC3E}">
        <p14:creationId xmlns:p14="http://schemas.microsoft.com/office/powerpoint/2010/main" val="3074568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19</a:t>
            </a:fld>
            <a:endParaRPr lang="en-US" dirty="0"/>
          </a:p>
        </p:txBody>
      </p:sp>
    </p:spTree>
    <p:extLst>
      <p:ext uri="{BB962C8B-B14F-4D97-AF65-F5344CB8AC3E}">
        <p14:creationId xmlns:p14="http://schemas.microsoft.com/office/powerpoint/2010/main" val="3719973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22</a:t>
            </a:fld>
            <a:endParaRPr lang="en-US" dirty="0"/>
          </a:p>
        </p:txBody>
      </p:sp>
    </p:spTree>
    <p:extLst>
      <p:ext uri="{BB962C8B-B14F-4D97-AF65-F5344CB8AC3E}">
        <p14:creationId xmlns:p14="http://schemas.microsoft.com/office/powerpoint/2010/main" val="2225442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24</a:t>
            </a:fld>
            <a:endParaRPr lang="en-US" dirty="0"/>
          </a:p>
        </p:txBody>
      </p:sp>
    </p:spTree>
    <p:extLst>
      <p:ext uri="{BB962C8B-B14F-4D97-AF65-F5344CB8AC3E}">
        <p14:creationId xmlns:p14="http://schemas.microsoft.com/office/powerpoint/2010/main" val="1134124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29</a:t>
            </a:fld>
            <a:endParaRPr lang="en-US" dirty="0"/>
          </a:p>
        </p:txBody>
      </p:sp>
    </p:spTree>
    <p:extLst>
      <p:ext uri="{BB962C8B-B14F-4D97-AF65-F5344CB8AC3E}">
        <p14:creationId xmlns:p14="http://schemas.microsoft.com/office/powerpoint/2010/main" val="3161810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30</a:t>
            </a:fld>
            <a:endParaRPr lang="en-US" dirty="0"/>
          </a:p>
        </p:txBody>
      </p:sp>
    </p:spTree>
    <p:extLst>
      <p:ext uri="{BB962C8B-B14F-4D97-AF65-F5344CB8AC3E}">
        <p14:creationId xmlns:p14="http://schemas.microsoft.com/office/powerpoint/2010/main" val="895874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33</a:t>
            </a:fld>
            <a:endParaRPr lang="en-US" dirty="0"/>
          </a:p>
        </p:txBody>
      </p:sp>
    </p:spTree>
    <p:extLst>
      <p:ext uri="{BB962C8B-B14F-4D97-AF65-F5344CB8AC3E}">
        <p14:creationId xmlns:p14="http://schemas.microsoft.com/office/powerpoint/2010/main" val="1986782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4279316925"/>
              </p:ext>
            </p:extLst>
          </p:nvPr>
        </p:nvGraphicFramePr>
        <p:xfrm>
          <a:off x="391969" y="412204"/>
          <a:ext cx="11393631" cy="197396"/>
        </p:xfrm>
        <a:graphic>
          <a:graphicData uri="http://schemas.openxmlformats.org/drawingml/2006/table">
            <a:tbl>
              <a:tblPr firstRow="1" bandRow="1">
                <a:tableStyleId>{5C22544A-7EE6-4342-B048-85BDC9FD1C3A}</a:tableStyleId>
              </a:tblPr>
              <a:tblGrid>
                <a:gridCol w="8940834">
                  <a:extLst>
                    <a:ext uri="{9D8B030D-6E8A-4147-A177-3AD203B41FA5}">
                      <a16:colId xmlns:a16="http://schemas.microsoft.com/office/drawing/2014/main" val="20000"/>
                    </a:ext>
                  </a:extLst>
                </a:gridCol>
                <a:gridCol w="213631">
                  <a:extLst>
                    <a:ext uri="{9D8B030D-6E8A-4147-A177-3AD203B41FA5}">
                      <a16:colId xmlns:a16="http://schemas.microsoft.com/office/drawing/2014/main" val="20001"/>
                    </a:ext>
                  </a:extLst>
                </a:gridCol>
                <a:gridCol w="213631">
                  <a:extLst>
                    <a:ext uri="{9D8B030D-6E8A-4147-A177-3AD203B41FA5}">
                      <a16:colId xmlns:a16="http://schemas.microsoft.com/office/drawing/2014/main" val="20002"/>
                    </a:ext>
                  </a:extLst>
                </a:gridCol>
                <a:gridCol w="2025535">
                  <a:extLst>
                    <a:ext uri="{9D8B030D-6E8A-4147-A177-3AD203B41FA5}">
                      <a16:colId xmlns:a16="http://schemas.microsoft.com/office/drawing/2014/main" val="20003"/>
                    </a:ext>
                  </a:extLst>
                </a:gridCol>
              </a:tblGrid>
              <a:tr h="197396">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
        <p:nvSpPr>
          <p:cNvPr id="14" name="Title 1"/>
          <p:cNvSpPr>
            <a:spLocks noGrp="1"/>
          </p:cNvSpPr>
          <p:nvPr>
            <p:ph type="title"/>
          </p:nvPr>
        </p:nvSpPr>
        <p:spPr>
          <a:xfrm>
            <a:off x="787400" y="1367524"/>
            <a:ext cx="10998200" cy="1001043"/>
          </a:xfrm>
          <a:prstGeom prst="roundRect">
            <a:avLst>
              <a:gd name="adj" fmla="val 2062"/>
            </a:avLst>
          </a:prstGeom>
          <a:noFill/>
          <a:ln>
            <a:noFill/>
          </a:ln>
        </p:spPr>
        <p:txBody>
          <a:bodyPr vert="horz" wrap="square" lIns="0" tIns="45720" rIns="0" bIns="45720" numCol="1" anchor="b" anchorCtr="0" compatLnSpc="1">
            <a:prstTxWarp prst="textNoShape">
              <a:avLst/>
            </a:prstTxWarp>
          </a:bodyPr>
          <a:lstStyle>
            <a:lvl1pPr algn="l">
              <a:lnSpc>
                <a:spcPct val="90000"/>
              </a:lnSpc>
              <a:spcBef>
                <a:spcPts val="0"/>
              </a:spcBef>
              <a:spcAft>
                <a:spcPts val="600"/>
              </a:spcAft>
              <a:defRPr lang="en-US" sz="3600" b="0" cap="none" baseline="0" dirty="0" smtClean="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a:t>Click to edit Master title style</a:t>
            </a:r>
            <a:endParaRPr lang="en-US" dirty="0"/>
          </a:p>
        </p:txBody>
      </p:sp>
      <p:sp>
        <p:nvSpPr>
          <p:cNvPr id="15" name="Subtitle 1"/>
          <p:cNvSpPr>
            <a:spLocks noGrp="1"/>
          </p:cNvSpPr>
          <p:nvPr>
            <p:ph type="subTitle" idx="1" hasCustomPrompt="1"/>
          </p:nvPr>
        </p:nvSpPr>
        <p:spPr>
          <a:xfrm>
            <a:off x="8690588" y="4617724"/>
            <a:ext cx="3107713" cy="335276"/>
          </a:xfrm>
        </p:spPr>
        <p:txBody>
          <a:bodyPr tIns="27432" bIns="27432"/>
          <a:lstStyle>
            <a:lvl1pPr marL="0" indent="0">
              <a:spcBef>
                <a:spcPts val="0"/>
              </a:spcBef>
              <a:buNone/>
              <a:defRPr sz="1600">
                <a:solidFill>
                  <a:srgbClr val="074480"/>
                </a:solidFill>
                <a:latin typeface="Tahoma" panose="020B0604030504040204" pitchFamily="34" charset="0"/>
                <a:cs typeface="Tahoma" panose="020B0604030504040204" pitchFamily="34" charset="0"/>
              </a:defRPr>
            </a:lvl1pPr>
          </a:lstStyle>
          <a:p>
            <a:r>
              <a:rPr lang="en-US" dirty="0"/>
              <a:t>Date</a:t>
            </a:r>
          </a:p>
        </p:txBody>
      </p:sp>
      <p:sp>
        <p:nvSpPr>
          <p:cNvPr id="16" name="Text Placeholder 17"/>
          <p:cNvSpPr>
            <a:spLocks noGrp="1"/>
          </p:cNvSpPr>
          <p:nvPr>
            <p:ph type="body" sz="quarter" idx="16" hasCustomPrompt="1"/>
          </p:nvPr>
        </p:nvSpPr>
        <p:spPr>
          <a:xfrm>
            <a:off x="8690588" y="3810000"/>
            <a:ext cx="3095013" cy="790578"/>
          </a:xfrm>
        </p:spPr>
        <p:txBody>
          <a:bodyPr anchor="b" anchorCtr="0"/>
          <a:lstStyle>
            <a:lvl1pPr marL="0" indent="0">
              <a:buFontTx/>
              <a:buNone/>
              <a:defRPr sz="1800" b="0">
                <a:solidFill>
                  <a:srgbClr val="074480"/>
                </a:solidFill>
                <a:latin typeface="Tahoma" panose="020B0604030504040204" pitchFamily="34" charset="0"/>
                <a:cs typeface="Tahoma" panose="020B0604030504040204" pitchFamily="34" charset="0"/>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pPr lvl="0"/>
            <a:r>
              <a:rPr lang="en-US" dirty="0"/>
              <a:t>Your Name Here</a:t>
            </a:r>
          </a:p>
        </p:txBody>
      </p:sp>
      <p:sp>
        <p:nvSpPr>
          <p:cNvPr id="10" name="Rectangle 1032"/>
          <p:cNvSpPr>
            <a:spLocks noChangeArrowheads="1"/>
          </p:cNvSpPr>
          <p:nvPr/>
        </p:nvSpPr>
        <p:spPr bwMode="auto">
          <a:xfrm rot="5400000" flipH="1">
            <a:off x="6065927" y="-111355"/>
            <a:ext cx="45719" cy="11393629"/>
          </a:xfrm>
          <a:prstGeom prst="rect">
            <a:avLst/>
          </a:prstGeom>
          <a:solidFill>
            <a:srgbClr val="074480"/>
          </a:solidFill>
          <a:ln>
            <a:noFill/>
          </a:ln>
        </p:spPr>
        <p:txBody>
          <a:bodyPr wrap="none" anchor="ctr"/>
          <a:lstStyle/>
          <a:p>
            <a:endParaRPr lang="en-US" sz="2400" dirty="0"/>
          </a:p>
        </p:txBody>
      </p:sp>
      <p:sp>
        <p:nvSpPr>
          <p:cNvPr id="11" name="Text Placeholder 17"/>
          <p:cNvSpPr>
            <a:spLocks noGrp="1"/>
          </p:cNvSpPr>
          <p:nvPr>
            <p:ph type="body" sz="quarter" idx="17" hasCustomPrompt="1"/>
          </p:nvPr>
        </p:nvSpPr>
        <p:spPr>
          <a:xfrm>
            <a:off x="787400" y="2369822"/>
            <a:ext cx="10998200" cy="449578"/>
          </a:xfrm>
        </p:spPr>
        <p:txBody>
          <a:bodyPr/>
          <a:lstStyle>
            <a:lvl1pPr marL="0" indent="0">
              <a:buFontTx/>
              <a:buNone/>
              <a:defRPr sz="1600">
                <a:solidFill>
                  <a:schemeClr val="tx2"/>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Tree>
    <p:extLst>
      <p:ext uri="{BB962C8B-B14F-4D97-AF65-F5344CB8AC3E}">
        <p14:creationId xmlns:p14="http://schemas.microsoft.com/office/powerpoint/2010/main" val="3035190187"/>
      </p:ext>
    </p:extLst>
  </p:cSld>
  <p:clrMapOvr>
    <a:masterClrMapping/>
  </p:clrMapOvr>
  <p:extLst>
    <p:ext uri="{DCECCB84-F9BA-43D5-87BE-67443E8EF086}">
      <p15:sldGuideLst xmlns:p15="http://schemas.microsoft.com/office/powerpoint/2012/main">
        <p15:guide id="1" orient="horz" pos="1536">
          <p15:clr>
            <a:srgbClr val="FBAE40"/>
          </p15:clr>
        </p15:guide>
        <p15:guide id="2" pos="54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emplate for Text/Graphic/Photo">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
        <p:nvSpPr>
          <p:cNvPr id="6" name="Rectangle 2"/>
          <p:cNvSpPr>
            <a:spLocks noGrp="1" noChangeArrowheads="1"/>
          </p:cNvSpPr>
          <p:nvPr>
            <p:ph type="title"/>
          </p:nvPr>
        </p:nvSpPr>
        <p:spPr bwMode="auto">
          <a:xfrm>
            <a:off x="609600" y="762000"/>
            <a:ext cx="10972800" cy="1188720"/>
          </a:xfrm>
          <a:prstGeom prst="rect">
            <a:avLst/>
          </a:prstGeom>
          <a:noFill/>
          <a:ln>
            <a:noFill/>
          </a:ln>
        </p:spPr>
        <p:txBody>
          <a:bodyPr vert="horz" wrap="square" lIns="91440" tIns="91440" rIns="91440" bIns="91440" numCol="1" anchor="b" anchorCtr="0" compatLnSpc="1">
            <a:prstTxWarp prst="textNoShape">
              <a:avLst/>
            </a:prstTxWarp>
          </a:bodyPr>
          <a:lstStyle>
            <a:lvl1pPr>
              <a:defRPr sz="2800"/>
            </a:lvl1pPr>
          </a:lstStyle>
          <a:p>
            <a:pPr lvl="0"/>
            <a:r>
              <a:rPr lang="en-US"/>
              <a:t>Click to edit Master title style</a:t>
            </a:r>
            <a:endParaRPr lang="en-US" dirty="0"/>
          </a:p>
        </p:txBody>
      </p:sp>
    </p:spTree>
    <p:extLst>
      <p:ext uri="{BB962C8B-B14F-4D97-AF65-F5344CB8AC3E}">
        <p14:creationId xmlns:p14="http://schemas.microsoft.com/office/powerpoint/2010/main" val="2248644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D0BEDFD-F244-438A-9AC3-454E52A683C9}" type="datetimeFigureOut">
              <a:rPr lang="en-US" smtClean="0"/>
              <a:t>1/23/2023</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4826064-D123-42CF-8F89-BEC3E695D703}" type="slidenum">
              <a:rPr lang="en-US" smtClean="0"/>
              <a:t>‹#›</a:t>
            </a:fld>
            <a:endParaRPr lang="en-US" dirty="0"/>
          </a:p>
        </p:txBody>
      </p:sp>
    </p:spTree>
    <p:extLst>
      <p:ext uri="{BB962C8B-B14F-4D97-AF65-F5344CB8AC3E}">
        <p14:creationId xmlns:p14="http://schemas.microsoft.com/office/powerpoint/2010/main" val="2821301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art">
    <p:spTree>
      <p:nvGrpSpPr>
        <p:cNvPr id="1" name=""/>
        <p:cNvGrpSpPr/>
        <p:nvPr/>
      </p:nvGrpSpPr>
      <p:grpSpPr>
        <a:xfrm>
          <a:off x="0" y="0"/>
          <a:ext cx="0" cy="0"/>
          <a:chOff x="0" y="0"/>
          <a:chExt cx="0" cy="0"/>
        </a:xfrm>
      </p:grpSpPr>
      <p:sp>
        <p:nvSpPr>
          <p:cNvPr id="18" name="Content Placeholder 6"/>
          <p:cNvSpPr>
            <a:spLocks noGrp="1"/>
          </p:cNvSpPr>
          <p:nvPr>
            <p:ph sz="quarter" idx="18"/>
          </p:nvPr>
        </p:nvSpPr>
        <p:spPr>
          <a:xfrm>
            <a:off x="609600" y="2514601"/>
            <a:ext cx="10972800" cy="3124200"/>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 </a:t>
            </a:r>
          </a:p>
        </p:txBody>
      </p:sp>
      <p:sp>
        <p:nvSpPr>
          <p:cNvPr id="23" name="Content Placeholder 6"/>
          <p:cNvSpPr>
            <a:spLocks noGrp="1"/>
          </p:cNvSpPr>
          <p:nvPr>
            <p:ph sz="quarter" idx="21"/>
          </p:nvPr>
        </p:nvSpPr>
        <p:spPr>
          <a:xfrm>
            <a:off x="609600" y="1299404"/>
            <a:ext cx="10972800" cy="529396"/>
          </a:xfrm>
        </p:spPr>
        <p:txBody>
          <a:bodyPr tIns="0" rIns="91440"/>
          <a:lstStyle>
            <a:lvl1pPr marL="0" indent="0" algn="ctr">
              <a:spcBef>
                <a:spcPts val="0"/>
              </a:spcBef>
              <a:spcAft>
                <a:spcPts val="600"/>
              </a:spcAft>
              <a:buNone/>
              <a:defRPr sz="2000" b="1"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p:txBody>
      </p:sp>
      <p:sp>
        <p:nvSpPr>
          <p:cNvPr id="11" name="Content Placeholder 6"/>
          <p:cNvSpPr>
            <a:spLocks noGrp="1"/>
          </p:cNvSpPr>
          <p:nvPr>
            <p:ph sz="quarter" idx="22"/>
          </p:nvPr>
        </p:nvSpPr>
        <p:spPr>
          <a:xfrm>
            <a:off x="609600" y="5715000"/>
            <a:ext cx="10972800" cy="362307"/>
          </a:xfrm>
        </p:spPr>
        <p:txBody>
          <a:bodyPr/>
          <a:lstStyle>
            <a:lvl1pPr marL="0" indent="0" algn="l">
              <a:spcBef>
                <a:spcPts val="0"/>
              </a:spcBef>
              <a:spcAft>
                <a:spcPts val="300"/>
              </a:spcAft>
              <a:buNone/>
              <a:defRPr sz="1050" b="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p:txBody>
      </p:sp>
      <p:sp>
        <p:nvSpPr>
          <p:cNvPr id="2" name="Title 1"/>
          <p:cNvSpPr>
            <a:spLocks noGrp="1"/>
          </p:cNvSpPr>
          <p:nvPr>
            <p:ph type="title"/>
          </p:nvPr>
        </p:nvSpPr>
        <p:spPr>
          <a:xfrm>
            <a:off x="609600" y="941264"/>
            <a:ext cx="10972800" cy="358140"/>
          </a:xfr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0" bIns="45720" numCol="1" anchor="t" anchorCtr="0" compatLnSpc="1">
            <a:prstTxWarp prst="textNoShape">
              <a:avLst/>
            </a:prstTxWarp>
          </a:bodyPr>
          <a:lstStyle>
            <a:lvl1pPr algn="ctr">
              <a:lnSpc>
                <a:spcPct val="100000"/>
              </a:lnSpc>
              <a:defRPr lang="en-US" sz="1600" b="0" dirty="0">
                <a:solidFill>
                  <a:schemeClr val="tx2"/>
                </a:solidFill>
                <a:ea typeface="Tahoma" panose="020B0604030504040204" pitchFamily="34" charset="0"/>
              </a:defRPr>
            </a:lvl1pPr>
          </a:lstStyle>
          <a:p>
            <a:pPr marL="0" lvl="0" indent="0" algn="ctr">
              <a:spcBef>
                <a:spcPts val="0"/>
              </a:spcBef>
              <a:spcAft>
                <a:spcPts val="0"/>
              </a:spcAft>
              <a:buClr>
                <a:schemeClr val="accent1"/>
              </a:buClr>
              <a:buSzPct val="92000"/>
              <a:buFont typeface="Arial" panose="020B0604020202020204" pitchFamily="34" charset="0"/>
              <a:buNone/>
            </a:pPr>
            <a:r>
              <a:rPr lang="en-US" dirty="0"/>
              <a:t>Click to edit Master title style</a:t>
            </a:r>
          </a:p>
        </p:txBody>
      </p:sp>
    </p:spTree>
    <p:extLst>
      <p:ext uri="{BB962C8B-B14F-4D97-AF65-F5344CB8AC3E}">
        <p14:creationId xmlns:p14="http://schemas.microsoft.com/office/powerpoint/2010/main" val="1712066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ustom Divider">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
        <p:nvSpPr>
          <p:cNvPr id="16" name="Title 1"/>
          <p:cNvSpPr>
            <a:spLocks noGrp="1"/>
          </p:cNvSpPr>
          <p:nvPr>
            <p:ph type="title"/>
          </p:nvPr>
        </p:nvSpPr>
        <p:spPr>
          <a:xfrm>
            <a:off x="914400" y="2022609"/>
            <a:ext cx="6781800" cy="1711195"/>
          </a:xfrm>
          <a:prstGeom prst="roundRect">
            <a:avLst>
              <a:gd name="adj" fmla="val 2062"/>
            </a:avLst>
          </a:prstGeom>
          <a:noFill/>
          <a:ln>
            <a:noFill/>
          </a:ln>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a:t>Click to edit Master title style</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9362419" y="2534185"/>
            <a:ext cx="2103120" cy="694420"/>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1623836371"/>
              </p:ext>
            </p:extLst>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03374717"/>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D7C69-4EFE-483D-8969-EEE94D5C48D0}"/>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DB6EC9AB-F173-4364-8E5B-6BB8DEB1581F}"/>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ide-by-side/Comparison">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lvl1pPr>
              <a:lnSpc>
                <a:spcPts val="2800"/>
              </a:lnSpc>
              <a:defRPr baseline="0">
                <a:latin typeface="Tahoma" panose="020B0604030504040204" pitchFamily="34" charset="0"/>
                <a:cs typeface="Tahom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1"/>
          </p:nvPr>
        </p:nvSpPr>
        <p:spPr>
          <a:xfrm>
            <a:off x="609600" y="2313025"/>
            <a:ext cx="5181600" cy="3632577"/>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21"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
        <p:nvSpPr>
          <p:cNvPr id="9" name="Content Placeholder 6"/>
          <p:cNvSpPr>
            <a:spLocks noGrp="1"/>
          </p:cNvSpPr>
          <p:nvPr>
            <p:ph sz="quarter" idx="18"/>
          </p:nvPr>
        </p:nvSpPr>
        <p:spPr>
          <a:xfrm>
            <a:off x="6400800" y="2313025"/>
            <a:ext cx="5181600" cy="3632578"/>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299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verview">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lvl1pPr>
              <a:lnSpc>
                <a:spcPts val="2800"/>
              </a:lnSpc>
              <a:defRPr baseline="0">
                <a:latin typeface="Tahoma" panose="020B0604030504040204" pitchFamily="34" charset="0"/>
                <a:cs typeface="Tahom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1"/>
          </p:nvPr>
        </p:nvSpPr>
        <p:spPr>
          <a:xfrm>
            <a:off x="609600" y="2362200"/>
            <a:ext cx="5384800" cy="3657178"/>
          </a:xfrm>
        </p:spPr>
        <p:txBody>
          <a:bodyPr/>
          <a:lstStyle>
            <a:lvl1pPr marL="284163" indent="-284163">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6"/>
          <p:cNvSpPr>
            <a:spLocks noGrp="1"/>
          </p:cNvSpPr>
          <p:nvPr>
            <p:ph sz="quarter" idx="15"/>
          </p:nvPr>
        </p:nvSpPr>
        <p:spPr>
          <a:xfrm>
            <a:off x="6502400" y="2362198"/>
            <a:ext cx="5080000" cy="1645920"/>
          </a:xfrm>
        </p:spPr>
        <p:txBody>
          <a:bodyPr/>
          <a:lstStyle>
            <a:lvl1pPr marL="284163" indent="-284163">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sz="1200"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6"/>
          <p:cNvSpPr>
            <a:spLocks noGrp="1"/>
          </p:cNvSpPr>
          <p:nvPr>
            <p:ph sz="quarter" idx="16"/>
          </p:nvPr>
        </p:nvSpPr>
        <p:spPr>
          <a:xfrm>
            <a:off x="6502400" y="4296649"/>
            <a:ext cx="5080000" cy="1722729"/>
          </a:xfrm>
        </p:spPr>
        <p:txBody>
          <a:bodyPr/>
          <a:lstStyle>
            <a:lvl1pPr marL="310896" indent="-310896">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sz="1200"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12"/>
          <p:cNvSpPr>
            <a:spLocks noGrp="1"/>
          </p:cNvSpPr>
          <p:nvPr>
            <p:ph type="body" sz="quarter" idx="17"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21" name="Text Placeholder 12"/>
          <p:cNvSpPr>
            <a:spLocks noGrp="1"/>
          </p:cNvSpPr>
          <p:nvPr>
            <p:ph type="body" sz="quarter" idx="18"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Tree>
    <p:extLst>
      <p:ext uri="{BB962C8B-B14F-4D97-AF65-F5344CB8AC3E}">
        <p14:creationId xmlns:p14="http://schemas.microsoft.com/office/powerpoint/2010/main" val="3859095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xt/Graphic and Sidebar">
    <p:spTree>
      <p:nvGrpSpPr>
        <p:cNvPr id="1" name=""/>
        <p:cNvGrpSpPr/>
        <p:nvPr/>
      </p:nvGrpSpPr>
      <p:grpSpPr>
        <a:xfrm>
          <a:off x="0" y="0"/>
          <a:ext cx="0" cy="0"/>
          <a:chOff x="0" y="0"/>
          <a:chExt cx="0" cy="0"/>
        </a:xfrm>
      </p:grpSpPr>
      <p:sp>
        <p:nvSpPr>
          <p:cNvPr id="8" name="Content Placeholder 2"/>
          <p:cNvSpPr>
            <a:spLocks noGrp="1"/>
          </p:cNvSpPr>
          <p:nvPr>
            <p:ph idx="12"/>
          </p:nvPr>
        </p:nvSpPr>
        <p:spPr>
          <a:xfrm>
            <a:off x="609600" y="2306857"/>
            <a:ext cx="8026400" cy="3636742"/>
          </a:xfrm>
        </p:spPr>
        <p:txBody>
          <a:bodyPr/>
          <a:lstStyle>
            <a:lvl1pPr>
              <a:defRPr sz="1800" i="0">
                <a:solidFill>
                  <a:schemeClr val="tx2"/>
                </a:solidFill>
              </a:defRPr>
            </a:lvl1pPr>
            <a:lvl2pPr>
              <a:defRPr sz="1600" i="0">
                <a:solidFill>
                  <a:schemeClr val="tx2"/>
                </a:solidFill>
              </a:defRPr>
            </a:lvl2pPr>
            <a:lvl3pPr marL="896112" indent="-274320">
              <a:defRPr lang="en-US" sz="1400" i="0" dirty="0" smtClean="0">
                <a:solidFill>
                  <a:schemeClr val="tx2"/>
                </a:solidFill>
                <a:latin typeface="Tahoma" panose="020B0604030504040204" pitchFamily="34" charset="0"/>
                <a:ea typeface="+mn-ea"/>
                <a:cs typeface="Tahoma" panose="020B0604030504040204" pitchFamily="34" charset="0"/>
              </a:defRPr>
            </a:lvl3pPr>
            <a:lvl4pPr>
              <a:defRPr sz="1200" b="0" i="0">
                <a:solidFill>
                  <a:schemeClr val="tx2"/>
                </a:solidFill>
              </a:defRPr>
            </a:lvl4pPr>
            <a:lvl5pPr marL="1648206" indent="-285750" algn="l" rtl="0" eaLnBrk="1" fontAlgn="base" hangingPunct="1">
              <a:spcBef>
                <a:spcPct val="20000"/>
              </a:spcBef>
              <a:spcAft>
                <a:spcPct val="0"/>
              </a:spcAft>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ubtitle 2"/>
          <p:cNvSpPr>
            <a:spLocks noGrp="1"/>
          </p:cNvSpPr>
          <p:nvPr>
            <p:ph type="subTitle" idx="11"/>
          </p:nvPr>
        </p:nvSpPr>
        <p:spPr>
          <a:xfrm>
            <a:off x="8940800" y="3374382"/>
            <a:ext cx="2641600" cy="2577390"/>
          </a:xfrm>
        </p:spPr>
        <p:txBody>
          <a:bodyPr/>
          <a:lstStyle>
            <a:lvl1pPr marL="0" indent="0" algn="l">
              <a:buNone/>
              <a:defRPr sz="18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Text Placeholder 3"/>
          <p:cNvSpPr>
            <a:spLocks noGrp="1"/>
          </p:cNvSpPr>
          <p:nvPr>
            <p:ph type="body" sz="quarter" idx="14"/>
          </p:nvPr>
        </p:nvSpPr>
        <p:spPr>
          <a:xfrm>
            <a:off x="8944811" y="2306856"/>
            <a:ext cx="2641600" cy="817343"/>
          </a:xfrm>
        </p:spPr>
        <p:txBody>
          <a:bodyPr tIns="91440" bIns="0" anchor="t"/>
          <a:lstStyle>
            <a:lvl1pPr marL="0" indent="0">
              <a:lnSpc>
                <a:spcPct val="100000"/>
              </a:lnSpc>
              <a:spcBef>
                <a:spcPts val="0"/>
              </a:spcBef>
              <a:buFontTx/>
              <a:buNone/>
              <a:defRPr sz="1800" b="0" baseline="0">
                <a:solidFill>
                  <a:schemeClr val="tx2"/>
                </a:solidFill>
              </a:defRPr>
            </a:lvl1pPr>
          </a:lstStyle>
          <a:p>
            <a:pPr lvl="0"/>
            <a:r>
              <a:rPr lang="en-US"/>
              <a:t>Click to edit Master text styles</a:t>
            </a:r>
          </a:p>
        </p:txBody>
      </p:sp>
      <p:sp>
        <p:nvSpPr>
          <p:cNvPr id="2" name="Title 1"/>
          <p:cNvSpPr>
            <a:spLocks noGrp="1"/>
          </p:cNvSpPr>
          <p:nvPr>
            <p:ph type="title"/>
          </p:nvPr>
        </p:nvSpPr>
        <p:spPr>
          <a:ln>
            <a:noFill/>
          </a:ln>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US" dirty="0"/>
          </a:p>
        </p:txBody>
      </p:sp>
      <p:sp>
        <p:nvSpPr>
          <p:cNvPr id="19"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21"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Tree>
    <p:extLst>
      <p:ext uri="{BB962C8B-B14F-4D97-AF65-F5344CB8AC3E}">
        <p14:creationId xmlns:p14="http://schemas.microsoft.com/office/powerpoint/2010/main" val="2221757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
        <p:nvSpPr>
          <p:cNvPr id="16" name="Title 1"/>
          <p:cNvSpPr>
            <a:spLocks noGrp="1"/>
          </p:cNvSpPr>
          <p:nvPr>
            <p:ph type="title" hasCustomPrompt="1"/>
          </p:nvPr>
        </p:nvSpPr>
        <p:spPr>
          <a:xfrm>
            <a:off x="914400" y="2022609"/>
            <a:ext cx="6781800" cy="1711195"/>
          </a:xfrm>
          <a:prstGeom prst="roundRect">
            <a:avLst>
              <a:gd name="adj" fmla="val 2062"/>
            </a:avLst>
          </a:prstGeom>
          <a:noFill/>
          <a:ln>
            <a:noFill/>
          </a:ln>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dirty="0"/>
              <a:t>Thank you!</a:t>
            </a:r>
          </a:p>
        </p:txBody>
      </p:sp>
      <p:graphicFrame>
        <p:nvGraphicFramePr>
          <p:cNvPr id="10" name="Table 9"/>
          <p:cNvGraphicFramePr>
            <a:graphicFrameLocks noGrp="1"/>
          </p:cNvGraphicFramePr>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pic>
        <p:nvPicPr>
          <p:cNvPr id="8" name="Picture 7" descr="This is the logo for the Centers for Medicare and Medicaid Services Office of Enterprise Data and Analytics (CMS OEDA)." title="CMS OEDA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6400" y="2022609"/>
            <a:ext cx="1905000" cy="728203"/>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1840"/>
          <a:stretch/>
        </p:blipFill>
        <p:spPr>
          <a:xfrm>
            <a:off x="9296400" y="3200400"/>
            <a:ext cx="1905000" cy="629004"/>
          </a:xfrm>
          <a:prstGeom prst="rect">
            <a:avLst/>
          </a:prstGeom>
        </p:spPr>
      </p:pic>
    </p:spTree>
    <p:extLst>
      <p:ext uri="{BB962C8B-B14F-4D97-AF65-F5344CB8AC3E}">
        <p14:creationId xmlns:p14="http://schemas.microsoft.com/office/powerpoint/2010/main" val="2031407516"/>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cSld name="2_Custom Divider">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
        <p:nvSpPr>
          <p:cNvPr id="16" name="Title 1"/>
          <p:cNvSpPr>
            <a:spLocks noGrp="1"/>
          </p:cNvSpPr>
          <p:nvPr>
            <p:ph type="title"/>
          </p:nvPr>
        </p:nvSpPr>
        <p:spPr>
          <a:xfrm>
            <a:off x="914400" y="2022609"/>
            <a:ext cx="6781800" cy="1711195"/>
          </a:xfrm>
          <a:prstGeom prst="roundRect">
            <a:avLst>
              <a:gd name="adj" fmla="val 2062"/>
            </a:avLst>
          </a:prstGeom>
          <a:noFill/>
          <a:ln>
            <a:noFill/>
          </a:ln>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a:t>Click to edit Master title style</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9362419" y="2534185"/>
            <a:ext cx="2103120" cy="694420"/>
          </a:xfrm>
          <a:prstGeom prst="rect">
            <a:avLst/>
          </a:prstGeom>
        </p:spPr>
      </p:pic>
      <p:graphicFrame>
        <p:nvGraphicFramePr>
          <p:cNvPr id="10" name="Table 9"/>
          <p:cNvGraphicFramePr>
            <a:graphicFrameLocks noGrp="1"/>
          </p:cNvGraphicFramePr>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91745345"/>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EMPLATE FOR TEXT/GRAPHIC/PHOTO No Spark">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
        <p:nvSpPr>
          <p:cNvPr id="6" name="Rectangle 2"/>
          <p:cNvSpPr>
            <a:spLocks noGrp="1" noChangeArrowheads="1"/>
          </p:cNvSpPr>
          <p:nvPr>
            <p:ph type="title"/>
          </p:nvPr>
        </p:nvSpPr>
        <p:spPr bwMode="auto">
          <a:xfrm>
            <a:off x="609600" y="762000"/>
            <a:ext cx="10972800" cy="1188720"/>
          </a:xfrm>
          <a:prstGeom prst="rect">
            <a:avLst/>
          </a:prstGeom>
          <a:noFill/>
          <a:ln>
            <a:noFill/>
          </a:ln>
        </p:spPr>
        <p:txBody>
          <a:bodyPr vert="horz" wrap="square" lIns="91440" tIns="91440" rIns="91440" bIns="91440" numCol="1" anchor="b" anchorCtr="0" compatLnSpc="1">
            <a:prstTxWarp prst="textNoShape">
              <a:avLst/>
            </a:prstTxWarp>
          </a:bodyPr>
          <a:lstStyle>
            <a:lvl1pPr>
              <a:defRPr sz="2800"/>
            </a:lvl1pPr>
          </a:lstStyle>
          <a:p>
            <a:pPr lvl="0"/>
            <a:r>
              <a:rPr lang="en-US"/>
              <a:t>Click to edit Master title style</a:t>
            </a:r>
            <a:endParaRPr lang="en-US" dirty="0"/>
          </a:p>
        </p:txBody>
      </p:sp>
    </p:spTree>
    <p:extLst>
      <p:ext uri="{BB962C8B-B14F-4D97-AF65-F5344CB8AC3E}">
        <p14:creationId xmlns:p14="http://schemas.microsoft.com/office/powerpoint/2010/main" val="782217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09600" y="762000"/>
            <a:ext cx="10972800" cy="1188720"/>
          </a:xfrm>
          <a:prstGeom prst="rect">
            <a:avLst/>
          </a:prstGeom>
          <a:noFill/>
          <a:ln>
            <a:noFill/>
          </a:ln>
        </p:spPr>
        <p:txBody>
          <a:bodyPr vert="horz" wrap="square" lIns="91440" tIns="91440" rIns="91440" bIns="91440" numCol="1" anchor="b" anchorCtr="0" compatLnSpc="1">
            <a:prstTxWarp prst="textNoShape">
              <a:avLst/>
            </a:prstTxWarp>
          </a:bodyPr>
          <a:lstStyle/>
          <a:p>
            <a:pPr lvl="0"/>
            <a:r>
              <a:rPr lang="en-US" dirty="0"/>
              <a:t>Click to Add Title</a:t>
            </a:r>
          </a:p>
        </p:txBody>
      </p:sp>
      <p:sp>
        <p:nvSpPr>
          <p:cNvPr id="1028" name="Rectangle 3"/>
          <p:cNvSpPr>
            <a:spLocks noGrp="1" noChangeArrowheads="1"/>
          </p:cNvSpPr>
          <p:nvPr>
            <p:ph type="body" idx="1"/>
          </p:nvPr>
        </p:nvSpPr>
        <p:spPr bwMode="auto">
          <a:xfrm>
            <a:off x="609600" y="2438400"/>
            <a:ext cx="1097280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166539573"/>
              </p:ext>
            </p:extLst>
          </p:nvPr>
        </p:nvGraphicFramePr>
        <p:xfrm>
          <a:off x="609600" y="412204"/>
          <a:ext cx="10972800" cy="197396"/>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197396">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
        <p:nvSpPr>
          <p:cNvPr id="1031" name="Text Box 10"/>
          <p:cNvSpPr txBox="1">
            <a:spLocks noChangeArrowheads="1"/>
          </p:cNvSpPr>
          <p:nvPr/>
        </p:nvSpPr>
        <p:spPr bwMode="auto">
          <a:xfrm>
            <a:off x="11074401" y="6355804"/>
            <a:ext cx="508000" cy="18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0" tIns="0" rIns="0" bIns="45720" numCol="1" anchor="t" anchorCtr="0" compatLnSpc="1">
            <a:prstTxWarp prst="textNoShape">
              <a:avLst/>
            </a:prstTxWarp>
          </a:bodyPr>
          <a:lstStyle>
            <a:defPPr>
              <a:defRPr lang="en-US"/>
            </a:defPPr>
            <a:lvl1pPr algn="ctr">
              <a:defRPr sz="800" b="0" i="0" baseline="0">
                <a:solidFill>
                  <a:schemeClr val="tx2">
                    <a:lumMod val="60000"/>
                    <a:lumOff val="40000"/>
                  </a:schemeClr>
                </a:solidFill>
                <a:latin typeface="+mn-lt"/>
                <a:ea typeface="ＭＳ Ｐゴシック" pitchFamily="-32" charset="-128"/>
              </a:defRPr>
            </a:lvl1pPr>
          </a:lstStyle>
          <a:p>
            <a:pPr lvl="0" algn="ctr"/>
            <a:fld id="{55A2B6FE-016A-4C15-8F97-A10BEAFB16E9}" type="slidenum">
              <a:rPr lang="en-US" sz="900" b="0" smtClean="0">
                <a:solidFill>
                  <a:srgbClr val="074480"/>
                </a:solidFill>
                <a:latin typeface="Tahoma" panose="020B0604030504040204" pitchFamily="34" charset="0"/>
                <a:cs typeface="Tahoma" panose="020B0604030504040204" pitchFamily="34" charset="0"/>
              </a:rPr>
              <a:pPr lvl="0" algn="ctr"/>
              <a:t>‹#›</a:t>
            </a:fld>
            <a:endParaRPr lang="en-US" sz="900" b="0" dirty="0">
              <a:solidFill>
                <a:srgbClr val="07448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916341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fontAlgn="base" hangingPunct="1">
        <a:lnSpc>
          <a:spcPts val="2800"/>
        </a:lnSpc>
        <a:spcBef>
          <a:spcPts val="400"/>
        </a:spcBef>
        <a:spcAft>
          <a:spcPts val="1200"/>
        </a:spcAft>
        <a:defRPr sz="2800" b="0" i="0" u="none" cap="none" baseline="0">
          <a:solidFill>
            <a:srgbClr val="074480"/>
          </a:solidFill>
          <a:latin typeface="Tahoma" panose="020B0604030504040204" pitchFamily="34" charset="0"/>
          <a:ea typeface="+mj-ea"/>
          <a:cs typeface="Tahoma" panose="020B0604030504040204" pitchFamily="34" charset="0"/>
        </a:defRPr>
      </a:lvl1pPr>
      <a:lvl2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2pPr>
      <a:lvl3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3pPr>
      <a:lvl4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4pPr>
      <a:lvl5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5pPr>
      <a:lvl6pPr marL="457200" algn="l" rtl="0" eaLnBrk="1" fontAlgn="base" hangingPunct="1">
        <a:spcBef>
          <a:spcPct val="0"/>
        </a:spcBef>
        <a:spcAft>
          <a:spcPct val="0"/>
        </a:spcAft>
        <a:defRPr sz="3200">
          <a:solidFill>
            <a:schemeClr val="tx2"/>
          </a:solidFill>
          <a:latin typeface="Arial" charset="0"/>
          <a:ea typeface="ＭＳ Ｐゴシック" pitchFamily="-32" charset="-128"/>
        </a:defRPr>
      </a:lvl6pPr>
      <a:lvl7pPr marL="914400" algn="l" rtl="0" eaLnBrk="1" fontAlgn="base" hangingPunct="1">
        <a:spcBef>
          <a:spcPct val="0"/>
        </a:spcBef>
        <a:spcAft>
          <a:spcPct val="0"/>
        </a:spcAft>
        <a:defRPr sz="3200">
          <a:solidFill>
            <a:schemeClr val="tx2"/>
          </a:solidFill>
          <a:latin typeface="Arial" charset="0"/>
          <a:ea typeface="ＭＳ Ｐゴシック" pitchFamily="-32" charset="-128"/>
        </a:defRPr>
      </a:lvl7pPr>
      <a:lvl8pPr marL="1371600" algn="l" rtl="0" eaLnBrk="1" fontAlgn="base" hangingPunct="1">
        <a:spcBef>
          <a:spcPct val="0"/>
        </a:spcBef>
        <a:spcAft>
          <a:spcPct val="0"/>
        </a:spcAft>
        <a:defRPr sz="3200">
          <a:solidFill>
            <a:schemeClr val="tx2"/>
          </a:solidFill>
          <a:latin typeface="Arial" charset="0"/>
          <a:ea typeface="ＭＳ Ｐゴシック" pitchFamily="-32" charset="-128"/>
        </a:defRPr>
      </a:lvl8pPr>
      <a:lvl9pPr marL="1828800" algn="l" rtl="0" eaLnBrk="1" fontAlgn="base" hangingPunct="1">
        <a:spcBef>
          <a:spcPct val="0"/>
        </a:spcBef>
        <a:spcAft>
          <a:spcPct val="0"/>
        </a:spcAft>
        <a:defRPr sz="3200">
          <a:solidFill>
            <a:schemeClr val="tx2"/>
          </a:solidFill>
          <a:latin typeface="Arial" charset="0"/>
          <a:ea typeface="ＭＳ Ｐゴシック" pitchFamily="-32" charset="-128"/>
        </a:defRPr>
      </a:lvl9pPr>
    </p:titleStyle>
    <p:bodyStyle>
      <a:lvl1pPr marL="310896" indent="-310896" algn="l" rtl="0" eaLnBrk="1" fontAlgn="base" hangingPunct="1">
        <a:spcBef>
          <a:spcPts val="432"/>
        </a:spcBef>
        <a:spcAft>
          <a:spcPts val="600"/>
        </a:spcAft>
        <a:buClr>
          <a:schemeClr val="accent1"/>
        </a:buClr>
        <a:buSzPct val="92000"/>
        <a:buFont typeface="Arial" panose="020B0604020202020204" pitchFamily="34" charset="0"/>
        <a:buChar char="■"/>
        <a:defRPr sz="1800" baseline="0">
          <a:solidFill>
            <a:schemeClr val="tx2"/>
          </a:solidFill>
          <a:latin typeface="Tahoma" panose="020B0604030504040204" pitchFamily="34" charset="0"/>
          <a:ea typeface="+mn-ea"/>
          <a:cs typeface="Tahoma" panose="020B0604030504040204" pitchFamily="34" charset="0"/>
        </a:defRPr>
      </a:lvl1pPr>
      <a:lvl2pPr marL="630936" indent="-310896" algn="l" rtl="0" eaLnBrk="1" fontAlgn="base" hangingPunct="1">
        <a:spcBef>
          <a:spcPts val="384"/>
        </a:spcBef>
        <a:spcAft>
          <a:spcPts val="600"/>
        </a:spcAft>
        <a:buClr>
          <a:schemeClr val="accent1"/>
        </a:buClr>
        <a:buSzPct val="92000"/>
        <a:buFont typeface="Arial" panose="020B0604020202020204" pitchFamily="34" charset="0"/>
        <a:buChar char="■"/>
        <a:defRPr sz="1600" b="0" i="0" u="none">
          <a:solidFill>
            <a:schemeClr val="tx2"/>
          </a:solidFill>
          <a:latin typeface="Tahoma" panose="020B0604030504040204" pitchFamily="34" charset="0"/>
          <a:ea typeface="+mn-ea"/>
          <a:cs typeface="Tahoma" panose="020B0604030504040204" pitchFamily="34" charset="0"/>
        </a:defRPr>
      </a:lvl2pPr>
      <a:lvl3pPr marL="896112" indent="-274320" algn="l" rtl="0" eaLnBrk="1" fontAlgn="base" hangingPunct="1">
        <a:spcBef>
          <a:spcPts val="386"/>
        </a:spcBef>
        <a:spcAft>
          <a:spcPts val="600"/>
        </a:spcAft>
        <a:buClr>
          <a:schemeClr val="accent1"/>
        </a:buClr>
        <a:buSzPct val="92000"/>
        <a:buFont typeface="Arial" panose="020B0604020202020204" pitchFamily="34" charset="0"/>
        <a:buChar char="■"/>
        <a:defRPr sz="1400" i="0">
          <a:solidFill>
            <a:schemeClr val="tx2"/>
          </a:solidFill>
          <a:latin typeface="Tahoma" panose="020B0604030504040204" pitchFamily="34" charset="0"/>
          <a:ea typeface="+mn-ea"/>
          <a:cs typeface="Tahoma" panose="020B0604030504040204" pitchFamily="34" charset="0"/>
        </a:defRPr>
      </a:lvl3pPr>
      <a:lvl4pPr marL="1243584" indent="-237744" algn="l" rtl="0" eaLnBrk="1" fontAlgn="base" hangingPunct="1">
        <a:spcBef>
          <a:spcPts val="288"/>
        </a:spcBef>
        <a:spcAft>
          <a:spcPts val="600"/>
        </a:spcAft>
        <a:buSzPct val="92000"/>
        <a:buFont typeface="Arial" panose="020B0604020202020204" pitchFamily="34" charset="0"/>
        <a:buChar char="■"/>
        <a:defRPr sz="1200" b="0" i="0" baseline="0">
          <a:solidFill>
            <a:schemeClr val="tx2"/>
          </a:solidFill>
          <a:latin typeface="+mn-lt"/>
          <a:ea typeface="+mn-ea"/>
        </a:defRPr>
      </a:lvl4pPr>
      <a:lvl5pPr marL="1600200" indent="-237744" algn="l" rtl="0" eaLnBrk="1" fontAlgn="base" hangingPunct="1">
        <a:spcBef>
          <a:spcPts val="228"/>
        </a:spcBef>
        <a:spcAft>
          <a:spcPts val="600"/>
        </a:spcAft>
        <a:buSzPct val="92000"/>
        <a:buFont typeface="Arial" panose="020B0604020202020204" pitchFamily="34" charset="0"/>
        <a:buChar char="■"/>
        <a:defRPr sz="1200" i="0" baseline="0">
          <a:solidFill>
            <a:schemeClr val="tx2"/>
          </a:solidFill>
          <a:latin typeface="+mn-lt"/>
          <a:ea typeface="+mn-ea"/>
        </a:defRPr>
      </a:lvl5pPr>
      <a:lvl6pPr marL="2514600" indent="-228600" algn="l" rtl="0" eaLnBrk="1" fontAlgn="base" hangingPunct="1">
        <a:spcBef>
          <a:spcPct val="20000"/>
        </a:spcBef>
        <a:spcAft>
          <a:spcPct val="0"/>
        </a:spcAft>
        <a:buChar char="»"/>
        <a:defRPr sz="2200">
          <a:solidFill>
            <a:srgbClr val="333333"/>
          </a:solidFill>
          <a:latin typeface="+mn-lt"/>
          <a:ea typeface="+mn-ea"/>
        </a:defRPr>
      </a:lvl6pPr>
      <a:lvl7pPr marL="2971800" indent="-228600" algn="l" rtl="0" eaLnBrk="1" fontAlgn="base" hangingPunct="1">
        <a:spcBef>
          <a:spcPct val="20000"/>
        </a:spcBef>
        <a:spcAft>
          <a:spcPct val="0"/>
        </a:spcAft>
        <a:buChar char="»"/>
        <a:defRPr sz="2200">
          <a:solidFill>
            <a:srgbClr val="333333"/>
          </a:solidFill>
          <a:latin typeface="+mn-lt"/>
          <a:ea typeface="+mn-ea"/>
        </a:defRPr>
      </a:lvl7pPr>
      <a:lvl8pPr marL="3429000" indent="-228600" algn="l" rtl="0" eaLnBrk="1" fontAlgn="base" hangingPunct="1">
        <a:spcBef>
          <a:spcPct val="20000"/>
        </a:spcBef>
        <a:spcAft>
          <a:spcPct val="0"/>
        </a:spcAft>
        <a:buChar char="»"/>
        <a:defRPr sz="2200">
          <a:solidFill>
            <a:srgbClr val="333333"/>
          </a:solidFill>
          <a:latin typeface="+mn-lt"/>
          <a:ea typeface="+mn-ea"/>
        </a:defRPr>
      </a:lvl8pPr>
      <a:lvl9pPr marL="3886200" indent="-228600" algn="l" rtl="0" eaLnBrk="1" fontAlgn="base" hangingPunct="1">
        <a:spcBef>
          <a:spcPct val="20000"/>
        </a:spcBef>
        <a:spcAft>
          <a:spcPct val="0"/>
        </a:spcAft>
        <a:buChar char="»"/>
        <a:defRPr sz="2200">
          <a:solidFill>
            <a:srgbClr val="333333"/>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https://www.cms.gov/Research-Statistics-Data-and-Systems/Research/MCBS/Data-Tables" TargetMode="Externa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www.cms.gov/Research-Statistics-Data-and-Systems/Research/MCBS/Data-Tables" TargetMode="Externa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p:cNvSpPr>
            <a:spLocks noGrp="1"/>
          </p:cNvSpPr>
          <p:nvPr>
            <p:ph type="title"/>
          </p:nvPr>
        </p:nvSpPr>
        <p:spPr/>
        <p:txBody>
          <a:bodyPr/>
          <a:lstStyle/>
          <a:p>
            <a:r>
              <a:rPr lang="en-US" dirty="0"/>
              <a:t>2020 MCBS Chartbook Supplement</a:t>
            </a:r>
          </a:p>
        </p:txBody>
      </p:sp>
      <p:sp>
        <p:nvSpPr>
          <p:cNvPr id="10" name="Subtitle"/>
          <p:cNvSpPr>
            <a:spLocks noGrp="1"/>
          </p:cNvSpPr>
          <p:nvPr>
            <p:ph type="subTitle" idx="1"/>
          </p:nvPr>
        </p:nvSpPr>
        <p:spPr/>
        <p:txBody>
          <a:bodyPr/>
          <a:lstStyle/>
          <a:p>
            <a:r>
              <a:rPr lang="en-US" dirty="0"/>
              <a:t>Data Year 2020</a:t>
            </a:r>
          </a:p>
        </p:txBody>
      </p:sp>
      <p:pic>
        <p:nvPicPr>
          <p:cNvPr id="7" name="Picture 1" descr="Logo for the Medicare Current Beneficiary Survey (MCBS)."/>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787399" y="5876927"/>
            <a:ext cx="2103120" cy="694420"/>
          </a:xfrm>
          <a:prstGeom prst="rect">
            <a:avLst/>
          </a:prstGeom>
        </p:spPr>
      </p:pic>
      <p:pic>
        <p:nvPicPr>
          <p:cNvPr id="12" name="Picture 2" descr="Logo for the Centers for Medicare and Medicaid Services Office of Enterprise Data and Analytics (CMS OED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000" y="5876927"/>
            <a:ext cx="1828800" cy="699074"/>
          </a:xfrm>
          <a:prstGeom prst="rect">
            <a:avLst/>
          </a:prstGeom>
        </p:spPr>
      </p:pic>
    </p:spTree>
    <p:extLst>
      <p:ext uri="{BB962C8B-B14F-4D97-AF65-F5344CB8AC3E}">
        <p14:creationId xmlns:p14="http://schemas.microsoft.com/office/powerpoint/2010/main" val="3392263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Section 1: Who Is in the Medicare Population? </a:t>
            </a:r>
          </a:p>
        </p:txBody>
      </p:sp>
    </p:spTree>
    <p:extLst>
      <p:ext uri="{BB962C8B-B14F-4D97-AF65-F5344CB8AC3E}">
        <p14:creationId xmlns:p14="http://schemas.microsoft.com/office/powerpoint/2010/main" val="4253393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1.1 </a:t>
            </a:r>
            <a:endParaRPr lang="en-US" sz="1600" dirty="0">
              <a:effectLst/>
            </a:endParaRPr>
          </a:p>
        </p:txBody>
      </p:sp>
      <p:sp>
        <p:nvSpPr>
          <p:cNvPr id="20" name="Content 1"/>
          <p:cNvSpPr>
            <a:spLocks noGrp="1"/>
          </p:cNvSpPr>
          <p:nvPr>
            <p:ph sz="quarter" idx="21"/>
          </p:nvPr>
        </p:nvSpPr>
        <p:spPr>
          <a:xfrm>
            <a:off x="609600" y="1299404"/>
            <a:ext cx="10972800" cy="320040"/>
          </a:xfrm>
        </p:spPr>
        <p:txBody>
          <a:bodyPr/>
          <a:lstStyle/>
          <a:p>
            <a:r>
              <a:rPr lang="en-US" dirty="0"/>
              <a:t>Demographic and Socioeconomic Characteristics of All Medicare Beneficiaries, 2020</a:t>
            </a:r>
          </a:p>
        </p:txBody>
      </p:sp>
      <p:pic>
        <p:nvPicPr>
          <p:cNvPr id="7" name="Picture 6" descr="This exhibit contains a graph showing the demographic and socioeconomic characteristics of all Medicare beneficiaries.">
            <a:extLst>
              <a:ext uri="{FF2B5EF4-FFF2-40B4-BE49-F238E27FC236}">
                <a16:creationId xmlns:a16="http://schemas.microsoft.com/office/drawing/2014/main" id="{C5541D90-892E-03A4-2298-832C73F749F2}"/>
              </a:ext>
            </a:extLst>
          </p:cNvPr>
          <p:cNvPicPr>
            <a:picLocks noChangeAspect="1"/>
          </p:cNvPicPr>
          <p:nvPr/>
        </p:nvPicPr>
        <p:blipFill rotWithShape="1">
          <a:blip r:embed="rId2"/>
          <a:srcRect t="3761"/>
          <a:stretch/>
        </p:blipFill>
        <p:spPr>
          <a:xfrm>
            <a:off x="608649" y="1977584"/>
            <a:ext cx="10973751" cy="3092022"/>
          </a:xfrm>
          <a:prstGeom prst="rect">
            <a:avLst/>
          </a:prstGeom>
        </p:spPr>
      </p:pic>
      <p:sp>
        <p:nvSpPr>
          <p:cNvPr id="35" name="Content 2"/>
          <p:cNvSpPr>
            <a:spLocks noGrp="1"/>
          </p:cNvSpPr>
          <p:nvPr>
            <p:ph sz="quarter" idx="22"/>
          </p:nvPr>
        </p:nvSpPr>
        <p:spPr>
          <a:xfrm>
            <a:off x="609600" y="5506656"/>
            <a:ext cx="10972800" cy="980207"/>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The “Other Race/Ethnicity” category includes other single races not of Hispanic origin or two or more races. See the Glossary entry for race/ethnicity for more information. FPL stands for Federal Poverty Level.</a:t>
            </a:r>
          </a:p>
        </p:txBody>
      </p:sp>
    </p:spTree>
    <p:extLst>
      <p:ext uri="{BB962C8B-B14F-4D97-AF65-F5344CB8AC3E}">
        <p14:creationId xmlns:p14="http://schemas.microsoft.com/office/powerpoint/2010/main" val="3427858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1.2 </a:t>
            </a:r>
            <a:endParaRPr lang="en-US" sz="1600" dirty="0">
              <a:effectLst/>
            </a:endParaRPr>
          </a:p>
        </p:txBody>
      </p:sp>
      <p:sp>
        <p:nvSpPr>
          <p:cNvPr id="20" name="Content 1"/>
          <p:cNvSpPr>
            <a:spLocks noGrp="1"/>
          </p:cNvSpPr>
          <p:nvPr>
            <p:ph sz="quarter" idx="21"/>
          </p:nvPr>
        </p:nvSpPr>
        <p:spPr>
          <a:xfrm>
            <a:off x="609600" y="1299404"/>
            <a:ext cx="10972800" cy="960120"/>
          </a:xfrm>
        </p:spPr>
        <p:txBody>
          <a:bodyPr/>
          <a:lstStyle/>
          <a:p>
            <a:r>
              <a:rPr lang="en-US" dirty="0"/>
              <a:t>Self-Reported Limited English Proficiency Among Beneficiaries Living Only in the Community Overall and by Age, Sex, Race/Ethnicity, and Self-Reported Health Status, 2020</a:t>
            </a:r>
          </a:p>
        </p:txBody>
      </p:sp>
      <p:pic>
        <p:nvPicPr>
          <p:cNvPr id="3" name="Picture 2" descr="This exhibit contains a graph showing self-reported limited English proficiency among beneficiaries living only in the community overall and by age, sex, race/ethnicity, and self-reported health status.">
            <a:extLst>
              <a:ext uri="{FF2B5EF4-FFF2-40B4-BE49-F238E27FC236}">
                <a16:creationId xmlns:a16="http://schemas.microsoft.com/office/drawing/2014/main" id="{B5EAA9DE-5F28-4C66-8233-F246E4AEBE2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609124" y="2529486"/>
            <a:ext cx="10973751" cy="2141935"/>
          </a:xfrm>
          <a:prstGeom prst="rect">
            <a:avLst/>
          </a:prstGeom>
        </p:spPr>
      </p:pic>
      <p:sp>
        <p:nvSpPr>
          <p:cNvPr id="35" name="Content 2"/>
          <p:cNvSpPr>
            <a:spLocks noGrp="1"/>
          </p:cNvSpPr>
          <p:nvPr>
            <p:ph sz="quarter" idx="22"/>
          </p:nvPr>
        </p:nvSpPr>
        <p:spPr>
          <a:xfrm>
            <a:off x="609600" y="5489731"/>
            <a:ext cx="10972800" cy="1000046"/>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any Facility interview was completed during the year. Beneficiaries who received a Community interview answered questions themselves or by proxy. Estimates are not presented for the "Other Race/Ethnicity" category.</a:t>
            </a:r>
          </a:p>
        </p:txBody>
      </p:sp>
    </p:spTree>
    <p:extLst>
      <p:ext uri="{BB962C8B-B14F-4D97-AF65-F5344CB8AC3E}">
        <p14:creationId xmlns:p14="http://schemas.microsoft.com/office/powerpoint/2010/main" val="1550921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r>
              <a:rPr lang="en-US" dirty="0"/>
              <a:t>Exhibit 1.3 </a:t>
            </a:r>
          </a:p>
        </p:txBody>
      </p:sp>
      <p:sp>
        <p:nvSpPr>
          <p:cNvPr id="20" name="Content 1"/>
          <p:cNvSpPr>
            <a:spLocks noGrp="1"/>
          </p:cNvSpPr>
          <p:nvPr>
            <p:ph sz="quarter" idx="21"/>
          </p:nvPr>
        </p:nvSpPr>
        <p:spPr>
          <a:xfrm>
            <a:off x="609600" y="1299404"/>
            <a:ext cx="10972800" cy="320040"/>
          </a:xfrm>
        </p:spPr>
        <p:txBody>
          <a:bodyPr/>
          <a:lstStyle/>
          <a:p>
            <a:r>
              <a:rPr lang="en-US" dirty="0"/>
              <a:t>Insurance Coverage of All Medicare Beneficiaries, 2020</a:t>
            </a:r>
          </a:p>
        </p:txBody>
      </p:sp>
      <p:pic>
        <p:nvPicPr>
          <p:cNvPr id="3" name="Picture 2" descr="This exhibit contains a graph showing different types of insurance coverage of all Medicare beneficiaries.   ">
            <a:extLst>
              <a:ext uri="{FF2B5EF4-FFF2-40B4-BE49-F238E27FC236}">
                <a16:creationId xmlns:a16="http://schemas.microsoft.com/office/drawing/2014/main" id="{5BB472FC-D852-417A-B322-453CB62A7516}"/>
              </a:ext>
            </a:extLst>
          </p:cNvPr>
          <p:cNvPicPr>
            <a:picLocks noChangeAspect="1"/>
          </p:cNvPicPr>
          <p:nvPr/>
        </p:nvPicPr>
        <p:blipFill>
          <a:blip r:embed="rId2" cstate="print">
            <a:extLst>
              <a:ext uri="{28A0092B-C50C-407E-A947-70E740481C1C}">
                <a14:useLocalDpi xmlns:a14="http://schemas.microsoft.com/office/drawing/2010/main" val="0"/>
              </a:ext>
            </a:extLst>
          </a:blip>
          <a:srcRect t="2328" b="2328"/>
          <a:stretch/>
        </p:blipFill>
        <p:spPr>
          <a:xfrm>
            <a:off x="2877312" y="1739424"/>
            <a:ext cx="6675120" cy="3931761"/>
          </a:xfrm>
          <a:prstGeom prst="rect">
            <a:avLst/>
          </a:prstGeom>
        </p:spPr>
      </p:pic>
      <p:sp>
        <p:nvSpPr>
          <p:cNvPr id="35" name="Content 2"/>
          <p:cNvSpPr>
            <a:spLocks noGrp="1"/>
          </p:cNvSpPr>
          <p:nvPr>
            <p:ph sz="quarter" idx="22"/>
          </p:nvPr>
        </p:nvSpPr>
        <p:spPr>
          <a:xfrm>
            <a:off x="609600" y="5671185"/>
            <a:ext cx="10972800" cy="819150"/>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FFS stands for Fee-for-Service. MA stands for Medicare Advantage.</a:t>
            </a:r>
          </a:p>
        </p:txBody>
      </p:sp>
    </p:spTree>
    <p:extLst>
      <p:ext uri="{BB962C8B-B14F-4D97-AF65-F5344CB8AC3E}">
        <p14:creationId xmlns:p14="http://schemas.microsoft.com/office/powerpoint/2010/main" val="2403561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r>
              <a:rPr lang="en-US" dirty="0"/>
              <a:t>Exhibit 1.4 </a:t>
            </a:r>
          </a:p>
        </p:txBody>
      </p:sp>
      <p:sp>
        <p:nvSpPr>
          <p:cNvPr id="20" name="Content 1"/>
          <p:cNvSpPr>
            <a:spLocks noGrp="1"/>
          </p:cNvSpPr>
          <p:nvPr>
            <p:ph sz="quarter" idx="21"/>
          </p:nvPr>
        </p:nvSpPr>
        <p:spPr>
          <a:xfrm>
            <a:off x="609600" y="1299404"/>
            <a:ext cx="10972800" cy="640080"/>
          </a:xfrm>
        </p:spPr>
        <p:txBody>
          <a:bodyPr/>
          <a:lstStyle/>
          <a:p>
            <a:r>
              <a:rPr lang="en-US" dirty="0"/>
              <a:t>Supplemental Private Insurance Coverage of Medicare Beneficiaries Living in the Community, 2020</a:t>
            </a:r>
          </a:p>
        </p:txBody>
      </p:sp>
      <p:pic>
        <p:nvPicPr>
          <p:cNvPr id="3" name="Picture 2" descr="This exhibit contains a graph showing supplemental private insurance coverage of Medicare beneficiaries living in the community.   ">
            <a:extLst>
              <a:ext uri="{FF2B5EF4-FFF2-40B4-BE49-F238E27FC236}">
                <a16:creationId xmlns:a16="http://schemas.microsoft.com/office/drawing/2014/main" id="{4152E081-31D3-9B31-EE68-4F9FD94320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931" y="1991382"/>
            <a:ext cx="7924135" cy="3497185"/>
          </a:xfrm>
          <a:prstGeom prst="rect">
            <a:avLst/>
          </a:prstGeom>
        </p:spPr>
      </p:pic>
      <p:sp>
        <p:nvSpPr>
          <p:cNvPr id="35" name="Content 2"/>
          <p:cNvSpPr>
            <a:spLocks noGrp="1"/>
          </p:cNvSpPr>
          <p:nvPr>
            <p:ph sz="quarter" idx="22"/>
          </p:nvPr>
        </p:nvSpPr>
        <p:spPr>
          <a:xfrm>
            <a:off x="609599" y="5540466"/>
            <a:ext cx="10972800" cy="982871"/>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ESI stands for Employer-Sponsored Insurance.</a:t>
            </a:r>
          </a:p>
        </p:txBody>
      </p:sp>
    </p:spTree>
    <p:extLst>
      <p:ext uri="{BB962C8B-B14F-4D97-AF65-F5344CB8AC3E}">
        <p14:creationId xmlns:p14="http://schemas.microsoft.com/office/powerpoint/2010/main" val="4260229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1.5 </a:t>
            </a:r>
          </a:p>
        </p:txBody>
      </p:sp>
      <p:sp>
        <p:nvSpPr>
          <p:cNvPr id="20" name="Content 1"/>
          <p:cNvSpPr>
            <a:spLocks noGrp="1"/>
          </p:cNvSpPr>
          <p:nvPr>
            <p:ph sz="quarter" idx="21"/>
          </p:nvPr>
        </p:nvSpPr>
        <p:spPr>
          <a:xfrm>
            <a:off x="609600" y="1299404"/>
            <a:ext cx="10972800" cy="640080"/>
          </a:xfrm>
        </p:spPr>
        <p:txBody>
          <a:bodyPr/>
          <a:lstStyle/>
          <a:p>
            <a:r>
              <a:rPr lang="en-US" dirty="0"/>
              <a:t>Type of Medicare Coverage of All Medicare Beneficiaries by Race/Ethnicity and Income, 2020</a:t>
            </a:r>
          </a:p>
        </p:txBody>
      </p:sp>
      <p:pic>
        <p:nvPicPr>
          <p:cNvPr id="3" name="Picture 2" descr="This exhibit contains a graph showing the type of Medicare coverage of all Medicare beneficiaries by race/ethnicity and income. ">
            <a:extLst>
              <a:ext uri="{FF2B5EF4-FFF2-40B4-BE49-F238E27FC236}">
                <a16:creationId xmlns:a16="http://schemas.microsoft.com/office/drawing/2014/main" id="{EEE83364-85D8-4835-85CA-A363BD7CAD8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3400" y="2778646"/>
            <a:ext cx="11065199" cy="1785342"/>
          </a:xfrm>
          <a:prstGeom prst="rect">
            <a:avLst/>
          </a:prstGeom>
        </p:spPr>
      </p:pic>
      <p:sp>
        <p:nvSpPr>
          <p:cNvPr id="35" name="Content 2"/>
          <p:cNvSpPr>
            <a:spLocks noGrp="1"/>
          </p:cNvSpPr>
          <p:nvPr>
            <p:ph sz="quarter" idx="22"/>
          </p:nvPr>
        </p:nvSpPr>
        <p:spPr>
          <a:xfrm>
            <a:off x="609600" y="5403150"/>
            <a:ext cx="10972800" cy="768096"/>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FFS stands for Fee-for-Service. Estimates are not presented for the "Other Race/Ethnicity" category.</a:t>
            </a:r>
          </a:p>
        </p:txBody>
      </p:sp>
    </p:spTree>
    <p:extLst>
      <p:ext uri="{BB962C8B-B14F-4D97-AF65-F5344CB8AC3E}">
        <p14:creationId xmlns:p14="http://schemas.microsoft.com/office/powerpoint/2010/main" val="2304429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1.6 </a:t>
            </a:r>
          </a:p>
        </p:txBody>
      </p:sp>
      <p:sp>
        <p:nvSpPr>
          <p:cNvPr id="20" name="Content 1"/>
          <p:cNvSpPr>
            <a:spLocks noGrp="1"/>
          </p:cNvSpPr>
          <p:nvPr>
            <p:ph sz="quarter" idx="21"/>
          </p:nvPr>
        </p:nvSpPr>
        <p:spPr>
          <a:xfrm>
            <a:off x="609600" y="1299404"/>
            <a:ext cx="10972800" cy="320040"/>
          </a:xfrm>
        </p:spPr>
        <p:txBody>
          <a:bodyPr/>
          <a:lstStyle/>
          <a:p>
            <a:r>
              <a:rPr lang="en-US" dirty="0"/>
              <a:t>Dual Eligibility Status of All Medicare Beneficiaries by Age, 2020</a:t>
            </a:r>
          </a:p>
        </p:txBody>
      </p:sp>
      <p:pic>
        <p:nvPicPr>
          <p:cNvPr id="3" name="Picture 2" descr="This exhibit contains a graph showing the dual-eligibility status of all Medicare beneficiaries by age.   ">
            <a:extLst>
              <a:ext uri="{FF2B5EF4-FFF2-40B4-BE49-F238E27FC236}">
                <a16:creationId xmlns:a16="http://schemas.microsoft.com/office/drawing/2014/main" id="{0519834B-1906-5BAC-DB6C-BC995413E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4734" y="1920118"/>
            <a:ext cx="9722531" cy="3145779"/>
          </a:xfrm>
          <a:prstGeom prst="rect">
            <a:avLst/>
          </a:prstGeom>
        </p:spPr>
      </p:pic>
      <p:sp>
        <p:nvSpPr>
          <p:cNvPr id="35" name="Content 2"/>
          <p:cNvSpPr>
            <a:spLocks noGrp="1"/>
          </p:cNvSpPr>
          <p:nvPr>
            <p:ph sz="quarter" idx="22"/>
          </p:nvPr>
        </p:nvSpPr>
        <p:spPr>
          <a:xfrm>
            <a:off x="609600" y="5465307"/>
            <a:ext cx="10972800" cy="728759"/>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For Dual Eligibility Status, "Yes" includes beneficiaries with both full-benefit and partial-benefit Medicaid coverage. </a:t>
            </a:r>
          </a:p>
        </p:txBody>
      </p:sp>
    </p:spTree>
    <p:extLst>
      <p:ext uri="{BB962C8B-B14F-4D97-AF65-F5344CB8AC3E}">
        <p14:creationId xmlns:p14="http://schemas.microsoft.com/office/powerpoint/2010/main" val="2606570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1.7 </a:t>
            </a:r>
          </a:p>
        </p:txBody>
      </p:sp>
      <p:sp>
        <p:nvSpPr>
          <p:cNvPr id="20" name="Content 1"/>
          <p:cNvSpPr>
            <a:spLocks noGrp="1"/>
          </p:cNvSpPr>
          <p:nvPr>
            <p:ph sz="quarter" idx="21"/>
          </p:nvPr>
        </p:nvSpPr>
        <p:spPr>
          <a:xfrm>
            <a:off x="609600" y="1299404"/>
            <a:ext cx="10972800" cy="320040"/>
          </a:xfrm>
        </p:spPr>
        <p:txBody>
          <a:bodyPr/>
          <a:lstStyle/>
          <a:p>
            <a:r>
              <a:rPr lang="en-US" dirty="0"/>
              <a:t>Residence Status of All Medicare Beneficiaries by Age, 2020</a:t>
            </a:r>
          </a:p>
        </p:txBody>
      </p:sp>
      <p:pic>
        <p:nvPicPr>
          <p:cNvPr id="3" name="Picture 2" descr="This exhibit contains a graph showing the residence status of all Medicare beneficiaries by age.   ">
            <a:extLst>
              <a:ext uri="{FF2B5EF4-FFF2-40B4-BE49-F238E27FC236}">
                <a16:creationId xmlns:a16="http://schemas.microsoft.com/office/drawing/2014/main" id="{0519834B-1906-5BAC-DB6C-BC995413EFE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2601746" y="1820884"/>
            <a:ext cx="6988507" cy="3324383"/>
          </a:xfrm>
          <a:prstGeom prst="rect">
            <a:avLst/>
          </a:prstGeom>
        </p:spPr>
      </p:pic>
      <p:sp>
        <p:nvSpPr>
          <p:cNvPr id="35" name="Content 2"/>
          <p:cNvSpPr>
            <a:spLocks noGrp="1"/>
          </p:cNvSpPr>
          <p:nvPr>
            <p:ph sz="quarter" idx="22"/>
          </p:nvPr>
        </p:nvSpPr>
        <p:spPr>
          <a:xfrm>
            <a:off x="609600" y="5465307"/>
            <a:ext cx="10972800" cy="1036077"/>
          </a:xfrm>
        </p:spPr>
        <p:txBody>
          <a:bodyPr/>
          <a:lstStyle/>
          <a:p>
            <a:pPr marL="0" marR="0">
              <a:spcBef>
                <a:spcPts val="600"/>
              </a:spcBef>
              <a:spcAft>
                <a:spcPts val="0"/>
              </a:spcAft>
            </a:pPr>
            <a:r>
              <a:rPr lang="en-US" dirty="0"/>
              <a:t>SOURCE: Centers for Medicare &amp; Medicaid Services, Medicare Current Beneficiary Survey, Survey File, 2020.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for the category “Both community and facility” are not presented due to suppression. For more information about suppression guidelines, see the Technical Appendix.</a:t>
            </a:r>
          </a:p>
        </p:txBody>
      </p:sp>
    </p:spTree>
    <p:extLst>
      <p:ext uri="{BB962C8B-B14F-4D97-AF65-F5344CB8AC3E}">
        <p14:creationId xmlns:p14="http://schemas.microsoft.com/office/powerpoint/2010/main" val="2863609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2: How Healthy Are Medicare Beneficiaries?</a:t>
            </a:r>
          </a:p>
        </p:txBody>
      </p:sp>
    </p:spTree>
    <p:extLst>
      <p:ext uri="{BB962C8B-B14F-4D97-AF65-F5344CB8AC3E}">
        <p14:creationId xmlns:p14="http://schemas.microsoft.com/office/powerpoint/2010/main" val="1820929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2.1 </a:t>
            </a:r>
          </a:p>
        </p:txBody>
      </p:sp>
      <p:sp>
        <p:nvSpPr>
          <p:cNvPr id="20" name="Content 1"/>
          <p:cNvSpPr>
            <a:spLocks noGrp="1"/>
          </p:cNvSpPr>
          <p:nvPr>
            <p:ph sz="quarter" idx="21"/>
          </p:nvPr>
        </p:nvSpPr>
        <p:spPr>
          <a:xfrm>
            <a:off x="609600" y="1299404"/>
            <a:ext cx="10972800" cy="320040"/>
          </a:xfrm>
        </p:spPr>
        <p:txBody>
          <a:bodyPr/>
          <a:lstStyle/>
          <a:p>
            <a:r>
              <a:rPr lang="en-US" dirty="0"/>
              <a:t>Quality of Life Metrics Among All Medicare Beneficiaries, 2020</a:t>
            </a:r>
          </a:p>
        </p:txBody>
      </p:sp>
      <p:pic>
        <p:nvPicPr>
          <p:cNvPr id="4" name="Picture 3" descr="This exhibit contains graphs showing quality of life metrics (including health status and disability status) among all Medicare beneficiaries.   ">
            <a:extLst>
              <a:ext uri="{FF2B5EF4-FFF2-40B4-BE49-F238E27FC236}">
                <a16:creationId xmlns:a16="http://schemas.microsoft.com/office/drawing/2014/main" id="{476D2BE6-9E59-0292-AEC5-C49B0A0747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8528"/>
          <a:stretch/>
        </p:blipFill>
        <p:spPr>
          <a:xfrm>
            <a:off x="2667000" y="1826923"/>
            <a:ext cx="6858000" cy="3451102"/>
          </a:xfrm>
          <a:prstGeom prst="rect">
            <a:avLst/>
          </a:prstGeom>
        </p:spPr>
      </p:pic>
      <p:sp>
        <p:nvSpPr>
          <p:cNvPr id="35" name="Content 2"/>
          <p:cNvSpPr>
            <a:spLocks noGrp="1"/>
          </p:cNvSpPr>
          <p:nvPr>
            <p:ph sz="quarter" idx="22"/>
          </p:nvPr>
        </p:nvSpPr>
        <p:spPr>
          <a:xfrm>
            <a:off x="609600" y="5485504"/>
            <a:ext cx="10972800" cy="1001355"/>
          </a:xfrm>
        </p:spPr>
        <p:txBody>
          <a:bodyPr/>
          <a:lstStyle/>
          <a:p>
            <a:pPr marL="0" marR="0">
              <a:spcBef>
                <a:spcPts val="600"/>
              </a:spcBef>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LTC stands for Long-Term Care. "LTC facility" includes beneficiaries who only completed Facility interviews during the year.</a:t>
            </a:r>
            <a:endParaRPr lang="en-US" dirty="0">
              <a:latin typeface="+mn-lt"/>
            </a:endParaRPr>
          </a:p>
        </p:txBody>
      </p:sp>
    </p:spTree>
    <p:extLst>
      <p:ext uri="{BB962C8B-B14F-4D97-AF65-F5344CB8AC3E}">
        <p14:creationId xmlns:p14="http://schemas.microsoft.com/office/powerpoint/2010/main" val="2386128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Overview</a:t>
            </a:r>
          </a:p>
        </p:txBody>
      </p:sp>
      <p:sp>
        <p:nvSpPr>
          <p:cNvPr id="5" name="Content"/>
          <p:cNvSpPr>
            <a:spLocks noGrp="1"/>
          </p:cNvSpPr>
          <p:nvPr>
            <p:ph sz="quarter" idx="11"/>
          </p:nvPr>
        </p:nvSpPr>
        <p:spPr>
          <a:xfrm>
            <a:off x="609600" y="2133600"/>
            <a:ext cx="10972800" cy="3733800"/>
          </a:xfrm>
        </p:spPr>
        <p:txBody>
          <a:bodyPr>
            <a:normAutofit fontScale="85000" lnSpcReduction="10000"/>
          </a:bodyPr>
          <a:lstStyle/>
          <a:p>
            <a:pPr>
              <a:lnSpc>
                <a:spcPct val="110000"/>
              </a:lnSpc>
            </a:pPr>
            <a:r>
              <a:rPr lang="en-US" dirty="0"/>
              <a:t>This slide deck contains reusable versions of the exhibits contained in the </a:t>
            </a:r>
            <a:r>
              <a:rPr lang="en-US" i="1" dirty="0"/>
              <a:t>2020 MCBS Chartbook</a:t>
            </a:r>
            <a:r>
              <a:rPr lang="en-US" dirty="0"/>
              <a:t>, including the exhibit titles, graphs, source documentation, and footnotes, for public use.</a:t>
            </a:r>
          </a:p>
          <a:p>
            <a:pPr>
              <a:lnSpc>
                <a:spcPct val="110000"/>
              </a:lnSpc>
            </a:pPr>
            <a:r>
              <a:rPr lang="en-US" dirty="0"/>
              <a:t>When reusing these exhibits, please be sure to include the associated source documentation and footnotes that accompany each chart.</a:t>
            </a:r>
          </a:p>
          <a:p>
            <a:pPr>
              <a:lnSpc>
                <a:spcPct val="110000"/>
              </a:lnSpc>
            </a:pPr>
            <a:r>
              <a:rPr lang="en-US" dirty="0"/>
              <a:t>This slide deck does not contain the detailed statistical tables or appendices that are included in the </a:t>
            </a:r>
            <a:r>
              <a:rPr lang="en-US" i="1" dirty="0"/>
              <a:t>MCBS Chartbook</a:t>
            </a:r>
            <a:r>
              <a:rPr lang="en-US" dirty="0"/>
              <a:t>. Please consult these resources as needed.</a:t>
            </a:r>
          </a:p>
          <a:p>
            <a:pPr lvl="1"/>
            <a:r>
              <a:rPr lang="en-US" dirty="0"/>
              <a:t>For detailed point estimates, see the Detailed Tables.</a:t>
            </a:r>
          </a:p>
          <a:p>
            <a:pPr lvl="1"/>
            <a:r>
              <a:rPr lang="en-US" dirty="0"/>
              <a:t>For definitions of key terms and information on the construction of measures, see the Glossary.</a:t>
            </a:r>
          </a:p>
          <a:p>
            <a:pPr lvl="1"/>
            <a:r>
              <a:rPr lang="en-US" dirty="0"/>
              <a:t>For technical information on the production of the estimates and standard errors, see the Technical Appendix. </a:t>
            </a:r>
          </a:p>
          <a:p>
            <a:pPr lvl="1"/>
            <a:r>
              <a:rPr lang="en-US" dirty="0"/>
              <a:t>For information on how each measure presented in the Chartbook is constructed, see the Measure Construction Appendix.</a:t>
            </a:r>
          </a:p>
          <a:p>
            <a:pPr>
              <a:lnSpc>
                <a:spcPct val="110000"/>
              </a:lnSpc>
            </a:pPr>
            <a:r>
              <a:rPr lang="en-US" dirty="0"/>
              <a:t>To download the </a:t>
            </a:r>
            <a:r>
              <a:rPr lang="en-US" i="1" dirty="0"/>
              <a:t>2020 MCBS Chartbook</a:t>
            </a:r>
            <a:r>
              <a:rPr lang="en-US" dirty="0"/>
              <a:t>: </a:t>
            </a:r>
            <a:r>
              <a:rPr lang="en-US" dirty="0">
                <a:hlinkClick r:id="rId2" tooltip="MCBS Data Tables"/>
              </a:rPr>
              <a:t>https://www.cms.gov/Research-Statistics-Data-and-Systems/Research/MCBS/Data-Tables</a:t>
            </a:r>
            <a:endParaRPr lang="en-US" dirty="0"/>
          </a:p>
        </p:txBody>
      </p:sp>
    </p:spTree>
    <p:extLst>
      <p:ext uri="{BB962C8B-B14F-4D97-AF65-F5344CB8AC3E}">
        <p14:creationId xmlns:p14="http://schemas.microsoft.com/office/powerpoint/2010/main" val="1980395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2.2 </a:t>
            </a:r>
          </a:p>
        </p:txBody>
      </p:sp>
      <p:sp>
        <p:nvSpPr>
          <p:cNvPr id="20" name="Content 1"/>
          <p:cNvSpPr>
            <a:spLocks noGrp="1"/>
          </p:cNvSpPr>
          <p:nvPr>
            <p:ph sz="quarter" idx="21"/>
          </p:nvPr>
        </p:nvSpPr>
        <p:spPr>
          <a:xfrm>
            <a:off x="609600" y="1299404"/>
            <a:ext cx="10972800" cy="640080"/>
          </a:xfrm>
        </p:spPr>
        <p:txBody>
          <a:bodyPr/>
          <a:lstStyle/>
          <a:p>
            <a:r>
              <a:rPr lang="en-US" dirty="0"/>
              <a:t>Health Status Among All Medicare Beneficiaries by Age, Sex, and Race/Ethnicity, 2020</a:t>
            </a:r>
          </a:p>
        </p:txBody>
      </p:sp>
      <p:pic>
        <p:nvPicPr>
          <p:cNvPr id="5" name="Picture 4" descr="This exhibit contains a graph showing health status among all Medicare beneficiaries by age, sex, and race/ethnicity.   ">
            <a:extLst>
              <a:ext uri="{FF2B5EF4-FFF2-40B4-BE49-F238E27FC236}">
                <a16:creationId xmlns:a16="http://schemas.microsoft.com/office/drawing/2014/main" id="{D1322F24-0F4C-355E-F6D0-AEF803928E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667"/>
          <a:stretch/>
        </p:blipFill>
        <p:spPr>
          <a:xfrm>
            <a:off x="2209922" y="2297624"/>
            <a:ext cx="7772155" cy="3019023"/>
          </a:xfrm>
          <a:prstGeom prst="rect">
            <a:avLst/>
          </a:prstGeom>
        </p:spPr>
      </p:pic>
      <p:sp>
        <p:nvSpPr>
          <p:cNvPr id="35" name="Content 2"/>
          <p:cNvSpPr>
            <a:spLocks noGrp="1"/>
          </p:cNvSpPr>
          <p:nvPr>
            <p:ph sz="quarter" idx="22"/>
          </p:nvPr>
        </p:nvSpPr>
        <p:spPr>
          <a:xfrm>
            <a:off x="609600" y="5532353"/>
            <a:ext cx="10972800" cy="954511"/>
          </a:xfrm>
        </p:spPr>
        <p:txBody>
          <a:bodyPr/>
          <a:lstStyle/>
          <a:p>
            <a:pPr marL="0" marR="0">
              <a:spcBef>
                <a:spcPts val="600"/>
              </a:spcBef>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a:t>
            </a:r>
            <a:endParaRPr lang="en-US" dirty="0">
              <a:latin typeface="+mn-lt"/>
            </a:endParaRPr>
          </a:p>
        </p:txBody>
      </p:sp>
    </p:spTree>
    <p:extLst>
      <p:ext uri="{BB962C8B-B14F-4D97-AF65-F5344CB8AC3E}">
        <p14:creationId xmlns:p14="http://schemas.microsoft.com/office/powerpoint/2010/main" val="536543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2.3 </a:t>
            </a:r>
          </a:p>
        </p:txBody>
      </p:sp>
      <p:sp>
        <p:nvSpPr>
          <p:cNvPr id="20" name="Content 1"/>
          <p:cNvSpPr>
            <a:spLocks noGrp="1"/>
          </p:cNvSpPr>
          <p:nvPr>
            <p:ph sz="quarter" idx="21"/>
          </p:nvPr>
        </p:nvSpPr>
        <p:spPr>
          <a:xfrm>
            <a:off x="609600" y="1299404"/>
            <a:ext cx="10972800" cy="640080"/>
          </a:xfrm>
        </p:spPr>
        <p:txBody>
          <a:bodyPr/>
          <a:lstStyle/>
          <a:p>
            <a:r>
              <a:rPr lang="en-US" dirty="0"/>
              <a:t>Disability Status Among All Medicare Beneficiaries by Age, Sex, and Race/Ethnicity, 2020</a:t>
            </a:r>
          </a:p>
        </p:txBody>
      </p:sp>
      <p:pic>
        <p:nvPicPr>
          <p:cNvPr id="5" name="Picture 4" descr="This exhibit contains a graph showing disability status among all Medicare beneficiaries by age, sex, and race/ethnicity.   ">
            <a:extLst>
              <a:ext uri="{FF2B5EF4-FFF2-40B4-BE49-F238E27FC236}">
                <a16:creationId xmlns:a16="http://schemas.microsoft.com/office/drawing/2014/main" id="{31AA447F-227E-DE48-646C-8A0F2F67E6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999"/>
          <a:stretch/>
        </p:blipFill>
        <p:spPr>
          <a:xfrm>
            <a:off x="2209800" y="2158931"/>
            <a:ext cx="7772400" cy="3008517"/>
          </a:xfrm>
          <a:prstGeom prst="rect">
            <a:avLst/>
          </a:prstGeom>
        </p:spPr>
      </p:pic>
      <p:sp>
        <p:nvSpPr>
          <p:cNvPr id="35" name="Content 2"/>
          <p:cNvSpPr>
            <a:spLocks noGrp="1"/>
          </p:cNvSpPr>
          <p:nvPr>
            <p:ph sz="quarter" idx="22"/>
          </p:nvPr>
        </p:nvSpPr>
        <p:spPr>
          <a:xfrm>
            <a:off x="609600" y="5386895"/>
            <a:ext cx="10972800" cy="1110727"/>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a:t>
            </a:r>
            <a:endParaRPr lang="en-US" dirty="0">
              <a:latin typeface="+mn-lt"/>
            </a:endParaRP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a:t>
            </a:r>
            <a:r>
              <a:rPr lang="en-US" dirty="0">
                <a:latin typeface="+mn-lt"/>
                <a:ea typeface="Calibri" panose="020F0502020204030204" pitchFamily="34" charset="0"/>
              </a:rPr>
              <a:t>R</a:t>
            </a:r>
            <a:r>
              <a:rPr lang="en-US" dirty="0">
                <a:effectLst/>
                <a:latin typeface="+mn-lt"/>
                <a:ea typeface="Calibri" panose="020F0502020204030204" pitchFamily="34" charset="0"/>
              </a:rPr>
              <a:t>ace/Ethnicity" category. LTC stands for Long-Term Care. "LTC facility" includes beneficiaries who only completed Facility interviews during the year.</a:t>
            </a:r>
            <a:endParaRPr lang="en-US" dirty="0">
              <a:latin typeface="+mn-lt"/>
            </a:endParaRPr>
          </a:p>
        </p:txBody>
      </p:sp>
    </p:spTree>
    <p:extLst>
      <p:ext uri="{BB962C8B-B14F-4D97-AF65-F5344CB8AC3E}">
        <p14:creationId xmlns:p14="http://schemas.microsoft.com/office/powerpoint/2010/main" val="2228273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a:xfrm>
            <a:off x="609600" y="685800"/>
            <a:ext cx="10972800" cy="358140"/>
          </a:xfrm>
        </p:spPr>
        <p:txBody>
          <a:bodyPr/>
          <a:lstStyle/>
          <a:p>
            <a:r>
              <a:rPr lang="en-US" dirty="0"/>
              <a:t>Exhibit 2.4</a:t>
            </a:r>
          </a:p>
        </p:txBody>
      </p:sp>
      <p:sp>
        <p:nvSpPr>
          <p:cNvPr id="20" name="Content 1"/>
          <p:cNvSpPr>
            <a:spLocks noGrp="1"/>
          </p:cNvSpPr>
          <p:nvPr>
            <p:ph sz="quarter" idx="21"/>
          </p:nvPr>
        </p:nvSpPr>
        <p:spPr>
          <a:xfrm>
            <a:off x="609600" y="1043940"/>
            <a:ext cx="10972800" cy="640080"/>
          </a:xfrm>
        </p:spPr>
        <p:txBody>
          <a:bodyPr/>
          <a:lstStyle/>
          <a:p>
            <a:r>
              <a:rPr lang="en-US" dirty="0"/>
              <a:t>Reported Chronic and Other Health Conditions Among All Medicare Beneficiaries, 2020</a:t>
            </a:r>
          </a:p>
        </p:txBody>
      </p:sp>
      <p:pic>
        <p:nvPicPr>
          <p:cNvPr id="4" name="Picture 3" descr="This exhibit contains a graph showing twenty reported chronic and other health conditions among all Medicare beneficiaries.   ">
            <a:extLst>
              <a:ext uri="{FF2B5EF4-FFF2-40B4-BE49-F238E27FC236}">
                <a16:creationId xmlns:a16="http://schemas.microsoft.com/office/drawing/2014/main" id="{7E21482B-CAAA-32D5-8D23-D3A639B38F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125"/>
          <a:stretch/>
        </p:blipFill>
        <p:spPr>
          <a:xfrm>
            <a:off x="3607209" y="1615093"/>
            <a:ext cx="4977581" cy="4114800"/>
          </a:xfrm>
          <a:prstGeom prst="rect">
            <a:avLst/>
          </a:prstGeom>
        </p:spPr>
      </p:pic>
      <p:sp>
        <p:nvSpPr>
          <p:cNvPr id="35" name="Content 2"/>
          <p:cNvSpPr>
            <a:spLocks noGrp="1"/>
          </p:cNvSpPr>
          <p:nvPr>
            <p:ph sz="quarter" idx="22"/>
          </p:nvPr>
        </p:nvSpPr>
        <p:spPr>
          <a:xfrm>
            <a:off x="609600" y="5660966"/>
            <a:ext cx="10972800" cy="825893"/>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3314973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2.5</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Age, 2020</a:t>
            </a:r>
          </a:p>
        </p:txBody>
      </p:sp>
      <p:pic>
        <p:nvPicPr>
          <p:cNvPr id="5" name="Picture 4" descr="This exhibit contains a graph showing selected reported chronic conditions (hypertension, heart disease, and diabetes) among all Medicare beneficiaries by age.   ">
            <a:extLst>
              <a:ext uri="{FF2B5EF4-FFF2-40B4-BE49-F238E27FC236}">
                <a16:creationId xmlns:a16="http://schemas.microsoft.com/office/drawing/2014/main" id="{F4E79E7D-F275-1109-77F9-264BDF56B5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9800" y="2764046"/>
            <a:ext cx="7772400" cy="2058822"/>
          </a:xfrm>
          <a:prstGeom prst="rect">
            <a:avLst/>
          </a:prstGeom>
        </p:spPr>
      </p:pic>
      <p:sp>
        <p:nvSpPr>
          <p:cNvPr id="35" name="Content 2"/>
          <p:cNvSpPr>
            <a:spLocks noGrp="1"/>
          </p:cNvSpPr>
          <p:nvPr>
            <p:ph sz="quarter" idx="22"/>
          </p:nvPr>
        </p:nvSpPr>
        <p:spPr>
          <a:xfrm>
            <a:off x="609600" y="5647430"/>
            <a:ext cx="10972800" cy="839429"/>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2095811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2.6 </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Race/Ethnicity, 2020</a:t>
            </a:r>
          </a:p>
        </p:txBody>
      </p:sp>
      <p:pic>
        <p:nvPicPr>
          <p:cNvPr id="4" name="Picture 3" descr="This exhibit contains a graph showing selected reported chronic conditions (hypertension, heart disease, and diabetes) among all Medicare beneficiaries by race/ethnicity.   ">
            <a:extLst>
              <a:ext uri="{FF2B5EF4-FFF2-40B4-BE49-F238E27FC236}">
                <a16:creationId xmlns:a16="http://schemas.microsoft.com/office/drawing/2014/main" id="{06BE1E13-600E-BB1F-A134-8A9C65ED97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2327875"/>
            <a:ext cx="7772400" cy="2836062"/>
          </a:xfrm>
          <a:prstGeom prst="rect">
            <a:avLst/>
          </a:prstGeom>
        </p:spPr>
      </p:pic>
      <p:sp>
        <p:nvSpPr>
          <p:cNvPr id="35" name="Content 2"/>
          <p:cNvSpPr>
            <a:spLocks noGrp="1"/>
          </p:cNvSpPr>
          <p:nvPr>
            <p:ph sz="quarter" idx="22"/>
          </p:nvPr>
        </p:nvSpPr>
        <p:spPr>
          <a:xfrm>
            <a:off x="609600" y="5552328"/>
            <a:ext cx="10972800" cy="934537"/>
          </a:xfrm>
        </p:spPr>
        <p:txBody>
          <a:bodyPr/>
          <a:lstStyle/>
          <a:p>
            <a:pPr marL="0" marR="0">
              <a:spcBef>
                <a:spcPts val="600"/>
              </a:spcBef>
            </a:pPr>
            <a:r>
              <a:rPr lang="en-US" dirty="0"/>
              <a:t>SOURCE: C</a:t>
            </a:r>
            <a:r>
              <a:rPr lang="en-US" dirty="0">
                <a:effectLst/>
                <a:ea typeface="Calibri" panose="020F0502020204030204" pitchFamily="34" charset="0"/>
              </a:rPr>
              <a:t>enters for Medicare &amp; Medicaid Services, Medicare Current Beneficiary Survey, Survey File, 2020. </a:t>
            </a:r>
          </a:p>
          <a:p>
            <a:r>
              <a:rPr lang="en-US" dirty="0"/>
              <a:t>NOTES: </a:t>
            </a:r>
            <a:r>
              <a:rPr lang="en-US" dirty="0">
                <a:effectLs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a:t>
            </a:r>
          </a:p>
          <a:p>
            <a:endParaRPr lang="en-US" dirty="0"/>
          </a:p>
        </p:txBody>
      </p:sp>
    </p:spTree>
    <p:extLst>
      <p:ext uri="{BB962C8B-B14F-4D97-AF65-F5344CB8AC3E}">
        <p14:creationId xmlns:p14="http://schemas.microsoft.com/office/powerpoint/2010/main" val="282757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2.7 </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Sex, 2020</a:t>
            </a:r>
          </a:p>
        </p:txBody>
      </p:sp>
      <p:pic>
        <p:nvPicPr>
          <p:cNvPr id="4" name="Picture 3" descr="This exhibit contains a graph showing selected reported chronic conditions (hypertension, heart disease, and diabetes) among all Medicare beneficiaries by sex.   ">
            <a:extLst>
              <a:ext uri="{FF2B5EF4-FFF2-40B4-BE49-F238E27FC236}">
                <a16:creationId xmlns:a16="http://schemas.microsoft.com/office/drawing/2014/main" id="{E2589CC2-25D3-7DB6-FB64-B3292D8E96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9800" y="2763572"/>
            <a:ext cx="7772400" cy="2058822"/>
          </a:xfrm>
          <a:prstGeom prst="rect">
            <a:avLst/>
          </a:prstGeom>
        </p:spPr>
      </p:pic>
      <p:sp>
        <p:nvSpPr>
          <p:cNvPr id="35" name="Content 2"/>
          <p:cNvSpPr>
            <a:spLocks noGrp="1"/>
          </p:cNvSpPr>
          <p:nvPr>
            <p:ph sz="quarter" idx="22"/>
          </p:nvPr>
        </p:nvSpPr>
        <p:spPr>
          <a:xfrm>
            <a:off x="609600" y="5646482"/>
            <a:ext cx="10972800" cy="829621"/>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593276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2.8 </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Residence Status, 2020</a:t>
            </a:r>
          </a:p>
        </p:txBody>
      </p:sp>
      <p:pic>
        <p:nvPicPr>
          <p:cNvPr id="3" name="Picture 2" descr="This exhibit contains a graph showing selected reported chronic conditions (hypertension, heart disease, and diabetes) among all Medicare beneficiaries by residence status.   ">
            <a:extLst>
              <a:ext uri="{FF2B5EF4-FFF2-40B4-BE49-F238E27FC236}">
                <a16:creationId xmlns:a16="http://schemas.microsoft.com/office/drawing/2014/main" id="{C020FD2E-D297-98B6-72E8-D09643B515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2521967"/>
            <a:ext cx="6858000" cy="2542032"/>
          </a:xfrm>
          <a:prstGeom prst="rect">
            <a:avLst/>
          </a:prstGeom>
        </p:spPr>
      </p:pic>
      <p:sp>
        <p:nvSpPr>
          <p:cNvPr id="35" name="Content 2"/>
          <p:cNvSpPr>
            <a:spLocks noGrp="1"/>
          </p:cNvSpPr>
          <p:nvPr>
            <p:ph sz="quarter" idx="22"/>
          </p:nvPr>
        </p:nvSpPr>
        <p:spPr>
          <a:xfrm>
            <a:off x="609600" y="5646482"/>
            <a:ext cx="10972800" cy="829621"/>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2944055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descr="This exhibit contains a graph showing self-reported smoking status among all Medicare beneficiaries overall and by sex, race/ethnicity, and poverty status.   "/>
          <p:cNvSpPr>
            <a:spLocks noGrp="1"/>
          </p:cNvSpPr>
          <p:nvPr>
            <p:ph type="title"/>
          </p:nvPr>
        </p:nvSpPr>
        <p:spPr>
          <a:xfrm>
            <a:off x="609600" y="685800"/>
            <a:ext cx="10972800" cy="358140"/>
          </a:xfrm>
        </p:spPr>
        <p:txBody>
          <a:bodyPr/>
          <a:lstStyle/>
          <a:p>
            <a:r>
              <a:rPr lang="en-US" dirty="0"/>
              <a:t>Exhibit 2.9</a:t>
            </a:r>
          </a:p>
        </p:txBody>
      </p:sp>
      <p:sp>
        <p:nvSpPr>
          <p:cNvPr id="20" name="Content 1"/>
          <p:cNvSpPr>
            <a:spLocks noGrp="1"/>
          </p:cNvSpPr>
          <p:nvPr>
            <p:ph sz="quarter" idx="21"/>
          </p:nvPr>
        </p:nvSpPr>
        <p:spPr>
          <a:xfrm>
            <a:off x="609600" y="1066800"/>
            <a:ext cx="10972800" cy="640080"/>
          </a:xfrm>
        </p:spPr>
        <p:txBody>
          <a:bodyPr/>
          <a:lstStyle/>
          <a:p>
            <a:r>
              <a:rPr lang="en-US" dirty="0"/>
              <a:t>Smoking Status Among All Medicare Beneficiaries Overall and by Sex, Race/Ethnicity, and Poverty Status, 2020</a:t>
            </a:r>
          </a:p>
        </p:txBody>
      </p:sp>
      <p:pic>
        <p:nvPicPr>
          <p:cNvPr id="4" name="Picture 3" descr="This exhibit contains a graph showing smoking status among all Medicare beneficiaries overall and by sex, race/ethnicity, and poverty status.   ">
            <a:extLst>
              <a:ext uri="{FF2B5EF4-FFF2-40B4-BE49-F238E27FC236}">
                <a16:creationId xmlns:a16="http://schemas.microsoft.com/office/drawing/2014/main" id="{2B7DF9A5-2613-9016-9762-A030EFF1B4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040" y="1729740"/>
            <a:ext cx="6217920" cy="3841290"/>
          </a:xfrm>
          <a:prstGeom prst="rect">
            <a:avLst/>
          </a:prstGeom>
        </p:spPr>
      </p:pic>
      <p:sp>
        <p:nvSpPr>
          <p:cNvPr id="35" name="Content 2"/>
          <p:cNvSpPr>
            <a:spLocks noGrp="1"/>
          </p:cNvSpPr>
          <p:nvPr>
            <p:ph sz="quarter" idx="22"/>
          </p:nvPr>
        </p:nvSpPr>
        <p:spPr>
          <a:xfrm>
            <a:off x="609600" y="5533674"/>
            <a:ext cx="10972800" cy="963947"/>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p>
          <a:p>
            <a:r>
              <a:rPr lang="en-US" dirty="0">
                <a:latin typeface="+mn-lt"/>
              </a:rPr>
              <a:t>NOTES: P</a:t>
            </a:r>
            <a:r>
              <a:rPr lang="en-US" dirty="0">
                <a:effectLst/>
                <a:latin typeface="+mn-lt"/>
                <a:ea typeface="Calibri" panose="020F0502020204030204" pitchFamily="34" charset="0"/>
              </a:rPr>
              <a:t>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FPL stands for Federal Poverty Level. </a:t>
            </a:r>
            <a:endParaRPr lang="en-US" dirty="0">
              <a:latin typeface="+mn-lt"/>
            </a:endParaRPr>
          </a:p>
        </p:txBody>
      </p:sp>
    </p:spTree>
    <p:extLst>
      <p:ext uri="{BB962C8B-B14F-4D97-AF65-F5344CB8AC3E}">
        <p14:creationId xmlns:p14="http://schemas.microsoft.com/office/powerpoint/2010/main" val="2042632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685800"/>
            <a:ext cx="10972800" cy="358140"/>
          </a:xfrm>
        </p:spPr>
        <p:txBody>
          <a:bodyPr/>
          <a:lstStyle/>
          <a:p>
            <a:r>
              <a:rPr lang="en-US" dirty="0"/>
              <a:t>Exhibit 2.10 </a:t>
            </a:r>
          </a:p>
        </p:txBody>
      </p:sp>
      <p:sp>
        <p:nvSpPr>
          <p:cNvPr id="20" name="Content 1"/>
          <p:cNvSpPr>
            <a:spLocks noGrp="1"/>
          </p:cNvSpPr>
          <p:nvPr>
            <p:ph sz="quarter" idx="21"/>
          </p:nvPr>
        </p:nvSpPr>
        <p:spPr>
          <a:xfrm>
            <a:off x="609600" y="1043940"/>
            <a:ext cx="10972800" cy="640080"/>
          </a:xfrm>
        </p:spPr>
        <p:txBody>
          <a:bodyPr/>
          <a:lstStyle/>
          <a:p>
            <a:r>
              <a:rPr lang="en-US" dirty="0"/>
              <a:t>Self-Reported Alcohol Use Among Medicare Beneficiaries Living in the Community Overall and by Sex, Race/Ethnicity, and Poverty Status, 2020</a:t>
            </a:r>
          </a:p>
        </p:txBody>
      </p:sp>
      <p:pic>
        <p:nvPicPr>
          <p:cNvPr id="5" name="Picture 4" descr="This exhibit contains a graph showing self-reported alcohol use among Medicare beneficiaries living in the community by sex, race/ethnicity, and poverty status.   ">
            <a:extLst>
              <a:ext uri="{FF2B5EF4-FFF2-40B4-BE49-F238E27FC236}">
                <a16:creationId xmlns:a16="http://schemas.microsoft.com/office/drawing/2014/main" id="{D050CA8A-98A3-3252-A4CB-8F4A72E158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040" y="1696436"/>
            <a:ext cx="6217920" cy="3841292"/>
          </a:xfrm>
          <a:prstGeom prst="rect">
            <a:avLst/>
          </a:prstGeom>
        </p:spPr>
      </p:pic>
      <p:sp>
        <p:nvSpPr>
          <p:cNvPr id="35" name="Content 2"/>
          <p:cNvSpPr>
            <a:spLocks noGrp="1"/>
          </p:cNvSpPr>
          <p:nvPr>
            <p:ph sz="quarter" idx="22"/>
          </p:nvPr>
        </p:nvSpPr>
        <p:spPr>
          <a:xfrm>
            <a:off x="609600" y="5550145"/>
            <a:ext cx="10972800" cy="958234"/>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a:t>
            </a:r>
            <a:endParaRPr lang="en-US" dirty="0">
              <a:latin typeface="+mn-lt"/>
            </a:endParaRP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Estimates are not presented for the “Other Race/Ethnicity" category. FPL stands for Federal Poverty Level. </a:t>
            </a:r>
            <a:r>
              <a:rPr lang="en-US" dirty="0">
                <a:latin typeface="+mn-lt"/>
              </a:rPr>
              <a:t> </a:t>
            </a:r>
          </a:p>
        </p:txBody>
      </p:sp>
    </p:spTree>
    <p:extLst>
      <p:ext uri="{BB962C8B-B14F-4D97-AF65-F5344CB8AC3E}">
        <p14:creationId xmlns:p14="http://schemas.microsoft.com/office/powerpoint/2010/main" val="3738402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947554"/>
            <a:ext cx="10972800" cy="358140"/>
          </a:xfrm>
        </p:spPr>
        <p:txBody>
          <a:bodyPr/>
          <a:lstStyle/>
          <a:p>
            <a:r>
              <a:rPr lang="en-US" dirty="0"/>
              <a:t>Exhibit 2.11</a:t>
            </a:r>
          </a:p>
        </p:txBody>
      </p:sp>
      <p:sp>
        <p:nvSpPr>
          <p:cNvPr id="20" name="Content 1"/>
          <p:cNvSpPr>
            <a:spLocks noGrp="1"/>
          </p:cNvSpPr>
          <p:nvPr>
            <p:ph sz="quarter" idx="21"/>
          </p:nvPr>
        </p:nvSpPr>
        <p:spPr>
          <a:xfrm>
            <a:off x="609600" y="1296169"/>
            <a:ext cx="10972800" cy="640080"/>
          </a:xfrm>
        </p:spPr>
        <p:txBody>
          <a:bodyPr/>
          <a:lstStyle/>
          <a:p>
            <a:r>
              <a:rPr lang="en-US" dirty="0"/>
              <a:t>Self-Reported Preventive Health Behaviors Among Medicare Beneficiaries Living Only in the Community, 2020</a:t>
            </a:r>
          </a:p>
        </p:txBody>
      </p:sp>
      <p:pic>
        <p:nvPicPr>
          <p:cNvPr id="5" name="Picture 4" descr="This exhibit contains graphs showing self-reported preventive health behavior participation (blood pressure screenings, pneumonia shots, and flu shots) among Medicare beneficiaries living only in the community. ">
            <a:extLst>
              <a:ext uri="{FF2B5EF4-FFF2-40B4-BE49-F238E27FC236}">
                <a16:creationId xmlns:a16="http://schemas.microsoft.com/office/drawing/2014/main" id="{6762178D-4471-53FB-7680-54FCBC103F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48" t="6789" r="5018" b="4362"/>
          <a:stretch/>
        </p:blipFill>
        <p:spPr>
          <a:xfrm>
            <a:off x="2209800" y="2468617"/>
            <a:ext cx="7772400" cy="2589292"/>
          </a:xfrm>
          <a:prstGeom prst="rect">
            <a:avLst/>
          </a:prstGeom>
        </p:spPr>
      </p:pic>
      <p:sp>
        <p:nvSpPr>
          <p:cNvPr id="35" name="Content 2"/>
          <p:cNvSpPr>
            <a:spLocks noGrp="1"/>
          </p:cNvSpPr>
          <p:nvPr>
            <p:ph sz="quarter" idx="22"/>
          </p:nvPr>
        </p:nvSpPr>
        <p:spPr>
          <a:xfrm>
            <a:off x="609599" y="5688464"/>
            <a:ext cx="10972800" cy="787638"/>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a:t>
            </a:r>
            <a:r>
              <a:rPr lang="en-US" dirty="0">
                <a:latin typeface="+mn-lt"/>
              </a:rPr>
              <a:t> </a:t>
            </a:r>
          </a:p>
        </p:txBody>
      </p:sp>
    </p:spTree>
    <p:extLst>
      <p:ext uri="{BB962C8B-B14F-4D97-AF65-F5344CB8AC3E}">
        <p14:creationId xmlns:p14="http://schemas.microsoft.com/office/powerpoint/2010/main" val="3333800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What’s New in 2020?</a:t>
            </a:r>
          </a:p>
        </p:txBody>
      </p:sp>
      <p:sp>
        <p:nvSpPr>
          <p:cNvPr id="5" name="Content"/>
          <p:cNvSpPr>
            <a:spLocks noGrp="1"/>
          </p:cNvSpPr>
          <p:nvPr>
            <p:ph sz="quarter" idx="11"/>
          </p:nvPr>
        </p:nvSpPr>
        <p:spPr>
          <a:xfrm>
            <a:off x="609600" y="2133600"/>
            <a:ext cx="10972800" cy="3733800"/>
          </a:xfrm>
        </p:spPr>
        <p:txBody>
          <a:bodyPr>
            <a:normAutofit fontScale="92500" lnSpcReduction="20000"/>
          </a:bodyPr>
          <a:lstStyle/>
          <a:p>
            <a:pPr>
              <a:lnSpc>
                <a:spcPct val="110000"/>
              </a:lnSpc>
            </a:pPr>
            <a:r>
              <a:rPr lang="en-US" dirty="0"/>
              <a:t>New Exhibits:</a:t>
            </a:r>
          </a:p>
          <a:p>
            <a:pPr lvl="1">
              <a:lnSpc>
                <a:spcPct val="110000"/>
              </a:lnSpc>
            </a:pPr>
            <a:r>
              <a:rPr lang="en-US" dirty="0"/>
              <a:t>Special feature on telemedicine and internet use by selected beneficiary characteristics including age and race/ethnicity</a:t>
            </a:r>
          </a:p>
          <a:p>
            <a:pPr lvl="2">
              <a:lnSpc>
                <a:spcPct val="110000"/>
              </a:lnSpc>
            </a:pPr>
            <a:r>
              <a:rPr lang="en-US" dirty="0"/>
              <a:t>Exhibit S.1. Internet Use Among Beneficiaries Living in the Community, Overall and by Selected Beneficiary Characteristics, 2020</a:t>
            </a:r>
          </a:p>
          <a:p>
            <a:pPr lvl="2">
              <a:lnSpc>
                <a:spcPct val="110000"/>
              </a:lnSpc>
            </a:pPr>
            <a:r>
              <a:rPr lang="en-US" dirty="0"/>
              <a:t>Exhibit S.2. Telemedicine Use Among Beneficiaries Living in the Community, Overall and by Selected Beneficiary Characteristics, 2020</a:t>
            </a:r>
          </a:p>
          <a:p>
            <a:pPr lvl="1">
              <a:lnSpc>
                <a:spcPct val="110000"/>
              </a:lnSpc>
            </a:pPr>
            <a:r>
              <a:rPr lang="en-US" dirty="0"/>
              <a:t>Information on the health care services beneficiaries receive and health care expenditures across service categories is now presented in the same Chartbook section (section 4). As part of the consolidation effort, two new exhibits were added.</a:t>
            </a:r>
          </a:p>
          <a:p>
            <a:pPr lvl="2">
              <a:lnSpc>
                <a:spcPct val="110000"/>
              </a:lnSpc>
            </a:pPr>
            <a:r>
              <a:rPr lang="en-US" dirty="0"/>
              <a:t>Exhibit 4.7. Total Health Care Expenditures for Selected Service Types Among Medicare Beneficiaries Living Only in the Community, in Millions of Dollars, 2020 </a:t>
            </a:r>
          </a:p>
          <a:p>
            <a:pPr lvl="2">
              <a:lnSpc>
                <a:spcPct val="110000"/>
              </a:lnSpc>
            </a:pPr>
            <a:r>
              <a:rPr lang="en-US" dirty="0"/>
              <a:t>Exhibit 4.16. User Rates of Selected Health Care Services Among Medicare Beneficiaries Living Only in the Community by Number of Chronic Conditions, 2020</a:t>
            </a:r>
          </a:p>
          <a:p>
            <a:pPr lvl="1">
              <a:lnSpc>
                <a:spcPct val="110000"/>
              </a:lnSpc>
            </a:pPr>
            <a:r>
              <a:rPr lang="en-US" dirty="0"/>
              <a:t>For more detail on 2020 updates, please consult the Overview section of the MCBS Chartbook: </a:t>
            </a:r>
            <a:r>
              <a:rPr lang="en-US" dirty="0">
                <a:hlinkClick r:id="rId2" tooltip="MCBS Data Tables"/>
              </a:rPr>
              <a:t>https://www.cms.gov/Research-Statistics-Data-and-Systems/Research/MCBS/Data-Tables</a:t>
            </a:r>
            <a:endParaRPr lang="en-US" dirty="0"/>
          </a:p>
        </p:txBody>
      </p:sp>
    </p:spTree>
    <p:extLst>
      <p:ext uri="{BB962C8B-B14F-4D97-AF65-F5344CB8AC3E}">
        <p14:creationId xmlns:p14="http://schemas.microsoft.com/office/powerpoint/2010/main" val="4156728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a:xfrm>
            <a:off x="609600" y="794199"/>
            <a:ext cx="10972800" cy="358140"/>
          </a:xfrm>
        </p:spPr>
        <p:txBody>
          <a:bodyPr/>
          <a:lstStyle/>
          <a:p>
            <a:r>
              <a:rPr lang="en-US" dirty="0"/>
              <a:t>Exhibit 2.12 </a:t>
            </a:r>
          </a:p>
        </p:txBody>
      </p:sp>
      <p:sp>
        <p:nvSpPr>
          <p:cNvPr id="20" name="Content 1"/>
          <p:cNvSpPr>
            <a:spLocks noGrp="1"/>
          </p:cNvSpPr>
          <p:nvPr>
            <p:ph sz="quarter" idx="21"/>
          </p:nvPr>
        </p:nvSpPr>
        <p:spPr>
          <a:xfrm>
            <a:off x="505838" y="1137359"/>
            <a:ext cx="11076562" cy="640080"/>
          </a:xfrm>
        </p:spPr>
        <p:txBody>
          <a:bodyPr/>
          <a:lstStyle/>
          <a:p>
            <a:r>
              <a:rPr lang="en-US" dirty="0"/>
              <a:t>Self-Reported Preventive Health Behaviors Among Medicare Beneficiaries Living Only in the Community by Age, Race/Ethnicity, and Type of Medicare Coverage, 2020</a:t>
            </a:r>
          </a:p>
        </p:txBody>
      </p:sp>
      <p:pic>
        <p:nvPicPr>
          <p:cNvPr id="4" name="Picture 3" descr="This exhibit contains a graph showing self-reported preventive health behavior participation (pneumonia shots and flu shots) among Medicare beneficiaries living only in the community by age, race/ethnicity, and type of Medicare coverage.   ">
            <a:extLst>
              <a:ext uri="{FF2B5EF4-FFF2-40B4-BE49-F238E27FC236}">
                <a16:creationId xmlns:a16="http://schemas.microsoft.com/office/drawing/2014/main" id="{47D8C069-86E5-2685-BAD6-430F1B2A36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51"/>
          <a:stretch/>
        </p:blipFill>
        <p:spPr>
          <a:xfrm>
            <a:off x="2667000" y="1742946"/>
            <a:ext cx="6858000" cy="3839786"/>
          </a:xfrm>
          <a:prstGeom prst="rect">
            <a:avLst/>
          </a:prstGeom>
        </p:spPr>
      </p:pic>
      <p:sp>
        <p:nvSpPr>
          <p:cNvPr id="35" name="Content 2"/>
          <p:cNvSpPr>
            <a:spLocks noGrp="1"/>
          </p:cNvSpPr>
          <p:nvPr>
            <p:ph sz="quarter" idx="22"/>
          </p:nvPr>
        </p:nvSpPr>
        <p:spPr>
          <a:xfrm>
            <a:off x="609600" y="5548239"/>
            <a:ext cx="10972800" cy="949378"/>
          </a:xfrm>
        </p:spPr>
        <p:txBody>
          <a:bodyPr/>
          <a:lstStyle/>
          <a:p>
            <a:pPr marL="0" marR="0">
              <a:spcBef>
                <a:spcPts val="600"/>
              </a:spcBef>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a:t>
            </a: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FFS stands for Fee-for-Service. </a:t>
            </a:r>
            <a:endParaRPr lang="en-US" dirty="0">
              <a:latin typeface="+mn-lt"/>
            </a:endParaRPr>
          </a:p>
        </p:txBody>
      </p:sp>
    </p:spTree>
    <p:extLst>
      <p:ext uri="{BB962C8B-B14F-4D97-AF65-F5344CB8AC3E}">
        <p14:creationId xmlns:p14="http://schemas.microsoft.com/office/powerpoint/2010/main" val="2307008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943550"/>
            <a:ext cx="10972800" cy="358140"/>
          </a:xfrm>
        </p:spPr>
        <p:txBody>
          <a:bodyPr/>
          <a:lstStyle/>
          <a:p>
            <a:r>
              <a:rPr lang="en-US" dirty="0"/>
              <a:t>Exhibit 2.13 </a:t>
            </a:r>
          </a:p>
        </p:txBody>
      </p:sp>
      <p:sp>
        <p:nvSpPr>
          <p:cNvPr id="20" name="Content 1"/>
          <p:cNvSpPr>
            <a:spLocks noGrp="1"/>
          </p:cNvSpPr>
          <p:nvPr>
            <p:ph sz="quarter" idx="21"/>
          </p:nvPr>
        </p:nvSpPr>
        <p:spPr>
          <a:xfrm>
            <a:off x="609600" y="1292546"/>
            <a:ext cx="10972800" cy="960120"/>
          </a:xfrm>
        </p:spPr>
        <p:txBody>
          <a:bodyPr/>
          <a:lstStyle/>
          <a:p>
            <a:r>
              <a:rPr lang="en-US" dirty="0"/>
              <a:t>Self-Reported Receipt of Shingles Vaccine Among Medicare Beneficiaries Aged 60 and Over Living Only in the Community Overall and by Age, Race/Ethnicity, and Type of Medicare Coverage, 2020</a:t>
            </a:r>
          </a:p>
        </p:txBody>
      </p:sp>
      <p:pic>
        <p:nvPicPr>
          <p:cNvPr id="5" name="Picture 4" descr="This exhibit contains a graph showing self-reported receipt of the shingles vaccine among Medicare beneficiaries over the age of 60 living only in the community overall and by age, race/ethnicity, and type of Medicare coverage.   ">
            <a:extLst>
              <a:ext uri="{FF2B5EF4-FFF2-40B4-BE49-F238E27FC236}">
                <a16:creationId xmlns:a16="http://schemas.microsoft.com/office/drawing/2014/main" id="{A199E907-290E-2CDC-FC01-F169BE94484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113" b="7750"/>
          <a:stretch/>
        </p:blipFill>
        <p:spPr>
          <a:xfrm>
            <a:off x="2209800" y="2361568"/>
            <a:ext cx="7772400" cy="3057657"/>
          </a:xfrm>
          <a:prstGeom prst="rect">
            <a:avLst/>
          </a:prstGeom>
        </p:spPr>
      </p:pic>
      <p:sp>
        <p:nvSpPr>
          <p:cNvPr id="35" name="Content 2"/>
          <p:cNvSpPr>
            <a:spLocks noGrp="1"/>
          </p:cNvSpPr>
          <p:nvPr>
            <p:ph sz="quarter" idx="22"/>
          </p:nvPr>
        </p:nvSpPr>
        <p:spPr>
          <a:xfrm>
            <a:off x="609600" y="5528128"/>
            <a:ext cx="10972800" cy="960120"/>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2020.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FFS stands for Fee-for-Service.</a:t>
            </a:r>
            <a:r>
              <a:rPr lang="en-US" dirty="0">
                <a:latin typeface="+mn-lt"/>
              </a:rPr>
              <a:t> </a:t>
            </a:r>
          </a:p>
        </p:txBody>
      </p:sp>
    </p:spTree>
    <p:extLst>
      <p:ext uri="{BB962C8B-B14F-4D97-AF65-F5344CB8AC3E}">
        <p14:creationId xmlns:p14="http://schemas.microsoft.com/office/powerpoint/2010/main" val="1067462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3: What Is the Medicare Population’s Access to Care and How Satisfied Are They With Their Care?</a:t>
            </a:r>
          </a:p>
        </p:txBody>
      </p:sp>
    </p:spTree>
    <p:extLst>
      <p:ext uri="{BB962C8B-B14F-4D97-AF65-F5344CB8AC3E}">
        <p14:creationId xmlns:p14="http://schemas.microsoft.com/office/powerpoint/2010/main" val="1019488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3.1 </a:t>
            </a:r>
          </a:p>
        </p:txBody>
      </p:sp>
      <p:sp>
        <p:nvSpPr>
          <p:cNvPr id="20" name="Content 1"/>
          <p:cNvSpPr>
            <a:spLocks noGrp="1"/>
          </p:cNvSpPr>
          <p:nvPr>
            <p:ph sz="quarter" idx="21"/>
          </p:nvPr>
        </p:nvSpPr>
        <p:spPr>
          <a:xfrm>
            <a:off x="609600" y="1299404"/>
            <a:ext cx="10972800" cy="640080"/>
          </a:xfrm>
        </p:spPr>
        <p:txBody>
          <a:bodyPr/>
          <a:lstStyle/>
          <a:p>
            <a:r>
              <a:rPr lang="en-US" dirty="0"/>
              <a:t>Usual Source of Care Among Medicare Beneficiaries Living Only in the Community by Type of Medicare Coverage, 2020</a:t>
            </a:r>
          </a:p>
        </p:txBody>
      </p:sp>
      <p:pic>
        <p:nvPicPr>
          <p:cNvPr id="8" name="Picture 7" descr="This exhibit contains a graph showing usual source of care among Medicare beneficiaries living only in the community by type of Medicare coverage.  ">
            <a:extLst>
              <a:ext uri="{FF2B5EF4-FFF2-40B4-BE49-F238E27FC236}">
                <a16:creationId xmlns:a16="http://schemas.microsoft.com/office/drawing/2014/main" id="{3D854E48-B6F3-4EA2-8D2E-B223CE506649}"/>
              </a:ext>
            </a:extLst>
          </p:cNvPr>
          <p:cNvPicPr>
            <a:picLocks noChangeAspect="1"/>
          </p:cNvPicPr>
          <p:nvPr/>
        </p:nvPicPr>
        <p:blipFill>
          <a:blip r:embed="rId3" cstate="print">
            <a:extLst>
              <a:ext uri="{28A0092B-C50C-407E-A947-70E740481C1C}">
                <a14:useLocalDpi xmlns:a14="http://schemas.microsoft.com/office/drawing/2010/main" val="0"/>
              </a:ext>
            </a:extLst>
          </a:blip>
          <a:srcRect l="3178" r="3178"/>
          <a:stretch/>
        </p:blipFill>
        <p:spPr>
          <a:xfrm>
            <a:off x="2849879" y="1952417"/>
            <a:ext cx="6492240" cy="3406341"/>
          </a:xfrm>
          <a:prstGeom prst="rect">
            <a:avLst/>
          </a:prstGeom>
        </p:spPr>
      </p:pic>
      <p:sp>
        <p:nvSpPr>
          <p:cNvPr id="35" name="Content 2"/>
          <p:cNvSpPr>
            <a:spLocks noGrp="1"/>
          </p:cNvSpPr>
          <p:nvPr>
            <p:ph sz="quarter" idx="22"/>
          </p:nvPr>
        </p:nvSpPr>
        <p:spPr>
          <a:xfrm>
            <a:off x="609599" y="5371691"/>
            <a:ext cx="10972800" cy="1125926"/>
          </a:xfrm>
        </p:spPr>
        <p:txBody>
          <a:bodyPr/>
          <a:lstStyle/>
          <a:p>
            <a:r>
              <a:rPr lang="en-US" dirty="0"/>
              <a:t>SOURCE: Centers for Medicare &amp; Medicaid Services, Medicare Current Beneficiary Survey, Survey File, 2020.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ER stands for Emergency Room. FFS stands for Fee-for-Service. OPD stands for Outpatient Department. </a:t>
            </a:r>
          </a:p>
        </p:txBody>
      </p:sp>
    </p:spTree>
    <p:extLst>
      <p:ext uri="{BB962C8B-B14F-4D97-AF65-F5344CB8AC3E}">
        <p14:creationId xmlns:p14="http://schemas.microsoft.com/office/powerpoint/2010/main" val="39851775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3.2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2020</a:t>
            </a:r>
          </a:p>
        </p:txBody>
      </p:sp>
      <p:pic>
        <p:nvPicPr>
          <p:cNvPr id="2" name="Picture 1" descr="This exhibit contains a graph showing six indicators of propensity to seek care among Medicare beneficiaries living only in the community.   "/>
          <p:cNvPicPr>
            <a:picLocks noChangeAspect="1"/>
          </p:cNvPicPr>
          <p:nvPr/>
        </p:nvPicPr>
        <p:blipFill>
          <a:blip r:embed="rId2" cstate="print">
            <a:extLst>
              <a:ext uri="{28A0092B-C50C-407E-A947-70E740481C1C}">
                <a14:useLocalDpi xmlns:a14="http://schemas.microsoft.com/office/drawing/2010/main" val="0"/>
              </a:ext>
            </a:extLst>
          </a:blip>
          <a:srcRect t="194" b="194"/>
          <a:stretch/>
        </p:blipFill>
        <p:spPr>
          <a:xfrm>
            <a:off x="1866900" y="2640941"/>
            <a:ext cx="8458200" cy="2332917"/>
          </a:xfrm>
          <a:prstGeom prst="rect">
            <a:avLst/>
          </a:prstGeom>
        </p:spPr>
      </p:pic>
      <p:sp>
        <p:nvSpPr>
          <p:cNvPr id="35" name="Content 2"/>
          <p:cNvSpPr>
            <a:spLocks noGrp="1"/>
          </p:cNvSpPr>
          <p:nvPr>
            <p:ph sz="quarter" idx="22"/>
          </p:nvPr>
        </p:nvSpPr>
        <p:spPr>
          <a:xfrm>
            <a:off x="609600" y="5675316"/>
            <a:ext cx="10972800" cy="822306"/>
          </a:xfrm>
        </p:spPr>
        <p:txBody>
          <a:bodyPr/>
          <a:lstStyle/>
          <a:p>
            <a:r>
              <a:rPr lang="en-US" dirty="0"/>
              <a:t>SOURCE: Centers for Medicare &amp; Medicaid Services, Medicare Current Beneficiary Survey, Survey File, 2020.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4249503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3.3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Age, 2020</a:t>
            </a:r>
          </a:p>
        </p:txBody>
      </p:sp>
      <p:pic>
        <p:nvPicPr>
          <p:cNvPr id="3" name="Picture 2" descr="This exhibit contains a graph showing six indicators of propensity to seek care among Medicare beneficiaries living only in the community by age.   ">
            <a:extLst>
              <a:ext uri="{FF2B5EF4-FFF2-40B4-BE49-F238E27FC236}">
                <a16:creationId xmlns:a16="http://schemas.microsoft.com/office/drawing/2014/main" id="{7E574EED-628F-4E35-A208-B3695050BE55}"/>
              </a:ext>
            </a:extLst>
          </p:cNvPr>
          <p:cNvPicPr>
            <a:picLocks noChangeAspect="1"/>
          </p:cNvPicPr>
          <p:nvPr/>
        </p:nvPicPr>
        <p:blipFill>
          <a:blip r:embed="rId3" cstate="print">
            <a:extLst>
              <a:ext uri="{28A0092B-C50C-407E-A947-70E740481C1C}">
                <a14:useLocalDpi xmlns:a14="http://schemas.microsoft.com/office/drawing/2010/main" val="0"/>
              </a:ext>
            </a:extLst>
          </a:blip>
          <a:srcRect t="722" b="722"/>
          <a:stretch/>
        </p:blipFill>
        <p:spPr>
          <a:xfrm>
            <a:off x="3402826" y="1939484"/>
            <a:ext cx="5386348" cy="3749040"/>
          </a:xfrm>
          <a:prstGeom prst="rect">
            <a:avLst/>
          </a:prstGeom>
        </p:spPr>
      </p:pic>
      <p:sp>
        <p:nvSpPr>
          <p:cNvPr id="35" name="Content 2"/>
          <p:cNvSpPr>
            <a:spLocks noGrp="1"/>
          </p:cNvSpPr>
          <p:nvPr>
            <p:ph sz="quarter" idx="22"/>
          </p:nvPr>
        </p:nvSpPr>
        <p:spPr>
          <a:xfrm>
            <a:off x="609600" y="5688855"/>
            <a:ext cx="10972800" cy="808767"/>
          </a:xfrm>
        </p:spPr>
        <p:txBody>
          <a:bodyPr/>
          <a:lstStyle/>
          <a:p>
            <a:r>
              <a:rPr lang="en-US" dirty="0"/>
              <a:t>SOURCE: Centers for Medicare &amp; Medicaid Services, Medicare Current Beneficiary Survey, Survey File, 2020.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563744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3.4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Race/Ethnicity, 2020</a:t>
            </a:r>
          </a:p>
        </p:txBody>
      </p:sp>
      <p:pic>
        <p:nvPicPr>
          <p:cNvPr id="3" name="Picture 2" descr="This exhibit contains a graph showing six indicators of propensity to seek care among Medicare beneficiaries living only in the community by race/ethnicity.   ">
            <a:extLst>
              <a:ext uri="{FF2B5EF4-FFF2-40B4-BE49-F238E27FC236}">
                <a16:creationId xmlns:a16="http://schemas.microsoft.com/office/drawing/2014/main" id="{21FDD136-9DBD-E52F-4AAA-7865F29E7D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8772" y="1982212"/>
            <a:ext cx="6858000" cy="3712464"/>
          </a:xfrm>
          <a:prstGeom prst="rect">
            <a:avLst/>
          </a:prstGeom>
        </p:spPr>
      </p:pic>
      <p:sp>
        <p:nvSpPr>
          <p:cNvPr id="35" name="Content 2"/>
          <p:cNvSpPr>
            <a:spLocks noGrp="1"/>
          </p:cNvSpPr>
          <p:nvPr>
            <p:ph sz="quarter" idx="22"/>
          </p:nvPr>
        </p:nvSpPr>
        <p:spPr>
          <a:xfrm>
            <a:off x="609600" y="5694676"/>
            <a:ext cx="10972800" cy="802945"/>
          </a:xfrm>
        </p:spPr>
        <p:txBody>
          <a:bodyPr/>
          <a:lstStyle/>
          <a:p>
            <a:r>
              <a:rPr lang="en-US" dirty="0"/>
              <a:t>SOURCE: Centers for Medicare &amp; Medicaid Services, Medicare Current Beneficiary Survey, Survey File, 2020.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a:t>
            </a:r>
          </a:p>
        </p:txBody>
      </p:sp>
    </p:spTree>
    <p:extLst>
      <p:ext uri="{BB962C8B-B14F-4D97-AF65-F5344CB8AC3E}">
        <p14:creationId xmlns:p14="http://schemas.microsoft.com/office/powerpoint/2010/main" val="18024837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3.5 </a:t>
            </a:r>
          </a:p>
        </p:txBody>
      </p:sp>
      <p:sp>
        <p:nvSpPr>
          <p:cNvPr id="20" name="Content 1"/>
          <p:cNvSpPr>
            <a:spLocks noGrp="1"/>
          </p:cNvSpPr>
          <p:nvPr>
            <p:ph sz="quarter" idx="21"/>
          </p:nvPr>
        </p:nvSpPr>
        <p:spPr>
          <a:xfrm>
            <a:off x="609600" y="1299404"/>
            <a:ext cx="10972800" cy="640080"/>
          </a:xfrm>
        </p:spPr>
        <p:txBody>
          <a:bodyPr/>
          <a:lstStyle/>
          <a:p>
            <a:r>
              <a:rPr lang="en-US" dirty="0"/>
              <a:t>Indicators of Satisfaction with Care Among Medicare Beneficiaries Living Only in the Community, 2020</a:t>
            </a:r>
          </a:p>
        </p:txBody>
      </p:sp>
      <p:pic>
        <p:nvPicPr>
          <p:cNvPr id="5" name="Picture 4" descr="This exhibit contains a graph showing eight indicators of satisfaction with care among Medicare beneficiaries living only in the community.   ">
            <a:extLst>
              <a:ext uri="{FF2B5EF4-FFF2-40B4-BE49-F238E27FC236}">
                <a16:creationId xmlns:a16="http://schemas.microsoft.com/office/drawing/2014/main" id="{FEFE1239-0938-7056-9454-E117864299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8772" y="2010803"/>
            <a:ext cx="6858000" cy="3630930"/>
          </a:xfrm>
          <a:prstGeom prst="rect">
            <a:avLst/>
          </a:prstGeom>
        </p:spPr>
      </p:pic>
      <p:sp>
        <p:nvSpPr>
          <p:cNvPr id="35" name="Content 2"/>
          <p:cNvSpPr>
            <a:spLocks noGrp="1"/>
          </p:cNvSpPr>
          <p:nvPr>
            <p:ph sz="quarter" idx="22"/>
          </p:nvPr>
        </p:nvSpPr>
        <p:spPr>
          <a:xfrm>
            <a:off x="609600" y="5713053"/>
            <a:ext cx="10833100" cy="949004"/>
          </a:xfrm>
        </p:spPr>
        <p:txBody>
          <a:bodyPr/>
          <a:lstStyle/>
          <a:p>
            <a:r>
              <a:rPr lang="en-US" dirty="0"/>
              <a:t>SOURCE: Centers for Medicare &amp; Medicaid Services, Medicare Current Beneficiary Survey, Survey File, 2020.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 </a:t>
            </a:r>
          </a:p>
        </p:txBody>
      </p:sp>
    </p:spTree>
    <p:extLst>
      <p:ext uri="{BB962C8B-B14F-4D97-AF65-F5344CB8AC3E}">
        <p14:creationId xmlns:p14="http://schemas.microsoft.com/office/powerpoint/2010/main" val="40927792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3.6 </a:t>
            </a:r>
          </a:p>
        </p:txBody>
      </p:sp>
      <p:sp>
        <p:nvSpPr>
          <p:cNvPr id="20" name="Content 1"/>
          <p:cNvSpPr>
            <a:spLocks noGrp="1"/>
          </p:cNvSpPr>
          <p:nvPr>
            <p:ph sz="quarter" idx="21"/>
          </p:nvPr>
        </p:nvSpPr>
        <p:spPr>
          <a:xfrm>
            <a:off x="609600" y="1299404"/>
            <a:ext cx="10972800" cy="640080"/>
          </a:xfrm>
        </p:spPr>
        <p:txBody>
          <a:bodyPr/>
          <a:lstStyle/>
          <a:p>
            <a:r>
              <a:rPr lang="en-US" dirty="0"/>
              <a:t>Satisfaction with Quality and Cost of Care Among Medicare Beneficiaries Living Only in the Community by Age, 2020</a:t>
            </a:r>
          </a:p>
        </p:txBody>
      </p:sp>
      <p:pic>
        <p:nvPicPr>
          <p:cNvPr id="7" name="Picture 6" descr="This exhibit contains a graph showing four indicators of satisfaction with quality and cost of care among Medicare beneficiaries living only in the community by age.">
            <a:extLst>
              <a:ext uri="{FF2B5EF4-FFF2-40B4-BE49-F238E27FC236}">
                <a16:creationId xmlns:a16="http://schemas.microsoft.com/office/drawing/2014/main" id="{884DF229-6AB2-C8FA-CBB2-C73AB51DC5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487" y="2434119"/>
            <a:ext cx="11477026" cy="1989761"/>
          </a:xfrm>
          <a:prstGeom prst="rect">
            <a:avLst/>
          </a:prstGeom>
        </p:spPr>
      </p:pic>
      <p:sp>
        <p:nvSpPr>
          <p:cNvPr id="35" name="Content 2"/>
          <p:cNvSpPr>
            <a:spLocks noGrp="1"/>
          </p:cNvSpPr>
          <p:nvPr>
            <p:ph sz="quarter" idx="22"/>
          </p:nvPr>
        </p:nvSpPr>
        <p:spPr>
          <a:xfrm>
            <a:off x="609600" y="4946503"/>
            <a:ext cx="10972800" cy="933571"/>
          </a:xfrm>
        </p:spPr>
        <p:txBody>
          <a:bodyPr/>
          <a:lstStyle/>
          <a:p>
            <a:r>
              <a:rPr lang="en-US" dirty="0"/>
              <a:t>SOURCE: Centers for Medicare &amp; Medicaid Services, Medicare Current Beneficiary Survey, Survey File, 2020.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a:t>
            </a:r>
          </a:p>
        </p:txBody>
      </p:sp>
    </p:spTree>
    <p:extLst>
      <p:ext uri="{BB962C8B-B14F-4D97-AF65-F5344CB8AC3E}">
        <p14:creationId xmlns:p14="http://schemas.microsoft.com/office/powerpoint/2010/main" val="2082822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3.7 </a:t>
            </a:r>
          </a:p>
        </p:txBody>
      </p:sp>
      <p:sp>
        <p:nvSpPr>
          <p:cNvPr id="20" name="Content 1"/>
          <p:cNvSpPr>
            <a:spLocks noGrp="1"/>
          </p:cNvSpPr>
          <p:nvPr>
            <p:ph sz="quarter" idx="21"/>
          </p:nvPr>
        </p:nvSpPr>
        <p:spPr>
          <a:xfrm>
            <a:off x="609600" y="1299404"/>
            <a:ext cx="10972800" cy="640080"/>
          </a:xfrm>
        </p:spPr>
        <p:txBody>
          <a:bodyPr/>
          <a:lstStyle/>
          <a:p>
            <a:r>
              <a:rPr lang="en-US" dirty="0"/>
              <a:t>Satisfaction with Access to Care Among Medicare Beneficiaries Living Only in the Community by Age, 2020</a:t>
            </a:r>
          </a:p>
        </p:txBody>
      </p:sp>
      <p:pic>
        <p:nvPicPr>
          <p:cNvPr id="5" name="Picture 4" descr="This exhibit contains a graph showing four indicators of satisfaction with access to care among Medicare beneficiaries living only in the community by age.">
            <a:extLst>
              <a:ext uri="{FF2B5EF4-FFF2-40B4-BE49-F238E27FC236}">
                <a16:creationId xmlns:a16="http://schemas.microsoft.com/office/drawing/2014/main" id="{47C25D77-B4E2-7036-DCBD-7EE9A85224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829" y="2558144"/>
            <a:ext cx="11615114" cy="1930690"/>
          </a:xfrm>
          <a:prstGeom prst="rect">
            <a:avLst/>
          </a:prstGeom>
        </p:spPr>
      </p:pic>
      <p:sp>
        <p:nvSpPr>
          <p:cNvPr id="35" name="Content 2"/>
          <p:cNvSpPr>
            <a:spLocks noGrp="1"/>
          </p:cNvSpPr>
          <p:nvPr>
            <p:ph sz="quarter" idx="22"/>
          </p:nvPr>
        </p:nvSpPr>
        <p:spPr>
          <a:xfrm>
            <a:off x="609600" y="5136147"/>
            <a:ext cx="10972800" cy="958366"/>
          </a:xfrm>
        </p:spPr>
        <p:txBody>
          <a:bodyPr/>
          <a:lstStyle/>
          <a:p>
            <a:r>
              <a:rPr lang="en-US" dirty="0"/>
              <a:t>SOURCE: Centers for Medicare &amp; Medicaid Services, Medicare Current Beneficiary Survey, Survey File, 2020.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 </a:t>
            </a:r>
          </a:p>
        </p:txBody>
      </p:sp>
    </p:spTree>
    <p:extLst>
      <p:ext uri="{BB962C8B-B14F-4D97-AF65-F5344CB8AC3E}">
        <p14:creationId xmlns:p14="http://schemas.microsoft.com/office/powerpoint/2010/main" val="2391511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Special Feature: Telemedicine and Internet Use</a:t>
            </a:r>
          </a:p>
        </p:txBody>
      </p:sp>
    </p:spTree>
    <p:extLst>
      <p:ext uri="{BB962C8B-B14F-4D97-AF65-F5344CB8AC3E}">
        <p14:creationId xmlns:p14="http://schemas.microsoft.com/office/powerpoint/2010/main" val="758238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3.8 </a:t>
            </a:r>
          </a:p>
        </p:txBody>
      </p:sp>
      <p:sp>
        <p:nvSpPr>
          <p:cNvPr id="20" name="Content 1"/>
          <p:cNvSpPr>
            <a:spLocks noGrp="1"/>
          </p:cNvSpPr>
          <p:nvPr>
            <p:ph sz="quarter" idx="21"/>
          </p:nvPr>
        </p:nvSpPr>
        <p:spPr>
          <a:xfrm>
            <a:off x="609600" y="1299404"/>
            <a:ext cx="10972800" cy="640080"/>
          </a:xfrm>
        </p:spPr>
        <p:txBody>
          <a:bodyPr/>
          <a:lstStyle/>
          <a:p>
            <a:r>
              <a:rPr lang="en-US" dirty="0"/>
              <a:t>Perceived Knowledge of the Medicare Program Among Medicare Beneficiaries Living Only in the Community Overall and by Age, Sex, and Race/Ethnicity, 2020</a:t>
            </a:r>
          </a:p>
        </p:txBody>
      </p:sp>
      <p:pic>
        <p:nvPicPr>
          <p:cNvPr id="3" name="Picture 2" descr="This exhibit contains a graph showing perceived knowledge of the Medicare program among Medicare beneficiaries living only in the community, overall and by age, sex, and race/ethnicity.">
            <a:extLst>
              <a:ext uri="{FF2B5EF4-FFF2-40B4-BE49-F238E27FC236}">
                <a16:creationId xmlns:a16="http://schemas.microsoft.com/office/drawing/2014/main" id="{8862C640-97C2-6518-7C59-E7BE5B5DEC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8304" y="2122714"/>
            <a:ext cx="8380707" cy="3207017"/>
          </a:xfrm>
          <a:prstGeom prst="rect">
            <a:avLst/>
          </a:prstGeom>
        </p:spPr>
      </p:pic>
      <p:sp>
        <p:nvSpPr>
          <p:cNvPr id="35" name="Content 2"/>
          <p:cNvSpPr>
            <a:spLocks noGrp="1"/>
          </p:cNvSpPr>
          <p:nvPr>
            <p:ph sz="quarter" idx="22"/>
          </p:nvPr>
        </p:nvSpPr>
        <p:spPr>
          <a:xfrm>
            <a:off x="609600" y="5537848"/>
            <a:ext cx="10972800" cy="959774"/>
          </a:xfrm>
        </p:spPr>
        <p:txBody>
          <a:bodyPr/>
          <a:lstStyle/>
          <a:p>
            <a:r>
              <a:rPr lang="en-US" dirty="0"/>
              <a:t>SOURCE: Centers for Medicare &amp; Medicaid Services, Medicare Current Beneficiary Survey, Survey File, 2020.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a:t>
            </a:r>
          </a:p>
        </p:txBody>
      </p:sp>
    </p:spTree>
    <p:extLst>
      <p:ext uri="{BB962C8B-B14F-4D97-AF65-F5344CB8AC3E}">
        <p14:creationId xmlns:p14="http://schemas.microsoft.com/office/powerpoint/2010/main" val="8631973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3.9 </a:t>
            </a:r>
          </a:p>
        </p:txBody>
      </p:sp>
      <p:sp>
        <p:nvSpPr>
          <p:cNvPr id="20" name="Content 1"/>
          <p:cNvSpPr>
            <a:spLocks noGrp="1"/>
          </p:cNvSpPr>
          <p:nvPr>
            <p:ph sz="quarter" idx="21"/>
          </p:nvPr>
        </p:nvSpPr>
        <p:spPr>
          <a:xfrm>
            <a:off x="609600" y="1299404"/>
            <a:ext cx="10972800" cy="640080"/>
          </a:xfrm>
        </p:spPr>
        <p:txBody>
          <a:bodyPr/>
          <a:lstStyle/>
          <a:p>
            <a:r>
              <a:rPr lang="en-US" dirty="0"/>
              <a:t>Self-Reported Physician Appointment Wait Time Among Medicare Beneficiaries Living Only in the Community Overall and by Age, Sex, and Race/Ethnicity, 2020</a:t>
            </a:r>
          </a:p>
        </p:txBody>
      </p:sp>
      <p:pic>
        <p:nvPicPr>
          <p:cNvPr id="3" name="Picture 2" descr="This exhibit contains a graph showing self-reported physician appointment wait time among Medicare beneficiaries living only in the community, overall and by age, sex, and race/ethnicity.">
            <a:extLst>
              <a:ext uri="{FF2B5EF4-FFF2-40B4-BE49-F238E27FC236}">
                <a16:creationId xmlns:a16="http://schemas.microsoft.com/office/drawing/2014/main" id="{8F1B1460-5E92-22AA-CBFB-CC081C41C7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070" y="2164713"/>
            <a:ext cx="8287859" cy="3267258"/>
          </a:xfrm>
          <a:prstGeom prst="rect">
            <a:avLst/>
          </a:prstGeom>
        </p:spPr>
      </p:pic>
      <p:sp>
        <p:nvSpPr>
          <p:cNvPr id="35" name="Content 2"/>
          <p:cNvSpPr>
            <a:spLocks noGrp="1"/>
          </p:cNvSpPr>
          <p:nvPr>
            <p:ph sz="quarter" idx="22"/>
          </p:nvPr>
        </p:nvSpPr>
        <p:spPr>
          <a:xfrm>
            <a:off x="609600" y="5534959"/>
            <a:ext cx="10972800" cy="962664"/>
          </a:xfrm>
        </p:spPr>
        <p:txBody>
          <a:bodyPr/>
          <a:lstStyle/>
          <a:p>
            <a:r>
              <a:rPr lang="en-US" dirty="0"/>
              <a:t>SOURCE: Centers for Medicare &amp; Medicaid Services, Medicare Current Beneficiary Survey, Survey File, 2020.</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a:t>
            </a:r>
          </a:p>
        </p:txBody>
      </p:sp>
    </p:spTree>
    <p:extLst>
      <p:ext uri="{BB962C8B-B14F-4D97-AF65-F5344CB8AC3E}">
        <p14:creationId xmlns:p14="http://schemas.microsoft.com/office/powerpoint/2010/main" val="30187654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4: What Health Care Services Do Medicare Beneficiaries Receive and How Much Do These Services Cost?  </a:t>
            </a:r>
          </a:p>
        </p:txBody>
      </p:sp>
    </p:spTree>
    <p:extLst>
      <p:ext uri="{BB962C8B-B14F-4D97-AF65-F5344CB8AC3E}">
        <p14:creationId xmlns:p14="http://schemas.microsoft.com/office/powerpoint/2010/main" val="139882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p:cNvSpPr>
            <a:spLocks noGrp="1"/>
          </p:cNvSpPr>
          <p:nvPr>
            <p:ph type="title"/>
          </p:nvPr>
        </p:nvSpPr>
        <p:spPr/>
        <p:txBody>
          <a:bodyPr/>
          <a:lstStyle/>
          <a:p>
            <a:r>
              <a:rPr lang="en-US" dirty="0"/>
              <a:t>Exhibit 4.1</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Among All Medicare Beneficiaries Overall and by Source of Payment, in Millions of Dollars, 2020</a:t>
            </a:r>
          </a:p>
        </p:txBody>
      </p:sp>
      <p:pic>
        <p:nvPicPr>
          <p:cNvPr id="2" name="Picture 1" descr="This exhibit contains total health care service expenditures among all Medicare beneficiaries overall and a pie chart showing total health care service expenditures by source of payment.">
            <a:extLst>
              <a:ext uri="{FF2B5EF4-FFF2-40B4-BE49-F238E27FC236}">
                <a16:creationId xmlns:a16="http://schemas.microsoft.com/office/drawing/2014/main" id="{1AEB585C-E0B2-DCB6-B338-B557B86D3128}"/>
              </a:ext>
            </a:extLst>
          </p:cNvPr>
          <p:cNvPicPr>
            <a:picLocks noChangeAspect="1"/>
          </p:cNvPicPr>
          <p:nvPr/>
        </p:nvPicPr>
        <p:blipFill rotWithShape="1">
          <a:blip r:embed="rId3"/>
          <a:srcRect b="18748"/>
          <a:stretch/>
        </p:blipFill>
        <p:spPr bwMode="auto">
          <a:xfrm>
            <a:off x="3051810" y="2265045"/>
            <a:ext cx="6088380" cy="2327910"/>
          </a:xfrm>
          <a:prstGeom prst="rect">
            <a:avLst/>
          </a:prstGeom>
          <a:ln>
            <a:noFill/>
          </a:ln>
          <a:extLst>
            <a:ext uri="{53640926-AAD7-44D8-BBD7-CCE9431645EC}">
              <a14:shadowObscured xmlns:a14="http://schemas.microsoft.com/office/drawing/2010/main"/>
            </a:ext>
          </a:extLst>
        </p:spPr>
      </p:pic>
      <p:sp>
        <p:nvSpPr>
          <p:cNvPr id="35" name="Content 3"/>
          <p:cNvSpPr>
            <a:spLocks noGrp="1"/>
          </p:cNvSpPr>
          <p:nvPr>
            <p:ph sz="quarter" idx="22"/>
          </p:nvPr>
        </p:nvSpPr>
        <p:spPr>
          <a:xfrm>
            <a:off x="609600" y="5291434"/>
            <a:ext cx="10972800" cy="1250604"/>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26596399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4.2 </a:t>
            </a:r>
          </a:p>
        </p:txBody>
      </p:sp>
      <p:sp>
        <p:nvSpPr>
          <p:cNvPr id="20" name="Content 1"/>
          <p:cNvSpPr>
            <a:spLocks noGrp="1"/>
          </p:cNvSpPr>
          <p:nvPr>
            <p:ph sz="quarter" idx="21"/>
          </p:nvPr>
        </p:nvSpPr>
        <p:spPr>
          <a:xfrm>
            <a:off x="609600" y="1299403"/>
            <a:ext cx="10972800" cy="640080"/>
          </a:xfrm>
        </p:spPr>
        <p:txBody>
          <a:bodyPr/>
          <a:lstStyle/>
          <a:p>
            <a:r>
              <a:rPr lang="en-US" dirty="0"/>
              <a:t>Distribution of Total Out-of-Pocket Health Care Service Expenditures Among All Medicare Beneficiaries, 2020</a:t>
            </a:r>
          </a:p>
        </p:txBody>
      </p:sp>
      <p:pic>
        <p:nvPicPr>
          <p:cNvPr id="2" name="Picture 1" descr="This exhibit contains a graph displaying the distribution of total out-of-pocket health care service expenditures by beneficiary spending percentage group.">
            <a:extLst>
              <a:ext uri="{FF2B5EF4-FFF2-40B4-BE49-F238E27FC236}">
                <a16:creationId xmlns:a16="http://schemas.microsoft.com/office/drawing/2014/main" id="{5A8120B4-D9A3-46E7-C4B4-2083E5D77918}"/>
              </a:ext>
            </a:extLst>
          </p:cNvPr>
          <p:cNvPicPr>
            <a:picLocks noChangeAspect="1"/>
          </p:cNvPicPr>
          <p:nvPr/>
        </p:nvPicPr>
        <p:blipFill rotWithShape="1">
          <a:blip r:embed="rId3"/>
          <a:srcRect t="1484" b="2334"/>
          <a:stretch/>
        </p:blipFill>
        <p:spPr bwMode="auto">
          <a:xfrm>
            <a:off x="3488890" y="1899291"/>
            <a:ext cx="5656763" cy="3841974"/>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741265"/>
            <a:ext cx="10972800" cy="777556"/>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a:t>
            </a:r>
          </a:p>
        </p:txBody>
      </p:sp>
    </p:spTree>
    <p:extLst>
      <p:ext uri="{BB962C8B-B14F-4D97-AF65-F5344CB8AC3E}">
        <p14:creationId xmlns:p14="http://schemas.microsoft.com/office/powerpoint/2010/main" val="34908178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4.3</a:t>
            </a:r>
          </a:p>
        </p:txBody>
      </p:sp>
      <p:sp>
        <p:nvSpPr>
          <p:cNvPr id="20" name="Content 1"/>
          <p:cNvSpPr>
            <a:spLocks noGrp="1"/>
          </p:cNvSpPr>
          <p:nvPr>
            <p:ph sz="quarter" idx="21"/>
          </p:nvPr>
        </p:nvSpPr>
        <p:spPr>
          <a:xfrm>
            <a:off x="609600" y="1299402"/>
            <a:ext cx="10972800" cy="960120"/>
          </a:xfrm>
        </p:spPr>
        <p:txBody>
          <a:bodyPr/>
          <a:lstStyle/>
          <a:p>
            <a:r>
              <a:rPr lang="en-US" dirty="0"/>
              <a:t>Annual Out-of-Pocket Medicare Premium Expenditures per Capita Among Medicare Beneficiaries Who Are Not Dually Eligible Overall and by Age, Type of Medicare Coverage, and Health Status, in Dollars, 2020</a:t>
            </a:r>
          </a:p>
        </p:txBody>
      </p:sp>
      <p:pic>
        <p:nvPicPr>
          <p:cNvPr id="3" name="Picture 2" descr="This exhibit contains a graph showing annual out-of-pocket Medicare premium expenditures per capita overall and by age, type of Medicare coverage, and health status for beneficiaries who are not dually eligible.">
            <a:extLst>
              <a:ext uri="{FF2B5EF4-FFF2-40B4-BE49-F238E27FC236}">
                <a16:creationId xmlns:a16="http://schemas.microsoft.com/office/drawing/2014/main" id="{6FD72293-37E0-BA07-BDB8-FBB0D920F9C7}"/>
              </a:ext>
            </a:extLst>
          </p:cNvPr>
          <p:cNvPicPr>
            <a:picLocks noChangeAspect="1"/>
          </p:cNvPicPr>
          <p:nvPr/>
        </p:nvPicPr>
        <p:blipFill rotWithShape="1">
          <a:blip r:embed="rId3"/>
          <a:srcRect b="3623"/>
          <a:stretch/>
        </p:blipFill>
        <p:spPr bwMode="auto">
          <a:xfrm>
            <a:off x="1632857" y="2414706"/>
            <a:ext cx="8907394" cy="2988708"/>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58598"/>
            <a:ext cx="10972800" cy="960120"/>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are not dually eligible for both Medicare and Medicaid. Beneficiaries who are classified as dually eligible can be either partial- or full-benefit dually eligible. Beneficiaries who received a Community interview answered questions themselves or by proxy. A facility staff member, such as a nurse, always answered questions about the beneficiary for Facility interviews. FFS stands for Fee-for-Service.</a:t>
            </a:r>
          </a:p>
        </p:txBody>
      </p:sp>
    </p:spTree>
    <p:extLst>
      <p:ext uri="{BB962C8B-B14F-4D97-AF65-F5344CB8AC3E}">
        <p14:creationId xmlns:p14="http://schemas.microsoft.com/office/powerpoint/2010/main" val="34536834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4.4 </a:t>
            </a:r>
          </a:p>
        </p:txBody>
      </p:sp>
      <p:sp>
        <p:nvSpPr>
          <p:cNvPr id="20" name="Content 1"/>
          <p:cNvSpPr>
            <a:spLocks noGrp="1"/>
          </p:cNvSpPr>
          <p:nvPr>
            <p:ph sz="quarter" idx="21"/>
          </p:nvPr>
        </p:nvSpPr>
        <p:spPr>
          <a:xfrm>
            <a:off x="609600" y="1299404"/>
            <a:ext cx="10972800" cy="320040"/>
          </a:xfrm>
        </p:spPr>
        <p:txBody>
          <a:bodyPr/>
          <a:lstStyle/>
          <a:p>
            <a:r>
              <a:rPr lang="en-US" dirty="0"/>
              <a:t>User Rates of Health Care Services Among All Medicare Beneficiaries, 2020</a:t>
            </a:r>
          </a:p>
        </p:txBody>
      </p:sp>
      <p:pic>
        <p:nvPicPr>
          <p:cNvPr id="2" name="Picture 1" descr="This exhibit contains a graph showing user rates of health care services among all Medicare beneficiaries.">
            <a:extLst>
              <a:ext uri="{FF2B5EF4-FFF2-40B4-BE49-F238E27FC236}">
                <a16:creationId xmlns:a16="http://schemas.microsoft.com/office/drawing/2014/main" id="{94845CE1-65CB-9989-6EDF-D13786A008CC}"/>
              </a:ext>
            </a:extLst>
          </p:cNvPr>
          <p:cNvPicPr>
            <a:picLocks noChangeAspect="1"/>
          </p:cNvPicPr>
          <p:nvPr/>
        </p:nvPicPr>
        <p:blipFill rotWithShape="1">
          <a:blip r:embed="rId2"/>
          <a:srcRect b="5369"/>
          <a:stretch/>
        </p:blipFill>
        <p:spPr bwMode="auto">
          <a:xfrm>
            <a:off x="1572985" y="2481665"/>
            <a:ext cx="9046029" cy="1823207"/>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37080"/>
            <a:ext cx="10972800" cy="959146"/>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for Vision Services, Hearing Services, and Dental Services are only presented in the Chartbook for beneficiaries who only completed Community interviews during the year and are therefore excluded from this Exhibit.</a:t>
            </a:r>
          </a:p>
        </p:txBody>
      </p:sp>
    </p:spTree>
    <p:extLst>
      <p:ext uri="{BB962C8B-B14F-4D97-AF65-F5344CB8AC3E}">
        <p14:creationId xmlns:p14="http://schemas.microsoft.com/office/powerpoint/2010/main" val="5393088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p:cNvSpPr>
            <a:spLocks noGrp="1"/>
          </p:cNvSpPr>
          <p:nvPr>
            <p:ph type="title"/>
          </p:nvPr>
        </p:nvSpPr>
        <p:spPr/>
        <p:txBody>
          <a:bodyPr/>
          <a:lstStyle/>
          <a:p>
            <a:r>
              <a:rPr lang="en-US" dirty="0"/>
              <a:t>Exhibit 4.5</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Among All Medicare Beneficiaries by Selected Service Types, in Millions of Dollars, 2020 </a:t>
            </a:r>
          </a:p>
        </p:txBody>
      </p:sp>
      <p:pic>
        <p:nvPicPr>
          <p:cNvPr id="2" name="Picture 1" descr="This exhibit contains a graph showing total health care service expenditures for seven selected service types among all Medicare beneficiaries.">
            <a:extLst>
              <a:ext uri="{FF2B5EF4-FFF2-40B4-BE49-F238E27FC236}">
                <a16:creationId xmlns:a16="http://schemas.microsoft.com/office/drawing/2014/main" id="{51245C52-78F2-0DD9-0218-FDB685163C59}"/>
              </a:ext>
            </a:extLst>
          </p:cNvPr>
          <p:cNvPicPr>
            <a:picLocks noChangeAspect="1"/>
          </p:cNvPicPr>
          <p:nvPr/>
        </p:nvPicPr>
        <p:blipFill rotWithShape="1">
          <a:blip r:embed="rId3"/>
          <a:srcRect t="1" b="4802"/>
          <a:stretch/>
        </p:blipFill>
        <p:spPr bwMode="auto">
          <a:xfrm>
            <a:off x="2101091" y="2701422"/>
            <a:ext cx="7989818" cy="1612127"/>
          </a:xfrm>
          <a:prstGeom prst="rect">
            <a:avLst/>
          </a:prstGeom>
          <a:ln>
            <a:noFill/>
          </a:ln>
          <a:extLst>
            <a:ext uri="{53640926-AAD7-44D8-BBD7-CCE9431645EC}">
              <a14:shadowObscured xmlns:a14="http://schemas.microsoft.com/office/drawing/2010/main"/>
            </a:ext>
          </a:extLst>
        </p:spPr>
      </p:pic>
      <p:sp>
        <p:nvSpPr>
          <p:cNvPr id="35" name="Content 3"/>
          <p:cNvSpPr>
            <a:spLocks noGrp="1"/>
          </p:cNvSpPr>
          <p:nvPr>
            <p:ph sz="quarter" idx="22"/>
          </p:nvPr>
        </p:nvSpPr>
        <p:spPr>
          <a:xfrm>
            <a:off x="609600" y="5291434"/>
            <a:ext cx="10972800" cy="1250604"/>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Health care service expenditures presented do not reflect the amount paid by beneficiaries, but rather the amount paid by all sources. Estimates for Vision Services, Hearing Services, and Dental Services are only presented in the Chartbook for beneficiaries who only completed Community interviews during the year and are therefore excluded from this Exhibit.</a:t>
            </a:r>
          </a:p>
        </p:txBody>
      </p:sp>
    </p:spTree>
    <p:extLst>
      <p:ext uri="{BB962C8B-B14F-4D97-AF65-F5344CB8AC3E}">
        <p14:creationId xmlns:p14="http://schemas.microsoft.com/office/powerpoint/2010/main" val="19299362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4.6</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2020</a:t>
            </a:r>
          </a:p>
        </p:txBody>
      </p:sp>
      <p:pic>
        <p:nvPicPr>
          <p:cNvPr id="2" name="Picture 1" descr="This exhibit contains a graph showing user rates of three selected health care services among Medicare beneficiaries living only in the community.">
            <a:extLst>
              <a:ext uri="{FF2B5EF4-FFF2-40B4-BE49-F238E27FC236}">
                <a16:creationId xmlns:a16="http://schemas.microsoft.com/office/drawing/2014/main" id="{02A1E2FF-96B3-7131-023B-FC6A3A8203F2}"/>
              </a:ext>
            </a:extLst>
          </p:cNvPr>
          <p:cNvPicPr>
            <a:picLocks noChangeAspect="1"/>
          </p:cNvPicPr>
          <p:nvPr/>
        </p:nvPicPr>
        <p:blipFill rotWithShape="1">
          <a:blip r:embed="rId2"/>
          <a:srcRect b="11228"/>
          <a:stretch/>
        </p:blipFill>
        <p:spPr bwMode="auto">
          <a:xfrm>
            <a:off x="2353665" y="2770278"/>
            <a:ext cx="8533532" cy="938693"/>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709205"/>
            <a:ext cx="10972800" cy="793337"/>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a:t>
            </a:r>
          </a:p>
          <a:p>
            <a:endParaRPr lang="en-US" dirty="0"/>
          </a:p>
        </p:txBody>
      </p:sp>
    </p:spTree>
    <p:extLst>
      <p:ext uri="{BB962C8B-B14F-4D97-AF65-F5344CB8AC3E}">
        <p14:creationId xmlns:p14="http://schemas.microsoft.com/office/powerpoint/2010/main" val="5049889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4.7</a:t>
            </a:r>
          </a:p>
        </p:txBody>
      </p:sp>
      <p:sp>
        <p:nvSpPr>
          <p:cNvPr id="20" name="Content 1"/>
          <p:cNvSpPr>
            <a:spLocks noGrp="1"/>
          </p:cNvSpPr>
          <p:nvPr>
            <p:ph sz="quarter" idx="21"/>
          </p:nvPr>
        </p:nvSpPr>
        <p:spPr>
          <a:xfrm>
            <a:off x="609600" y="1299404"/>
            <a:ext cx="10972800" cy="640080"/>
          </a:xfrm>
        </p:spPr>
        <p:txBody>
          <a:bodyPr/>
          <a:lstStyle/>
          <a:p>
            <a:r>
              <a:rPr lang="en-US" dirty="0"/>
              <a:t>Total Health Care Expenditures for Selected Service Types Among Medicare Beneficiaries Living Only in the Community, in Millions of Dollars, 2020</a:t>
            </a:r>
          </a:p>
        </p:txBody>
      </p:sp>
      <p:pic>
        <p:nvPicPr>
          <p:cNvPr id="3" name="Picture 2" descr="This exhibit contains a graph showing total health care service expenditures for three selected service types among Medicare beneficiaries living only in the community. ">
            <a:extLst>
              <a:ext uri="{FF2B5EF4-FFF2-40B4-BE49-F238E27FC236}">
                <a16:creationId xmlns:a16="http://schemas.microsoft.com/office/drawing/2014/main" id="{28814603-A6C9-1F63-AE09-52650505E895}"/>
              </a:ext>
            </a:extLst>
          </p:cNvPr>
          <p:cNvPicPr>
            <a:picLocks noChangeAspect="1"/>
          </p:cNvPicPr>
          <p:nvPr/>
        </p:nvPicPr>
        <p:blipFill rotWithShape="1">
          <a:blip r:embed="rId2"/>
          <a:srcRect b="10208"/>
          <a:stretch/>
        </p:blipFill>
        <p:spPr bwMode="auto">
          <a:xfrm>
            <a:off x="2155372" y="2726871"/>
            <a:ext cx="9645434" cy="1096024"/>
          </a:xfrm>
          <a:prstGeom prst="rect">
            <a:avLst/>
          </a:prstGeom>
          <a:ln>
            <a:noFill/>
          </a:ln>
          <a:extLst>
            <a:ext uri="{53640926-AAD7-44D8-BBD7-CCE9431645EC}">
              <a14:shadowObscured xmlns:a14="http://schemas.microsoft.com/office/drawing/2010/main"/>
            </a:ext>
          </a:extLst>
        </p:spPr>
      </p:pic>
      <p:sp>
        <p:nvSpPr>
          <p:cNvPr id="2" name="Content Placeholder 1">
            <a:extLst>
              <a:ext uri="{FF2B5EF4-FFF2-40B4-BE49-F238E27FC236}">
                <a16:creationId xmlns:a16="http://schemas.microsoft.com/office/drawing/2014/main" id="{194366A3-E73C-D3CC-A821-BF022B744D65}"/>
              </a:ext>
            </a:extLst>
          </p:cNvPr>
          <p:cNvSpPr>
            <a:spLocks noGrp="1"/>
          </p:cNvSpPr>
          <p:nvPr>
            <p:ph sz="quarter" idx="22"/>
          </p:nvPr>
        </p:nvSpPr>
        <p:spPr>
          <a:xfrm>
            <a:off x="609600" y="5437227"/>
            <a:ext cx="10972800" cy="362307"/>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Health care service expenditures presented do not reflect the amount paid by beneficiaries, but rather the amount paid by all sources.</a:t>
            </a:r>
          </a:p>
          <a:p>
            <a:endParaRPr lang="en-US" dirty="0"/>
          </a:p>
        </p:txBody>
      </p:sp>
    </p:spTree>
    <p:extLst>
      <p:ext uri="{BB962C8B-B14F-4D97-AF65-F5344CB8AC3E}">
        <p14:creationId xmlns:p14="http://schemas.microsoft.com/office/powerpoint/2010/main" val="1099305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S.1 </a:t>
            </a:r>
            <a:endParaRPr lang="en-US" sz="1600" dirty="0">
              <a:effectLst/>
            </a:endParaRPr>
          </a:p>
        </p:txBody>
      </p:sp>
      <p:sp>
        <p:nvSpPr>
          <p:cNvPr id="20" name="Content 1"/>
          <p:cNvSpPr>
            <a:spLocks noGrp="1"/>
          </p:cNvSpPr>
          <p:nvPr>
            <p:ph sz="quarter" idx="21"/>
          </p:nvPr>
        </p:nvSpPr>
        <p:spPr>
          <a:xfrm>
            <a:off x="609600" y="1299403"/>
            <a:ext cx="10972800" cy="673392"/>
          </a:xfrm>
        </p:spPr>
        <p:txBody>
          <a:bodyPr/>
          <a:lstStyle/>
          <a:p>
            <a:r>
              <a:rPr lang="en-US" dirty="0"/>
              <a:t>Internet Use Among Beneficiaries Living in the Community, Overall and by Selected Beneficiary Characteristics, 2020</a:t>
            </a:r>
          </a:p>
        </p:txBody>
      </p:sp>
      <p:grpSp>
        <p:nvGrpSpPr>
          <p:cNvPr id="5" name="Group 4" descr="This exhibit contains a graph showing internet use among Medicare beneficiaries living in the community overall and by selected beneficiary characteristics.">
            <a:extLst>
              <a:ext uri="{FF2B5EF4-FFF2-40B4-BE49-F238E27FC236}">
                <a16:creationId xmlns:a16="http://schemas.microsoft.com/office/drawing/2014/main" id="{024B9BAE-DA1A-25F3-90CD-C966DB2B6AF7}"/>
              </a:ext>
            </a:extLst>
          </p:cNvPr>
          <p:cNvGrpSpPr/>
          <p:nvPr/>
        </p:nvGrpSpPr>
        <p:grpSpPr>
          <a:xfrm>
            <a:off x="609600" y="2068045"/>
            <a:ext cx="10972800" cy="3073397"/>
            <a:chOff x="358115" y="-233639"/>
            <a:chExt cx="11833404" cy="3314446"/>
          </a:xfrm>
        </p:grpSpPr>
        <p:pic>
          <p:nvPicPr>
            <p:cNvPr id="2" name="Picture 1">
              <a:extLst>
                <a:ext uri="{FF2B5EF4-FFF2-40B4-BE49-F238E27FC236}">
                  <a16:creationId xmlns:a16="http://schemas.microsoft.com/office/drawing/2014/main" id="{EE9860AD-3796-9B5C-141A-5962ACE38AF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0077"/>
            <a:stretch/>
          </p:blipFill>
          <p:spPr>
            <a:xfrm>
              <a:off x="358115" y="-233639"/>
              <a:ext cx="5920023" cy="3038071"/>
            </a:xfrm>
            <a:prstGeom prst="rect">
              <a:avLst/>
            </a:prstGeom>
          </p:spPr>
        </p:pic>
        <p:pic>
          <p:nvPicPr>
            <p:cNvPr id="3" name="Picture 2">
              <a:extLst>
                <a:ext uri="{FF2B5EF4-FFF2-40B4-BE49-F238E27FC236}">
                  <a16:creationId xmlns:a16="http://schemas.microsoft.com/office/drawing/2014/main" id="{19495FC2-E90B-6F76-BA34-006DF69941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9623"/>
            <a:stretch/>
          </p:blipFill>
          <p:spPr>
            <a:xfrm>
              <a:off x="6275925" y="17404"/>
              <a:ext cx="5915594" cy="3063403"/>
            </a:xfrm>
            <a:prstGeom prst="rect">
              <a:avLst/>
            </a:prstGeom>
          </p:spPr>
        </p:pic>
      </p:grpSp>
      <p:sp>
        <p:nvSpPr>
          <p:cNvPr id="35" name="Content 2"/>
          <p:cNvSpPr>
            <a:spLocks noGrp="1"/>
          </p:cNvSpPr>
          <p:nvPr>
            <p:ph sz="quarter" idx="22"/>
          </p:nvPr>
        </p:nvSpPr>
        <p:spPr>
          <a:xfrm>
            <a:off x="609600" y="5418828"/>
            <a:ext cx="10972800" cy="929376"/>
          </a:xfrm>
        </p:spPr>
        <p:txBody>
          <a:bodyPr/>
          <a:lstStyle/>
          <a:p>
            <a:pPr marL="0" marR="0">
              <a:spcBef>
                <a:spcPts val="600"/>
              </a:spcBef>
              <a:spcAft>
                <a:spcPts val="0"/>
              </a:spcAft>
            </a:pPr>
            <a:r>
              <a:rPr lang="en-US" dirty="0"/>
              <a:t>SOURCE: Centers for Medicare &amp; Medicaid Services, Medicare Current Beneficiary Survey, Survey File, 2020.</a:t>
            </a:r>
          </a:p>
          <a:p>
            <a:pPr>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FPL stands for Federal Poverty Level. FFS stands for Fee-for-Service. Estimates are not presented for the "Other Race/Ethnicity" category. </a:t>
            </a:r>
          </a:p>
        </p:txBody>
      </p:sp>
    </p:spTree>
    <p:extLst>
      <p:ext uri="{BB962C8B-B14F-4D97-AF65-F5344CB8AC3E}">
        <p14:creationId xmlns:p14="http://schemas.microsoft.com/office/powerpoint/2010/main" val="21129538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4.8</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Living Only in the Community, in Dollars, 2020</a:t>
            </a:r>
          </a:p>
        </p:txBody>
      </p:sp>
      <p:pic>
        <p:nvPicPr>
          <p:cNvPr id="6" name="Picture 5" descr="This exhibit contains a graph showing total health care service expenditures per capita for eight selected service types among Medicare beneficiaries living only in the community.">
            <a:extLst>
              <a:ext uri="{FF2B5EF4-FFF2-40B4-BE49-F238E27FC236}">
                <a16:creationId xmlns:a16="http://schemas.microsoft.com/office/drawing/2014/main" id="{CC947FAD-1EDE-7943-C54C-6C48C631E401}"/>
              </a:ext>
            </a:extLst>
          </p:cNvPr>
          <p:cNvPicPr>
            <a:picLocks noChangeAspect="1"/>
          </p:cNvPicPr>
          <p:nvPr/>
        </p:nvPicPr>
        <p:blipFill rotWithShape="1">
          <a:blip r:embed="rId2"/>
          <a:srcRect b="6677"/>
          <a:stretch/>
        </p:blipFill>
        <p:spPr bwMode="auto">
          <a:xfrm>
            <a:off x="1752600" y="2845882"/>
            <a:ext cx="7873294" cy="1756940"/>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58596"/>
            <a:ext cx="10972800" cy="922616"/>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105204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4.9</a:t>
            </a:r>
          </a:p>
        </p:txBody>
      </p:sp>
      <p:sp>
        <p:nvSpPr>
          <p:cNvPr id="20" name="Content 1"/>
          <p:cNvSpPr>
            <a:spLocks noGrp="1"/>
          </p:cNvSpPr>
          <p:nvPr>
            <p:ph sz="quarter" idx="21"/>
          </p:nvPr>
        </p:nvSpPr>
        <p:spPr>
          <a:xfrm>
            <a:off x="609600" y="1299404"/>
            <a:ext cx="10972800" cy="960120"/>
          </a:xfrm>
        </p:spPr>
        <p:txBody>
          <a:bodyPr/>
          <a:lstStyle/>
          <a:p>
            <a:r>
              <a:rPr lang="en-US" dirty="0"/>
              <a:t>Total Out-of-Pocket Health Care Service Expenditures per Capita for Selected Service Types Among Medicare Beneficiaries Living Only in the Community, in Dollars, 2020</a:t>
            </a:r>
          </a:p>
        </p:txBody>
      </p:sp>
      <p:pic>
        <p:nvPicPr>
          <p:cNvPr id="2" name="Picture 1" descr="This exhibit contains a graph showing total out-of-pocket health care service expenditures per capita for seven selected service types among Medicare beneficiaries living only in the community. ">
            <a:extLst>
              <a:ext uri="{FF2B5EF4-FFF2-40B4-BE49-F238E27FC236}">
                <a16:creationId xmlns:a16="http://schemas.microsoft.com/office/drawing/2014/main" id="{037F3B0B-8C45-B88B-09AE-B1D9795CD660}"/>
              </a:ext>
            </a:extLst>
          </p:cNvPr>
          <p:cNvPicPr>
            <a:picLocks noChangeAspect="1"/>
          </p:cNvPicPr>
          <p:nvPr/>
        </p:nvPicPr>
        <p:blipFill rotWithShape="1">
          <a:blip r:embed="rId2"/>
          <a:srcRect b="5369"/>
          <a:stretch/>
        </p:blipFill>
        <p:spPr bwMode="auto">
          <a:xfrm>
            <a:off x="1785257" y="3031303"/>
            <a:ext cx="7743718" cy="1567173"/>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58596"/>
            <a:ext cx="10972800" cy="960120"/>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7722082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4.10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Age, 2020</a:t>
            </a:r>
          </a:p>
        </p:txBody>
      </p:sp>
      <p:grpSp>
        <p:nvGrpSpPr>
          <p:cNvPr id="14" name="Group 13" descr="This exhibit contains a graph showing user rates of seven selected health care services among Medicare beneficiaries living only in the community by age.">
            <a:extLst>
              <a:ext uri="{FF2B5EF4-FFF2-40B4-BE49-F238E27FC236}">
                <a16:creationId xmlns:a16="http://schemas.microsoft.com/office/drawing/2014/main" id="{145B220B-C512-69BF-6E26-3C4603062BC9}"/>
              </a:ext>
            </a:extLst>
          </p:cNvPr>
          <p:cNvGrpSpPr/>
          <p:nvPr/>
        </p:nvGrpSpPr>
        <p:grpSpPr>
          <a:xfrm>
            <a:off x="920549" y="2424147"/>
            <a:ext cx="10661851" cy="2527663"/>
            <a:chOff x="-332276" y="1943869"/>
            <a:chExt cx="11663419" cy="2852524"/>
          </a:xfrm>
        </p:grpSpPr>
        <p:pic>
          <p:nvPicPr>
            <p:cNvPr id="12" name="Picture 11">
              <a:extLst>
                <a:ext uri="{FF2B5EF4-FFF2-40B4-BE49-F238E27FC236}">
                  <a16:creationId xmlns:a16="http://schemas.microsoft.com/office/drawing/2014/main" id="{D29A65C9-AF43-8378-6162-F004D541C16A}"/>
                </a:ext>
              </a:extLst>
            </p:cNvPr>
            <p:cNvPicPr>
              <a:picLocks noChangeAspect="1"/>
            </p:cNvPicPr>
            <p:nvPr/>
          </p:nvPicPr>
          <p:blipFill rotWithShape="1">
            <a:blip r:embed="rId3"/>
            <a:srcRect b="42307"/>
            <a:stretch/>
          </p:blipFill>
          <p:spPr bwMode="auto">
            <a:xfrm>
              <a:off x="-332276" y="1943869"/>
              <a:ext cx="6089650" cy="2852524"/>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18BC7B7E-92E2-A150-86A0-AE5CE1CEFE53}"/>
                </a:ext>
              </a:extLst>
            </p:cNvPr>
            <p:cNvPicPr>
              <a:picLocks noChangeAspect="1"/>
            </p:cNvPicPr>
            <p:nvPr/>
          </p:nvPicPr>
          <p:blipFill rotWithShape="1">
            <a:blip r:embed="rId3"/>
            <a:srcRect t="57147" r="8471" b="3667"/>
            <a:stretch/>
          </p:blipFill>
          <p:spPr bwMode="auto">
            <a:xfrm>
              <a:off x="5757373" y="2251276"/>
              <a:ext cx="5573770" cy="1937441"/>
            </a:xfrm>
            <a:prstGeom prst="rect">
              <a:avLst/>
            </a:prstGeom>
            <a:ln>
              <a:noFill/>
            </a:ln>
            <a:extLst>
              <a:ext uri="{53640926-AAD7-44D8-BBD7-CCE9431645EC}">
                <a14:shadowObscured xmlns:a14="http://schemas.microsoft.com/office/drawing/2010/main"/>
              </a:ext>
            </a:extLst>
          </p:spPr>
        </p:pic>
      </p:grpSp>
      <p:sp>
        <p:nvSpPr>
          <p:cNvPr id="35" name="Content 2"/>
          <p:cNvSpPr>
            <a:spLocks noGrp="1"/>
          </p:cNvSpPr>
          <p:nvPr>
            <p:ph sz="quarter" idx="22"/>
          </p:nvPr>
        </p:nvSpPr>
        <p:spPr>
          <a:xfrm>
            <a:off x="609600" y="5436473"/>
            <a:ext cx="10972800" cy="956010"/>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17219665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4.11</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Living Only in the Community by Age, in Dollars, 2020</a:t>
            </a:r>
          </a:p>
        </p:txBody>
      </p:sp>
      <p:grpSp>
        <p:nvGrpSpPr>
          <p:cNvPr id="13" name="Group 12" descr="This exhibit contains a graph showing total health care service expenditures per capita for six selected service types among Medicare beneficiaries living only in the community by age.">
            <a:extLst>
              <a:ext uri="{FF2B5EF4-FFF2-40B4-BE49-F238E27FC236}">
                <a16:creationId xmlns:a16="http://schemas.microsoft.com/office/drawing/2014/main" id="{CD53C3D2-8878-C95F-147E-B8E3E79DFD7F}"/>
              </a:ext>
            </a:extLst>
          </p:cNvPr>
          <p:cNvGrpSpPr/>
          <p:nvPr/>
        </p:nvGrpSpPr>
        <p:grpSpPr>
          <a:xfrm>
            <a:off x="944576" y="2531720"/>
            <a:ext cx="10738591" cy="1949845"/>
            <a:chOff x="-368175" y="2424355"/>
            <a:chExt cx="12179300" cy="2226571"/>
          </a:xfrm>
        </p:grpSpPr>
        <p:pic>
          <p:nvPicPr>
            <p:cNvPr id="11" name="Picture 10" descr="A picture containing graphical user interface&#10;&#10;Description automatically generated">
              <a:extLst>
                <a:ext uri="{FF2B5EF4-FFF2-40B4-BE49-F238E27FC236}">
                  <a16:creationId xmlns:a16="http://schemas.microsoft.com/office/drawing/2014/main" id="{4151E1C4-AC70-7E63-5D8E-594FAAD04568}"/>
                </a:ext>
              </a:extLst>
            </p:cNvPr>
            <p:cNvPicPr>
              <a:picLocks noChangeAspect="1"/>
            </p:cNvPicPr>
            <p:nvPr/>
          </p:nvPicPr>
          <p:blipFill rotWithShape="1">
            <a:blip r:embed="rId2"/>
            <a:srcRect b="48218"/>
            <a:stretch/>
          </p:blipFill>
          <p:spPr bwMode="auto">
            <a:xfrm>
              <a:off x="-368175" y="2424355"/>
              <a:ext cx="6089650" cy="2226571"/>
            </a:xfrm>
            <a:prstGeom prst="rect">
              <a:avLst/>
            </a:prstGeom>
            <a:ln>
              <a:noFill/>
            </a:ln>
            <a:extLst>
              <a:ext uri="{53640926-AAD7-44D8-BBD7-CCE9431645EC}">
                <a14:shadowObscured xmlns:a14="http://schemas.microsoft.com/office/drawing/2010/main"/>
              </a:ext>
            </a:extLst>
          </p:spPr>
        </p:pic>
        <p:pic>
          <p:nvPicPr>
            <p:cNvPr id="12" name="Picture 11" descr="A picture containing graphical user interface&#10;&#10;Description automatically generated">
              <a:extLst>
                <a:ext uri="{FF2B5EF4-FFF2-40B4-BE49-F238E27FC236}">
                  <a16:creationId xmlns:a16="http://schemas.microsoft.com/office/drawing/2014/main" id="{175DBB13-84FE-397C-7B8D-4C074F8FF819}"/>
                </a:ext>
              </a:extLst>
            </p:cNvPr>
            <p:cNvPicPr>
              <a:picLocks noChangeAspect="1"/>
            </p:cNvPicPr>
            <p:nvPr/>
          </p:nvPicPr>
          <p:blipFill rotWithShape="1">
            <a:blip r:embed="rId2"/>
            <a:srcRect t="51150" b="4007"/>
            <a:stretch/>
          </p:blipFill>
          <p:spPr bwMode="auto">
            <a:xfrm>
              <a:off x="5721475" y="2722770"/>
              <a:ext cx="6089650" cy="1928156"/>
            </a:xfrm>
            <a:prstGeom prst="rect">
              <a:avLst/>
            </a:prstGeom>
            <a:ln>
              <a:noFill/>
            </a:ln>
            <a:extLst>
              <a:ext uri="{53640926-AAD7-44D8-BBD7-CCE9431645EC}">
                <a14:shadowObscured xmlns:a14="http://schemas.microsoft.com/office/drawing/2010/main"/>
              </a:ext>
            </a:extLst>
          </p:spPr>
        </p:pic>
      </p:grpSp>
      <p:sp>
        <p:nvSpPr>
          <p:cNvPr id="35" name="Content 2"/>
          <p:cNvSpPr>
            <a:spLocks noGrp="1"/>
          </p:cNvSpPr>
          <p:nvPr>
            <p:ph sz="quarter" idx="22"/>
          </p:nvPr>
        </p:nvSpPr>
        <p:spPr>
          <a:xfrm>
            <a:off x="609600" y="5363048"/>
            <a:ext cx="10972800" cy="1107376"/>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1856949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4.12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Race/Ethnicity, 2020</a:t>
            </a:r>
          </a:p>
        </p:txBody>
      </p:sp>
      <p:grpSp>
        <p:nvGrpSpPr>
          <p:cNvPr id="9" name="Group 8" descr="This exhibit contains a graph showing user rates of seven selected health care services among Medicare beneficiaries living only in the community by race/ethnicity.">
            <a:extLst>
              <a:ext uri="{FF2B5EF4-FFF2-40B4-BE49-F238E27FC236}">
                <a16:creationId xmlns:a16="http://schemas.microsoft.com/office/drawing/2014/main" id="{E02CC7D2-68EC-E66F-68D2-A8FDB94A3659}"/>
              </a:ext>
            </a:extLst>
          </p:cNvPr>
          <p:cNvGrpSpPr/>
          <p:nvPr/>
        </p:nvGrpSpPr>
        <p:grpSpPr>
          <a:xfrm>
            <a:off x="897363" y="2535691"/>
            <a:ext cx="10266355" cy="1786617"/>
            <a:chOff x="6350" y="2420464"/>
            <a:chExt cx="12025944" cy="2190179"/>
          </a:xfrm>
        </p:grpSpPr>
        <p:pic>
          <p:nvPicPr>
            <p:cNvPr id="7" name="Picture 6" descr="Chart, bar chart&#10;&#10;Description automatically generated">
              <a:extLst>
                <a:ext uri="{FF2B5EF4-FFF2-40B4-BE49-F238E27FC236}">
                  <a16:creationId xmlns:a16="http://schemas.microsoft.com/office/drawing/2014/main" id="{04235D14-AA69-CD3B-E96A-17F8B24E0863}"/>
                </a:ext>
              </a:extLst>
            </p:cNvPr>
            <p:cNvPicPr>
              <a:picLocks noChangeAspect="1"/>
            </p:cNvPicPr>
            <p:nvPr/>
          </p:nvPicPr>
          <p:blipFill rotWithShape="1">
            <a:blip r:embed="rId2"/>
            <a:srcRect b="42321"/>
            <a:stretch/>
          </p:blipFill>
          <p:spPr bwMode="auto">
            <a:xfrm>
              <a:off x="6350" y="2420464"/>
              <a:ext cx="6089650" cy="2190179"/>
            </a:xfrm>
            <a:prstGeom prst="rect">
              <a:avLst/>
            </a:prstGeom>
            <a:ln>
              <a:noFill/>
            </a:ln>
            <a:extLst>
              <a:ext uri="{53640926-AAD7-44D8-BBD7-CCE9431645EC}">
                <a14:shadowObscured xmlns:a14="http://schemas.microsoft.com/office/drawing/2010/main"/>
              </a:ext>
            </a:extLst>
          </p:spPr>
        </p:pic>
        <p:pic>
          <p:nvPicPr>
            <p:cNvPr id="8" name="Picture 7" descr="Chart, bar chart&#10;&#10;Description automatically generated">
              <a:extLst>
                <a:ext uri="{FF2B5EF4-FFF2-40B4-BE49-F238E27FC236}">
                  <a16:creationId xmlns:a16="http://schemas.microsoft.com/office/drawing/2014/main" id="{3A21696D-2733-C1B9-2E0F-2E7176E10085}"/>
                </a:ext>
              </a:extLst>
            </p:cNvPr>
            <p:cNvPicPr>
              <a:picLocks noChangeAspect="1"/>
            </p:cNvPicPr>
            <p:nvPr/>
          </p:nvPicPr>
          <p:blipFill rotWithShape="1">
            <a:blip r:embed="rId2"/>
            <a:srcRect t="57201" r="2518" b="4889"/>
            <a:stretch/>
          </p:blipFill>
          <p:spPr bwMode="auto">
            <a:xfrm>
              <a:off x="6096000" y="2696931"/>
              <a:ext cx="5936294" cy="1439501"/>
            </a:xfrm>
            <a:prstGeom prst="rect">
              <a:avLst/>
            </a:prstGeom>
            <a:ln>
              <a:noFill/>
            </a:ln>
            <a:extLst>
              <a:ext uri="{53640926-AAD7-44D8-BBD7-CCE9431645EC}">
                <a14:shadowObscured xmlns:a14="http://schemas.microsoft.com/office/drawing/2010/main"/>
              </a:ext>
            </a:extLst>
          </p:spPr>
        </p:pic>
      </p:grpSp>
      <p:sp>
        <p:nvSpPr>
          <p:cNvPr id="35" name="Content 2"/>
          <p:cNvSpPr>
            <a:spLocks noGrp="1"/>
          </p:cNvSpPr>
          <p:nvPr>
            <p:ph sz="quarter" idx="22"/>
          </p:nvPr>
        </p:nvSpPr>
        <p:spPr>
          <a:xfrm>
            <a:off x="609600" y="5518609"/>
            <a:ext cx="10972800" cy="796253"/>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Estimates for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36731610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4.13 </a:t>
            </a:r>
          </a:p>
        </p:txBody>
      </p:sp>
      <p:sp>
        <p:nvSpPr>
          <p:cNvPr id="20" name="Content 1"/>
          <p:cNvSpPr>
            <a:spLocks noGrp="1"/>
          </p:cNvSpPr>
          <p:nvPr>
            <p:ph sz="quarter" idx="21"/>
          </p:nvPr>
        </p:nvSpPr>
        <p:spPr>
          <a:xfrm>
            <a:off x="609599" y="1299404"/>
            <a:ext cx="11197390" cy="946491"/>
          </a:xfrm>
        </p:spPr>
        <p:txBody>
          <a:bodyPr/>
          <a:lstStyle/>
          <a:p>
            <a:r>
              <a:rPr lang="en-US" spc="-30" dirty="0"/>
              <a:t>Total Health Care Service Expenditures per Capita for Selected Service Types Among Medicare Beneficiaries Living Only in the Community by Race/Ethnicity, in Dollars, 2020</a:t>
            </a:r>
          </a:p>
        </p:txBody>
      </p:sp>
      <p:pic>
        <p:nvPicPr>
          <p:cNvPr id="2" name="Picture 1" descr="This exhibit contains a graph showing total health care service expenditures per capita for six selected service types among Medicare beneficiaries living only in the community by race/ethnicity. ">
            <a:extLst>
              <a:ext uri="{FF2B5EF4-FFF2-40B4-BE49-F238E27FC236}">
                <a16:creationId xmlns:a16="http://schemas.microsoft.com/office/drawing/2014/main" id="{6F4A3842-3416-F156-A3F6-DE37A87CE440}"/>
              </a:ext>
            </a:extLst>
          </p:cNvPr>
          <p:cNvPicPr>
            <a:picLocks noChangeAspect="1"/>
          </p:cNvPicPr>
          <p:nvPr/>
        </p:nvPicPr>
        <p:blipFill rotWithShape="1">
          <a:blip r:embed="rId2"/>
          <a:srcRect b="2733"/>
          <a:stretch/>
        </p:blipFill>
        <p:spPr bwMode="auto">
          <a:xfrm>
            <a:off x="3051175" y="1970314"/>
            <a:ext cx="6089650" cy="3276600"/>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368855"/>
            <a:ext cx="10972800" cy="1095762"/>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Estimates for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2889043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4.14</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Self-Reported Health Status, 2020</a:t>
            </a:r>
          </a:p>
        </p:txBody>
      </p:sp>
      <p:pic>
        <p:nvPicPr>
          <p:cNvPr id="2" name="Picture 1" descr="This exhibit contains a graph showing user rates of eight selected health care services among Medicare beneficiaries living only in the community by self-reported health status.">
            <a:extLst>
              <a:ext uri="{FF2B5EF4-FFF2-40B4-BE49-F238E27FC236}">
                <a16:creationId xmlns:a16="http://schemas.microsoft.com/office/drawing/2014/main" id="{5D8CECCD-89EA-0198-0664-27BDCEC60F5C}"/>
              </a:ext>
            </a:extLst>
          </p:cNvPr>
          <p:cNvPicPr>
            <a:picLocks noChangeAspect="1"/>
          </p:cNvPicPr>
          <p:nvPr/>
        </p:nvPicPr>
        <p:blipFill rotWithShape="1">
          <a:blip r:embed="rId2"/>
          <a:srcRect b="2550"/>
          <a:stretch/>
        </p:blipFill>
        <p:spPr bwMode="auto">
          <a:xfrm>
            <a:off x="2849880" y="2021708"/>
            <a:ext cx="6608858" cy="3536887"/>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695568"/>
            <a:ext cx="10972800" cy="802509"/>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41572484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4.15 </a:t>
            </a:r>
          </a:p>
        </p:txBody>
      </p:sp>
      <p:sp>
        <p:nvSpPr>
          <p:cNvPr id="20" name="Content 1"/>
          <p:cNvSpPr>
            <a:spLocks noGrp="1"/>
          </p:cNvSpPr>
          <p:nvPr>
            <p:ph sz="quarter" idx="21"/>
          </p:nvPr>
        </p:nvSpPr>
        <p:spPr>
          <a:xfrm>
            <a:off x="609600" y="1299404"/>
            <a:ext cx="10972800" cy="960120"/>
          </a:xfrm>
        </p:spPr>
        <p:txBody>
          <a:bodyPr/>
          <a:lstStyle/>
          <a:p>
            <a:r>
              <a:rPr lang="en-US" dirty="0"/>
              <a:t>Total Health Care Service Expenditures per Capita for Selected Service Types Among Medicare Beneficiaries Living Only in the Community by Self-Reported Health Status, in Dollars, 2020</a:t>
            </a:r>
          </a:p>
        </p:txBody>
      </p:sp>
      <p:pic>
        <p:nvPicPr>
          <p:cNvPr id="2" name="Picture 1" descr="This exhibit contains a graph showing total health care service expenditures per capita for six selected service types among Medicare beneficiaries living only in the community by self-reported health status.">
            <a:extLst>
              <a:ext uri="{FF2B5EF4-FFF2-40B4-BE49-F238E27FC236}">
                <a16:creationId xmlns:a16="http://schemas.microsoft.com/office/drawing/2014/main" id="{209A6A67-E280-E57E-4EDB-33A132E60117}"/>
              </a:ext>
            </a:extLst>
          </p:cNvPr>
          <p:cNvPicPr>
            <a:picLocks noChangeAspect="1"/>
          </p:cNvPicPr>
          <p:nvPr/>
        </p:nvPicPr>
        <p:blipFill rotWithShape="1">
          <a:blip r:embed="rId3"/>
          <a:srcRect b="4073"/>
          <a:stretch/>
        </p:blipFill>
        <p:spPr bwMode="auto">
          <a:xfrm>
            <a:off x="2466426" y="2259524"/>
            <a:ext cx="7259147" cy="2868839"/>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318811"/>
            <a:ext cx="10972800" cy="960120"/>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2615060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4.16</a:t>
            </a:r>
          </a:p>
        </p:txBody>
      </p:sp>
      <p:sp>
        <p:nvSpPr>
          <p:cNvPr id="20" name="Content 1"/>
          <p:cNvSpPr>
            <a:spLocks noGrp="1"/>
          </p:cNvSpPr>
          <p:nvPr>
            <p:ph sz="quarter" idx="21"/>
          </p:nvPr>
        </p:nvSpPr>
        <p:spPr>
          <a:xfrm>
            <a:off x="609600" y="1299404"/>
            <a:ext cx="10972800" cy="960120"/>
          </a:xfrm>
        </p:spPr>
        <p:txBody>
          <a:bodyPr/>
          <a:lstStyle/>
          <a:p>
            <a:r>
              <a:rPr lang="en-US" dirty="0"/>
              <a:t>User Rates of Selected Health Care Services Among Medicare Beneficiaries Living Only in the Community by Number of Chronic Conditions, 2020</a:t>
            </a:r>
          </a:p>
          <a:p>
            <a:endParaRPr lang="en-US" dirty="0"/>
          </a:p>
        </p:txBody>
      </p:sp>
      <p:grpSp>
        <p:nvGrpSpPr>
          <p:cNvPr id="6" name="Group 5" descr="This exhibit contains a graph showing user rates of seven selected health care services among Medicare beneficiaries living only in the community by number of chronic conditions.">
            <a:extLst>
              <a:ext uri="{FF2B5EF4-FFF2-40B4-BE49-F238E27FC236}">
                <a16:creationId xmlns:a16="http://schemas.microsoft.com/office/drawing/2014/main" id="{8A7DC80E-0D0B-946E-BCFA-A2148002BC0E}"/>
              </a:ext>
            </a:extLst>
          </p:cNvPr>
          <p:cNvGrpSpPr/>
          <p:nvPr/>
        </p:nvGrpSpPr>
        <p:grpSpPr>
          <a:xfrm>
            <a:off x="989845" y="2157092"/>
            <a:ext cx="9982955" cy="2957519"/>
            <a:chOff x="464744" y="1459975"/>
            <a:chExt cx="11987025" cy="3420115"/>
          </a:xfrm>
        </p:grpSpPr>
        <p:pic>
          <p:nvPicPr>
            <p:cNvPr id="3" name="Picture 2" descr="Chart, bar chart&#10;&#10;Description automatically generated">
              <a:extLst>
                <a:ext uri="{FF2B5EF4-FFF2-40B4-BE49-F238E27FC236}">
                  <a16:creationId xmlns:a16="http://schemas.microsoft.com/office/drawing/2014/main" id="{3B21A472-04D5-547A-B98C-9E807C86E088}"/>
                </a:ext>
              </a:extLst>
            </p:cNvPr>
            <p:cNvPicPr>
              <a:picLocks noChangeAspect="1"/>
            </p:cNvPicPr>
            <p:nvPr/>
          </p:nvPicPr>
          <p:blipFill rotWithShape="1">
            <a:blip r:embed="rId3"/>
            <a:srcRect b="41792"/>
            <a:stretch/>
          </p:blipFill>
          <p:spPr bwMode="auto">
            <a:xfrm>
              <a:off x="464744" y="1459975"/>
              <a:ext cx="6089650" cy="3420115"/>
            </a:xfrm>
            <a:prstGeom prst="rect">
              <a:avLst/>
            </a:prstGeom>
            <a:ln>
              <a:noFill/>
            </a:ln>
            <a:extLst>
              <a:ext uri="{53640926-AAD7-44D8-BBD7-CCE9431645EC}">
                <a14:shadowObscured xmlns:a14="http://schemas.microsoft.com/office/drawing/2010/main"/>
              </a:ext>
            </a:extLst>
          </p:spPr>
        </p:pic>
        <p:pic>
          <p:nvPicPr>
            <p:cNvPr id="4" name="Picture 3" descr="Chart, bar chart&#10;&#10;Description automatically generated">
              <a:extLst>
                <a:ext uri="{FF2B5EF4-FFF2-40B4-BE49-F238E27FC236}">
                  <a16:creationId xmlns:a16="http://schemas.microsoft.com/office/drawing/2014/main" id="{FA295CCD-1F79-70AB-5BEE-F82E90030F4D}"/>
                </a:ext>
              </a:extLst>
            </p:cNvPr>
            <p:cNvPicPr>
              <a:picLocks noChangeAspect="1"/>
            </p:cNvPicPr>
            <p:nvPr/>
          </p:nvPicPr>
          <p:blipFill rotWithShape="1">
            <a:blip r:embed="rId3"/>
            <a:srcRect t="57899" r="3158" b="3118"/>
            <a:stretch/>
          </p:blipFill>
          <p:spPr bwMode="auto">
            <a:xfrm>
              <a:off x="6554394" y="1861755"/>
              <a:ext cx="5897375" cy="2290527"/>
            </a:xfrm>
            <a:prstGeom prst="rect">
              <a:avLst/>
            </a:prstGeom>
            <a:ln>
              <a:noFill/>
            </a:ln>
            <a:extLst>
              <a:ext uri="{53640926-AAD7-44D8-BBD7-CCE9431645EC}">
                <a14:shadowObscured xmlns:a14="http://schemas.microsoft.com/office/drawing/2010/main"/>
              </a:ext>
            </a:extLst>
          </p:spPr>
        </p:pic>
      </p:grpSp>
      <p:sp>
        <p:nvSpPr>
          <p:cNvPr id="2" name="Content Placeholder 1">
            <a:extLst>
              <a:ext uri="{FF2B5EF4-FFF2-40B4-BE49-F238E27FC236}">
                <a16:creationId xmlns:a16="http://schemas.microsoft.com/office/drawing/2014/main" id="{7D339A05-F675-F1C5-5DDF-A2EE21B3D5E2}"/>
              </a:ext>
            </a:extLst>
          </p:cNvPr>
          <p:cNvSpPr>
            <a:spLocks noGrp="1"/>
          </p:cNvSpPr>
          <p:nvPr>
            <p:ph sz="quarter" idx="22"/>
          </p:nvPr>
        </p:nvSpPr>
        <p:spPr>
          <a:xfrm>
            <a:off x="609600" y="5558596"/>
            <a:ext cx="10972800" cy="362307"/>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are not presented due to suppression. For more information about suppression guidelines, see the Technical Appendix. </a:t>
            </a:r>
          </a:p>
        </p:txBody>
      </p:sp>
    </p:spTree>
    <p:extLst>
      <p:ext uri="{BB962C8B-B14F-4D97-AF65-F5344CB8AC3E}">
        <p14:creationId xmlns:p14="http://schemas.microsoft.com/office/powerpoint/2010/main" val="12804143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4.17 </a:t>
            </a:r>
          </a:p>
        </p:txBody>
      </p:sp>
      <p:sp>
        <p:nvSpPr>
          <p:cNvPr id="20" name="Content 1"/>
          <p:cNvSpPr>
            <a:spLocks noGrp="1"/>
          </p:cNvSpPr>
          <p:nvPr>
            <p:ph sz="quarter" idx="21"/>
          </p:nvPr>
        </p:nvSpPr>
        <p:spPr>
          <a:xfrm>
            <a:off x="609600" y="1299404"/>
            <a:ext cx="10972800" cy="960120"/>
          </a:xfrm>
        </p:spPr>
        <p:txBody>
          <a:bodyPr/>
          <a:lstStyle/>
          <a:p>
            <a:r>
              <a:rPr lang="en-US" dirty="0"/>
              <a:t>Total Health Care Service Expenditures per Capita for Selected Service Types Among Medicare Beneficiaries Living Only in the Community by Number of Chronic Conditions, in Dollars, 2020</a:t>
            </a:r>
          </a:p>
        </p:txBody>
      </p:sp>
      <p:grpSp>
        <p:nvGrpSpPr>
          <p:cNvPr id="7" name="Group 6" descr="This exhibit contains a graph showing total health care service expenditures per capita for five selected service types among Medicare beneficiaries living only in the community by number of chronic conditions.">
            <a:extLst>
              <a:ext uri="{FF2B5EF4-FFF2-40B4-BE49-F238E27FC236}">
                <a16:creationId xmlns:a16="http://schemas.microsoft.com/office/drawing/2014/main" id="{BC39D828-CEFA-32C5-08DE-93AE95FB2C5A}"/>
              </a:ext>
            </a:extLst>
          </p:cNvPr>
          <p:cNvGrpSpPr/>
          <p:nvPr/>
        </p:nvGrpSpPr>
        <p:grpSpPr>
          <a:xfrm>
            <a:off x="1042814" y="2603734"/>
            <a:ext cx="10536952" cy="2350103"/>
            <a:chOff x="-66078" y="1834874"/>
            <a:chExt cx="11847501" cy="2763603"/>
          </a:xfrm>
        </p:grpSpPr>
        <p:pic>
          <p:nvPicPr>
            <p:cNvPr id="3" name="Picture 2" descr="A picture containing table&#10;&#10;Description automatically generated">
              <a:extLst>
                <a:ext uri="{FF2B5EF4-FFF2-40B4-BE49-F238E27FC236}">
                  <a16:creationId xmlns:a16="http://schemas.microsoft.com/office/drawing/2014/main" id="{2E49D484-E0CB-C873-468E-39692FF47E92}"/>
                </a:ext>
              </a:extLst>
            </p:cNvPr>
            <p:cNvPicPr>
              <a:picLocks noChangeAspect="1"/>
            </p:cNvPicPr>
            <p:nvPr/>
          </p:nvPicPr>
          <p:blipFill rotWithShape="1">
            <a:blip r:embed="rId3"/>
            <a:srcRect b="40666"/>
            <a:stretch/>
          </p:blipFill>
          <p:spPr bwMode="auto">
            <a:xfrm>
              <a:off x="-66078" y="1834874"/>
              <a:ext cx="6089650" cy="2763603"/>
            </a:xfrm>
            <a:prstGeom prst="rect">
              <a:avLst/>
            </a:prstGeom>
            <a:ln>
              <a:noFill/>
            </a:ln>
            <a:extLst>
              <a:ext uri="{53640926-AAD7-44D8-BBD7-CCE9431645EC}">
                <a14:shadowObscured xmlns:a14="http://schemas.microsoft.com/office/drawing/2010/main"/>
              </a:ext>
            </a:extLst>
          </p:spPr>
        </p:pic>
        <p:pic>
          <p:nvPicPr>
            <p:cNvPr id="6" name="Picture 5" descr="A picture containing table&#10;&#10;Description automatically generated">
              <a:extLst>
                <a:ext uri="{FF2B5EF4-FFF2-40B4-BE49-F238E27FC236}">
                  <a16:creationId xmlns:a16="http://schemas.microsoft.com/office/drawing/2014/main" id="{484B3416-7A5C-A7F0-6DF8-C4CB419D76B2}"/>
                </a:ext>
              </a:extLst>
            </p:cNvPr>
            <p:cNvPicPr>
              <a:picLocks noChangeAspect="1"/>
            </p:cNvPicPr>
            <p:nvPr/>
          </p:nvPicPr>
          <p:blipFill rotWithShape="1">
            <a:blip r:embed="rId3"/>
            <a:srcRect t="58557" r="5449" b="4711"/>
            <a:stretch/>
          </p:blipFill>
          <p:spPr bwMode="auto">
            <a:xfrm>
              <a:off x="6023572" y="2259524"/>
              <a:ext cx="5757851" cy="1710875"/>
            </a:xfrm>
            <a:prstGeom prst="rect">
              <a:avLst/>
            </a:prstGeom>
            <a:ln>
              <a:noFill/>
            </a:ln>
            <a:extLst>
              <a:ext uri="{53640926-AAD7-44D8-BBD7-CCE9431645EC}">
                <a14:shadowObscured xmlns:a14="http://schemas.microsoft.com/office/drawing/2010/main"/>
              </a:ext>
            </a:extLst>
          </p:spPr>
        </p:pic>
      </p:grpSp>
      <p:sp>
        <p:nvSpPr>
          <p:cNvPr id="35" name="Content 2"/>
          <p:cNvSpPr>
            <a:spLocks noGrp="1"/>
          </p:cNvSpPr>
          <p:nvPr>
            <p:ph sz="quarter" idx="22"/>
          </p:nvPr>
        </p:nvSpPr>
        <p:spPr>
          <a:xfrm>
            <a:off x="606966" y="5365655"/>
            <a:ext cx="10972800" cy="1102162"/>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Dental Services,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r>
              <a:rPr lang="en-US" sz="1800" dirty="0">
                <a:effectLst/>
                <a:latin typeface="Tahoma" panose="020B0604030504040204" pitchFamily="34" charset="0"/>
                <a:ea typeface="Calibri" panose="020F0502020204030204" pitchFamily="34" charset="0"/>
              </a:rPr>
              <a:t>.</a:t>
            </a:r>
          </a:p>
        </p:txBody>
      </p:sp>
    </p:spTree>
    <p:extLst>
      <p:ext uri="{BB962C8B-B14F-4D97-AF65-F5344CB8AC3E}">
        <p14:creationId xmlns:p14="http://schemas.microsoft.com/office/powerpoint/2010/main" val="2662688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S.2 </a:t>
            </a:r>
            <a:endParaRPr lang="en-US" sz="1600" dirty="0">
              <a:effectLst/>
            </a:endParaRPr>
          </a:p>
        </p:txBody>
      </p:sp>
      <p:sp>
        <p:nvSpPr>
          <p:cNvPr id="20" name="Content 1"/>
          <p:cNvSpPr>
            <a:spLocks noGrp="1"/>
          </p:cNvSpPr>
          <p:nvPr>
            <p:ph sz="quarter" idx="21"/>
          </p:nvPr>
        </p:nvSpPr>
        <p:spPr>
          <a:xfrm>
            <a:off x="609600" y="1299404"/>
            <a:ext cx="10972800" cy="665583"/>
          </a:xfrm>
        </p:spPr>
        <p:txBody>
          <a:bodyPr/>
          <a:lstStyle/>
          <a:p>
            <a:r>
              <a:rPr lang="en-US" dirty="0"/>
              <a:t>Telemedicine Use Among Beneficiaries Living in the Community, Overall and by Selected Beneficiary Characteristics, 2020</a:t>
            </a:r>
          </a:p>
        </p:txBody>
      </p:sp>
      <p:grpSp>
        <p:nvGrpSpPr>
          <p:cNvPr id="2" name="Group 1" descr="This exhibit contains a graph showing telemedicine use among Medicare beneficiaries living in the community overall and by selected beneficiary characteristics.">
            <a:extLst>
              <a:ext uri="{FF2B5EF4-FFF2-40B4-BE49-F238E27FC236}">
                <a16:creationId xmlns:a16="http://schemas.microsoft.com/office/drawing/2014/main" id="{C4A7DFE2-0C68-6231-64CE-C1DF30F95483}"/>
              </a:ext>
            </a:extLst>
          </p:cNvPr>
          <p:cNvGrpSpPr/>
          <p:nvPr/>
        </p:nvGrpSpPr>
        <p:grpSpPr>
          <a:xfrm>
            <a:off x="472778" y="1964986"/>
            <a:ext cx="11268933" cy="3005622"/>
            <a:chOff x="472778" y="1964986"/>
            <a:chExt cx="11268933" cy="3005622"/>
          </a:xfrm>
        </p:grpSpPr>
        <p:pic>
          <p:nvPicPr>
            <p:cNvPr id="3" name="Picture 2">
              <a:extLst>
                <a:ext uri="{FF2B5EF4-FFF2-40B4-BE49-F238E27FC236}">
                  <a16:creationId xmlns:a16="http://schemas.microsoft.com/office/drawing/2014/main" id="{20FE4E14-BC86-302E-69DF-2AA4D8A24B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52568"/>
            <a:stretch/>
          </p:blipFill>
          <p:spPr>
            <a:xfrm>
              <a:off x="472778" y="1964986"/>
              <a:ext cx="5800708" cy="2994796"/>
            </a:xfrm>
            <a:prstGeom prst="rect">
              <a:avLst/>
            </a:prstGeom>
          </p:spPr>
        </p:pic>
        <p:pic>
          <p:nvPicPr>
            <p:cNvPr id="7" name="Picture 6">
              <a:extLst>
                <a:ext uri="{FF2B5EF4-FFF2-40B4-BE49-F238E27FC236}">
                  <a16:creationId xmlns:a16="http://schemas.microsoft.com/office/drawing/2014/main" id="{4F07A70B-0607-41BB-2F90-6239BDF37CA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6939" r="1691" b="2995"/>
            <a:stretch/>
          </p:blipFill>
          <p:spPr>
            <a:xfrm>
              <a:off x="6273486" y="2227408"/>
              <a:ext cx="5468225" cy="2743200"/>
            </a:xfrm>
            <a:prstGeom prst="rect">
              <a:avLst/>
            </a:prstGeom>
          </p:spPr>
        </p:pic>
      </p:grpSp>
      <p:sp>
        <p:nvSpPr>
          <p:cNvPr id="35" name="Content 2"/>
          <p:cNvSpPr>
            <a:spLocks noGrp="1"/>
          </p:cNvSpPr>
          <p:nvPr>
            <p:ph sz="quarter" idx="22"/>
          </p:nvPr>
        </p:nvSpPr>
        <p:spPr>
          <a:xfrm>
            <a:off x="609600" y="5203152"/>
            <a:ext cx="10972800" cy="1307004"/>
          </a:xfrm>
        </p:spPr>
        <p:txBody>
          <a:bodyPr/>
          <a:lstStyle/>
          <a:p>
            <a:pPr marL="0" marR="0">
              <a:spcBef>
                <a:spcPts val="600"/>
              </a:spcBef>
              <a:spcAft>
                <a:spcPts val="0"/>
              </a:spcAft>
            </a:pPr>
            <a:r>
              <a:rPr lang="en-US" dirty="0"/>
              <a:t>SOURCE: Centers for Medicare &amp; Medicaid Services, Medicare Current Beneficiary Survey, Survey File, 2020.</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may differ from those based on administrative data sources, including claims. For more information, see the Telemedicine Use glossary entry.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FPL stands for Federal Poverty Level. FFS stands for Fee-for-Service. Estimates are not presented for the "Other Race/Ethnicity" category.</a:t>
            </a:r>
          </a:p>
          <a:p>
            <a:pPr marL="0" marR="0">
              <a:spcBef>
                <a:spcPts val="600"/>
              </a:spcBef>
              <a:spcAft>
                <a:spcPts val="0"/>
              </a:spcAft>
            </a:pPr>
            <a:endParaRPr lang="en-US" dirty="0">
              <a:latin typeface="+mj-lt"/>
            </a:endParaRPr>
          </a:p>
        </p:txBody>
      </p:sp>
    </p:spTree>
    <p:extLst>
      <p:ext uri="{BB962C8B-B14F-4D97-AF65-F5344CB8AC3E}">
        <p14:creationId xmlns:p14="http://schemas.microsoft.com/office/powerpoint/2010/main" val="1563572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4.18</a:t>
            </a:r>
          </a:p>
        </p:txBody>
      </p:sp>
      <p:sp>
        <p:nvSpPr>
          <p:cNvPr id="20" name="Content 1"/>
          <p:cNvSpPr>
            <a:spLocks noGrp="1"/>
          </p:cNvSpPr>
          <p:nvPr>
            <p:ph sz="quarter" idx="21"/>
          </p:nvPr>
        </p:nvSpPr>
        <p:spPr>
          <a:xfrm>
            <a:off x="609600" y="1299404"/>
            <a:ext cx="10972800" cy="640080"/>
          </a:xfrm>
        </p:spPr>
        <p:txBody>
          <a:bodyPr/>
          <a:lstStyle/>
          <a:p>
            <a:r>
              <a:rPr lang="en-US" dirty="0"/>
              <a:t>User Rates of Skilled Nursing Facility Care Among All Medicare Beneficiaries Overall and by Age, Race/Ethnicity, and Health Status, 2020</a:t>
            </a:r>
          </a:p>
        </p:txBody>
      </p:sp>
      <p:pic>
        <p:nvPicPr>
          <p:cNvPr id="2" name="Picture 1" descr="This exhibit contains a graph showing user rates of skilled nursing facility care among all Medicare beneficiaries, overall and by age, race/ethnicity, and health status.">
            <a:extLst>
              <a:ext uri="{FF2B5EF4-FFF2-40B4-BE49-F238E27FC236}">
                <a16:creationId xmlns:a16="http://schemas.microsoft.com/office/drawing/2014/main" id="{4D9F7000-2150-8857-86B9-29BAE199E12E}"/>
              </a:ext>
            </a:extLst>
          </p:cNvPr>
          <p:cNvPicPr>
            <a:picLocks noChangeAspect="1"/>
          </p:cNvPicPr>
          <p:nvPr/>
        </p:nvPicPr>
        <p:blipFill rotWithShape="1">
          <a:blip r:embed="rId2"/>
          <a:srcRect b="3774"/>
          <a:stretch/>
        </p:blipFill>
        <p:spPr bwMode="auto">
          <a:xfrm>
            <a:off x="1963738" y="2406442"/>
            <a:ext cx="8264524" cy="2809421"/>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15862"/>
            <a:ext cx="10972800" cy="801748"/>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a:t>
            </a:r>
          </a:p>
        </p:txBody>
      </p:sp>
    </p:spTree>
    <p:extLst>
      <p:ext uri="{BB962C8B-B14F-4D97-AF65-F5344CB8AC3E}">
        <p14:creationId xmlns:p14="http://schemas.microsoft.com/office/powerpoint/2010/main" val="10123995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4.19 </a:t>
            </a:r>
          </a:p>
        </p:txBody>
      </p:sp>
      <p:sp>
        <p:nvSpPr>
          <p:cNvPr id="20" name="Content 1"/>
          <p:cNvSpPr>
            <a:spLocks noGrp="1"/>
          </p:cNvSpPr>
          <p:nvPr>
            <p:ph sz="quarter" idx="21"/>
          </p:nvPr>
        </p:nvSpPr>
        <p:spPr>
          <a:xfrm>
            <a:off x="609600" y="1299404"/>
            <a:ext cx="10972800" cy="640080"/>
          </a:xfrm>
        </p:spPr>
        <p:txBody>
          <a:bodyPr/>
          <a:lstStyle/>
          <a:p>
            <a:r>
              <a:rPr lang="en-US" dirty="0"/>
              <a:t>Skilled Nursing Facility Care Health Care Service Expenditures per User Overall and by Health Status, in Dollars, 2020</a:t>
            </a:r>
          </a:p>
        </p:txBody>
      </p:sp>
      <p:pic>
        <p:nvPicPr>
          <p:cNvPr id="6" name="Picture 5" descr="This exhibit contains a graph showing skilled nursing facility care expenditures per user overall and by health status. ">
            <a:extLst>
              <a:ext uri="{FF2B5EF4-FFF2-40B4-BE49-F238E27FC236}">
                <a16:creationId xmlns:a16="http://schemas.microsoft.com/office/drawing/2014/main" id="{FA0AC169-E0E3-D10A-058D-0E4FFE22CAE4}"/>
              </a:ext>
            </a:extLst>
          </p:cNvPr>
          <p:cNvPicPr>
            <a:picLocks noChangeAspect="1"/>
          </p:cNvPicPr>
          <p:nvPr/>
        </p:nvPicPr>
        <p:blipFill rotWithShape="1">
          <a:blip r:embed="rId2"/>
          <a:srcRect b="13281"/>
          <a:stretch/>
        </p:blipFill>
        <p:spPr bwMode="auto">
          <a:xfrm>
            <a:off x="1638300" y="2966688"/>
            <a:ext cx="8465368" cy="1102490"/>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267642"/>
            <a:ext cx="10972800" cy="1102490"/>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Estimates for age and race/ethnicity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26642042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4.20 </a:t>
            </a:r>
          </a:p>
        </p:txBody>
      </p:sp>
      <p:sp>
        <p:nvSpPr>
          <p:cNvPr id="20" name="Content 1"/>
          <p:cNvSpPr>
            <a:spLocks noGrp="1"/>
          </p:cNvSpPr>
          <p:nvPr>
            <p:ph sz="quarter" idx="21"/>
          </p:nvPr>
        </p:nvSpPr>
        <p:spPr>
          <a:xfrm>
            <a:off x="609600" y="1299404"/>
            <a:ext cx="10972800" cy="640080"/>
          </a:xfrm>
        </p:spPr>
        <p:txBody>
          <a:bodyPr/>
          <a:lstStyle/>
          <a:p>
            <a:r>
              <a:rPr lang="en-US" dirty="0"/>
              <a:t>User Rates of Long-Term Facility Care Among All Medicare Beneficiaries Overall and by Age, Race/Ethnicity, and Health Status, 2020</a:t>
            </a:r>
          </a:p>
        </p:txBody>
      </p:sp>
      <p:pic>
        <p:nvPicPr>
          <p:cNvPr id="2" name="Picture 1" descr="This exhibit contains a graph showing user rates of long-term facility care among all Medicare beneficiaries, overall and by age, race/ethnicity, and health status.">
            <a:extLst>
              <a:ext uri="{FF2B5EF4-FFF2-40B4-BE49-F238E27FC236}">
                <a16:creationId xmlns:a16="http://schemas.microsoft.com/office/drawing/2014/main" id="{357EBED3-219E-C10A-C047-E24A6043692B}"/>
              </a:ext>
            </a:extLst>
          </p:cNvPr>
          <p:cNvPicPr>
            <a:picLocks noChangeAspect="1"/>
          </p:cNvPicPr>
          <p:nvPr/>
        </p:nvPicPr>
        <p:blipFill rotWithShape="1">
          <a:blip r:embed="rId2"/>
          <a:srcRect b="4793"/>
          <a:stretch/>
        </p:blipFill>
        <p:spPr bwMode="auto">
          <a:xfrm>
            <a:off x="1820635" y="2297624"/>
            <a:ext cx="8550729" cy="2875506"/>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58596"/>
            <a:ext cx="10972800" cy="830291"/>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a:t>
            </a:r>
          </a:p>
        </p:txBody>
      </p:sp>
    </p:spTree>
    <p:extLst>
      <p:ext uri="{BB962C8B-B14F-4D97-AF65-F5344CB8AC3E}">
        <p14:creationId xmlns:p14="http://schemas.microsoft.com/office/powerpoint/2010/main" val="21550797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4.21</a:t>
            </a:r>
          </a:p>
        </p:txBody>
      </p:sp>
      <p:sp>
        <p:nvSpPr>
          <p:cNvPr id="20" name="Content 1"/>
          <p:cNvSpPr>
            <a:spLocks noGrp="1"/>
          </p:cNvSpPr>
          <p:nvPr>
            <p:ph sz="quarter" idx="21"/>
          </p:nvPr>
        </p:nvSpPr>
        <p:spPr>
          <a:xfrm>
            <a:off x="609600" y="1299404"/>
            <a:ext cx="10972800" cy="640080"/>
          </a:xfrm>
        </p:spPr>
        <p:txBody>
          <a:bodyPr/>
          <a:lstStyle/>
          <a:p>
            <a:r>
              <a:rPr lang="en-US" dirty="0"/>
              <a:t>Long-Term Facility Care Health Care Service Expenditures per User Overall and by Age, Race/Ethnicity, and Health Status, in Dollars, 2020</a:t>
            </a:r>
          </a:p>
        </p:txBody>
      </p:sp>
      <p:pic>
        <p:nvPicPr>
          <p:cNvPr id="6" name="Picture 5" descr="This exhibit contains a graph showing long-term facility care expenditures per user overall and by age, race/ethnicity, and health status. ">
            <a:extLst>
              <a:ext uri="{FF2B5EF4-FFF2-40B4-BE49-F238E27FC236}">
                <a16:creationId xmlns:a16="http://schemas.microsoft.com/office/drawing/2014/main" id="{BC1BBC99-71A7-91F5-8AC6-9B86448EC40E}"/>
              </a:ext>
            </a:extLst>
          </p:cNvPr>
          <p:cNvPicPr>
            <a:picLocks noChangeAspect="1"/>
          </p:cNvPicPr>
          <p:nvPr/>
        </p:nvPicPr>
        <p:blipFill rotWithShape="1">
          <a:blip r:embed="rId3"/>
          <a:srcRect b="4793"/>
          <a:stretch/>
        </p:blipFill>
        <p:spPr bwMode="auto">
          <a:xfrm>
            <a:off x="1783243" y="2131611"/>
            <a:ext cx="8625514" cy="3013146"/>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445156"/>
            <a:ext cx="10972800" cy="943160"/>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Estimates are not presented for the "Other Race/Ethnicity" category.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27731873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4.22</a:t>
            </a:r>
          </a:p>
        </p:txBody>
      </p:sp>
      <p:sp>
        <p:nvSpPr>
          <p:cNvPr id="20" name="Content 1"/>
          <p:cNvSpPr>
            <a:spLocks noGrp="1"/>
          </p:cNvSpPr>
          <p:nvPr>
            <p:ph sz="quarter" idx="21"/>
          </p:nvPr>
        </p:nvSpPr>
        <p:spPr>
          <a:xfrm>
            <a:off x="609600" y="1299403"/>
            <a:ext cx="10972800" cy="640080"/>
          </a:xfrm>
        </p:spPr>
        <p:txBody>
          <a:bodyPr/>
          <a:lstStyle/>
          <a:p>
            <a:r>
              <a:rPr lang="en-US" dirty="0"/>
              <a:t>Total Out-of-Pocket Health Care Service Expenditures per User for Long-Term Facility Care and Skilled Nursing Facility Care, in Dollars, 2020</a:t>
            </a:r>
          </a:p>
        </p:txBody>
      </p:sp>
      <p:pic>
        <p:nvPicPr>
          <p:cNvPr id="2" name="Picture 1" descr="This exhibit contains a graph showing total out-of-pocket health care service expenditures per user for long-term facility care and skilled nursing facility care. ">
            <a:extLst>
              <a:ext uri="{FF2B5EF4-FFF2-40B4-BE49-F238E27FC236}">
                <a16:creationId xmlns:a16="http://schemas.microsoft.com/office/drawing/2014/main" id="{3BBC0635-5D22-E664-5438-68C9D77FFE99}"/>
              </a:ext>
            </a:extLst>
          </p:cNvPr>
          <p:cNvPicPr>
            <a:picLocks noChangeAspect="1"/>
          </p:cNvPicPr>
          <p:nvPr/>
        </p:nvPicPr>
        <p:blipFill rotWithShape="1">
          <a:blip r:embed="rId2"/>
          <a:srcRect b="31635"/>
          <a:stretch/>
        </p:blipFill>
        <p:spPr bwMode="auto">
          <a:xfrm>
            <a:off x="1687285" y="3192700"/>
            <a:ext cx="9831756" cy="790436"/>
          </a:xfrm>
          <a:prstGeom prst="rect">
            <a:avLst/>
          </a:prstGeom>
          <a:ln>
            <a:noFill/>
          </a:ln>
          <a:extLst>
            <a:ext uri="{53640926-AAD7-44D8-BBD7-CCE9431645EC}">
              <a14:shadowObscured xmlns:a14="http://schemas.microsoft.com/office/drawing/2010/main"/>
            </a:ext>
          </a:extLst>
        </p:spPr>
      </p:pic>
      <p:sp>
        <p:nvSpPr>
          <p:cNvPr id="35" name="Content 2"/>
          <p:cNvSpPr>
            <a:spLocks noGrp="1"/>
          </p:cNvSpPr>
          <p:nvPr>
            <p:ph sz="quarter" idx="22"/>
          </p:nvPr>
        </p:nvSpPr>
        <p:spPr>
          <a:xfrm>
            <a:off x="609600" y="5558597"/>
            <a:ext cx="10972800" cy="790436"/>
          </a:xfrm>
        </p:spPr>
        <p:txBody>
          <a:bodyPr/>
          <a:lstStyle/>
          <a:p>
            <a:pPr marL="0" marR="0">
              <a:spcBef>
                <a:spcPts val="600"/>
              </a:spcBef>
              <a:spcAft>
                <a:spcPts val="0"/>
              </a:spcAft>
            </a:pPr>
            <a:r>
              <a:rPr lang="en-US" dirty="0">
                <a:effectLst/>
                <a:latin typeface="Tahoma" panose="020B0604030504040204" pitchFamily="34" charset="0"/>
                <a:ea typeface="Calibri" panose="020F0502020204030204" pitchFamily="34" charset="0"/>
              </a:rPr>
              <a:t>SOURCE: Centers for Medicare &amp; Medicaid Services, Medicare Current Beneficiary Survey, Survey File, 2020 and Cost Supplement File, 2020.</a:t>
            </a:r>
          </a:p>
          <a:p>
            <a:pPr marL="0" marR="0">
              <a:spcBef>
                <a:spcPts val="600"/>
              </a:spcBef>
              <a:spcAft>
                <a:spcPts val="0"/>
              </a:spcAft>
            </a:pPr>
            <a:r>
              <a:rPr lang="en-US" dirty="0">
                <a:effectLst/>
                <a:latin typeface="Tahoma" panose="020B0604030504040204" pitchFamily="34" charset="0"/>
                <a:ea typeface="Calibri" panose="020F0502020204030204" pitchFamily="34" charset="0"/>
              </a:rPr>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a:t>
            </a:r>
          </a:p>
        </p:txBody>
      </p:sp>
    </p:spTree>
    <p:extLst>
      <p:ext uri="{BB962C8B-B14F-4D97-AF65-F5344CB8AC3E}">
        <p14:creationId xmlns:p14="http://schemas.microsoft.com/office/powerpoint/2010/main" val="15995335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303345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Trends</a:t>
            </a:r>
          </a:p>
        </p:txBody>
      </p:sp>
    </p:spTree>
    <p:extLst>
      <p:ext uri="{BB962C8B-B14F-4D97-AF65-F5344CB8AC3E}">
        <p14:creationId xmlns:p14="http://schemas.microsoft.com/office/powerpoint/2010/main" val="2785582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a:xfrm>
            <a:off x="609600" y="683996"/>
            <a:ext cx="10972800" cy="358140"/>
          </a:xfrm>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a:t>
            </a:r>
            <a:r>
              <a:rPr lang="en-US" dirty="0"/>
              <a:t>T.1</a:t>
            </a:r>
            <a:r>
              <a:rPr lang="en-US" sz="1600" i="0" u="none" cap="none" baseline="0" dirty="0">
                <a:solidFill>
                  <a:schemeClr val="tx2"/>
                </a:solidFill>
                <a:effectLst/>
              </a:rPr>
              <a:t> </a:t>
            </a:r>
            <a:endParaRPr lang="en-US" sz="1600" dirty="0">
              <a:effectLst/>
            </a:endParaRPr>
          </a:p>
        </p:txBody>
      </p:sp>
      <p:sp>
        <p:nvSpPr>
          <p:cNvPr id="20" name="Content 1"/>
          <p:cNvSpPr>
            <a:spLocks noGrp="1"/>
          </p:cNvSpPr>
          <p:nvPr>
            <p:ph sz="quarter" idx="21"/>
          </p:nvPr>
        </p:nvSpPr>
        <p:spPr>
          <a:xfrm>
            <a:off x="609600" y="1067804"/>
            <a:ext cx="10972800" cy="960120"/>
          </a:xfrm>
        </p:spPr>
        <p:txBody>
          <a:bodyPr/>
          <a:lstStyle/>
          <a:p>
            <a:r>
              <a:rPr lang="en-US" dirty="0">
                <a:effectLst/>
                <a:latin typeface="+mn-lt"/>
                <a:ea typeface="Calibri" panose="020F0502020204030204" pitchFamily="34" charset="0"/>
              </a:rPr>
              <a:t>Self-Reported Receipt of Flu Shot Among Medicare Beneficiaries Living Only in the Community by Age, 2016-2020</a:t>
            </a:r>
            <a:endParaRPr lang="en-US" sz="2400" dirty="0">
              <a:latin typeface="+mn-lt"/>
            </a:endParaRPr>
          </a:p>
        </p:txBody>
      </p:sp>
      <p:pic>
        <p:nvPicPr>
          <p:cNvPr id="3" name="Picture 2" descr="This exhibit contains a graph showing self-reported receipt of flu shot in 2016 through 2020 among Medicare beneficiaries living only in the community by age.">
            <a:extLst>
              <a:ext uri="{FF2B5EF4-FFF2-40B4-BE49-F238E27FC236}">
                <a16:creationId xmlns:a16="http://schemas.microsoft.com/office/drawing/2014/main" id="{F210BBE0-D660-C6AB-4AD6-F7CBCEEA20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2844" y="1689013"/>
            <a:ext cx="4355592" cy="4976682"/>
          </a:xfrm>
          <a:prstGeom prst="rect">
            <a:avLst/>
          </a:prstGeom>
        </p:spPr>
      </p:pic>
      <p:sp>
        <p:nvSpPr>
          <p:cNvPr id="35" name="Content 2"/>
          <p:cNvSpPr>
            <a:spLocks noGrp="1"/>
          </p:cNvSpPr>
          <p:nvPr>
            <p:ph sz="quarter" idx="22"/>
          </p:nvPr>
        </p:nvSpPr>
        <p:spPr>
          <a:xfrm>
            <a:off x="6533565" y="4513635"/>
            <a:ext cx="5048835" cy="1984444"/>
          </a:xfrm>
        </p:spPr>
        <p:txBody>
          <a:bodyPr/>
          <a:lstStyle/>
          <a:p>
            <a:pPr marL="0" marR="0">
              <a:spcBef>
                <a:spcPts val="600"/>
              </a:spcBef>
              <a:spcAft>
                <a:spcPts val="0"/>
              </a:spcAft>
            </a:pPr>
            <a:r>
              <a:rPr lang="en-US" dirty="0"/>
              <a:t>SOURCE: Centers for Medicare &amp; Medicaid Services, Medicare Current Beneficiary Survey, Survey File, 2016-2020. </a:t>
            </a:r>
          </a:p>
          <a:p>
            <a:pPr marL="0" marR="0">
              <a:spcBef>
                <a:spcPts val="600"/>
              </a:spcBef>
              <a:spcAft>
                <a:spcPts val="0"/>
              </a:spcAft>
            </a:pPr>
            <a:r>
              <a:rPr lang="en-US" dirty="0"/>
              <a:t>NOTES: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any Facility interview was completed during the year. Beneficiaries who received a Community interview answered questions themselves or by proxy. Estimates presented are cross-sectional estimates for each data year and do not represent longitudinal trends. Trends are presented for informational purposes only and should not be interpreted as significant population-level changes.  </a:t>
            </a:r>
          </a:p>
        </p:txBody>
      </p:sp>
    </p:spTree>
    <p:extLst>
      <p:ext uri="{BB962C8B-B14F-4D97-AF65-F5344CB8AC3E}">
        <p14:creationId xmlns:p14="http://schemas.microsoft.com/office/powerpoint/2010/main" val="3587792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a:xfrm>
            <a:off x="609600" y="683996"/>
            <a:ext cx="10972800" cy="358140"/>
          </a:xfrm>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a:t>
            </a:r>
            <a:r>
              <a:rPr lang="en-US" dirty="0"/>
              <a:t>T.2</a:t>
            </a:r>
            <a:r>
              <a:rPr lang="en-US" sz="1600" i="0" u="none" cap="none" baseline="0" dirty="0">
                <a:solidFill>
                  <a:schemeClr val="tx2"/>
                </a:solidFill>
                <a:effectLst/>
              </a:rPr>
              <a:t> </a:t>
            </a:r>
            <a:endParaRPr lang="en-US" sz="1600" dirty="0">
              <a:effectLst/>
            </a:endParaRPr>
          </a:p>
        </p:txBody>
      </p:sp>
      <p:sp>
        <p:nvSpPr>
          <p:cNvPr id="20" name="Content 1"/>
          <p:cNvSpPr>
            <a:spLocks noGrp="1"/>
          </p:cNvSpPr>
          <p:nvPr>
            <p:ph sz="quarter" idx="21"/>
          </p:nvPr>
        </p:nvSpPr>
        <p:spPr>
          <a:xfrm>
            <a:off x="609600" y="1067804"/>
            <a:ext cx="10972800" cy="960120"/>
          </a:xfrm>
        </p:spPr>
        <p:txBody>
          <a:bodyPr/>
          <a:lstStyle/>
          <a:p>
            <a:r>
              <a:rPr lang="en-US" dirty="0">
                <a:effectLst/>
                <a:latin typeface="+mn-lt"/>
                <a:ea typeface="Calibri" panose="020F0502020204030204" pitchFamily="34" charset="0"/>
              </a:rPr>
              <a:t>Total Health Care Service Expenditures Among Medicare Beneficiaries with Fee-for-Service Coverage for Selected Service Types, in Millions of 2020 Dollars, 2016-2020</a:t>
            </a:r>
            <a:endParaRPr lang="en-US" sz="2800" dirty="0">
              <a:latin typeface="+mn-lt"/>
            </a:endParaRPr>
          </a:p>
        </p:txBody>
      </p:sp>
      <p:pic>
        <p:nvPicPr>
          <p:cNvPr id="4" name="Picture 3" descr="This exhibit contains a graph showing total health care services expenditures in 2016 through 2020 among Medicare beneficiaries with fee-for-service coverage for selected service types, in millions of 2020 dollars.">
            <a:extLst>
              <a:ext uri="{FF2B5EF4-FFF2-40B4-BE49-F238E27FC236}">
                <a16:creationId xmlns:a16="http://schemas.microsoft.com/office/drawing/2014/main" id="{4B6C371A-76CB-823A-4847-BEE8020BE3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3665" y="1719072"/>
            <a:ext cx="4180154" cy="4776227"/>
          </a:xfrm>
          <a:prstGeom prst="rect">
            <a:avLst/>
          </a:prstGeom>
        </p:spPr>
      </p:pic>
      <p:sp>
        <p:nvSpPr>
          <p:cNvPr id="35" name="Content 2"/>
          <p:cNvSpPr>
            <a:spLocks noGrp="1"/>
          </p:cNvSpPr>
          <p:nvPr>
            <p:ph sz="quarter" idx="22"/>
          </p:nvPr>
        </p:nvSpPr>
        <p:spPr>
          <a:xfrm>
            <a:off x="6534912" y="3429000"/>
            <a:ext cx="5047488" cy="3066299"/>
          </a:xfrm>
        </p:spPr>
        <p:txBody>
          <a:bodyPr/>
          <a:lstStyle/>
          <a:p>
            <a:pPr marL="0" marR="0">
              <a:spcBef>
                <a:spcPts val="600"/>
              </a:spcBef>
              <a:spcAft>
                <a:spcPts val="0"/>
              </a:spcAft>
            </a:pPr>
            <a:r>
              <a:rPr lang="en-US" dirty="0"/>
              <a:t>SOURCE: Centers for Medicare &amp; Medicaid Services, Medicare Current Beneficiary Survey, Cost Supplement File, 2016-2020. </a:t>
            </a:r>
          </a:p>
          <a:p>
            <a:pPr marL="0" marR="0">
              <a:spcBef>
                <a:spcPts val="600"/>
              </a:spcBef>
              <a:spcAft>
                <a:spcPts val="0"/>
              </a:spcAft>
            </a:pPr>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only presented for beneficiaries who had Medicare Fee-for-Service coverage. Health care service expenditures presented do not reflect the amount paid by beneficiaries, but rather the amount paid by all sources. Estimates for Prescription Drugs, Dental Services, Vision Services, and Hearing Services are not comparable across the full trending time period and are therefore excluded from this Exhibit. Estimates presented are cross-sectional estimates for each data year and do not represent longitudinal trends. Trends are presented for informational purposes only and should not be interpreted as significant population-level changes. </a:t>
            </a:r>
          </a:p>
          <a:p>
            <a:pPr marL="0" marR="0">
              <a:spcBef>
                <a:spcPts val="600"/>
              </a:spcBef>
              <a:spcAft>
                <a:spcPts val="0"/>
              </a:spcAft>
            </a:pPr>
            <a:endParaRPr lang="en-US" dirty="0">
              <a:latin typeface="+mn-lt"/>
            </a:endParaRPr>
          </a:p>
        </p:txBody>
      </p:sp>
    </p:spTree>
    <p:extLst>
      <p:ext uri="{BB962C8B-B14F-4D97-AF65-F5344CB8AC3E}">
        <p14:creationId xmlns:p14="http://schemas.microsoft.com/office/powerpoint/2010/main" val="3933353765"/>
      </p:ext>
    </p:extLst>
  </p:cSld>
  <p:clrMapOvr>
    <a:masterClrMapping/>
  </p:clrMapOvr>
</p:sld>
</file>

<file path=ppt/theme/theme1.xml><?xml version="1.0" encoding="utf-8"?>
<a:theme xmlns:a="http://schemas.openxmlformats.org/drawingml/2006/main" name="MCBS">
  <a:themeElements>
    <a:clrScheme name="Custom 1">
      <a:dk1>
        <a:srgbClr val="000000"/>
      </a:dk1>
      <a:lt1>
        <a:srgbClr val="FFFFFF"/>
      </a:lt1>
      <a:dk2>
        <a:srgbClr val="393A3D"/>
      </a:dk2>
      <a:lt2>
        <a:srgbClr val="FFFFFF"/>
      </a:lt2>
      <a:accent1>
        <a:srgbClr val="074480"/>
      </a:accent1>
      <a:accent2>
        <a:srgbClr val="D3DAE4"/>
      </a:accent2>
      <a:accent3>
        <a:srgbClr val="317347"/>
      </a:accent3>
      <a:accent4>
        <a:srgbClr val="FDBA17"/>
      </a:accent4>
      <a:accent5>
        <a:srgbClr val="FFD528"/>
      </a:accent5>
      <a:accent6>
        <a:srgbClr val="806000"/>
      </a:accent6>
      <a:hlink>
        <a:srgbClr val="074480"/>
      </a:hlink>
      <a:folHlink>
        <a:srgbClr val="55565A"/>
      </a:folHlink>
    </a:clrScheme>
    <a:fontScheme name="Tahoma (508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marL="0" indent="0">
          <a:buFontTx/>
          <a:buNone/>
          <a:defRPr sz="2400" kern="0" dirty="0" smtClean="0">
            <a:solidFill>
              <a:schemeClr val="tx1"/>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lnDef>
    <a:txDef>
      <a:spPr bwMode="auto">
        <a:ln/>
      </a:spPr>
      <a:bodyPr vert="horz" wrap="square" lIns="91440" tIns="45720" rIns="91440" bIns="45720" numCol="1" rtlCol="0" anchor="t" anchorCtr="0" compatLnSpc="1">
        <a:prstTxWarp prst="textNoShape">
          <a:avLst/>
        </a:prstTxWarp>
        <a:spAutoFit/>
      </a:bodyPr>
      <a:lstStyle>
        <a:defPPr>
          <a:defRPr sz="1200" b="1" dirty="0">
            <a:solidFill>
              <a:srgbClr val="393A3D"/>
            </a:solidFill>
          </a:defRPr>
        </a:defPPr>
      </a:lstStyle>
      <a:style>
        <a:lnRef idx="2">
          <a:schemeClr val="accent2"/>
        </a:lnRef>
        <a:fillRef idx="1">
          <a:schemeClr val="lt1"/>
        </a:fillRef>
        <a:effectRef idx="0">
          <a:schemeClr val="accent2"/>
        </a:effectRef>
        <a:fontRef idx="minor">
          <a:schemeClr val="dk1"/>
        </a:fontRef>
      </a: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CBS" id="{B3375CF8-0811-4B71-81FD-68F54BBD98D8}" vid="{FEB55251-8BBF-4320-9E8F-F9FB341486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2192</TotalTime>
  <Words>8409</Words>
  <Application>Microsoft Office PowerPoint</Application>
  <PresentationFormat>Widescreen</PresentationFormat>
  <Paragraphs>269</Paragraphs>
  <Slides>65</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65</vt:i4>
      </vt:variant>
    </vt:vector>
  </HeadingPairs>
  <TitlesOfParts>
    <vt:vector size="70" baseType="lpstr">
      <vt:lpstr>Arial</vt:lpstr>
      <vt:lpstr>Calibri</vt:lpstr>
      <vt:lpstr>Tahoma</vt:lpstr>
      <vt:lpstr>Times New Roman</vt:lpstr>
      <vt:lpstr>MCBS</vt:lpstr>
      <vt:lpstr>2020 MCBS Chartbook Supplement</vt:lpstr>
      <vt:lpstr>Overview</vt:lpstr>
      <vt:lpstr>What’s New in 2020?</vt:lpstr>
      <vt:lpstr>Special Feature: Telemedicine and Internet Use</vt:lpstr>
      <vt:lpstr>Exhibit S.1 </vt:lpstr>
      <vt:lpstr>Exhibit S.2 </vt:lpstr>
      <vt:lpstr>Trends</vt:lpstr>
      <vt:lpstr>Exhibit T.1 </vt:lpstr>
      <vt:lpstr>Exhibit T.2 </vt:lpstr>
      <vt:lpstr>Section 1: Who Is in the Medicare Population? </vt:lpstr>
      <vt:lpstr>Exhibit 1.1 </vt:lpstr>
      <vt:lpstr>Exhibit 1.2 </vt:lpstr>
      <vt:lpstr>Exhibit 1.3 </vt:lpstr>
      <vt:lpstr>Exhibit 1.4 </vt:lpstr>
      <vt:lpstr>Exhibit 1.5 </vt:lpstr>
      <vt:lpstr>Exhibit 1.6 </vt:lpstr>
      <vt:lpstr>Exhibit 1.7 </vt:lpstr>
      <vt:lpstr>Section 2: How Healthy Are Medicare Beneficiaries?</vt:lpstr>
      <vt:lpstr>Exhibit 2.1 </vt:lpstr>
      <vt:lpstr>Exhibit 2.2 </vt:lpstr>
      <vt:lpstr>Exhibit 2.3 </vt:lpstr>
      <vt:lpstr>Exhibit 2.4</vt:lpstr>
      <vt:lpstr>Exhibit 2.5</vt:lpstr>
      <vt:lpstr>Exhibit 2.6 </vt:lpstr>
      <vt:lpstr>Exhibit 2.7 </vt:lpstr>
      <vt:lpstr>Exhibit 2.8 </vt:lpstr>
      <vt:lpstr>Exhibit 2.9</vt:lpstr>
      <vt:lpstr>Exhibit 2.10 </vt:lpstr>
      <vt:lpstr>Exhibit 2.11</vt:lpstr>
      <vt:lpstr>Exhibit 2.12 </vt:lpstr>
      <vt:lpstr>Exhibit 2.13 </vt:lpstr>
      <vt:lpstr>Section 3: What Is the Medicare Population’s Access to Care and How Satisfied Are They With Their Care?</vt:lpstr>
      <vt:lpstr>Exhibit 3.1 </vt:lpstr>
      <vt:lpstr>Exhibit 3.2 </vt:lpstr>
      <vt:lpstr>Exhibit 3.3 </vt:lpstr>
      <vt:lpstr>Exhibit 3.4 </vt:lpstr>
      <vt:lpstr>Exhibit 3.5 </vt:lpstr>
      <vt:lpstr>Exhibit 3.6 </vt:lpstr>
      <vt:lpstr>Exhibit 3.7 </vt:lpstr>
      <vt:lpstr>Exhibit 3.8 </vt:lpstr>
      <vt:lpstr>Exhibit 3.9 </vt:lpstr>
      <vt:lpstr>Section 4: What Health Care Services Do Medicare Beneficiaries Receive and How Much Do These Services Cost?  </vt:lpstr>
      <vt:lpstr>Exhibit 4.1</vt:lpstr>
      <vt:lpstr>Exhibit 4.2 </vt:lpstr>
      <vt:lpstr>Exhibit 4.3</vt:lpstr>
      <vt:lpstr>Exhibit 4.4 </vt:lpstr>
      <vt:lpstr>Exhibit 4.5</vt:lpstr>
      <vt:lpstr>Exhibit 4.6</vt:lpstr>
      <vt:lpstr>Exhibit 4.7</vt:lpstr>
      <vt:lpstr>Exhibit 4.8</vt:lpstr>
      <vt:lpstr>Exhibit 4.9</vt:lpstr>
      <vt:lpstr>Exhibit 4.10 </vt:lpstr>
      <vt:lpstr>Exhibit 4.11</vt:lpstr>
      <vt:lpstr>Exhibit 4.12 </vt:lpstr>
      <vt:lpstr>Exhibit 4.13 </vt:lpstr>
      <vt:lpstr>Exhibit 4.14</vt:lpstr>
      <vt:lpstr>Exhibit 4.15 </vt:lpstr>
      <vt:lpstr>Exhibit 4.16</vt:lpstr>
      <vt:lpstr>Exhibit 4.17 </vt:lpstr>
      <vt:lpstr>Exhibit 4.18</vt:lpstr>
      <vt:lpstr>Exhibit 4.19 </vt:lpstr>
      <vt:lpstr>Exhibit 4.20 </vt:lpstr>
      <vt:lpstr>Exhibit 4.21</vt:lpstr>
      <vt:lpstr>Exhibit 4.22</vt:lpstr>
      <vt:lpstr>Thank you!</vt:lpstr>
    </vt:vector>
  </TitlesOfParts>
  <Manager>CMS</Manager>
  <Company>Centers for Medicare &amp; Medicaid Services (CMS)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 MCBS Chartbook</dc:title>
  <dc:subject>2020 MCBS Chartbook</dc:subject>
  <dc:creator>CMS</dc:creator>
  <cp:keywords>MCBS, Chartbook, Survey File, Cost Supplement File, 2020</cp:keywords>
  <cp:lastModifiedBy>Amanda Lynch</cp:lastModifiedBy>
  <cp:revision>122</cp:revision>
  <dcterms:created xsi:type="dcterms:W3CDTF">2020-10-20T19:31:14Z</dcterms:created>
  <dcterms:modified xsi:type="dcterms:W3CDTF">2023-01-23T19:53:26Z</dcterms:modified>
</cp:coreProperties>
</file>