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9"/>
  </p:notesMasterIdLst>
  <p:sldIdLst>
    <p:sldId id="258" r:id="rId5"/>
    <p:sldId id="257" r:id="rId6"/>
    <p:sldId id="261" r:id="rId7"/>
    <p:sldId id="259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8" autoAdjust="0"/>
    <p:restoredTop sz="94673" autoAdjust="0"/>
  </p:normalViewPr>
  <p:slideViewPr>
    <p:cSldViewPr snapToGrid="0">
      <p:cViewPr varScale="1">
        <p:scale>
          <a:sx n="101" d="100"/>
          <a:sy n="101" d="100"/>
        </p:scale>
        <p:origin x="21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1B59FD-41AE-4E5B-ABFE-03D1FD7A6217}" type="datetimeFigureOut">
              <a:rPr lang="en-US" smtClean="0"/>
              <a:t>4/23/2025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3CF0A-BEF5-4077-A54C-CA52662DCF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23749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F72F8-03F1-42B9-9500-918698F26C0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2407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001A6-38F8-40BD-85F6-17D8E87FA6E7}" type="datetimeFigureOut">
              <a:rPr lang="en-US" smtClean="0"/>
              <a:t>4/23/2025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8BBD-337C-472E-B1FC-13B23C5D2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5513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001A6-38F8-40BD-85F6-17D8E87FA6E7}" type="datetimeFigureOut">
              <a:rPr lang="en-US" smtClean="0"/>
              <a:t>4/23/2025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8BBD-337C-472E-B1FC-13B23C5D2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5597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001A6-38F8-40BD-85F6-17D8E87FA6E7}" type="datetimeFigureOut">
              <a:rPr lang="en-US" smtClean="0"/>
              <a:t>4/23/2025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8BBD-337C-472E-B1FC-13B23C5D2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95128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 userDrawn="1"/>
        </p:nvGrpSpPr>
        <p:grpSpPr>
          <a:xfrm>
            <a:off x="-22577" y="2"/>
            <a:ext cx="12282311" cy="1015999"/>
            <a:chOff x="-16933" y="1"/>
            <a:chExt cx="9211733" cy="1015999"/>
          </a:xfrm>
        </p:grpSpPr>
        <p:sp>
          <p:nvSpPr>
            <p:cNvPr id="6" name="Rectangle 5"/>
            <p:cNvSpPr/>
            <p:nvPr userDrawn="1"/>
          </p:nvSpPr>
          <p:spPr bwMode="auto">
            <a:xfrm>
              <a:off x="-16933" y="1"/>
              <a:ext cx="9194800" cy="931332"/>
            </a:xfrm>
            <a:prstGeom prst="rect">
              <a:avLst/>
            </a:prstGeom>
            <a:solidFill>
              <a:srgbClr val="FFD004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lnSpc>
                  <a:spcPts val="2500"/>
                </a:lnSpc>
                <a:spcBef>
                  <a:spcPct val="0"/>
                </a:spcBef>
                <a:spcAft>
                  <a:spcPts val="1000"/>
                </a:spcAft>
                <a:buClr>
                  <a:srgbClr val="FDAA03"/>
                </a:buClr>
              </a:pPr>
              <a:endParaRPr lang="en-US" sz="1800" b="1" dirty="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3" name="Rectangle 12"/>
            <p:cNvSpPr/>
            <p:nvPr userDrawn="1"/>
          </p:nvSpPr>
          <p:spPr bwMode="auto">
            <a:xfrm>
              <a:off x="0" y="931335"/>
              <a:ext cx="9194800" cy="84665"/>
            </a:xfrm>
            <a:prstGeom prst="rect">
              <a:avLst/>
            </a:prstGeom>
            <a:solidFill>
              <a:srgbClr val="084A9C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lnSpc>
                  <a:spcPts val="2500"/>
                </a:lnSpc>
                <a:spcBef>
                  <a:spcPct val="0"/>
                </a:spcBef>
                <a:spcAft>
                  <a:spcPts val="1000"/>
                </a:spcAft>
                <a:buClr>
                  <a:srgbClr val="FDAA03"/>
                </a:buClr>
              </a:pPr>
              <a:endParaRPr lang="en-US" sz="1800" b="1" dirty="0">
                <a:solidFill>
                  <a:prstClr val="black"/>
                </a:solidFill>
                <a:latin typeface="Arial" charset="0"/>
              </a:endParaRPr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22FF3C-310F-4809-A5BE-BC5BA8AA108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609600" y="1828801"/>
            <a:ext cx="10972800" cy="429736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0" y="135467"/>
            <a:ext cx="12192000" cy="694267"/>
          </a:xfrm>
          <a:noFill/>
          <a:ln>
            <a:noFill/>
          </a:ln>
          <a:effectLst/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886853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001A6-38F8-40BD-85F6-17D8E87FA6E7}" type="datetimeFigureOut">
              <a:rPr lang="en-US" smtClean="0"/>
              <a:t>4/23/2025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8BBD-337C-472E-B1FC-13B23C5D2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20247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001A6-38F8-40BD-85F6-17D8E87FA6E7}" type="datetimeFigureOut">
              <a:rPr lang="en-US" smtClean="0"/>
              <a:t>4/23/2025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8BBD-337C-472E-B1FC-13B23C5D2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1705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001A6-38F8-40BD-85F6-17D8E87FA6E7}" type="datetimeFigureOut">
              <a:rPr lang="en-US" smtClean="0"/>
              <a:t>4/23/2025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8BBD-337C-472E-B1FC-13B23C5D2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26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001A6-38F8-40BD-85F6-17D8E87FA6E7}" type="datetimeFigureOut">
              <a:rPr lang="en-US" smtClean="0"/>
              <a:t>4/23/2025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8BBD-337C-472E-B1FC-13B23C5D2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8271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001A6-38F8-40BD-85F6-17D8E87FA6E7}" type="datetimeFigureOut">
              <a:rPr lang="en-US" smtClean="0"/>
              <a:t>4/23/2025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8BBD-337C-472E-B1FC-13B23C5D2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5286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001A6-38F8-40BD-85F6-17D8E87FA6E7}" type="datetimeFigureOut">
              <a:rPr lang="en-US" smtClean="0"/>
              <a:t>4/23/2025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8BBD-337C-472E-B1FC-13B23C5D2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9148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001A6-38F8-40BD-85F6-17D8E87FA6E7}" type="datetimeFigureOut">
              <a:rPr lang="en-US" smtClean="0"/>
              <a:t>4/23/2025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8BBD-337C-472E-B1FC-13B23C5D2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00446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001A6-38F8-40BD-85F6-17D8E87FA6E7}" type="datetimeFigureOut">
              <a:rPr lang="en-US" smtClean="0"/>
              <a:t>4/23/2025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8BBD-337C-472E-B1FC-13B23C5D2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452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A001A6-38F8-40BD-85F6-17D8E87FA6E7}" type="datetimeFigureOut">
              <a:rPr lang="en-US" smtClean="0"/>
              <a:t>4/23/2025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E58BBD-337C-472E-B1FC-13B23C5D2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930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22FF3C-310F-4809-A5BE-BC5BA8AA108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68171" y="6574932"/>
            <a:ext cx="895056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Clinical Laboratory Fee Schedule - Annual Laboratory Meeting - June 27, 2025</a:t>
            </a:r>
          </a:p>
        </p:txBody>
      </p:sp>
      <p:pic>
        <p:nvPicPr>
          <p:cNvPr id="10" name="Picture 9" descr="cms_logo.ai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2788" y="6269162"/>
            <a:ext cx="1130823" cy="408353"/>
          </a:xfrm>
          <a:prstGeom prst="rect">
            <a:avLst/>
          </a:prstGeom>
        </p:spPr>
      </p:pic>
      <p:sp>
        <p:nvSpPr>
          <p:cNvPr id="7" name="Content Placeholder 2"/>
          <p:cNvSpPr>
            <a:spLocks noGrp="1"/>
          </p:cNvSpPr>
          <p:nvPr>
            <p:ph sz="half" idx="1"/>
          </p:nvPr>
        </p:nvSpPr>
        <p:spPr>
          <a:xfrm>
            <a:off x="155811" y="1386348"/>
            <a:ext cx="11561267" cy="47550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Presenter (s): [Insert Presenter Name (s)]</a:t>
            </a:r>
          </a:p>
          <a:p>
            <a:pPr marL="0" indent="0">
              <a:buNone/>
            </a:pPr>
            <a:b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Code (s): [Insert code number (s)]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 Company/Organization Name</a:t>
            </a:r>
            <a:endParaRPr lang="en-US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22622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D75CE-8582-E942-AFDC-08501C62012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BAA1B72-F140-E849-AAE9-46807E8A4336}"/>
              </a:ext>
            </a:extLst>
          </p:cNvPr>
          <p:cNvSpPr txBox="1"/>
          <p:nvPr/>
        </p:nvSpPr>
        <p:spPr>
          <a:xfrm>
            <a:off x="110070" y="5630971"/>
            <a:ext cx="1124373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CMS Annual Lab Meeting, June 27, 2025</a:t>
            </a:r>
          </a:p>
          <a:p>
            <a:pPr algn="ctr"/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Name of Organization – Name of Presenter (LAST NAME, First Name)</a:t>
            </a:r>
          </a:p>
          <a:p>
            <a:endParaRPr lang="en-US" sz="2800" dirty="0">
              <a:solidFill>
                <a:prstClr val="black"/>
              </a:solidFill>
            </a:endParaRP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A6458A49-41AD-154B-B550-C205C95FDC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8932278"/>
              </p:ext>
            </p:extLst>
          </p:nvPr>
        </p:nvGraphicFramePr>
        <p:xfrm>
          <a:off x="474135" y="1541549"/>
          <a:ext cx="10515600" cy="2011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257800">
                  <a:extLst>
                    <a:ext uri="{9D8B030D-6E8A-4147-A177-3AD203B41FA5}">
                      <a16:colId xmlns:a16="http://schemas.microsoft.com/office/drawing/2014/main" val="1457652592"/>
                    </a:ext>
                  </a:extLst>
                </a:gridCol>
                <a:gridCol w="5257800">
                  <a:extLst>
                    <a:ext uri="{9D8B030D-6E8A-4147-A177-3AD203B41FA5}">
                      <a16:colId xmlns:a16="http://schemas.microsoft.com/office/drawing/2014/main" val="369054895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Background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Purpose and Methodology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19063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i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Please provide a brief description of the test background.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Provide a brief statement on the test purpose and methodology.</a:t>
                      </a:r>
                    </a:p>
                    <a:p>
                      <a:endParaRPr lang="en-US" sz="2400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en-US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1938519"/>
                  </a:ext>
                </a:extLst>
              </a:tr>
            </a:tbl>
          </a:graphicData>
        </a:graphic>
      </p:graphicFrame>
      <p:sp>
        <p:nvSpPr>
          <p:cNvPr id="6" name="Title 5">
            <a:extLst>
              <a:ext uri="{FF2B5EF4-FFF2-40B4-BE49-F238E27FC236}">
                <a16:creationId xmlns:a16="http://schemas.microsoft.com/office/drawing/2014/main" id="{097F0125-4D24-FB45-A886-4FB928A1A21A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355602" y="728132"/>
            <a:ext cx="11514667" cy="523220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[Insert Code Number]: [Insert Code Descriptor]</a:t>
            </a:r>
          </a:p>
        </p:txBody>
      </p:sp>
    </p:spTree>
    <p:extLst>
      <p:ext uri="{BB962C8B-B14F-4D97-AF65-F5344CB8AC3E}">
        <p14:creationId xmlns:p14="http://schemas.microsoft.com/office/powerpoint/2010/main" val="5686309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D75CE-8582-E942-AFDC-08501C62012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BAA1B72-F140-E849-AAE9-46807E8A4336}"/>
              </a:ext>
            </a:extLst>
          </p:cNvPr>
          <p:cNvSpPr txBox="1"/>
          <p:nvPr/>
        </p:nvSpPr>
        <p:spPr>
          <a:xfrm>
            <a:off x="110070" y="5630971"/>
            <a:ext cx="1124373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CMS Annual Lab Meeting, June 27, 2025</a:t>
            </a:r>
          </a:p>
          <a:p>
            <a:pPr algn="ctr"/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Name of Organization – Name of Presenter (LAST NAME, First Name)</a:t>
            </a:r>
          </a:p>
          <a:p>
            <a:endParaRPr lang="en-US" sz="2800" dirty="0">
              <a:solidFill>
                <a:prstClr val="black"/>
              </a:solidFill>
            </a:endParaRP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A6458A49-41AD-154B-B550-C205C95FDC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9151580"/>
              </p:ext>
            </p:extLst>
          </p:nvPr>
        </p:nvGraphicFramePr>
        <p:xfrm>
          <a:off x="474134" y="1541549"/>
          <a:ext cx="10515599" cy="1280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515599">
                  <a:extLst>
                    <a:ext uri="{9D8B030D-6E8A-4147-A177-3AD203B41FA5}">
                      <a16:colId xmlns:a16="http://schemas.microsoft.com/office/drawing/2014/main" val="145765259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2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Resources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19063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2400" i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Describe the resources needed to perform the test and any additional information (for example, description of steps involved in performing the test).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1938519"/>
                  </a:ext>
                </a:extLst>
              </a:tr>
            </a:tbl>
          </a:graphicData>
        </a:graphic>
      </p:graphicFrame>
      <p:sp>
        <p:nvSpPr>
          <p:cNvPr id="6" name="Title 5">
            <a:extLst>
              <a:ext uri="{FF2B5EF4-FFF2-40B4-BE49-F238E27FC236}">
                <a16:creationId xmlns:a16="http://schemas.microsoft.com/office/drawing/2014/main" id="{097F0125-4D24-FB45-A886-4FB928A1A21A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355602" y="728132"/>
            <a:ext cx="11514667" cy="523220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[Insert Code Number]: [Insert Code Descriptor 2]</a:t>
            </a:r>
          </a:p>
        </p:txBody>
      </p:sp>
    </p:spTree>
    <p:extLst>
      <p:ext uri="{BB962C8B-B14F-4D97-AF65-F5344CB8AC3E}">
        <p14:creationId xmlns:p14="http://schemas.microsoft.com/office/powerpoint/2010/main" val="14104072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D75CE-8582-E942-AFDC-08501C62012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BAA1B72-F140-E849-AAE9-46807E8A4336}"/>
              </a:ext>
            </a:extLst>
          </p:cNvPr>
          <p:cNvSpPr txBox="1"/>
          <p:nvPr/>
        </p:nvSpPr>
        <p:spPr>
          <a:xfrm>
            <a:off x="110070" y="5630971"/>
            <a:ext cx="1124373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CMS Annual Lab Meeting, June 27, 2025</a:t>
            </a:r>
          </a:p>
          <a:p>
            <a:pPr algn="ctr"/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Name of Organization – Name of Presenter (LAST NAME, First Name)</a:t>
            </a:r>
          </a:p>
          <a:p>
            <a:endParaRPr lang="en-US" sz="2800" dirty="0">
              <a:solidFill>
                <a:prstClr val="black"/>
              </a:solidFill>
            </a:endParaRP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A6458A49-41AD-154B-B550-C205C95FDC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542031"/>
              </p:ext>
            </p:extLst>
          </p:nvPr>
        </p:nvGraphicFramePr>
        <p:xfrm>
          <a:off x="474135" y="1401225"/>
          <a:ext cx="10515600" cy="4053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266265">
                  <a:extLst>
                    <a:ext uri="{9D8B030D-6E8A-4147-A177-3AD203B41FA5}">
                      <a16:colId xmlns:a16="http://schemas.microsoft.com/office/drawing/2014/main" val="1457652592"/>
                    </a:ext>
                  </a:extLst>
                </a:gridCol>
                <a:gridCol w="5249335">
                  <a:extLst>
                    <a:ext uri="{9D8B030D-6E8A-4147-A177-3AD203B41FA5}">
                      <a16:colId xmlns:a16="http://schemas.microsoft.com/office/drawing/2014/main" val="369054895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Crosswalk or </a:t>
                      </a:r>
                      <a:r>
                        <a:rPr lang="en-US" sz="2400" b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Gapfill</a:t>
                      </a:r>
                      <a:r>
                        <a:rPr lang="en-US" sz="2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Recommendation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Rationale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09884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i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Crosswalk: If the test is comparable to an existing test on the current CLFS,  provide the crosswalk code(s). </a:t>
                      </a:r>
                    </a:p>
                    <a:p>
                      <a:endParaRPr lang="en-US" sz="200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en-US" sz="2000" i="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Gapfill</a:t>
                      </a:r>
                      <a:r>
                        <a:rPr lang="en-US" sz="2000" i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 If the test is not comparable to </a:t>
                      </a:r>
                      <a:r>
                        <a:rPr lang="en-US" sz="2000" i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any test</a:t>
                      </a:r>
                      <a:r>
                        <a:rPr lang="en-US" sz="2000" i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(s) on the current CLFS, indicate </a:t>
                      </a:r>
                      <a:r>
                        <a:rPr lang="en-US" sz="2000" i="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gapfill</a:t>
                      </a:r>
                      <a:r>
                        <a:rPr lang="en-US" sz="2000" i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endParaRPr lang="en-US" sz="220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en-US" sz="2200" b="1" i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EXAMPLE:</a:t>
                      </a:r>
                    </a:p>
                    <a:p>
                      <a:r>
                        <a:rPr lang="en-US" sz="2200" i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Crosswalk to code 12345  PLUS 67890</a:t>
                      </a:r>
                    </a:p>
                    <a:p>
                      <a:r>
                        <a:rPr lang="en-US" sz="2200" i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12345: [Code Descriptor for 12345]</a:t>
                      </a:r>
                    </a:p>
                    <a:p>
                      <a:r>
                        <a:rPr lang="en-US" sz="2200" i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67890: [Code Descriptor for 67890]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i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Provide a brief rationale for the recommendation.</a:t>
                      </a:r>
                      <a:endParaRPr lang="en-US" sz="2400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en-US" sz="2400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en-US" sz="2400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en-US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1938519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32BB226C-C38D-6B7E-5523-5184BA56F878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338666" y="622412"/>
            <a:ext cx="11514667" cy="523220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[Insert Code Number]: [Insert Code Descriptor 3]</a:t>
            </a:r>
          </a:p>
        </p:txBody>
      </p:sp>
    </p:spTree>
    <p:extLst>
      <p:ext uri="{BB962C8B-B14F-4D97-AF65-F5344CB8AC3E}">
        <p14:creationId xmlns:p14="http://schemas.microsoft.com/office/powerpoint/2010/main" val="26827371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1FB6F3E9F83CE4B87784657FBF8E4FA" ma:contentTypeVersion="6" ma:contentTypeDescription="Create a new document." ma:contentTypeScope="" ma:versionID="8bbb4a1d84627684aa4ef4b3b483ae5d">
  <xsd:schema xmlns:xsd="http://www.w3.org/2001/XMLSchema" xmlns:xs="http://www.w3.org/2001/XMLSchema" xmlns:p="http://schemas.microsoft.com/office/2006/metadata/properties" xmlns:ns2="2192dead-9564-4582-8849-6ed3f8bab798" targetNamespace="http://schemas.microsoft.com/office/2006/metadata/properties" ma:root="true" ma:fieldsID="3d78f04cbdf66aaef03ccd2cd1ca209c" ns2:_="">
    <xsd:import namespace="2192dead-9564-4582-8849-6ed3f8bab798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192dead-9564-4582-8849-6ed3f8bab798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E3907BF-211F-4D15-AEB3-74308053A8B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9C3E48E-831B-45B3-9029-A63007315A1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192dead-9564-4582-8849-6ed3f8bab79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544B937-340A-473F-851A-D9DDB3F8F4F6}">
  <ds:schemaRefs>
    <ds:schemaRef ds:uri="http://schemas.microsoft.com/office/infopath/2007/PartnerControls"/>
    <ds:schemaRef ds:uri="http://www.w3.org/XML/1998/namespace"/>
    <ds:schemaRef ds:uri="http://schemas.microsoft.com/office/2006/documentManagement/types"/>
    <ds:schemaRef ds:uri="http://purl.org/dc/elements/1.1/"/>
    <ds:schemaRef ds:uri="http://purl.org/dc/dcmitype/"/>
    <ds:schemaRef ds:uri="http://purl.org/dc/terms/"/>
    <ds:schemaRef ds:uri="http://schemas.openxmlformats.org/package/2006/metadata/core-properties"/>
    <ds:schemaRef ds:uri="2192dead-9564-4582-8849-6ed3f8bab798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1585</TotalTime>
  <Words>281</Words>
  <Application>Microsoft Office PowerPoint</Application>
  <PresentationFormat>Widescreen</PresentationFormat>
  <Paragraphs>36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Office Theme</vt:lpstr>
      <vt:lpstr>1.  Company/Organization Name</vt:lpstr>
      <vt:lpstr>[Insert Code Number]: [Insert Code Descriptor]</vt:lpstr>
      <vt:lpstr>[Insert Code Number]: [Insert Code Descriptor 2]</vt:lpstr>
      <vt:lpstr>[Insert Code Number]: [Insert Code Descriptor 3]</vt:lpstr>
    </vt:vector>
  </TitlesOfParts>
  <Company>CMS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Template for the CY 2024 CLFS Annual Laboratory Meeting</dc:title>
  <dc:creator>Centers for Medicare and Medicaid Services</dc:creator>
  <cp:keywords>CLFS, ALM, CDLTs</cp:keywords>
  <dc:description>Members of the public may use this template to make crosswalk/gapfill recommendations for new or substantially revised codes for CDLTs during the CY 2024 CLFS Annual Laboratory Meeting</dc:description>
  <cp:lastModifiedBy>Thompson, Carlos (CMS/CM)</cp:lastModifiedBy>
  <cp:revision>18</cp:revision>
  <dcterms:created xsi:type="dcterms:W3CDTF">2020-04-22T12:38:38Z</dcterms:created>
  <dcterms:modified xsi:type="dcterms:W3CDTF">2025-04-23T17:53:53Z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0x010100D1FB6F3E9F83CE4B87784657FBF8E4FA</vt:lpwstr>
  </property>
  <property fmtid="{D5CDD505-2E9C-101B-9397-08002B2CF9AE}" pid="3" name="Order">
    <vt:r8>184900</vt:r8>
  </property>
  <property fmtid="{D5CDD505-2E9C-101B-9397-08002B2CF9AE}" pid="4" name="xd_ProgID">
    <vt:lpwstr/>
  </property>
  <property fmtid="{D5CDD505-2E9C-101B-9397-08002B2CF9AE}" pid="5" name="TemplateUrl">
    <vt:lpwstr/>
  </property>
  <property fmtid="{D5CDD505-2E9C-101B-9397-08002B2CF9AE}" pid="6" name="_CopySource">
    <vt:lpwstr>https://share.cms.gov/center/cm-hapg/DAS/Shared Documents/CY 2024/ALM Prep/ALM Presentation Template 2023.pptx</vt:lpwstr>
  </property>
</Properties>
</file>