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7" r:id="rId2"/>
    <p:sldId id="258" r:id="rId3"/>
    <p:sldId id="259" r:id="rId4"/>
    <p:sldId id="260" r:id="rId5"/>
    <p:sldId id="261" r:id="rId6"/>
    <p:sldId id="277" r:id="rId7"/>
    <p:sldId id="278" r:id="rId8"/>
    <p:sldId id="280" r:id="rId9"/>
    <p:sldId id="262" r:id="rId10"/>
    <p:sldId id="281" r:id="rId11"/>
    <p:sldId id="263" r:id="rId12"/>
    <p:sldId id="275" r:id="rId13"/>
    <p:sldId id="282" r:id="rId14"/>
    <p:sldId id="283" r:id="rId15"/>
    <p:sldId id="284" r:id="rId16"/>
    <p:sldId id="285" r:id="rId17"/>
    <p:sldId id="264" r:id="rId18"/>
    <p:sldId id="265" r:id="rId19"/>
    <p:sldId id="266" r:id="rId20"/>
    <p:sldId id="267" r:id="rId21"/>
    <p:sldId id="268" r:id="rId22"/>
    <p:sldId id="269" r:id="rId23"/>
    <p:sldId id="270" r:id="rId24"/>
    <p:sldId id="271" r:id="rId25"/>
    <p:sldId id="272" r:id="rId26"/>
    <p:sldId id="273" r:id="rId27"/>
    <p:sldId id="274" r:id="rId28"/>
  </p:sldIdLst>
  <p:sldSz cx="9144000" cy="6858000" type="screen4x3"/>
  <p:notesSz cx="6858000" cy="9144000"/>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4660"/>
  </p:normalViewPr>
  <p:slideViewPr>
    <p:cSldViewPr>
      <p:cViewPr varScale="1">
        <p:scale>
          <a:sx n="58" d="100"/>
          <a:sy n="58" d="100"/>
        </p:scale>
        <p:origin x="-426" y="-96"/>
      </p:cViewPr>
      <p:guideLst>
        <p:guide orient="horz" pos="2160"/>
        <p:guide pos="2880"/>
      </p:guideLst>
    </p:cSldViewPr>
  </p:slideViewPr>
  <p:notesTextViewPr>
    <p:cViewPr>
      <p:scale>
        <a:sx n="1" d="1"/>
        <a:sy n="1" d="1"/>
      </p:scale>
      <p:origin x="0" y="0"/>
    </p:cViewPr>
  </p:notesTextViewPr>
  <p:notesViewPr>
    <p:cSldViewPr>
      <p:cViewPr varScale="1">
        <p:scale>
          <a:sx n="60" d="100"/>
          <a:sy n="60" d="100"/>
        </p:scale>
        <p:origin x="-2724"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F97340-5F08-465C-A0E9-404CA3868164}" type="datetimeFigureOut">
              <a:rPr lang="en-US" smtClean="0"/>
              <a:t>02/05/2013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80ECB8-18CC-4536-BA6E-685DAC56ACCD}" type="slidenum">
              <a:rPr lang="en-US" smtClean="0"/>
              <a:t>‹#›</a:t>
            </a:fld>
            <a:endParaRPr lang="en-US"/>
          </a:p>
        </p:txBody>
      </p:sp>
    </p:spTree>
    <p:extLst>
      <p:ext uri="{BB962C8B-B14F-4D97-AF65-F5344CB8AC3E}">
        <p14:creationId xmlns:p14="http://schemas.microsoft.com/office/powerpoint/2010/main" val="2510686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4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93B2776-CEA9-4319-8DE9-95412460E978}" type="slidenum">
              <a:rPr lang="en-US" smtClean="0"/>
              <a:pPr/>
              <a:t>1</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0E31B437-9D9C-43F2-B7B7-1A03ECE13B1A}" type="slidenum">
              <a:rPr lang="en-US" smtClean="0"/>
              <a:pPr/>
              <a:t>10</a:t>
            </a:fld>
            <a:endParaRPr lang="en-US" smtClean="0"/>
          </a:p>
        </p:txBody>
      </p:sp>
      <p:sp>
        <p:nvSpPr>
          <p:cNvPr id="59395" name="Rectangle 2"/>
          <p:cNvSpPr>
            <a:spLocks noGrp="1" noRot="1" noChangeAspect="1" noChangeArrowheads="1" noTextEdit="1"/>
          </p:cNvSpPr>
          <p:nvPr>
            <p:ph type="sldImg"/>
          </p:nvPr>
        </p:nvSpPr>
        <p:spPr bwMode="auto">
          <a:xfrm>
            <a:off x="1141413" y="685800"/>
            <a:ext cx="4572000" cy="3429000"/>
          </a:xfrm>
          <a:noFill/>
          <a:ln>
            <a:solidFill>
              <a:srgbClr val="000000"/>
            </a:solidFill>
            <a:miter lim="800000"/>
            <a:headEnd/>
            <a:tailEnd/>
          </a:ln>
        </p:spPr>
      </p:sp>
      <p:sp>
        <p:nvSpPr>
          <p:cNvPr id="59396"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12CA2ED-957C-4E6E-BFB2-7460065359F4}" type="slidenum">
              <a:rPr lang="en-US" smtClean="0"/>
              <a:pPr>
                <a:defRPr/>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680ECB8-18CC-4536-BA6E-685DAC56ACCD}" type="slidenum">
              <a:rPr lang="en-US" smtClean="0"/>
              <a:t>12</a:t>
            </a:fld>
            <a:endParaRPr lang="en-US"/>
          </a:p>
        </p:txBody>
      </p:sp>
    </p:spTree>
    <p:extLst>
      <p:ext uri="{BB962C8B-B14F-4D97-AF65-F5344CB8AC3E}">
        <p14:creationId xmlns:p14="http://schemas.microsoft.com/office/powerpoint/2010/main" val="17176036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I’ll</a:t>
            </a:r>
            <a:r>
              <a:rPr lang="en-US" baseline="0" dirty="0" smtClean="0"/>
              <a:t> now go over the Round 2 MSAs.  As a reminder, Medicare will be starting a national mail order program for diabetic testing supplies when it starts Round 2.  The national mail order program covers all parts of the United States, including the 50 States, the District of Columbia, Puerto Rico, the US Virgin Islands, Guam, and American Samoa.  </a:t>
            </a:r>
            <a:endParaRPr lang="en-US" dirty="0"/>
          </a:p>
        </p:txBody>
      </p:sp>
      <p:sp>
        <p:nvSpPr>
          <p:cNvPr id="4" name="Footer Placeholder 3"/>
          <p:cNvSpPr>
            <a:spLocks noGrp="1"/>
          </p:cNvSpPr>
          <p:nvPr>
            <p:ph type="ftr" sz="quarter" idx="10"/>
          </p:nvPr>
        </p:nvSpPr>
        <p:spPr/>
        <p:txBody>
          <a:bodyPr/>
          <a:lstStyle/>
          <a:p>
            <a:pPr>
              <a:defRPr/>
            </a:pPr>
            <a:r>
              <a:rPr lang="en-US" dirty="0" smtClean="0"/>
              <a:t>DRAFT</a:t>
            </a:r>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t>DRAFT</a:t>
            </a:r>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t>DRAFT</a:t>
            </a:r>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t>DRAFT</a:t>
            </a:r>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t>DRAFT</a:t>
            </a:r>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t>DRAFT</a:t>
            </a:r>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t>DRAFT</a:t>
            </a:r>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8AD82B34-4EDE-4720-943F-B913F5B812B7}" type="slidenum">
              <a:rPr lang="en-US" smtClean="0"/>
              <a:pPr/>
              <a:t>2</a:t>
            </a:fld>
            <a:endParaRPr lang="en-US" dirty="0" smtClean="0"/>
          </a:p>
        </p:txBody>
      </p:sp>
      <p:sp>
        <p:nvSpPr>
          <p:cNvPr id="36867" name="Rectangle 2"/>
          <p:cNvSpPr>
            <a:spLocks noGrp="1" noRot="1" noChangeAspect="1" noChangeArrowheads="1" noTextEdit="1"/>
          </p:cNvSpPr>
          <p:nvPr>
            <p:ph type="sldImg"/>
          </p:nvPr>
        </p:nvSpPr>
        <p:spPr bwMode="auto">
          <a:xfrm>
            <a:off x="1141413" y="685800"/>
            <a:ext cx="4572000" cy="3429000"/>
          </a:xfrm>
          <a:noFill/>
          <a:ln>
            <a:solidFill>
              <a:srgbClr val="000000"/>
            </a:solidFill>
            <a:miter lim="800000"/>
            <a:headEnd/>
            <a:tailEnd/>
          </a:ln>
        </p:spPr>
      </p:sp>
      <p:sp>
        <p:nvSpPr>
          <p:cNvPr id="36868" name="Rectangle 3"/>
          <p:cNvSpPr>
            <a:spLocks noGrp="1" noChangeArrowheads="1"/>
          </p:cNvSpPr>
          <p:nvPr>
            <p:ph type="body" idx="1"/>
          </p:nvPr>
        </p:nvSpPr>
        <p:spPr bwMode="auto">
          <a:noFill/>
        </p:spPr>
        <p:txBody>
          <a:bodyPr wrap="square" numCol="1" anchor="t" anchorCtr="0" compatLnSpc="1">
            <a:prstTxWarp prst="textNoShape">
              <a:avLst/>
            </a:prstTxWarp>
            <a:normAutofit/>
          </a:bodyPr>
          <a:lstStyle/>
          <a:p>
            <a:pPr>
              <a:lnSpc>
                <a:spcPct val="120000"/>
              </a:lnSpc>
              <a:spcBef>
                <a:spcPct val="0"/>
              </a:spcBef>
            </a:pPr>
            <a:endParaRPr lang="en-US" sz="11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t>DRAFT</a:t>
            </a:r>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t>DRAFT</a:t>
            </a:r>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t>DRAFT</a:t>
            </a:r>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t>DRAFT</a:t>
            </a:r>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t>DRAFT</a:t>
            </a:r>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t>DRAFT</a:t>
            </a:r>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t>DRAFT</a:t>
            </a:r>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t>DRAFT</a:t>
            </a:r>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27</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7A58D9BD-0257-4AEF-81E2-A5EF233835DB}" type="slidenum">
              <a:rPr lang="en-US" smtClean="0"/>
              <a:pPr/>
              <a:t>3</a:t>
            </a:fld>
            <a:endParaRPr lang="en-US" smtClean="0"/>
          </a:p>
        </p:txBody>
      </p:sp>
      <p:sp>
        <p:nvSpPr>
          <p:cNvPr id="40963" name="Rectangle 2"/>
          <p:cNvSpPr>
            <a:spLocks noGrp="1" noRot="1" noChangeAspect="1" noChangeArrowheads="1" noTextEdit="1"/>
          </p:cNvSpPr>
          <p:nvPr>
            <p:ph type="sldImg"/>
          </p:nvPr>
        </p:nvSpPr>
        <p:spPr bwMode="auto">
          <a:xfrm>
            <a:off x="1141413" y="685800"/>
            <a:ext cx="4572000" cy="3429000"/>
          </a:xfrm>
          <a:noFill/>
          <a:ln>
            <a:solidFill>
              <a:srgbClr val="000000"/>
            </a:solidFill>
            <a:miter lim="800000"/>
            <a:headEnd/>
            <a:tailEnd/>
          </a:ln>
        </p:spPr>
      </p:sp>
      <p:sp>
        <p:nvSpPr>
          <p:cNvPr id="40964"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spect="1" noChangeArrowheads="1" noTextEdit="1"/>
          </p:cNvSpPr>
          <p:nvPr>
            <p:ph type="sldImg"/>
          </p:nvPr>
        </p:nvSpPr>
        <p:spPr bwMode="auto">
          <a:xfrm>
            <a:off x="1138238" y="687388"/>
            <a:ext cx="4573587" cy="3430587"/>
          </a:xfrm>
          <a:noFill/>
          <a:ln>
            <a:solidFill>
              <a:srgbClr val="000000"/>
            </a:solidFill>
            <a:miter lim="800000"/>
            <a:headEnd/>
            <a:tailEnd/>
          </a:ln>
        </p:spPr>
      </p:sp>
      <p:sp>
        <p:nvSpPr>
          <p:cNvPr id="166915"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5" name="Slide Number Placeholder 4"/>
          <p:cNvSpPr>
            <a:spLocks noGrp="1"/>
          </p:cNvSpPr>
          <p:nvPr>
            <p:ph type="sldNum" sz="quarter" idx="5"/>
          </p:nvPr>
        </p:nvSpPr>
        <p:spPr/>
        <p:txBody>
          <a:bodyPr/>
          <a:lstStyle/>
          <a:p>
            <a:pPr>
              <a:defRPr/>
            </a:pPr>
            <a:fld id="{0A8FADF7-73B5-49E4-93A0-78FFDA4C7D2C}" type="slidenum">
              <a:rPr lang="en-US"/>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12CA2ED-957C-4E6E-BFB2-7460065359F4}"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112CA2ED-957C-4E6E-BFB2-7460065359F4}"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3EFFFDB-8283-42D5-A797-0B1BBD7B41B5}" type="slidenum">
              <a:rPr lang="en-US" smtClean="0"/>
              <a:pPr/>
              <a:t>8</a:t>
            </a:fld>
            <a:endParaRPr lang="en-US" smtClean="0"/>
          </a:p>
        </p:txBody>
      </p:sp>
      <p:sp>
        <p:nvSpPr>
          <p:cNvPr id="55299" name="Rectangle 2"/>
          <p:cNvSpPr>
            <a:spLocks noGrp="1" noRot="1" noChangeAspect="1" noChangeArrowheads="1" noTextEdit="1"/>
          </p:cNvSpPr>
          <p:nvPr>
            <p:ph type="sldImg"/>
          </p:nvPr>
        </p:nvSpPr>
        <p:spPr bwMode="auto">
          <a:xfrm>
            <a:off x="1141413" y="685800"/>
            <a:ext cx="4572000" cy="3429000"/>
          </a:xfrm>
          <a:noFill/>
          <a:ln>
            <a:solidFill>
              <a:srgbClr val="000000"/>
            </a:solidFill>
            <a:miter lim="800000"/>
            <a:headEnd/>
            <a:tailEnd/>
          </a:ln>
        </p:spPr>
      </p:sp>
      <p:sp>
        <p:nvSpPr>
          <p:cNvPr id="553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defTabSz="904159" eaLnBrk="0" fontAlgn="base" hangingPunct="0">
              <a:spcBef>
                <a:spcPct val="30000"/>
              </a:spcBef>
              <a:spcAft>
                <a:spcPct val="0"/>
              </a:spcAft>
              <a:defRPr/>
            </a:pPr>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44D9812B-25C3-466C-8D33-55B63BBDEE70}" type="slidenum">
              <a:rPr lang="en-US" smtClean="0"/>
              <a:pPr/>
              <a:t>9</a:t>
            </a:fld>
            <a:endParaRPr lang="en-US" smtClean="0"/>
          </a:p>
        </p:txBody>
      </p:sp>
      <p:sp>
        <p:nvSpPr>
          <p:cNvPr id="53251" name="Rectangle 2"/>
          <p:cNvSpPr>
            <a:spLocks noGrp="1" noRot="1" noChangeAspect="1" noChangeArrowheads="1" noTextEdit="1"/>
          </p:cNvSpPr>
          <p:nvPr>
            <p:ph type="sldImg"/>
          </p:nvPr>
        </p:nvSpPr>
        <p:spPr bwMode="auto">
          <a:xfrm>
            <a:off x="1141413" y="685800"/>
            <a:ext cx="4572000" cy="3429000"/>
          </a:xfrm>
          <a:noFill/>
          <a:ln>
            <a:solidFill>
              <a:srgbClr val="000000"/>
            </a:solidFill>
            <a:miter lim="800000"/>
            <a:headEnd/>
            <a:tailEnd/>
          </a:ln>
        </p:spPr>
      </p:sp>
      <p:sp>
        <p:nvSpPr>
          <p:cNvPr id="53252"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1124F4-9FD5-4932-94A6-6BD56F44B232}" type="datetimeFigureOut">
              <a:rPr lang="en-US" smtClean="0"/>
              <a:t>02/05/2013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1042BC-5EFF-48D7-82CD-04F9A6C438DB}" type="slidenum">
              <a:rPr lang="en-US" smtClean="0"/>
              <a:t>‹#›</a:t>
            </a:fld>
            <a:endParaRPr lang="en-US"/>
          </a:p>
        </p:txBody>
      </p:sp>
    </p:spTree>
    <p:extLst>
      <p:ext uri="{BB962C8B-B14F-4D97-AF65-F5344CB8AC3E}">
        <p14:creationId xmlns:p14="http://schemas.microsoft.com/office/powerpoint/2010/main" val="2020358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1124F4-9FD5-4932-94A6-6BD56F44B232}" type="datetimeFigureOut">
              <a:rPr lang="en-US" smtClean="0"/>
              <a:t>02/05/2013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1042BC-5EFF-48D7-82CD-04F9A6C438DB}" type="slidenum">
              <a:rPr lang="en-US" smtClean="0"/>
              <a:t>‹#›</a:t>
            </a:fld>
            <a:endParaRPr lang="en-US"/>
          </a:p>
        </p:txBody>
      </p:sp>
    </p:spTree>
    <p:extLst>
      <p:ext uri="{BB962C8B-B14F-4D97-AF65-F5344CB8AC3E}">
        <p14:creationId xmlns:p14="http://schemas.microsoft.com/office/powerpoint/2010/main" val="1759983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1124F4-9FD5-4932-94A6-6BD56F44B232}" type="datetimeFigureOut">
              <a:rPr lang="en-US" smtClean="0"/>
              <a:t>02/05/2013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1042BC-5EFF-48D7-82CD-04F9A6C438DB}" type="slidenum">
              <a:rPr lang="en-US" smtClean="0"/>
              <a:t>‹#›</a:t>
            </a:fld>
            <a:endParaRPr lang="en-US"/>
          </a:p>
        </p:txBody>
      </p:sp>
    </p:spTree>
    <p:extLst>
      <p:ext uri="{BB962C8B-B14F-4D97-AF65-F5344CB8AC3E}">
        <p14:creationId xmlns:p14="http://schemas.microsoft.com/office/powerpoint/2010/main" val="3078494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MS title6">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7" name="Text Placeholder 2"/>
          <p:cNvSpPr>
            <a:spLocks noGrp="1"/>
          </p:cNvSpPr>
          <p:nvPr>
            <p:ph type="body" sz="quarter" idx="10" hasCustomPrompt="1"/>
          </p:nvPr>
        </p:nvSpPr>
        <p:spPr>
          <a:xfrm>
            <a:off x="49530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11" name="Text Placeholder 2"/>
          <p:cNvSpPr>
            <a:spLocks noGrp="1"/>
          </p:cNvSpPr>
          <p:nvPr>
            <p:ph type="body" sz="quarter" idx="11" hasCustomPrompt="1"/>
          </p:nvPr>
        </p:nvSpPr>
        <p:spPr>
          <a:xfrm>
            <a:off x="4953000" y="4191000"/>
            <a:ext cx="32766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295005303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1124F4-9FD5-4932-94A6-6BD56F44B232}" type="datetimeFigureOut">
              <a:rPr lang="en-US" smtClean="0"/>
              <a:t>02/05/2013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1042BC-5EFF-48D7-82CD-04F9A6C438DB}" type="slidenum">
              <a:rPr lang="en-US" smtClean="0"/>
              <a:t>‹#›</a:t>
            </a:fld>
            <a:endParaRPr lang="en-US"/>
          </a:p>
        </p:txBody>
      </p:sp>
    </p:spTree>
    <p:extLst>
      <p:ext uri="{BB962C8B-B14F-4D97-AF65-F5344CB8AC3E}">
        <p14:creationId xmlns:p14="http://schemas.microsoft.com/office/powerpoint/2010/main" val="19715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1124F4-9FD5-4932-94A6-6BD56F44B232}" type="datetimeFigureOut">
              <a:rPr lang="en-US" smtClean="0"/>
              <a:t>02/05/2013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1042BC-5EFF-48D7-82CD-04F9A6C438DB}" type="slidenum">
              <a:rPr lang="en-US" smtClean="0"/>
              <a:t>‹#›</a:t>
            </a:fld>
            <a:endParaRPr lang="en-US"/>
          </a:p>
        </p:txBody>
      </p:sp>
    </p:spTree>
    <p:extLst>
      <p:ext uri="{BB962C8B-B14F-4D97-AF65-F5344CB8AC3E}">
        <p14:creationId xmlns:p14="http://schemas.microsoft.com/office/powerpoint/2010/main" val="39474237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1124F4-9FD5-4932-94A6-6BD56F44B232}" type="datetimeFigureOut">
              <a:rPr lang="en-US" smtClean="0"/>
              <a:t>02/05/2013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1042BC-5EFF-48D7-82CD-04F9A6C438DB}" type="slidenum">
              <a:rPr lang="en-US" smtClean="0"/>
              <a:t>‹#›</a:t>
            </a:fld>
            <a:endParaRPr lang="en-US"/>
          </a:p>
        </p:txBody>
      </p:sp>
    </p:spTree>
    <p:extLst>
      <p:ext uri="{BB962C8B-B14F-4D97-AF65-F5344CB8AC3E}">
        <p14:creationId xmlns:p14="http://schemas.microsoft.com/office/powerpoint/2010/main" val="1592850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1124F4-9FD5-4932-94A6-6BD56F44B232}" type="datetimeFigureOut">
              <a:rPr lang="en-US" smtClean="0"/>
              <a:t>02/05/2013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1042BC-5EFF-48D7-82CD-04F9A6C438DB}" type="slidenum">
              <a:rPr lang="en-US" smtClean="0"/>
              <a:t>‹#›</a:t>
            </a:fld>
            <a:endParaRPr lang="en-US"/>
          </a:p>
        </p:txBody>
      </p:sp>
    </p:spTree>
    <p:extLst>
      <p:ext uri="{BB962C8B-B14F-4D97-AF65-F5344CB8AC3E}">
        <p14:creationId xmlns:p14="http://schemas.microsoft.com/office/powerpoint/2010/main" val="3927817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1124F4-9FD5-4932-94A6-6BD56F44B232}" type="datetimeFigureOut">
              <a:rPr lang="en-US" smtClean="0"/>
              <a:t>02/05/2013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1042BC-5EFF-48D7-82CD-04F9A6C438DB}" type="slidenum">
              <a:rPr lang="en-US" smtClean="0"/>
              <a:t>‹#›</a:t>
            </a:fld>
            <a:endParaRPr lang="en-US"/>
          </a:p>
        </p:txBody>
      </p:sp>
    </p:spTree>
    <p:extLst>
      <p:ext uri="{BB962C8B-B14F-4D97-AF65-F5344CB8AC3E}">
        <p14:creationId xmlns:p14="http://schemas.microsoft.com/office/powerpoint/2010/main" val="2582890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1124F4-9FD5-4932-94A6-6BD56F44B232}" type="datetimeFigureOut">
              <a:rPr lang="en-US" smtClean="0"/>
              <a:t>02/05/2013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1042BC-5EFF-48D7-82CD-04F9A6C438DB}" type="slidenum">
              <a:rPr lang="en-US" smtClean="0"/>
              <a:t>‹#›</a:t>
            </a:fld>
            <a:endParaRPr lang="en-US"/>
          </a:p>
        </p:txBody>
      </p:sp>
    </p:spTree>
    <p:extLst>
      <p:ext uri="{BB962C8B-B14F-4D97-AF65-F5344CB8AC3E}">
        <p14:creationId xmlns:p14="http://schemas.microsoft.com/office/powerpoint/2010/main" val="2462922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1124F4-9FD5-4932-94A6-6BD56F44B232}" type="datetimeFigureOut">
              <a:rPr lang="en-US" smtClean="0"/>
              <a:t>02/05/2013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1042BC-5EFF-48D7-82CD-04F9A6C438DB}" type="slidenum">
              <a:rPr lang="en-US" smtClean="0"/>
              <a:t>‹#›</a:t>
            </a:fld>
            <a:endParaRPr lang="en-US"/>
          </a:p>
        </p:txBody>
      </p:sp>
    </p:spTree>
    <p:extLst>
      <p:ext uri="{BB962C8B-B14F-4D97-AF65-F5344CB8AC3E}">
        <p14:creationId xmlns:p14="http://schemas.microsoft.com/office/powerpoint/2010/main" val="3927374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1124F4-9FD5-4932-94A6-6BD56F44B232}" type="datetimeFigureOut">
              <a:rPr lang="en-US" smtClean="0"/>
              <a:t>02/05/2013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1042BC-5EFF-48D7-82CD-04F9A6C438DB}" type="slidenum">
              <a:rPr lang="en-US" smtClean="0"/>
              <a:t>‹#›</a:t>
            </a:fld>
            <a:endParaRPr lang="en-US"/>
          </a:p>
        </p:txBody>
      </p:sp>
    </p:spTree>
    <p:extLst>
      <p:ext uri="{BB962C8B-B14F-4D97-AF65-F5344CB8AC3E}">
        <p14:creationId xmlns:p14="http://schemas.microsoft.com/office/powerpoint/2010/main" val="24091245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1124F4-9FD5-4932-94A6-6BD56F44B232}" type="datetimeFigureOut">
              <a:rPr lang="en-US" smtClean="0"/>
              <a:t>02/05/2013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1042BC-5EFF-48D7-82CD-04F9A6C438DB}" type="slidenum">
              <a:rPr lang="en-US" smtClean="0"/>
              <a:t>‹#›</a:t>
            </a:fld>
            <a:endParaRPr lang="en-US"/>
          </a:p>
        </p:txBody>
      </p:sp>
    </p:spTree>
    <p:extLst>
      <p:ext uri="{BB962C8B-B14F-4D97-AF65-F5344CB8AC3E}">
        <p14:creationId xmlns:p14="http://schemas.microsoft.com/office/powerpoint/2010/main" val="1705286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0" y="1371600"/>
            <a:ext cx="9144000" cy="1905000"/>
          </a:xfrm>
        </p:spPr>
        <p:txBody>
          <a:bodyPr>
            <a:noAutofit/>
          </a:bodyPr>
          <a:lstStyle/>
          <a:p>
            <a:pPr>
              <a:spcBef>
                <a:spcPts val="0"/>
              </a:spcBef>
              <a:tabLst>
                <a:tab pos="8739188" algn="l"/>
              </a:tabLst>
              <a:defRPr/>
            </a:pPr>
            <a:r>
              <a:rPr lang="en-US" sz="3600" b="1" i="1" dirty="0">
                <a:solidFill>
                  <a:srgbClr val="0070C0"/>
                </a:solidFill>
              </a:rPr>
              <a:t>The Durable Medical Equipment, Prosthetics, Orthotics, and Supplies (DMEPOS) </a:t>
            </a:r>
            <a:br>
              <a:rPr lang="en-US" sz="3600" b="1" i="1" dirty="0">
                <a:solidFill>
                  <a:srgbClr val="0070C0"/>
                </a:solidFill>
              </a:rPr>
            </a:br>
            <a:r>
              <a:rPr lang="en-US" sz="3600" b="1" i="1" dirty="0">
                <a:solidFill>
                  <a:srgbClr val="0070C0"/>
                </a:solidFill>
              </a:rPr>
              <a:t>Competitive Bidding Program</a:t>
            </a:r>
          </a:p>
        </p:txBody>
      </p:sp>
      <p:sp>
        <p:nvSpPr>
          <p:cNvPr id="6147" name="Subtitle 2"/>
          <p:cNvSpPr>
            <a:spLocks noGrp="1"/>
          </p:cNvSpPr>
          <p:nvPr>
            <p:ph type="body" sz="quarter" idx="10"/>
          </p:nvPr>
        </p:nvSpPr>
        <p:spPr>
          <a:xfrm>
            <a:off x="3429000" y="4012250"/>
            <a:ext cx="3886200" cy="1828800"/>
          </a:xfrm>
        </p:spPr>
        <p:txBody>
          <a:bodyPr>
            <a:noAutofit/>
          </a:bodyPr>
          <a:lstStyle/>
          <a:p>
            <a:pPr algn="ctr" eaLnBrk="1" hangingPunct="1">
              <a:spcBef>
                <a:spcPts val="0"/>
              </a:spcBef>
              <a:defRPr/>
            </a:pPr>
            <a:r>
              <a:rPr lang="en-US" sz="3200" dirty="0">
                <a:solidFill>
                  <a:srgbClr val="0070C0"/>
                </a:solidFill>
                <a:latin typeface="+mj-lt"/>
                <a:ea typeface="+mj-ea"/>
                <a:cs typeface="+mj-cs"/>
              </a:rPr>
              <a:t>What You Need          to Know</a:t>
            </a:r>
          </a:p>
        </p:txBody>
      </p:sp>
      <p:pic>
        <p:nvPicPr>
          <p:cNvPr id="8" name="Picture 7" descr="oxygen tank"/>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5082" y="3429000"/>
            <a:ext cx="1484884" cy="2819400"/>
          </a:xfrm>
          <a:prstGeom prst="rect">
            <a:avLst/>
          </a:prstGeom>
        </p:spPr>
      </p:pic>
      <p:pic>
        <p:nvPicPr>
          <p:cNvPr id="9" name="Picture 8" descr="Economy Four-Wheel Rollator with Hand Brakes"/>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8200" y="2819400"/>
            <a:ext cx="5029200" cy="4287550"/>
          </a:xfrm>
          <a:prstGeom prst="rect">
            <a:avLst/>
          </a:prstGeom>
        </p:spPr>
      </p:pic>
    </p:spTree>
    <p:custDataLst>
      <p:tags r:id="rId1"/>
    </p:custDataLst>
    <p:extLst>
      <p:ext uri="{BB962C8B-B14F-4D97-AF65-F5344CB8AC3E}">
        <p14:creationId xmlns:p14="http://schemas.microsoft.com/office/powerpoint/2010/main" val="10861098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2"/>
          <p:cNvSpPr>
            <a:spLocks noGrp="1" noChangeArrowheads="1"/>
          </p:cNvSpPr>
          <p:nvPr>
            <p:ph type="title"/>
          </p:nvPr>
        </p:nvSpPr>
        <p:spPr>
          <a:xfrm>
            <a:off x="457200" y="76200"/>
            <a:ext cx="8229600" cy="1341438"/>
          </a:xfrm>
        </p:spPr>
        <p:txBody>
          <a:bodyPr>
            <a:normAutofit/>
          </a:bodyPr>
          <a:lstStyle/>
          <a:p>
            <a:r>
              <a:rPr lang="en-US" sz="4000" b="1" dirty="0">
                <a:solidFill>
                  <a:srgbClr val="0070C0"/>
                </a:solidFill>
                <a:cs typeface="Arial" charset="0"/>
              </a:rPr>
              <a:t>Points to Remember</a:t>
            </a:r>
          </a:p>
        </p:txBody>
      </p:sp>
      <p:sp>
        <p:nvSpPr>
          <p:cNvPr id="428035" name="Rectangle 3"/>
          <p:cNvSpPr>
            <a:spLocks noGrp="1" noChangeArrowheads="1"/>
          </p:cNvSpPr>
          <p:nvPr>
            <p:ph idx="1"/>
          </p:nvPr>
        </p:nvSpPr>
        <p:spPr>
          <a:xfrm>
            <a:off x="457200" y="1371600"/>
            <a:ext cx="8229600" cy="5181600"/>
          </a:xfrm>
        </p:spPr>
        <p:txBody>
          <a:bodyPr>
            <a:noAutofit/>
          </a:bodyPr>
          <a:lstStyle/>
          <a:p>
            <a:pPr marL="342900" lvl="1" indent="457200">
              <a:buFont typeface="Arial" pitchFamily="34" charset="0"/>
              <a:buChar char="•"/>
              <a:defRPr/>
            </a:pPr>
            <a:r>
              <a:rPr lang="en-US" sz="2500" dirty="0"/>
              <a:t>Program does NOT affect which physicians or hospitals      </a:t>
            </a:r>
            <a:r>
              <a:rPr lang="en-US" sz="2500" dirty="0" smtClean="0"/>
              <a:t>       	beneficiaries </a:t>
            </a:r>
            <a:r>
              <a:rPr lang="en-US" sz="2500" dirty="0"/>
              <a:t>use</a:t>
            </a:r>
          </a:p>
          <a:p>
            <a:pPr marL="0" indent="457200">
              <a:buNone/>
              <a:defRPr/>
            </a:pPr>
            <a:endParaRPr lang="en-US" sz="2500" dirty="0"/>
          </a:p>
          <a:p>
            <a:pPr indent="457200">
              <a:defRPr/>
            </a:pPr>
            <a:r>
              <a:rPr lang="en-US" sz="2500" dirty="0"/>
              <a:t>May need to change DMEPOS supplier </a:t>
            </a:r>
            <a:r>
              <a:rPr lang="en-US" sz="2500" dirty="0" smtClean="0"/>
              <a:t>for Medicare to 	pay  </a:t>
            </a:r>
          </a:p>
          <a:p>
            <a:pPr marL="0" indent="457200">
              <a:buNone/>
              <a:defRPr/>
            </a:pPr>
            <a:endParaRPr lang="en-US" sz="2500" dirty="0"/>
          </a:p>
          <a:p>
            <a:pPr indent="457200">
              <a:defRPr/>
            </a:pPr>
            <a:r>
              <a:rPr lang="en-US" sz="2500" dirty="0"/>
              <a:t>May be able to stay with current supplier if renting </a:t>
            </a:r>
            <a:r>
              <a:rPr lang="en-US" sz="2500" dirty="0" smtClean="0"/>
              <a:t>	from </a:t>
            </a:r>
            <a:r>
              <a:rPr lang="en-US" sz="2500" dirty="0"/>
              <a:t>supplier who elects to be “grandfathered</a:t>
            </a:r>
            <a:r>
              <a:rPr lang="en-US" sz="2500" dirty="0" smtClean="0"/>
              <a:t>”</a:t>
            </a:r>
          </a:p>
          <a:p>
            <a:pPr marL="0" indent="457200">
              <a:buNone/>
              <a:defRPr/>
            </a:pPr>
            <a:endParaRPr lang="en-US" sz="2500" dirty="0"/>
          </a:p>
          <a:p>
            <a:pPr indent="457200">
              <a:defRPr/>
            </a:pPr>
            <a:r>
              <a:rPr lang="en-US" sz="2500" dirty="0"/>
              <a:t>If in </a:t>
            </a:r>
            <a:r>
              <a:rPr lang="en-US" sz="2500" dirty="0" smtClean="0"/>
              <a:t>Medicare Advantage </a:t>
            </a:r>
            <a:r>
              <a:rPr lang="en-US" sz="2500" dirty="0"/>
              <a:t>plan, </a:t>
            </a:r>
            <a:r>
              <a:rPr lang="en-US" sz="2500" dirty="0" smtClean="0"/>
              <a:t>beneficiary should 	check with the plan</a:t>
            </a:r>
            <a:endParaRPr lang="en-US" sz="2500" dirty="0"/>
          </a:p>
        </p:txBody>
      </p:sp>
      <p:sp>
        <p:nvSpPr>
          <p:cNvPr id="30722" name="Date Placeholder 3"/>
          <p:cNvSpPr>
            <a:spLocks noGrp="1"/>
          </p:cNvSpPr>
          <p:nvPr>
            <p:ph type="dt" sz="half"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cs typeface="Arial" charset="0"/>
              </a:rPr>
              <a:t>February 2013</a:t>
            </a:r>
          </a:p>
        </p:txBody>
      </p:sp>
      <p:sp>
        <p:nvSpPr>
          <p:cNvPr id="30723"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2EA9E3E-EC32-42A5-950A-C23016F99CE9}" type="slidenum">
              <a:rPr lang="en-US" smtClean="0">
                <a:latin typeface="Arial" charset="0"/>
                <a:cs typeface="Arial" charset="0"/>
              </a:rPr>
              <a:pPr fontAlgn="base">
                <a:spcBef>
                  <a:spcPct val="0"/>
                </a:spcBef>
                <a:spcAft>
                  <a:spcPct val="0"/>
                </a:spcAft>
              </a:pPr>
              <a:t>10</a:t>
            </a:fld>
            <a:endParaRPr lang="en-US" smtClean="0">
              <a:latin typeface="Arial" charset="0"/>
              <a:cs typeface="Arial" charset="0"/>
            </a:endParaRPr>
          </a:p>
        </p:txBody>
      </p:sp>
      <p:sp>
        <p:nvSpPr>
          <p:cNvPr id="6" name="Footer Placeholder 5"/>
          <p:cNvSpPr>
            <a:spLocks noGrp="1"/>
          </p:cNvSpPr>
          <p:nvPr>
            <p:ph type="ftr" sz="quarter" idx="11"/>
          </p:nvPr>
        </p:nvSpPr>
        <p:spPr/>
        <p:txBody>
          <a:bodyPr/>
          <a:lstStyle/>
          <a:p>
            <a:pPr>
              <a:defRPr/>
            </a:pPr>
            <a:r>
              <a:rPr lang="en-US" smtClean="0"/>
              <a:t>Competitive Bidding Program</a:t>
            </a:r>
            <a:endParaRPr lang="en-US" dirty="0"/>
          </a:p>
        </p:txBody>
      </p:sp>
    </p:spTree>
    <p:extLst>
      <p:ext uri="{BB962C8B-B14F-4D97-AF65-F5344CB8AC3E}">
        <p14:creationId xmlns:p14="http://schemas.microsoft.com/office/powerpoint/2010/main" val="35263435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solidFill>
                  <a:srgbClr val="0070C0"/>
                </a:solidFill>
              </a:rPr>
              <a:t>What Beneficiaries Need To Do</a:t>
            </a:r>
          </a:p>
        </p:txBody>
      </p:sp>
      <p:sp>
        <p:nvSpPr>
          <p:cNvPr id="3" name="Content Placeholder 2"/>
          <p:cNvSpPr>
            <a:spLocks noGrp="1"/>
          </p:cNvSpPr>
          <p:nvPr>
            <p:ph idx="1"/>
          </p:nvPr>
        </p:nvSpPr>
        <p:spPr>
          <a:xfrm>
            <a:off x="457200" y="1295400"/>
            <a:ext cx="8229600" cy="5105400"/>
          </a:xfrm>
        </p:spPr>
        <p:txBody>
          <a:bodyPr>
            <a:normAutofit fontScale="92500"/>
          </a:bodyPr>
          <a:lstStyle/>
          <a:p>
            <a:pPr>
              <a:defRPr/>
            </a:pPr>
            <a:r>
              <a:rPr lang="en-US" sz="2600" b="1" dirty="0" smtClean="0"/>
              <a:t>Beneficiaries who live in or will visit a CBA and need medical items included in the program, should</a:t>
            </a:r>
          </a:p>
          <a:p>
            <a:pPr lvl="1">
              <a:defRPr/>
            </a:pPr>
            <a:r>
              <a:rPr lang="en-US" sz="2200" dirty="0" smtClean="0"/>
              <a:t>Find out if the ZIP Code where they live or visit is included in a CBA</a:t>
            </a:r>
          </a:p>
          <a:p>
            <a:pPr lvl="1">
              <a:defRPr/>
            </a:pPr>
            <a:r>
              <a:rPr lang="en-US" sz="2200" dirty="0" smtClean="0"/>
              <a:t>Find out if the items they need are included in the Medicare Competitive Bidding Program in that area</a:t>
            </a:r>
          </a:p>
          <a:p>
            <a:pPr lvl="1">
              <a:defRPr/>
            </a:pPr>
            <a:r>
              <a:rPr lang="en-US" sz="2200" dirty="0" smtClean="0"/>
              <a:t>Find out which suppliers are contract suppliers for their items for the Medicare Competitive Bidding Program </a:t>
            </a:r>
          </a:p>
          <a:p>
            <a:pPr marL="457200" lvl="1" indent="0">
              <a:buNone/>
              <a:defRPr/>
            </a:pPr>
            <a:endParaRPr lang="en-US" sz="2200" dirty="0" smtClean="0"/>
          </a:p>
          <a:p>
            <a:pPr>
              <a:defRPr/>
            </a:pPr>
            <a:r>
              <a:rPr lang="en-US" sz="2600" b="1" dirty="0" smtClean="0"/>
              <a:t>Visit </a:t>
            </a:r>
            <a:r>
              <a:rPr lang="en-US" sz="2600" b="1" dirty="0" smtClean="0">
                <a:hlinkClick r:id="rId3"/>
              </a:rPr>
              <a:t>www.medicare.gov</a:t>
            </a:r>
            <a:r>
              <a:rPr lang="en-US" sz="2600" b="1" dirty="0" smtClean="0"/>
              <a:t> or </a:t>
            </a:r>
          </a:p>
          <a:p>
            <a:pPr marL="0" indent="0">
              <a:buNone/>
              <a:defRPr/>
            </a:pPr>
            <a:endParaRPr lang="en-US" sz="2600" dirty="0" smtClean="0"/>
          </a:p>
          <a:p>
            <a:pPr>
              <a:defRPr/>
            </a:pPr>
            <a:r>
              <a:rPr lang="en-US" sz="2600" b="1" dirty="0" smtClean="0"/>
              <a:t>Call 1-800-MEDICARE (1-800-633-4227) to find this information</a:t>
            </a:r>
          </a:p>
          <a:p>
            <a:pPr lvl="1">
              <a:defRPr/>
            </a:pPr>
            <a:r>
              <a:rPr lang="en-US" sz="2200" dirty="0" smtClean="0"/>
              <a:t>TTY users call 1-877-486-2048</a:t>
            </a:r>
          </a:p>
          <a:p>
            <a:endParaRPr lang="en-US" dirty="0"/>
          </a:p>
        </p:txBody>
      </p:sp>
      <p:sp>
        <p:nvSpPr>
          <p:cNvPr id="4" name="Date Placeholder 3"/>
          <p:cNvSpPr>
            <a:spLocks noGrp="1"/>
          </p:cNvSpPr>
          <p:nvPr>
            <p:ph type="dt" sz="half" idx="10"/>
          </p:nvPr>
        </p:nvSpPr>
        <p:spPr/>
        <p:txBody>
          <a:bodyPr/>
          <a:lstStyle/>
          <a:p>
            <a:pPr fontAlgn="base">
              <a:spcBef>
                <a:spcPct val="0"/>
              </a:spcBef>
              <a:spcAft>
                <a:spcPct val="0"/>
              </a:spcAft>
            </a:pPr>
            <a:r>
              <a:rPr lang="en-US" dirty="0" smtClean="0">
                <a:latin typeface="Arial" charset="0"/>
                <a:cs typeface="Arial" charset="0"/>
              </a:rPr>
              <a:t>February 2013</a:t>
            </a:r>
          </a:p>
        </p:txBody>
      </p:sp>
      <p:sp>
        <p:nvSpPr>
          <p:cNvPr id="5" name="Slide Number Placeholder 4"/>
          <p:cNvSpPr>
            <a:spLocks noGrp="1"/>
          </p:cNvSpPr>
          <p:nvPr>
            <p:ph type="sldNum" sz="quarter" idx="12"/>
          </p:nvPr>
        </p:nvSpPr>
        <p:spPr/>
        <p:txBody>
          <a:bodyPr/>
          <a:lstStyle/>
          <a:p>
            <a:pPr>
              <a:defRPr/>
            </a:pPr>
            <a:fld id="{DBCBD557-6092-42FF-ABAA-3D2E3239336B}" type="slidenum">
              <a:rPr lang="en-US" smtClean="0"/>
              <a:pPr>
                <a:defRPr/>
              </a:pPr>
              <a:t>11</a:t>
            </a:fld>
            <a:endParaRPr lang="en-US" dirty="0"/>
          </a:p>
        </p:txBody>
      </p:sp>
      <p:sp>
        <p:nvSpPr>
          <p:cNvPr id="6" name="Footer Placeholder 5"/>
          <p:cNvSpPr>
            <a:spLocks noGrp="1"/>
          </p:cNvSpPr>
          <p:nvPr>
            <p:ph type="ftr" sz="quarter" idx="11"/>
          </p:nvPr>
        </p:nvSpPr>
        <p:spPr/>
        <p:txBody>
          <a:bodyPr/>
          <a:lstStyle/>
          <a:p>
            <a:pPr>
              <a:defRPr/>
            </a:pPr>
            <a:r>
              <a:rPr lang="en-US" smtClean="0"/>
              <a:t>Competitive Bidding Program</a:t>
            </a:r>
            <a:endParaRPr lang="en-US" dirty="0"/>
          </a:p>
        </p:txBody>
      </p:sp>
    </p:spTree>
    <p:extLst>
      <p:ext uri="{BB962C8B-B14F-4D97-AF65-F5344CB8AC3E}">
        <p14:creationId xmlns:p14="http://schemas.microsoft.com/office/powerpoint/2010/main" val="17516171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b="1" u="sng" dirty="0">
                <a:solidFill>
                  <a:srgbClr val="0070C0"/>
                </a:solidFill>
              </a:rPr>
              <a:t>Appendix: Round 2 MSAs</a:t>
            </a:r>
          </a:p>
        </p:txBody>
      </p:sp>
    </p:spTree>
    <p:extLst>
      <p:ext uri="{BB962C8B-B14F-4D97-AF65-F5344CB8AC3E}">
        <p14:creationId xmlns:p14="http://schemas.microsoft.com/office/powerpoint/2010/main" val="42232150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rot="10800000" flipV="1">
            <a:off x="457200" y="6705600"/>
            <a:ext cx="2133600" cy="152400"/>
          </a:xfrm>
          <a:prstGeom prst="rect">
            <a:avLst/>
          </a:prstGeom>
        </p:spPr>
        <p:txBody>
          <a:bodyPr/>
          <a:lstStyle/>
          <a:p>
            <a:pPr>
              <a:defRPr/>
            </a:pPr>
            <a:r>
              <a:rPr lang="en-US" sz="1400" dirty="0" smtClean="0"/>
              <a:t>January 2013</a:t>
            </a:r>
            <a:endParaRPr lang="en-US" sz="1400" dirty="0"/>
          </a:p>
        </p:txBody>
      </p:sp>
      <p:sp>
        <p:nvSpPr>
          <p:cNvPr id="6" name="Footer Placeholder 5"/>
          <p:cNvSpPr>
            <a:spLocks noGrp="1"/>
          </p:cNvSpPr>
          <p:nvPr>
            <p:ph type="ftr" sz="quarter" idx="11"/>
          </p:nvPr>
        </p:nvSpPr>
        <p:spPr>
          <a:xfrm>
            <a:off x="3124200" y="6553200"/>
            <a:ext cx="2895600" cy="304800"/>
          </a:xfrm>
          <a:prstGeom prst="rect">
            <a:avLst/>
          </a:prstGeom>
        </p:spPr>
        <p:txBody>
          <a:bodyPr/>
          <a:lstStyle/>
          <a:p>
            <a:pPr>
              <a:defRPr/>
            </a:pPr>
            <a:r>
              <a:rPr lang="en-US" sz="1400" dirty="0" smtClean="0"/>
              <a:t>Competitive Bidding Program</a:t>
            </a:r>
            <a:endParaRPr lang="en-US" sz="1400" dirty="0"/>
          </a:p>
        </p:txBody>
      </p:sp>
      <p:sp>
        <p:nvSpPr>
          <p:cNvPr id="8" name="Slide Number Placeholder 5"/>
          <p:cNvSpPr>
            <a:spLocks noGrp="1"/>
          </p:cNvSpPr>
          <p:nvPr>
            <p:ph type="sldNum" sz="quarter" idx="12"/>
          </p:nvPr>
        </p:nvSpPr>
        <p:spPr bwMode="auto">
          <a:xfrm>
            <a:off x="7924800" y="6629399"/>
            <a:ext cx="990600" cy="228601"/>
          </a:xfrm>
          <a:noFill/>
          <a:ln>
            <a:miter lim="800000"/>
            <a:headEnd/>
            <a:tailEnd/>
          </a:ln>
        </p:spPr>
        <p:txBody>
          <a:bodyPr wrap="square" numCol="1" anchorCtr="0" compatLnSpc="1">
            <a:prstTxWarp prst="textNoShape">
              <a:avLst/>
            </a:prstTxWarp>
          </a:bodyPr>
          <a:lstStyle/>
          <a:p>
            <a:pPr fontAlgn="base">
              <a:spcBef>
                <a:spcPct val="0"/>
              </a:spcBef>
              <a:spcAft>
                <a:spcPct val="0"/>
              </a:spcAft>
            </a:pPr>
            <a:fld id="{283CEA1B-94DE-4183-B5C0-76B19958D902}" type="slidenum">
              <a:rPr lang="en-US" smtClean="0">
                <a:latin typeface="Arial" charset="0"/>
                <a:cs typeface="Arial" charset="0"/>
              </a:rPr>
              <a:pPr fontAlgn="base">
                <a:spcBef>
                  <a:spcPct val="0"/>
                </a:spcBef>
                <a:spcAft>
                  <a:spcPct val="0"/>
                </a:spcAft>
              </a:pPr>
              <a:t>13</a:t>
            </a:fld>
            <a:endParaRPr lang="en-US" dirty="0" smtClean="0">
              <a:latin typeface="Arial" charset="0"/>
              <a:cs typeface="Arial" charset="0"/>
            </a:endParaRPr>
          </a:p>
        </p:txBody>
      </p:sp>
      <p:graphicFrame>
        <p:nvGraphicFramePr>
          <p:cNvPr id="7" name="Table 6"/>
          <p:cNvGraphicFramePr>
            <a:graphicFrameLocks noGrp="1"/>
          </p:cNvGraphicFramePr>
          <p:nvPr/>
        </p:nvGraphicFramePr>
        <p:xfrm>
          <a:off x="304800" y="213359"/>
          <a:ext cx="8610600" cy="6339840"/>
        </p:xfrm>
        <a:graphic>
          <a:graphicData uri="http://schemas.openxmlformats.org/drawingml/2006/table">
            <a:tbl>
              <a:tblPr firstRow="1" bandRow="1">
                <a:tableStyleId>{5C22544A-7EE6-4342-B048-85BDC9FD1C3A}</a:tableStyleId>
              </a:tblPr>
              <a:tblGrid>
                <a:gridCol w="8610600"/>
              </a:tblGrid>
              <a:tr h="558238">
                <a:tc>
                  <a:txBody>
                    <a:bodyPr/>
                    <a:lstStyle/>
                    <a:p>
                      <a:pPr algn="ctr"/>
                      <a:r>
                        <a:rPr lang="en-US" sz="3200" dirty="0" smtClean="0"/>
                        <a:t>Region I:</a:t>
                      </a:r>
                      <a:r>
                        <a:rPr lang="en-US" sz="3200" baseline="0" dirty="0" smtClean="0"/>
                        <a:t> Round 2 MSAs</a:t>
                      </a:r>
                      <a:endParaRPr lang="en-US" sz="3200" dirty="0"/>
                    </a:p>
                  </a:txBody>
                  <a:tcPr/>
                </a:tc>
              </a:tr>
              <a:tr h="14102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dirty="0" smtClean="0"/>
                        <a:t>Connecticut</a:t>
                      </a:r>
                      <a:r>
                        <a:rPr lang="en-US" sz="2400" b="1" baseline="0" dirty="0" smtClean="0"/>
                        <a:t> </a:t>
                      </a:r>
                      <a:endParaRPr lang="en-US" sz="2400" b="1" dirty="0" smtClean="0"/>
                    </a:p>
                    <a:p>
                      <a:pPr marL="457200" lvl="1" indent="-220663">
                        <a:buFont typeface="Arial" pitchFamily="34" charset="0"/>
                        <a:buChar char="•"/>
                      </a:pPr>
                      <a:r>
                        <a:rPr lang="en-US" sz="2200" kern="1200" dirty="0" smtClean="0">
                          <a:solidFill>
                            <a:schemeClr val="dk1"/>
                          </a:solidFill>
                          <a:latin typeface="+mn-lt"/>
                          <a:ea typeface="+mn-ea"/>
                          <a:cs typeface="+mn-cs"/>
                        </a:rPr>
                        <a:t>Bridgeport-Stamford-Norwalk, CT</a:t>
                      </a:r>
                    </a:p>
                    <a:p>
                      <a:pPr marL="457200" lvl="0" indent="-220663">
                        <a:buFont typeface="Arial" pitchFamily="34" charset="0"/>
                        <a:buChar char="•"/>
                      </a:pPr>
                      <a:r>
                        <a:rPr lang="en-US" sz="2200" kern="1200" dirty="0" smtClean="0">
                          <a:solidFill>
                            <a:schemeClr val="dk1"/>
                          </a:solidFill>
                          <a:latin typeface="+mn-lt"/>
                          <a:ea typeface="+mn-ea"/>
                          <a:cs typeface="+mn-cs"/>
                        </a:rPr>
                        <a:t>Hartford-West Hartford-East Hartford, CT</a:t>
                      </a:r>
                    </a:p>
                    <a:p>
                      <a:pPr marL="457200" lvl="0" indent="-220663">
                        <a:buFont typeface="Arial" pitchFamily="34" charset="0"/>
                        <a:buChar char="•"/>
                      </a:pPr>
                      <a:r>
                        <a:rPr lang="en-US" sz="2200" kern="1200" dirty="0" smtClean="0">
                          <a:solidFill>
                            <a:schemeClr val="dk1"/>
                          </a:solidFill>
                          <a:latin typeface="+mn-lt"/>
                          <a:ea typeface="+mn-ea"/>
                          <a:cs typeface="+mn-cs"/>
                        </a:rPr>
                        <a:t>New Haven-Milford, CT</a:t>
                      </a:r>
                      <a:endParaRPr lang="en-US" sz="2200" kern="1200" dirty="0">
                        <a:solidFill>
                          <a:schemeClr val="dk1"/>
                        </a:solidFill>
                        <a:latin typeface="+mn-lt"/>
                        <a:ea typeface="+mn-ea"/>
                        <a:cs typeface="+mn-cs"/>
                      </a:endParaRPr>
                    </a:p>
                  </a:txBody>
                  <a:tcPr/>
                </a:tc>
              </a:tr>
              <a:tr h="440714">
                <a:tc>
                  <a:txBody>
                    <a:bodyPr/>
                    <a:lstStyle/>
                    <a:p>
                      <a:r>
                        <a:rPr lang="en-US" sz="2400" b="1" dirty="0" smtClean="0"/>
                        <a:t>Maine:</a:t>
                      </a:r>
                      <a:r>
                        <a:rPr lang="en-US" sz="2400" b="1" baseline="0" dirty="0" smtClean="0"/>
                        <a:t> </a:t>
                      </a:r>
                      <a:r>
                        <a:rPr lang="en-US" sz="2200" b="0" baseline="0" dirty="0" smtClean="0"/>
                        <a:t>None</a:t>
                      </a:r>
                      <a:endParaRPr lang="en-US" sz="2200" b="1" dirty="0"/>
                    </a:p>
                  </a:txBody>
                  <a:tcPr/>
                </a:tc>
              </a:tr>
              <a:tr h="1733477">
                <a:tc>
                  <a:txBody>
                    <a:bodyPr/>
                    <a:lstStyle/>
                    <a:p>
                      <a:r>
                        <a:rPr lang="en-US" sz="2400" b="1" dirty="0" smtClean="0"/>
                        <a:t>Massachusetts</a:t>
                      </a:r>
                      <a:r>
                        <a:rPr lang="en-US" sz="2400" b="1" baseline="0" dirty="0" smtClean="0"/>
                        <a:t> </a:t>
                      </a:r>
                    </a:p>
                    <a:p>
                      <a:pPr marL="457200" lvl="0" indent="-220663">
                        <a:buFont typeface="Arial" pitchFamily="34" charset="0"/>
                        <a:buChar char="•"/>
                      </a:pPr>
                      <a:r>
                        <a:rPr lang="en-US" sz="2200" kern="1200" dirty="0" smtClean="0">
                          <a:solidFill>
                            <a:schemeClr val="dk1"/>
                          </a:solidFill>
                          <a:latin typeface="+mn-lt"/>
                          <a:ea typeface="+mn-ea"/>
                          <a:cs typeface="+mn-cs"/>
                        </a:rPr>
                        <a:t>Boston-Cambridge-Quincy, MA-NH </a:t>
                      </a:r>
                    </a:p>
                    <a:p>
                      <a:pPr marL="457200" lvl="0" indent="-220663">
                        <a:buFont typeface="Arial" pitchFamily="34" charset="0"/>
                        <a:buChar char="•"/>
                      </a:pPr>
                      <a:r>
                        <a:rPr lang="en-US" sz="2200" kern="1200" dirty="0" smtClean="0">
                          <a:solidFill>
                            <a:schemeClr val="dk1"/>
                          </a:solidFill>
                          <a:latin typeface="+mn-lt"/>
                          <a:ea typeface="+mn-ea"/>
                          <a:cs typeface="+mn-cs"/>
                        </a:rPr>
                        <a:t>Providence-New Bedford-Fall River, RI-MA </a:t>
                      </a:r>
                    </a:p>
                    <a:p>
                      <a:pPr marL="457200" lvl="0" indent="-220663">
                        <a:buFont typeface="Arial" pitchFamily="34" charset="0"/>
                        <a:buChar char="•"/>
                      </a:pPr>
                      <a:r>
                        <a:rPr lang="en-US" sz="2200" kern="1200" dirty="0" smtClean="0">
                          <a:solidFill>
                            <a:schemeClr val="dk1"/>
                          </a:solidFill>
                          <a:latin typeface="+mn-lt"/>
                          <a:ea typeface="+mn-ea"/>
                          <a:cs typeface="+mn-cs"/>
                        </a:rPr>
                        <a:t>Springfield, MA </a:t>
                      </a:r>
                    </a:p>
                    <a:p>
                      <a:pPr marL="457200" lvl="0" indent="-220663">
                        <a:buFont typeface="Arial" pitchFamily="34" charset="0"/>
                        <a:buChar char="•"/>
                      </a:pPr>
                      <a:r>
                        <a:rPr lang="en-US" sz="2200" kern="1200" dirty="0" smtClean="0">
                          <a:solidFill>
                            <a:schemeClr val="dk1"/>
                          </a:solidFill>
                          <a:latin typeface="+mn-lt"/>
                          <a:ea typeface="+mn-ea"/>
                          <a:cs typeface="+mn-cs"/>
                        </a:rPr>
                        <a:t>Worcester, MA </a:t>
                      </a:r>
                    </a:p>
                  </a:txBody>
                  <a:tcPr/>
                </a:tc>
              </a:tr>
              <a:tr h="763905">
                <a:tc>
                  <a:txBody>
                    <a:bodyPr/>
                    <a:lstStyle/>
                    <a:p>
                      <a:r>
                        <a:rPr lang="en-US" sz="2400" b="1" dirty="0" smtClean="0"/>
                        <a:t>New</a:t>
                      </a:r>
                      <a:r>
                        <a:rPr lang="en-US" sz="2400" b="1" baseline="0" dirty="0" smtClean="0"/>
                        <a:t> Hampshire</a:t>
                      </a:r>
                    </a:p>
                    <a:p>
                      <a:pPr marL="457200" marR="0" lvl="0" indent="-220663"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200" kern="1200" dirty="0" smtClean="0">
                          <a:solidFill>
                            <a:schemeClr val="dk1"/>
                          </a:solidFill>
                          <a:latin typeface="+mn-lt"/>
                          <a:ea typeface="+mn-ea"/>
                          <a:cs typeface="+mn-cs"/>
                        </a:rPr>
                        <a:t>Boston-Cambridge-Quincy, MA-NH</a:t>
                      </a:r>
                    </a:p>
                  </a:txBody>
                  <a:tcPr/>
                </a:tc>
              </a:tr>
              <a:tr h="763905">
                <a:tc>
                  <a:txBody>
                    <a:bodyPr/>
                    <a:lstStyle/>
                    <a:p>
                      <a:pPr marL="457200" marR="0" lvl="0" indent="-457200" algn="l" defTabSz="914400" rtl="0" eaLnBrk="1" fontAlgn="auto" latinLnBrk="0" hangingPunct="1">
                        <a:lnSpc>
                          <a:spcPct val="100000"/>
                        </a:lnSpc>
                        <a:spcBef>
                          <a:spcPts val="0"/>
                        </a:spcBef>
                        <a:spcAft>
                          <a:spcPts val="0"/>
                        </a:spcAft>
                        <a:buClrTx/>
                        <a:buSzTx/>
                        <a:buFont typeface="Arial" pitchFamily="34" charset="0"/>
                        <a:buNone/>
                        <a:tabLst/>
                        <a:defRPr/>
                      </a:pPr>
                      <a:r>
                        <a:rPr lang="en-US" sz="2400" b="1" kern="1200" dirty="0" smtClean="0">
                          <a:solidFill>
                            <a:schemeClr val="dk1"/>
                          </a:solidFill>
                          <a:latin typeface="+mn-lt"/>
                          <a:ea typeface="+mn-ea"/>
                          <a:cs typeface="+mn-cs"/>
                        </a:rPr>
                        <a:t>Rhode Island</a:t>
                      </a:r>
                    </a:p>
                    <a:p>
                      <a:pPr marL="457200" marR="0" lvl="0" indent="-220663"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200" kern="1200" dirty="0" smtClean="0">
                          <a:solidFill>
                            <a:schemeClr val="dk1"/>
                          </a:solidFill>
                          <a:latin typeface="+mn-lt"/>
                          <a:ea typeface="+mn-ea"/>
                          <a:cs typeface="+mn-cs"/>
                        </a:rPr>
                        <a:t>Providence-New Bedford-Fall River, RI-MA</a:t>
                      </a:r>
                    </a:p>
                  </a:txBody>
                  <a:tcPr/>
                </a:tc>
              </a:tr>
              <a:tr h="440714">
                <a:tc>
                  <a:txBody>
                    <a:bodyPr/>
                    <a:lstStyle/>
                    <a:p>
                      <a:pPr marL="457200" marR="0" lvl="0" indent="-457200" algn="l" defTabSz="914400" rtl="0" eaLnBrk="1" fontAlgn="auto" latinLnBrk="0" hangingPunct="1">
                        <a:lnSpc>
                          <a:spcPct val="100000"/>
                        </a:lnSpc>
                        <a:spcBef>
                          <a:spcPts val="0"/>
                        </a:spcBef>
                        <a:spcAft>
                          <a:spcPts val="0"/>
                        </a:spcAft>
                        <a:buClrTx/>
                        <a:buSzTx/>
                        <a:buFont typeface="Arial" pitchFamily="34" charset="0"/>
                        <a:buNone/>
                        <a:tabLst/>
                        <a:defRPr/>
                      </a:pPr>
                      <a:r>
                        <a:rPr lang="en-US" sz="2400" b="1" kern="1200" dirty="0" smtClean="0">
                          <a:solidFill>
                            <a:schemeClr val="dk1"/>
                          </a:solidFill>
                          <a:latin typeface="+mn-lt"/>
                          <a:ea typeface="+mn-ea"/>
                          <a:cs typeface="+mn-cs"/>
                        </a:rPr>
                        <a:t>Vermont: </a:t>
                      </a:r>
                      <a:r>
                        <a:rPr lang="en-US" sz="2200" b="0" kern="1200" dirty="0" smtClean="0">
                          <a:solidFill>
                            <a:schemeClr val="dk1"/>
                          </a:solidFill>
                          <a:latin typeface="+mn-lt"/>
                          <a:ea typeface="+mn-ea"/>
                          <a:cs typeface="+mn-cs"/>
                        </a:rPr>
                        <a:t>None</a:t>
                      </a:r>
                      <a:endParaRPr lang="en-US" sz="2400" b="1" kern="1200" dirty="0" smtClean="0">
                        <a:solidFill>
                          <a:schemeClr val="dk1"/>
                        </a:solidFill>
                        <a:latin typeface="+mn-lt"/>
                        <a:ea typeface="+mn-ea"/>
                        <a:cs typeface="+mn-cs"/>
                      </a:endParaRPr>
                    </a:p>
                  </a:txBody>
                  <a:tcPr/>
                </a:tc>
              </a:tr>
            </a:tbl>
          </a:graphicData>
        </a:graphic>
      </p:graphicFrame>
    </p:spTree>
    <p:extLst>
      <p:ext uri="{BB962C8B-B14F-4D97-AF65-F5344CB8AC3E}">
        <p14:creationId xmlns:p14="http://schemas.microsoft.com/office/powerpoint/2010/main" val="14826098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40475"/>
            <a:ext cx="2133600" cy="365125"/>
          </a:xfrm>
          <a:prstGeom prst="rect">
            <a:avLst/>
          </a:prstGeom>
        </p:spPr>
        <p:txBody>
          <a:bodyPr/>
          <a:lstStyle/>
          <a:p>
            <a:pPr>
              <a:defRPr/>
            </a:pPr>
            <a:r>
              <a:rPr lang="en-US" smtClean="0"/>
              <a:t>January 2013</a:t>
            </a:r>
            <a:endParaRPr lang="en-US" dirty="0"/>
          </a:p>
        </p:txBody>
      </p:sp>
      <p:sp>
        <p:nvSpPr>
          <p:cNvPr id="5" name="Slide Number Placeholder 4"/>
          <p:cNvSpPr>
            <a:spLocks noGrp="1"/>
          </p:cNvSpPr>
          <p:nvPr>
            <p:ph type="sldNum" sz="quarter" idx="12"/>
          </p:nvPr>
        </p:nvSpPr>
        <p:spPr>
          <a:xfrm>
            <a:off x="6553200" y="6340475"/>
            <a:ext cx="2133600" cy="365125"/>
          </a:xfrm>
          <a:prstGeom prst="rect">
            <a:avLst/>
          </a:prstGeom>
        </p:spPr>
        <p:txBody>
          <a:bodyPr/>
          <a:lstStyle/>
          <a:p>
            <a:pPr>
              <a:defRPr/>
            </a:pPr>
            <a:fld id="{60BF8179-B63C-46D2-B1B6-36AA5B7B861A}" type="slidenum">
              <a:rPr lang="en-US" smtClean="0"/>
              <a:pPr>
                <a:defRPr/>
              </a:pPr>
              <a:t>14</a:t>
            </a:fld>
            <a:endParaRPr lang="en-US" dirty="0"/>
          </a:p>
        </p:txBody>
      </p:sp>
      <p:graphicFrame>
        <p:nvGraphicFramePr>
          <p:cNvPr id="7" name="Table 6"/>
          <p:cNvGraphicFramePr>
            <a:graphicFrameLocks noGrp="1"/>
          </p:cNvGraphicFramePr>
          <p:nvPr/>
        </p:nvGraphicFramePr>
        <p:xfrm>
          <a:off x="381000" y="304800"/>
          <a:ext cx="8382000" cy="5736202"/>
        </p:xfrm>
        <a:graphic>
          <a:graphicData uri="http://schemas.openxmlformats.org/drawingml/2006/table">
            <a:tbl>
              <a:tblPr firstRow="1" bandRow="1">
                <a:tableStyleId>{5C22544A-7EE6-4342-B048-85BDC9FD1C3A}</a:tableStyleId>
              </a:tblPr>
              <a:tblGrid>
                <a:gridCol w="8382000"/>
              </a:tblGrid>
              <a:tr h="646549">
                <a:tc>
                  <a:txBody>
                    <a:bodyPr/>
                    <a:lstStyle/>
                    <a:p>
                      <a:pPr algn="ctr"/>
                      <a:r>
                        <a:rPr lang="en-US" sz="3200" dirty="0" smtClean="0"/>
                        <a:t>Region II:</a:t>
                      </a:r>
                      <a:r>
                        <a:rPr lang="en-US" sz="3200" baseline="0" dirty="0" smtClean="0"/>
                        <a:t> Round 2 MSAs</a:t>
                      </a:r>
                      <a:endParaRPr lang="en-US" sz="3200" dirty="0"/>
                    </a:p>
                  </a:txBody>
                  <a:tcPr/>
                </a:tc>
              </a:tr>
              <a:tr h="144065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dirty="0" smtClean="0"/>
                        <a:t>New Jersey</a:t>
                      </a:r>
                    </a:p>
                    <a:p>
                      <a:pPr marL="457200" lvl="1" indent="-220663">
                        <a:buFont typeface="Arial" pitchFamily="34" charset="0"/>
                        <a:buChar char="•"/>
                      </a:pPr>
                      <a:r>
                        <a:rPr lang="en-US" sz="2200" dirty="0" smtClean="0"/>
                        <a:t>Allentown-Bethlehem-Easton, PA-NJ </a:t>
                      </a:r>
                    </a:p>
                    <a:p>
                      <a:pPr marL="457200" lvl="1" indent="-220663">
                        <a:buFont typeface="Arial" pitchFamily="34" charset="0"/>
                        <a:buChar char="•"/>
                      </a:pPr>
                      <a:r>
                        <a:rPr lang="en-US" sz="2200" dirty="0" smtClean="0"/>
                        <a:t>New York-Northern New Jersey-Long Island, NY-NJ-PA </a:t>
                      </a:r>
                    </a:p>
                    <a:p>
                      <a:pPr marL="457200" lvl="1" indent="-220663">
                        <a:buFont typeface="Arial" pitchFamily="34" charset="0"/>
                        <a:buChar char="•"/>
                      </a:pPr>
                      <a:r>
                        <a:rPr lang="en-US" sz="2200" dirty="0" smtClean="0"/>
                        <a:t>Philadelphia-Camden-Wilmington, PA-NJ-DE-MD</a:t>
                      </a:r>
                    </a:p>
                  </a:txBody>
                  <a:tcPr/>
                </a:tc>
              </a:tr>
              <a:tr h="2559813">
                <a:tc>
                  <a:txBody>
                    <a:bodyPr/>
                    <a:lstStyle/>
                    <a:p>
                      <a:r>
                        <a:rPr lang="en-US" sz="2400" b="1" dirty="0" smtClean="0"/>
                        <a:t>New York</a:t>
                      </a:r>
                      <a:endParaRPr lang="en-US" sz="2400" b="1" dirty="0"/>
                    </a:p>
                    <a:p>
                      <a:pPr marL="457200" lvl="1" indent="-220663">
                        <a:buFont typeface="Arial" pitchFamily="34" charset="0"/>
                        <a:buChar char="•"/>
                      </a:pPr>
                      <a:r>
                        <a:rPr lang="en-US" sz="2200" dirty="0" smtClean="0"/>
                        <a:t>Albany-Schenectady-Troy, NY </a:t>
                      </a:r>
                    </a:p>
                    <a:p>
                      <a:pPr marL="457200" lvl="1" indent="-220663">
                        <a:buFont typeface="Arial" pitchFamily="34" charset="0"/>
                        <a:buChar char="•"/>
                      </a:pPr>
                      <a:r>
                        <a:rPr lang="en-US" sz="2200" dirty="0" smtClean="0"/>
                        <a:t>Buffalo-Niagara Falls, NY </a:t>
                      </a:r>
                    </a:p>
                    <a:p>
                      <a:pPr marL="457200" lvl="1" indent="-220663">
                        <a:buFont typeface="Arial" pitchFamily="34" charset="0"/>
                        <a:buChar char="•"/>
                      </a:pPr>
                      <a:r>
                        <a:rPr lang="en-US" sz="2200" dirty="0" smtClean="0"/>
                        <a:t>New York-Northern New Jersey-Long Island, NY-NJ-PA </a:t>
                      </a:r>
                    </a:p>
                    <a:p>
                      <a:pPr marL="457200" lvl="1" indent="-220663">
                        <a:buFont typeface="Arial" pitchFamily="34" charset="0"/>
                        <a:buChar char="•"/>
                      </a:pPr>
                      <a:r>
                        <a:rPr lang="en-US" sz="2200" dirty="0" smtClean="0"/>
                        <a:t>Poughkeepsie-Newburgh-Middletown, NY </a:t>
                      </a:r>
                    </a:p>
                    <a:p>
                      <a:pPr marL="457200" lvl="1" indent="-220663">
                        <a:buFont typeface="Arial" pitchFamily="34" charset="0"/>
                        <a:buChar char="•"/>
                      </a:pPr>
                      <a:r>
                        <a:rPr lang="en-US" sz="2200" dirty="0" smtClean="0"/>
                        <a:t>Rochester, NY </a:t>
                      </a:r>
                    </a:p>
                    <a:p>
                      <a:pPr marL="457200" lvl="1" indent="-220663">
                        <a:buFont typeface="Arial" pitchFamily="34" charset="0"/>
                        <a:buChar char="•"/>
                      </a:pPr>
                      <a:r>
                        <a:rPr lang="en-US" sz="2200" dirty="0" smtClean="0"/>
                        <a:t>Syracuse, NY</a:t>
                      </a:r>
                    </a:p>
                  </a:txBody>
                  <a:tcPr/>
                </a:tc>
              </a:tr>
              <a:tr h="533400">
                <a:tc>
                  <a:txBody>
                    <a:bodyPr/>
                    <a:lstStyle/>
                    <a:p>
                      <a:r>
                        <a:rPr lang="en-US" sz="2400" b="1" dirty="0" smtClean="0"/>
                        <a:t>Puerto Rico: </a:t>
                      </a:r>
                      <a:r>
                        <a:rPr lang="en-US" sz="2200" dirty="0" smtClean="0"/>
                        <a:t>None</a:t>
                      </a:r>
                      <a:endParaRPr lang="en-US" sz="2200" dirty="0"/>
                    </a:p>
                  </a:txBody>
                  <a:tcPr/>
                </a:tc>
              </a:tr>
              <a:tr h="533400">
                <a:tc>
                  <a:txBody>
                    <a:bodyPr/>
                    <a:lstStyle/>
                    <a:p>
                      <a:r>
                        <a:rPr lang="en-US" sz="2400" b="1" dirty="0" smtClean="0"/>
                        <a:t>Virgin Islands: </a:t>
                      </a:r>
                      <a:r>
                        <a:rPr lang="en-US" sz="2200" dirty="0" smtClean="0"/>
                        <a:t>None </a:t>
                      </a:r>
                      <a:endParaRPr lang="en-US" sz="2200" dirty="0"/>
                    </a:p>
                  </a:txBody>
                  <a:tcPr/>
                </a:tc>
              </a:tr>
            </a:tbl>
          </a:graphicData>
        </a:graphic>
      </p:graphicFrame>
      <p:sp>
        <p:nvSpPr>
          <p:cNvPr id="6" name="Footer Placeholder 5"/>
          <p:cNvSpPr>
            <a:spLocks noGrp="1"/>
          </p:cNvSpPr>
          <p:nvPr>
            <p:ph type="ftr" sz="quarter" idx="11"/>
          </p:nvPr>
        </p:nvSpPr>
        <p:spPr/>
        <p:txBody>
          <a:bodyPr/>
          <a:lstStyle/>
          <a:p>
            <a:pPr>
              <a:defRPr/>
            </a:pPr>
            <a:r>
              <a:rPr lang="en-US" smtClean="0"/>
              <a:t>Competitive Bidding Program</a:t>
            </a:r>
            <a:endParaRPr lang="en-US" dirty="0"/>
          </a:p>
        </p:txBody>
      </p:sp>
    </p:spTree>
    <p:extLst>
      <p:ext uri="{BB962C8B-B14F-4D97-AF65-F5344CB8AC3E}">
        <p14:creationId xmlns:p14="http://schemas.microsoft.com/office/powerpoint/2010/main" val="8944303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40475"/>
            <a:ext cx="2133600" cy="365125"/>
          </a:xfrm>
          <a:prstGeom prst="rect">
            <a:avLst/>
          </a:prstGeom>
        </p:spPr>
        <p:txBody>
          <a:bodyPr/>
          <a:lstStyle/>
          <a:p>
            <a:pPr>
              <a:defRPr/>
            </a:pPr>
            <a:r>
              <a:rPr lang="en-US" smtClean="0"/>
              <a:t>January 2013</a:t>
            </a:r>
            <a:endParaRPr lang="en-US" dirty="0"/>
          </a:p>
        </p:txBody>
      </p:sp>
      <p:sp>
        <p:nvSpPr>
          <p:cNvPr id="5" name="Slide Number Placeholder 4"/>
          <p:cNvSpPr>
            <a:spLocks noGrp="1"/>
          </p:cNvSpPr>
          <p:nvPr>
            <p:ph type="sldNum" sz="quarter" idx="12"/>
          </p:nvPr>
        </p:nvSpPr>
        <p:spPr>
          <a:xfrm>
            <a:off x="6553200" y="6340475"/>
            <a:ext cx="2133600" cy="365125"/>
          </a:xfrm>
          <a:prstGeom prst="rect">
            <a:avLst/>
          </a:prstGeom>
        </p:spPr>
        <p:txBody>
          <a:bodyPr/>
          <a:lstStyle/>
          <a:p>
            <a:pPr>
              <a:defRPr/>
            </a:pPr>
            <a:fld id="{60BF8179-B63C-46D2-B1B6-36AA5B7B861A}" type="slidenum">
              <a:rPr lang="en-US" smtClean="0"/>
              <a:pPr>
                <a:defRPr/>
              </a:pPr>
              <a:t>15</a:t>
            </a:fld>
            <a:endParaRPr lang="en-US" dirty="0"/>
          </a:p>
        </p:txBody>
      </p:sp>
      <p:graphicFrame>
        <p:nvGraphicFramePr>
          <p:cNvPr id="7" name="Table 6"/>
          <p:cNvGraphicFramePr>
            <a:graphicFrameLocks noGrp="1"/>
          </p:cNvGraphicFramePr>
          <p:nvPr/>
        </p:nvGraphicFramePr>
        <p:xfrm>
          <a:off x="381000" y="304800"/>
          <a:ext cx="8382000" cy="6019800"/>
        </p:xfrm>
        <a:graphic>
          <a:graphicData uri="http://schemas.openxmlformats.org/drawingml/2006/table">
            <a:tbl>
              <a:tblPr firstRow="1" bandRow="1">
                <a:tableStyleId>{5C22544A-7EE6-4342-B048-85BDC9FD1C3A}</a:tableStyleId>
              </a:tblPr>
              <a:tblGrid>
                <a:gridCol w="8382000"/>
              </a:tblGrid>
              <a:tr h="646549">
                <a:tc>
                  <a:txBody>
                    <a:bodyPr/>
                    <a:lstStyle/>
                    <a:p>
                      <a:pPr algn="ctr"/>
                      <a:r>
                        <a:rPr lang="en-US" sz="3200" dirty="0" smtClean="0"/>
                        <a:t>Region III:</a:t>
                      </a:r>
                      <a:r>
                        <a:rPr lang="en-US" sz="3200" baseline="0" dirty="0" smtClean="0"/>
                        <a:t> Round 2 MSAs</a:t>
                      </a:r>
                      <a:endParaRPr lang="en-US" sz="3200" dirty="0"/>
                    </a:p>
                  </a:txBody>
                  <a:tcPr/>
                </a:tc>
              </a:tr>
              <a:tr h="8774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dirty="0" smtClean="0"/>
                        <a:t>Delaware</a:t>
                      </a:r>
                    </a:p>
                    <a:p>
                      <a:pPr marL="457200" lvl="1" indent="-220663">
                        <a:buFont typeface="Arial" pitchFamily="34" charset="0"/>
                        <a:buChar char="•"/>
                      </a:pPr>
                      <a:r>
                        <a:rPr lang="en-US" sz="2200" kern="1200" dirty="0" smtClean="0">
                          <a:solidFill>
                            <a:schemeClr val="dk1"/>
                          </a:solidFill>
                          <a:latin typeface="+mn-lt"/>
                          <a:ea typeface="+mn-ea"/>
                          <a:cs typeface="+mn-cs"/>
                        </a:rPr>
                        <a:t>Philadelphia-Camden-Wilmington, PA-NJ-DE-MD</a:t>
                      </a:r>
                      <a:endParaRPr lang="en-US" sz="2200" kern="1200" dirty="0">
                        <a:solidFill>
                          <a:schemeClr val="dk1"/>
                        </a:solidFill>
                        <a:latin typeface="+mn-lt"/>
                        <a:ea typeface="+mn-ea"/>
                        <a:cs typeface="+mn-cs"/>
                      </a:endParaRPr>
                    </a:p>
                  </a:txBody>
                  <a:tcPr/>
                </a:tc>
              </a:tr>
              <a:tr h="838200">
                <a:tc>
                  <a:txBody>
                    <a:bodyPr/>
                    <a:lstStyle/>
                    <a:p>
                      <a:r>
                        <a:rPr lang="en-US" sz="2400" b="1" dirty="0" smtClean="0"/>
                        <a:t>District</a:t>
                      </a:r>
                      <a:r>
                        <a:rPr lang="en-US" sz="2400" b="1" baseline="0" dirty="0" smtClean="0"/>
                        <a:t> of Columbia</a:t>
                      </a:r>
                      <a:endParaRPr lang="en-US" sz="2400" b="1" dirty="0"/>
                    </a:p>
                    <a:p>
                      <a:pPr marL="457200" lvl="1" indent="-220663">
                        <a:buFont typeface="Arial" pitchFamily="34" charset="0"/>
                        <a:buChar char="•"/>
                      </a:pPr>
                      <a:r>
                        <a:rPr lang="en-US" sz="2200" kern="1200" dirty="0" smtClean="0">
                          <a:solidFill>
                            <a:schemeClr val="dk1"/>
                          </a:solidFill>
                          <a:latin typeface="+mn-lt"/>
                          <a:ea typeface="+mn-ea"/>
                          <a:cs typeface="+mn-cs"/>
                        </a:rPr>
                        <a:t>Washington-Arlington-Alexandria, DC-VA-MD-WV</a:t>
                      </a:r>
                    </a:p>
                  </a:txBody>
                  <a:tcPr/>
                </a:tc>
              </a:tr>
              <a:tr h="1524000">
                <a:tc>
                  <a:txBody>
                    <a:bodyPr/>
                    <a:lstStyle/>
                    <a:p>
                      <a:r>
                        <a:rPr lang="en-US" sz="2400" b="1" dirty="0" smtClean="0"/>
                        <a:t>Maryland</a:t>
                      </a:r>
                    </a:p>
                    <a:p>
                      <a:pPr marL="457200" lvl="0" indent="-220663">
                        <a:buFont typeface="Arial" pitchFamily="34" charset="0"/>
                        <a:buChar char="•"/>
                      </a:pPr>
                      <a:r>
                        <a:rPr lang="en-US" sz="2200" kern="1200" dirty="0" smtClean="0">
                          <a:solidFill>
                            <a:schemeClr val="dk1"/>
                          </a:solidFill>
                          <a:latin typeface="+mn-lt"/>
                          <a:ea typeface="+mn-ea"/>
                          <a:cs typeface="+mn-cs"/>
                        </a:rPr>
                        <a:t>Baltimore-Towson, MD</a:t>
                      </a:r>
                    </a:p>
                    <a:p>
                      <a:pPr marL="457200" lvl="0" indent="-220663">
                        <a:buFont typeface="Arial" pitchFamily="34" charset="0"/>
                        <a:buChar char="•"/>
                      </a:pPr>
                      <a:r>
                        <a:rPr lang="en-US" sz="2200" kern="1200" dirty="0" smtClean="0">
                          <a:solidFill>
                            <a:schemeClr val="dk1"/>
                          </a:solidFill>
                          <a:latin typeface="+mn-lt"/>
                          <a:ea typeface="+mn-ea"/>
                          <a:cs typeface="+mn-cs"/>
                        </a:rPr>
                        <a:t>Philadelphia-Camden-Wilmington, PA-NJ-DE-MD </a:t>
                      </a:r>
                    </a:p>
                    <a:p>
                      <a:pPr marL="457200" marR="0" lvl="0" indent="-220663"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200" kern="1200" dirty="0" smtClean="0">
                          <a:solidFill>
                            <a:schemeClr val="dk1"/>
                          </a:solidFill>
                          <a:latin typeface="+mn-lt"/>
                          <a:ea typeface="+mn-ea"/>
                          <a:cs typeface="+mn-cs"/>
                        </a:rPr>
                        <a:t>Washington-Arlington-Alexandria, DC-VA-MD-WV</a:t>
                      </a:r>
                    </a:p>
                  </a:txBody>
                  <a:tcPr/>
                </a:tc>
              </a:tr>
              <a:tr h="533400">
                <a:tc>
                  <a:txBody>
                    <a:bodyPr/>
                    <a:lstStyle/>
                    <a:p>
                      <a:r>
                        <a:rPr lang="en-US" sz="2400" b="1" dirty="0" smtClean="0"/>
                        <a:t>Pennsylvania</a:t>
                      </a:r>
                    </a:p>
                    <a:p>
                      <a:pPr marL="457200" lvl="0" indent="-220663">
                        <a:buFont typeface="Arial" pitchFamily="34" charset="0"/>
                        <a:buChar char="•"/>
                      </a:pPr>
                      <a:r>
                        <a:rPr lang="en-US" sz="2200" kern="1200" dirty="0" smtClean="0">
                          <a:solidFill>
                            <a:schemeClr val="dk1"/>
                          </a:solidFill>
                          <a:latin typeface="+mn-lt"/>
                          <a:ea typeface="+mn-ea"/>
                          <a:cs typeface="+mn-cs"/>
                        </a:rPr>
                        <a:t>Allentown-Bethlehem-Easton, PA-NJ </a:t>
                      </a:r>
                    </a:p>
                    <a:p>
                      <a:pPr marL="457200" lvl="0" indent="-220663">
                        <a:buFont typeface="Arial" pitchFamily="34" charset="0"/>
                        <a:buChar char="•"/>
                      </a:pPr>
                      <a:r>
                        <a:rPr lang="en-US" sz="2200" kern="1200" dirty="0" smtClean="0">
                          <a:solidFill>
                            <a:schemeClr val="dk1"/>
                          </a:solidFill>
                          <a:latin typeface="+mn-lt"/>
                          <a:ea typeface="+mn-ea"/>
                          <a:cs typeface="+mn-cs"/>
                        </a:rPr>
                        <a:t>New York-Northern New Jersey-Long Island, NY-NJ-PA </a:t>
                      </a:r>
                    </a:p>
                    <a:p>
                      <a:pPr marL="457200" lvl="0" indent="-220663">
                        <a:buFont typeface="Arial" pitchFamily="34" charset="0"/>
                        <a:buChar char="•"/>
                      </a:pPr>
                      <a:r>
                        <a:rPr lang="en-US" sz="2200" kern="1200" dirty="0" smtClean="0">
                          <a:solidFill>
                            <a:schemeClr val="dk1"/>
                          </a:solidFill>
                          <a:latin typeface="+mn-lt"/>
                          <a:ea typeface="+mn-ea"/>
                          <a:cs typeface="+mn-cs"/>
                        </a:rPr>
                        <a:t>Philadelphia-Camden-Wilmington, PA-NJ-DE-MD </a:t>
                      </a:r>
                    </a:p>
                    <a:p>
                      <a:pPr marL="457200" lvl="0" indent="-220663">
                        <a:buFont typeface="Arial" pitchFamily="34" charset="0"/>
                        <a:buChar char="•"/>
                      </a:pPr>
                      <a:r>
                        <a:rPr lang="en-US" sz="2200" kern="1200" dirty="0" smtClean="0">
                          <a:solidFill>
                            <a:schemeClr val="dk1"/>
                          </a:solidFill>
                          <a:latin typeface="+mn-lt"/>
                          <a:ea typeface="+mn-ea"/>
                          <a:cs typeface="+mn-cs"/>
                        </a:rPr>
                        <a:t>Scranton-Wilkes-Barre, PA </a:t>
                      </a:r>
                    </a:p>
                    <a:p>
                      <a:pPr marL="457200" lvl="0" indent="-220663">
                        <a:buFont typeface="Arial" pitchFamily="34" charset="0"/>
                        <a:buChar char="•"/>
                      </a:pPr>
                      <a:r>
                        <a:rPr lang="en-US" sz="2200" kern="1200" dirty="0" smtClean="0">
                          <a:solidFill>
                            <a:schemeClr val="dk1"/>
                          </a:solidFill>
                          <a:latin typeface="+mn-lt"/>
                          <a:ea typeface="+mn-ea"/>
                          <a:cs typeface="+mn-cs"/>
                        </a:rPr>
                        <a:t>Youngstown-Warren-Boardman, OH-PA</a:t>
                      </a:r>
                    </a:p>
                  </a:txBody>
                  <a:tcPr/>
                </a:tc>
              </a:tr>
            </a:tbl>
          </a:graphicData>
        </a:graphic>
      </p:graphicFrame>
      <p:sp>
        <p:nvSpPr>
          <p:cNvPr id="6" name="Footer Placeholder 5"/>
          <p:cNvSpPr>
            <a:spLocks noGrp="1"/>
          </p:cNvSpPr>
          <p:nvPr>
            <p:ph type="ftr" sz="quarter" idx="11"/>
          </p:nvPr>
        </p:nvSpPr>
        <p:spPr/>
        <p:txBody>
          <a:bodyPr/>
          <a:lstStyle/>
          <a:p>
            <a:pPr>
              <a:defRPr/>
            </a:pPr>
            <a:r>
              <a:rPr lang="en-US" smtClean="0"/>
              <a:t>Competitive Bidding Program</a:t>
            </a:r>
            <a:endParaRPr lang="en-US" dirty="0"/>
          </a:p>
        </p:txBody>
      </p:sp>
    </p:spTree>
    <p:extLst>
      <p:ext uri="{BB962C8B-B14F-4D97-AF65-F5344CB8AC3E}">
        <p14:creationId xmlns:p14="http://schemas.microsoft.com/office/powerpoint/2010/main" val="3731460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40475"/>
            <a:ext cx="2133600" cy="365125"/>
          </a:xfrm>
          <a:prstGeom prst="rect">
            <a:avLst/>
          </a:prstGeom>
        </p:spPr>
        <p:txBody>
          <a:bodyPr/>
          <a:lstStyle/>
          <a:p>
            <a:pPr>
              <a:defRPr/>
            </a:pPr>
            <a:r>
              <a:rPr lang="en-US" smtClean="0"/>
              <a:t>January 2013</a:t>
            </a:r>
            <a:endParaRPr lang="en-US" dirty="0"/>
          </a:p>
        </p:txBody>
      </p:sp>
      <p:sp>
        <p:nvSpPr>
          <p:cNvPr id="5" name="Slide Number Placeholder 4"/>
          <p:cNvSpPr>
            <a:spLocks noGrp="1"/>
          </p:cNvSpPr>
          <p:nvPr>
            <p:ph type="sldNum" sz="quarter" idx="12"/>
          </p:nvPr>
        </p:nvSpPr>
        <p:spPr>
          <a:xfrm>
            <a:off x="6553200" y="6340475"/>
            <a:ext cx="2133600" cy="365125"/>
          </a:xfrm>
          <a:prstGeom prst="rect">
            <a:avLst/>
          </a:prstGeom>
        </p:spPr>
        <p:txBody>
          <a:bodyPr/>
          <a:lstStyle/>
          <a:p>
            <a:pPr>
              <a:defRPr/>
            </a:pPr>
            <a:fld id="{60BF8179-B63C-46D2-B1B6-36AA5B7B861A}" type="slidenum">
              <a:rPr lang="en-US" smtClean="0"/>
              <a:pPr>
                <a:defRPr/>
              </a:pPr>
              <a:t>16</a:t>
            </a:fld>
            <a:endParaRPr lang="en-US" dirty="0"/>
          </a:p>
        </p:txBody>
      </p:sp>
      <p:graphicFrame>
        <p:nvGraphicFramePr>
          <p:cNvPr id="7" name="Table 6"/>
          <p:cNvGraphicFramePr>
            <a:graphicFrameLocks noGrp="1"/>
          </p:cNvGraphicFramePr>
          <p:nvPr/>
        </p:nvGraphicFramePr>
        <p:xfrm>
          <a:off x="381000" y="304800"/>
          <a:ext cx="8382000" cy="3429000"/>
        </p:xfrm>
        <a:graphic>
          <a:graphicData uri="http://schemas.openxmlformats.org/drawingml/2006/table">
            <a:tbl>
              <a:tblPr firstRow="1" bandRow="1">
                <a:tableStyleId>{5C22544A-7EE6-4342-B048-85BDC9FD1C3A}</a:tableStyleId>
              </a:tblPr>
              <a:tblGrid>
                <a:gridCol w="8382000"/>
              </a:tblGrid>
              <a:tr h="646549">
                <a:tc>
                  <a:txBody>
                    <a:bodyPr/>
                    <a:lstStyle/>
                    <a:p>
                      <a:pPr algn="ctr"/>
                      <a:r>
                        <a:rPr lang="en-US" sz="3200" dirty="0" smtClean="0"/>
                        <a:t>Region III:</a:t>
                      </a:r>
                      <a:r>
                        <a:rPr lang="en-US" sz="3200" baseline="0" dirty="0" smtClean="0"/>
                        <a:t> Round 2 MSAs</a:t>
                      </a:r>
                      <a:endParaRPr lang="en-US" sz="3200" dirty="0"/>
                    </a:p>
                  </a:txBody>
                  <a:tcPr/>
                </a:tc>
              </a:tr>
              <a:tr h="15632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dirty="0" smtClean="0"/>
                        <a:t>Virginia</a:t>
                      </a:r>
                    </a:p>
                    <a:p>
                      <a:pPr marL="457200" lvl="0" indent="-220663">
                        <a:buFont typeface="Arial" pitchFamily="34" charset="0"/>
                        <a:buChar char="•"/>
                      </a:pPr>
                      <a:r>
                        <a:rPr lang="en-US" sz="2200" kern="1200" dirty="0" smtClean="0">
                          <a:solidFill>
                            <a:schemeClr val="dk1"/>
                          </a:solidFill>
                          <a:latin typeface="+mn-lt"/>
                          <a:ea typeface="+mn-ea"/>
                          <a:cs typeface="+mn-cs"/>
                        </a:rPr>
                        <a:t>Richmond, VA </a:t>
                      </a:r>
                    </a:p>
                    <a:p>
                      <a:pPr marL="457200" lvl="0" indent="-220663">
                        <a:buFont typeface="Arial" pitchFamily="34" charset="0"/>
                        <a:buChar char="•"/>
                      </a:pPr>
                      <a:r>
                        <a:rPr lang="en-US" sz="2200" kern="1200" dirty="0" smtClean="0">
                          <a:solidFill>
                            <a:schemeClr val="dk1"/>
                          </a:solidFill>
                          <a:latin typeface="+mn-lt"/>
                          <a:ea typeface="+mn-ea"/>
                          <a:cs typeface="+mn-cs"/>
                        </a:rPr>
                        <a:t>Virginia Beach-Norfolk-Newport News, VA-NC</a:t>
                      </a:r>
                    </a:p>
                    <a:p>
                      <a:pPr marL="457200" lvl="0" indent="-220663">
                        <a:buFont typeface="Arial" pitchFamily="34" charset="0"/>
                        <a:buChar char="•"/>
                      </a:pPr>
                      <a:r>
                        <a:rPr lang="en-US" sz="2200" kern="1200" dirty="0" smtClean="0">
                          <a:solidFill>
                            <a:schemeClr val="dk1"/>
                          </a:solidFill>
                          <a:latin typeface="+mn-lt"/>
                          <a:ea typeface="+mn-ea"/>
                          <a:cs typeface="+mn-cs"/>
                        </a:rPr>
                        <a:t>Washington-Arlington-Alexandria, DC-VA-MD-WV</a:t>
                      </a:r>
                      <a:endParaRPr lang="en-US" sz="2200" kern="1200" dirty="0">
                        <a:solidFill>
                          <a:schemeClr val="dk1"/>
                        </a:solidFill>
                        <a:latin typeface="+mn-lt"/>
                        <a:ea typeface="+mn-ea"/>
                        <a:cs typeface="+mn-cs"/>
                      </a:endParaRPr>
                    </a:p>
                  </a:txBody>
                  <a:tcPr/>
                </a:tc>
              </a:tr>
              <a:tr h="1219200">
                <a:tc>
                  <a:txBody>
                    <a:bodyPr/>
                    <a:lstStyle/>
                    <a:p>
                      <a:r>
                        <a:rPr lang="en-US" sz="2400" b="1" dirty="0" smtClean="0"/>
                        <a:t>West Virginia </a:t>
                      </a:r>
                      <a:endParaRPr lang="en-US" sz="2400" b="1" dirty="0"/>
                    </a:p>
                    <a:p>
                      <a:pPr marL="457200" lvl="0" indent="-220663">
                        <a:buFont typeface="Arial" pitchFamily="34" charset="0"/>
                        <a:buChar char="•"/>
                      </a:pPr>
                      <a:r>
                        <a:rPr lang="en-US" sz="2200" kern="1200" dirty="0" smtClean="0">
                          <a:solidFill>
                            <a:schemeClr val="dk1"/>
                          </a:solidFill>
                          <a:latin typeface="+mn-lt"/>
                          <a:ea typeface="+mn-ea"/>
                          <a:cs typeface="+mn-cs"/>
                        </a:rPr>
                        <a:t>Huntington-Ashland, WV-KY-OH </a:t>
                      </a:r>
                    </a:p>
                    <a:p>
                      <a:pPr marL="457200" lvl="0" indent="-220663">
                        <a:buFont typeface="Arial" pitchFamily="34" charset="0"/>
                        <a:buChar char="•"/>
                      </a:pPr>
                      <a:r>
                        <a:rPr lang="en-US" sz="2200" kern="1200" dirty="0" smtClean="0">
                          <a:solidFill>
                            <a:schemeClr val="dk1"/>
                          </a:solidFill>
                          <a:latin typeface="+mn-lt"/>
                          <a:ea typeface="+mn-ea"/>
                          <a:cs typeface="+mn-cs"/>
                        </a:rPr>
                        <a:t>Washington-Arlington-Alexandria, DC-VA-MD-WV</a:t>
                      </a:r>
                    </a:p>
                  </a:txBody>
                  <a:tcPr/>
                </a:tc>
              </a:tr>
            </a:tbl>
          </a:graphicData>
        </a:graphic>
      </p:graphicFrame>
      <p:sp>
        <p:nvSpPr>
          <p:cNvPr id="6" name="Footer Placeholder 5"/>
          <p:cNvSpPr>
            <a:spLocks noGrp="1"/>
          </p:cNvSpPr>
          <p:nvPr>
            <p:ph type="ftr" sz="quarter" idx="11"/>
          </p:nvPr>
        </p:nvSpPr>
        <p:spPr/>
        <p:txBody>
          <a:bodyPr/>
          <a:lstStyle/>
          <a:p>
            <a:pPr>
              <a:defRPr/>
            </a:pPr>
            <a:r>
              <a:rPr lang="en-US" smtClean="0"/>
              <a:t>Competitive Bidding Program</a:t>
            </a:r>
            <a:endParaRPr lang="en-US" dirty="0"/>
          </a:p>
        </p:txBody>
      </p:sp>
    </p:spTree>
    <p:extLst>
      <p:ext uri="{BB962C8B-B14F-4D97-AF65-F5344CB8AC3E}">
        <p14:creationId xmlns:p14="http://schemas.microsoft.com/office/powerpoint/2010/main" val="6469208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40475"/>
            <a:ext cx="2133600" cy="365125"/>
          </a:xfrm>
          <a:prstGeom prst="rect">
            <a:avLst/>
          </a:prstGeom>
        </p:spPr>
        <p:txBody>
          <a:bodyPr/>
          <a:lstStyle/>
          <a:p>
            <a:pPr fontAlgn="base">
              <a:spcBef>
                <a:spcPct val="0"/>
              </a:spcBef>
              <a:spcAft>
                <a:spcPct val="0"/>
              </a:spcAft>
            </a:pPr>
            <a:r>
              <a:rPr lang="en-US" dirty="0" smtClean="0">
                <a:latin typeface="Arial" charset="0"/>
                <a:cs typeface="Arial" charset="0"/>
              </a:rPr>
              <a:t>February 2013</a:t>
            </a:r>
          </a:p>
        </p:txBody>
      </p:sp>
      <p:sp>
        <p:nvSpPr>
          <p:cNvPr id="5" name="Slide Number Placeholder 4"/>
          <p:cNvSpPr>
            <a:spLocks noGrp="1"/>
          </p:cNvSpPr>
          <p:nvPr>
            <p:ph type="sldNum" sz="quarter" idx="12"/>
          </p:nvPr>
        </p:nvSpPr>
        <p:spPr>
          <a:xfrm>
            <a:off x="6553200" y="6340475"/>
            <a:ext cx="2133600" cy="365125"/>
          </a:xfrm>
          <a:prstGeom prst="rect">
            <a:avLst/>
          </a:prstGeom>
        </p:spPr>
        <p:txBody>
          <a:bodyPr/>
          <a:lstStyle/>
          <a:p>
            <a:pPr>
              <a:defRPr/>
            </a:pPr>
            <a:fld id="{60BF8179-B63C-46D2-B1B6-36AA5B7B861A}" type="slidenum">
              <a:rPr lang="en-US" smtClean="0"/>
              <a:pPr>
                <a:defRPr/>
              </a:pPr>
              <a:t>17</a:t>
            </a:fld>
            <a:endParaRPr lang="en-US" dirty="0"/>
          </a:p>
        </p:txBody>
      </p:sp>
      <p:graphicFrame>
        <p:nvGraphicFramePr>
          <p:cNvPr id="7" name="Table 6"/>
          <p:cNvGraphicFramePr>
            <a:graphicFrameLocks noGrp="1"/>
          </p:cNvGraphicFramePr>
          <p:nvPr/>
        </p:nvGraphicFramePr>
        <p:xfrm>
          <a:off x="381000" y="304800"/>
          <a:ext cx="8382000" cy="5041328"/>
        </p:xfrm>
        <a:graphic>
          <a:graphicData uri="http://schemas.openxmlformats.org/drawingml/2006/table">
            <a:tbl>
              <a:tblPr firstRow="1" bandRow="1">
                <a:tableStyleId>{5C22544A-7EE6-4342-B048-85BDC9FD1C3A}</a:tableStyleId>
              </a:tblPr>
              <a:tblGrid>
                <a:gridCol w="8382000"/>
              </a:tblGrid>
              <a:tr h="689264">
                <a:tc>
                  <a:txBody>
                    <a:bodyPr/>
                    <a:lstStyle/>
                    <a:p>
                      <a:pPr algn="ctr"/>
                      <a:r>
                        <a:rPr lang="en-US" sz="3200" dirty="0" smtClean="0"/>
                        <a:t>Region IV:</a:t>
                      </a:r>
                      <a:r>
                        <a:rPr lang="en-US" sz="3200" baseline="0" dirty="0" smtClean="0"/>
                        <a:t> Round 2 MSAs</a:t>
                      </a:r>
                      <a:endParaRPr lang="en-US" sz="3200" dirty="0"/>
                    </a:p>
                  </a:txBody>
                  <a:tcPr/>
                </a:tc>
              </a:tr>
              <a:tr h="12157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dirty="0" smtClean="0"/>
                        <a:t>Kentucky</a:t>
                      </a:r>
                      <a:r>
                        <a:rPr lang="en-US" sz="2400" b="1" baseline="0" dirty="0" smtClean="0"/>
                        <a:t> </a:t>
                      </a:r>
                      <a:endParaRPr lang="en-US" sz="2400" b="1" dirty="0" smtClean="0"/>
                    </a:p>
                    <a:p>
                      <a:pPr marL="457200" lvl="0" indent="-220663">
                        <a:buFont typeface="Arial" pitchFamily="34" charset="0"/>
                        <a:buChar char="•"/>
                      </a:pPr>
                      <a:r>
                        <a:rPr lang="en-US" sz="2200" kern="1200" dirty="0" smtClean="0">
                          <a:solidFill>
                            <a:schemeClr val="dk1"/>
                          </a:solidFill>
                          <a:latin typeface="+mn-lt"/>
                          <a:ea typeface="+mn-ea"/>
                          <a:cs typeface="+mn-cs"/>
                        </a:rPr>
                        <a:t>Huntington-Ashland, WV-KY-OH </a:t>
                      </a:r>
                    </a:p>
                    <a:p>
                      <a:pPr marL="457200" lvl="0" indent="-220663">
                        <a:buFont typeface="Arial" pitchFamily="34" charset="0"/>
                        <a:buChar char="•"/>
                      </a:pPr>
                      <a:r>
                        <a:rPr lang="en-US" sz="2200" kern="1200" dirty="0" smtClean="0">
                          <a:solidFill>
                            <a:schemeClr val="dk1"/>
                          </a:solidFill>
                          <a:latin typeface="+mn-lt"/>
                          <a:ea typeface="+mn-ea"/>
                          <a:cs typeface="+mn-cs"/>
                        </a:rPr>
                        <a:t>Louisville/Jefferson County, KY-IN</a:t>
                      </a:r>
                      <a:endParaRPr lang="en-US" sz="2200" kern="1200" dirty="0">
                        <a:solidFill>
                          <a:schemeClr val="dk1"/>
                        </a:solidFill>
                        <a:latin typeface="+mn-lt"/>
                        <a:ea typeface="+mn-ea"/>
                        <a:cs typeface="+mn-cs"/>
                      </a:endParaRPr>
                    </a:p>
                  </a:txBody>
                  <a:tcPr/>
                </a:tc>
              </a:tr>
              <a:tr h="1219200">
                <a:tc>
                  <a:txBody>
                    <a:bodyPr/>
                    <a:lstStyle/>
                    <a:p>
                      <a:r>
                        <a:rPr lang="en-US" sz="2400" b="1" dirty="0" smtClean="0"/>
                        <a:t>Mississippi</a:t>
                      </a:r>
                      <a:endParaRPr lang="en-US" sz="2400" b="1" dirty="0"/>
                    </a:p>
                    <a:p>
                      <a:pPr marL="457200" lvl="0" indent="-220663">
                        <a:buFont typeface="Arial" pitchFamily="34" charset="0"/>
                        <a:buChar char="•"/>
                      </a:pPr>
                      <a:r>
                        <a:rPr lang="en-US" sz="2200" kern="1200" dirty="0" smtClean="0">
                          <a:solidFill>
                            <a:schemeClr val="dk1"/>
                          </a:solidFill>
                          <a:latin typeface="+mn-lt"/>
                          <a:ea typeface="+mn-ea"/>
                          <a:cs typeface="+mn-cs"/>
                        </a:rPr>
                        <a:t>Jackson, MS </a:t>
                      </a:r>
                    </a:p>
                    <a:p>
                      <a:pPr marL="457200" lvl="0" indent="-220663">
                        <a:buFont typeface="Arial" pitchFamily="34" charset="0"/>
                        <a:buChar char="•"/>
                      </a:pPr>
                      <a:r>
                        <a:rPr lang="en-US" sz="2200" kern="1200" dirty="0" smtClean="0">
                          <a:solidFill>
                            <a:schemeClr val="dk1"/>
                          </a:solidFill>
                          <a:latin typeface="+mn-lt"/>
                          <a:ea typeface="+mn-ea"/>
                          <a:cs typeface="+mn-cs"/>
                        </a:rPr>
                        <a:t>Memphis, TN-MS-AR</a:t>
                      </a:r>
                      <a:endParaRPr lang="en-US" sz="2200" kern="1200" dirty="0">
                        <a:solidFill>
                          <a:schemeClr val="dk1"/>
                        </a:solidFill>
                        <a:latin typeface="+mn-lt"/>
                        <a:ea typeface="+mn-ea"/>
                        <a:cs typeface="+mn-cs"/>
                      </a:endParaRPr>
                    </a:p>
                  </a:txBody>
                  <a:tcPr/>
                </a:tc>
              </a:tr>
              <a:tr h="1917128">
                <a:tc>
                  <a:txBody>
                    <a:bodyPr/>
                    <a:lstStyle/>
                    <a:p>
                      <a:pPr marL="457200" lvl="0" indent="-457200">
                        <a:buFont typeface="Arial" pitchFamily="34" charset="0"/>
                        <a:buNone/>
                      </a:pPr>
                      <a:r>
                        <a:rPr lang="en-US" sz="2400" b="1" kern="1200" dirty="0" smtClean="0">
                          <a:solidFill>
                            <a:schemeClr val="dk1"/>
                          </a:solidFill>
                          <a:latin typeface="+mn-lt"/>
                          <a:ea typeface="+mn-ea"/>
                          <a:cs typeface="+mn-cs"/>
                        </a:rPr>
                        <a:t>North</a:t>
                      </a:r>
                      <a:r>
                        <a:rPr lang="en-US" sz="2400" b="1" kern="1200" baseline="0" dirty="0" smtClean="0">
                          <a:solidFill>
                            <a:schemeClr val="dk1"/>
                          </a:solidFill>
                          <a:latin typeface="+mn-lt"/>
                          <a:ea typeface="+mn-ea"/>
                          <a:cs typeface="+mn-cs"/>
                        </a:rPr>
                        <a:t> Carolina</a:t>
                      </a:r>
                    </a:p>
                    <a:p>
                      <a:pPr marL="457200" lvl="0" indent="-220663">
                        <a:buFont typeface="Arial" pitchFamily="34" charset="0"/>
                        <a:buChar char="•"/>
                      </a:pPr>
                      <a:r>
                        <a:rPr lang="en-US" sz="2200" kern="1200" dirty="0" smtClean="0">
                          <a:solidFill>
                            <a:schemeClr val="dk1"/>
                          </a:solidFill>
                          <a:latin typeface="+mn-lt"/>
                          <a:ea typeface="+mn-ea"/>
                          <a:cs typeface="+mn-cs"/>
                        </a:rPr>
                        <a:t>Asheville, NC </a:t>
                      </a:r>
                    </a:p>
                    <a:p>
                      <a:pPr marL="457200" lvl="0" indent="-220663">
                        <a:buFont typeface="Arial" pitchFamily="34" charset="0"/>
                        <a:buChar char="•"/>
                      </a:pPr>
                      <a:r>
                        <a:rPr lang="en-US" sz="2200" kern="1200" dirty="0" smtClean="0">
                          <a:solidFill>
                            <a:schemeClr val="dk1"/>
                          </a:solidFill>
                          <a:latin typeface="+mn-lt"/>
                          <a:ea typeface="+mn-ea"/>
                          <a:cs typeface="+mn-cs"/>
                        </a:rPr>
                        <a:t>Greensboro-High Point, NC </a:t>
                      </a:r>
                    </a:p>
                    <a:p>
                      <a:pPr marL="457200" lvl="0" indent="-220663">
                        <a:buFont typeface="Arial" pitchFamily="34" charset="0"/>
                        <a:buChar char="•"/>
                      </a:pPr>
                      <a:r>
                        <a:rPr lang="en-US" sz="2200" kern="1200" dirty="0" smtClean="0">
                          <a:solidFill>
                            <a:schemeClr val="dk1"/>
                          </a:solidFill>
                          <a:latin typeface="+mn-lt"/>
                          <a:ea typeface="+mn-ea"/>
                          <a:cs typeface="+mn-cs"/>
                        </a:rPr>
                        <a:t>Raleigh-Cary, NC</a:t>
                      </a:r>
                    </a:p>
                    <a:p>
                      <a:pPr marL="457200" lvl="0" indent="-220663">
                        <a:buFont typeface="Arial" pitchFamily="34" charset="0"/>
                        <a:buChar char="•"/>
                      </a:pPr>
                      <a:r>
                        <a:rPr lang="en-US" sz="2200" kern="1200" dirty="0" smtClean="0">
                          <a:solidFill>
                            <a:schemeClr val="dk1"/>
                          </a:solidFill>
                          <a:latin typeface="+mn-lt"/>
                          <a:ea typeface="+mn-ea"/>
                          <a:cs typeface="+mn-cs"/>
                        </a:rPr>
                        <a:t>Virginia Beach-Norfolk-Newport News, VA-NC</a:t>
                      </a:r>
                    </a:p>
                  </a:txBody>
                  <a:tcPr/>
                </a:tc>
              </a:tr>
            </a:tbl>
          </a:graphicData>
        </a:graphic>
      </p:graphicFrame>
      <p:sp>
        <p:nvSpPr>
          <p:cNvPr id="6" name="Footer Placeholder 5"/>
          <p:cNvSpPr>
            <a:spLocks noGrp="1"/>
          </p:cNvSpPr>
          <p:nvPr>
            <p:ph type="ftr" sz="quarter" idx="11"/>
          </p:nvPr>
        </p:nvSpPr>
        <p:spPr/>
        <p:txBody>
          <a:bodyPr/>
          <a:lstStyle/>
          <a:p>
            <a:pPr>
              <a:defRPr/>
            </a:pPr>
            <a:r>
              <a:rPr lang="en-US" smtClean="0"/>
              <a:t>Competitive Bidding Program</a:t>
            </a:r>
            <a:endParaRPr lang="en-US" dirty="0"/>
          </a:p>
        </p:txBody>
      </p:sp>
    </p:spTree>
    <p:extLst>
      <p:ext uri="{BB962C8B-B14F-4D97-AF65-F5344CB8AC3E}">
        <p14:creationId xmlns:p14="http://schemas.microsoft.com/office/powerpoint/2010/main" val="31914788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40475"/>
            <a:ext cx="2133600" cy="365125"/>
          </a:xfrm>
          <a:prstGeom prst="rect">
            <a:avLst/>
          </a:prstGeom>
        </p:spPr>
        <p:txBody>
          <a:bodyPr/>
          <a:lstStyle/>
          <a:p>
            <a:pPr fontAlgn="base">
              <a:spcBef>
                <a:spcPct val="0"/>
              </a:spcBef>
              <a:spcAft>
                <a:spcPct val="0"/>
              </a:spcAft>
            </a:pPr>
            <a:r>
              <a:rPr lang="en-US" dirty="0" smtClean="0">
                <a:latin typeface="Arial" charset="0"/>
                <a:cs typeface="Arial" charset="0"/>
              </a:rPr>
              <a:t>February 2013</a:t>
            </a:r>
          </a:p>
        </p:txBody>
      </p:sp>
      <p:sp>
        <p:nvSpPr>
          <p:cNvPr id="5" name="Slide Number Placeholder 4"/>
          <p:cNvSpPr>
            <a:spLocks noGrp="1"/>
          </p:cNvSpPr>
          <p:nvPr>
            <p:ph type="sldNum" sz="quarter" idx="12"/>
          </p:nvPr>
        </p:nvSpPr>
        <p:spPr>
          <a:xfrm>
            <a:off x="6553200" y="6340475"/>
            <a:ext cx="2133600" cy="365125"/>
          </a:xfrm>
          <a:prstGeom prst="rect">
            <a:avLst/>
          </a:prstGeom>
        </p:spPr>
        <p:txBody>
          <a:bodyPr/>
          <a:lstStyle/>
          <a:p>
            <a:pPr>
              <a:defRPr/>
            </a:pPr>
            <a:fld id="{60BF8179-B63C-46D2-B1B6-36AA5B7B861A}" type="slidenum">
              <a:rPr lang="en-US" smtClean="0"/>
              <a:pPr>
                <a:defRPr/>
              </a:pPr>
              <a:t>18</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441665312"/>
              </p:ext>
            </p:extLst>
          </p:nvPr>
        </p:nvGraphicFramePr>
        <p:xfrm>
          <a:off x="381000" y="304800"/>
          <a:ext cx="8382000" cy="4464050"/>
        </p:xfrm>
        <a:graphic>
          <a:graphicData uri="http://schemas.openxmlformats.org/drawingml/2006/table">
            <a:tbl>
              <a:tblPr firstRow="1" bandRow="1">
                <a:tableStyleId>{5C22544A-7EE6-4342-B048-85BDC9FD1C3A}</a:tableStyleId>
              </a:tblPr>
              <a:tblGrid>
                <a:gridCol w="8382000"/>
              </a:tblGrid>
              <a:tr h="673489">
                <a:tc>
                  <a:txBody>
                    <a:bodyPr/>
                    <a:lstStyle/>
                    <a:p>
                      <a:pPr algn="ctr"/>
                      <a:r>
                        <a:rPr lang="en-US" sz="3200" dirty="0" smtClean="0"/>
                        <a:t>Region IV:</a:t>
                      </a:r>
                      <a:r>
                        <a:rPr lang="en-US" sz="3200" baseline="0" dirty="0" smtClean="0"/>
                        <a:t> Round 2 MSAs</a:t>
                      </a:r>
                      <a:endParaRPr lang="en-US" sz="3200" dirty="0"/>
                    </a:p>
                  </a:txBody>
                  <a:tcPr/>
                </a:tc>
              </a:tr>
              <a:tr h="1917311">
                <a:tc>
                  <a:txBody>
                    <a:bodyPr/>
                    <a:lstStyle/>
                    <a:p>
                      <a:pPr marL="457200" lvl="0" indent="-457200">
                        <a:buFont typeface="Arial" pitchFamily="34" charset="0"/>
                        <a:buNone/>
                      </a:pPr>
                      <a:r>
                        <a:rPr lang="en-US" sz="2400" b="1" kern="1200" dirty="0" smtClean="0">
                          <a:solidFill>
                            <a:schemeClr val="dk1"/>
                          </a:solidFill>
                          <a:latin typeface="+mn-lt"/>
                          <a:ea typeface="+mn-ea"/>
                          <a:cs typeface="+mn-cs"/>
                        </a:rPr>
                        <a:t>South Carolina </a:t>
                      </a:r>
                    </a:p>
                    <a:p>
                      <a:pPr marL="457200" lvl="0" indent="-220663">
                        <a:buFont typeface="Arial" pitchFamily="34" charset="0"/>
                        <a:buChar char="•"/>
                      </a:pPr>
                      <a:r>
                        <a:rPr lang="en-US" sz="2200" kern="1200" dirty="0" smtClean="0">
                          <a:solidFill>
                            <a:schemeClr val="dk1"/>
                          </a:solidFill>
                          <a:latin typeface="+mn-lt"/>
                          <a:ea typeface="+mn-ea"/>
                          <a:cs typeface="+mn-cs"/>
                        </a:rPr>
                        <a:t>Augusta-Richmond County, GA-SC </a:t>
                      </a:r>
                    </a:p>
                    <a:p>
                      <a:pPr marL="457200" lvl="0" indent="-220663">
                        <a:buFont typeface="Arial" pitchFamily="34" charset="0"/>
                        <a:buChar char="•"/>
                      </a:pPr>
                      <a:r>
                        <a:rPr lang="en-US" sz="2200" kern="1200" dirty="0" smtClean="0">
                          <a:solidFill>
                            <a:schemeClr val="dk1"/>
                          </a:solidFill>
                          <a:latin typeface="+mn-lt"/>
                          <a:ea typeface="+mn-ea"/>
                          <a:cs typeface="+mn-cs"/>
                        </a:rPr>
                        <a:t>Charleston-North Charleston-Summerville, SC </a:t>
                      </a:r>
                    </a:p>
                    <a:p>
                      <a:pPr marL="457200" lvl="0" indent="-220663">
                        <a:buFont typeface="Arial" pitchFamily="34" charset="0"/>
                        <a:buChar char="•"/>
                      </a:pPr>
                      <a:r>
                        <a:rPr lang="en-US" sz="2200" kern="1200" dirty="0" smtClean="0">
                          <a:solidFill>
                            <a:schemeClr val="dk1"/>
                          </a:solidFill>
                          <a:latin typeface="+mn-lt"/>
                          <a:ea typeface="+mn-ea"/>
                          <a:cs typeface="+mn-cs"/>
                        </a:rPr>
                        <a:t>Columbia, SC </a:t>
                      </a:r>
                    </a:p>
                    <a:p>
                      <a:pPr marL="457200" lvl="0" indent="-220663">
                        <a:buFont typeface="Arial" pitchFamily="34" charset="0"/>
                        <a:buChar char="•"/>
                      </a:pPr>
                      <a:r>
                        <a:rPr lang="en-US" sz="2200" kern="1200" dirty="0" smtClean="0">
                          <a:solidFill>
                            <a:schemeClr val="dk1"/>
                          </a:solidFill>
                          <a:latin typeface="+mn-lt"/>
                          <a:ea typeface="+mn-ea"/>
                          <a:cs typeface="+mn-cs"/>
                        </a:rPr>
                        <a:t>Greenville-Mauldin-Easley, SC</a:t>
                      </a:r>
                    </a:p>
                  </a:txBody>
                  <a:tcPr/>
                </a:tc>
              </a:tr>
              <a:tr h="1873250">
                <a:tc>
                  <a:txBody>
                    <a:bodyPr/>
                    <a:lstStyle/>
                    <a:p>
                      <a:pPr marL="457200" lvl="0" indent="-457200">
                        <a:buFont typeface="Arial" pitchFamily="34" charset="0"/>
                        <a:buNone/>
                      </a:pPr>
                      <a:r>
                        <a:rPr lang="en-US" sz="2400" b="1" kern="1200" dirty="0" smtClean="0">
                          <a:solidFill>
                            <a:schemeClr val="dk1"/>
                          </a:solidFill>
                          <a:latin typeface="+mn-lt"/>
                          <a:ea typeface="+mn-ea"/>
                          <a:cs typeface="+mn-cs"/>
                        </a:rPr>
                        <a:t>Tennessee</a:t>
                      </a:r>
                    </a:p>
                    <a:p>
                      <a:pPr marL="457200" lvl="0" indent="-220663">
                        <a:buFont typeface="Arial" pitchFamily="34" charset="0"/>
                        <a:buChar char="•"/>
                      </a:pPr>
                      <a:r>
                        <a:rPr lang="en-US" sz="2200" kern="1200" dirty="0" smtClean="0">
                          <a:solidFill>
                            <a:schemeClr val="dk1"/>
                          </a:solidFill>
                          <a:latin typeface="+mn-lt"/>
                          <a:ea typeface="+mn-ea"/>
                          <a:cs typeface="+mn-cs"/>
                        </a:rPr>
                        <a:t>Chattanooga, TN-GA </a:t>
                      </a:r>
                    </a:p>
                    <a:p>
                      <a:pPr marL="457200" lvl="0" indent="-220663">
                        <a:buFont typeface="Arial" pitchFamily="34" charset="0"/>
                        <a:buChar char="•"/>
                      </a:pPr>
                      <a:r>
                        <a:rPr lang="en-US" sz="2200" kern="1200" dirty="0" smtClean="0">
                          <a:solidFill>
                            <a:schemeClr val="dk1"/>
                          </a:solidFill>
                          <a:latin typeface="+mn-lt"/>
                          <a:ea typeface="+mn-ea"/>
                          <a:cs typeface="+mn-cs"/>
                        </a:rPr>
                        <a:t>Knoxville, TN </a:t>
                      </a:r>
                    </a:p>
                    <a:p>
                      <a:pPr marL="457200" lvl="0" indent="-220663">
                        <a:buFont typeface="Arial" pitchFamily="34" charset="0"/>
                        <a:buChar char="•"/>
                      </a:pPr>
                      <a:r>
                        <a:rPr lang="en-US" sz="2200" kern="1200" dirty="0" smtClean="0">
                          <a:solidFill>
                            <a:schemeClr val="dk1"/>
                          </a:solidFill>
                          <a:latin typeface="+mn-lt"/>
                          <a:ea typeface="+mn-ea"/>
                          <a:cs typeface="+mn-cs"/>
                        </a:rPr>
                        <a:t>Memphis, TN-MS-AR</a:t>
                      </a:r>
                    </a:p>
                    <a:p>
                      <a:pPr marL="457200" lvl="0" indent="-220663">
                        <a:buFont typeface="Arial" pitchFamily="34" charset="0"/>
                        <a:buChar char="•"/>
                      </a:pPr>
                      <a:r>
                        <a:rPr lang="en-US" sz="2200" kern="1200" dirty="0" smtClean="0">
                          <a:solidFill>
                            <a:schemeClr val="dk1"/>
                          </a:solidFill>
                          <a:latin typeface="+mn-lt"/>
                          <a:ea typeface="+mn-ea"/>
                          <a:cs typeface="+mn-cs"/>
                        </a:rPr>
                        <a:t>Nashville-Davidson-Murfreesboro-Franklin, TN</a:t>
                      </a:r>
                    </a:p>
                  </a:txBody>
                  <a:tcPr/>
                </a:tc>
              </a:tr>
            </a:tbl>
          </a:graphicData>
        </a:graphic>
      </p:graphicFrame>
      <p:sp>
        <p:nvSpPr>
          <p:cNvPr id="6" name="Footer Placeholder 5"/>
          <p:cNvSpPr>
            <a:spLocks noGrp="1"/>
          </p:cNvSpPr>
          <p:nvPr>
            <p:ph type="ftr" sz="quarter" idx="11"/>
          </p:nvPr>
        </p:nvSpPr>
        <p:spPr/>
        <p:txBody>
          <a:bodyPr/>
          <a:lstStyle/>
          <a:p>
            <a:pPr>
              <a:defRPr/>
            </a:pPr>
            <a:r>
              <a:rPr lang="en-US" smtClean="0"/>
              <a:t>Competitive Bidding Program</a:t>
            </a:r>
            <a:endParaRPr lang="en-US" dirty="0"/>
          </a:p>
        </p:txBody>
      </p:sp>
    </p:spTree>
    <p:extLst>
      <p:ext uri="{BB962C8B-B14F-4D97-AF65-F5344CB8AC3E}">
        <p14:creationId xmlns:p14="http://schemas.microsoft.com/office/powerpoint/2010/main" val="6610281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3"/>
          <p:cNvSpPr>
            <a:spLocks noGrp="1"/>
          </p:cNvSpPr>
          <p:nvPr>
            <p:ph type="dt" sz="half" idx="10"/>
          </p:nvPr>
        </p:nvSpPr>
        <p:spPr/>
        <p:txBody>
          <a:bodyPr/>
          <a:lstStyle/>
          <a:p>
            <a:pPr fontAlgn="base">
              <a:spcBef>
                <a:spcPct val="0"/>
              </a:spcBef>
              <a:spcAft>
                <a:spcPct val="0"/>
              </a:spcAft>
            </a:pPr>
            <a:r>
              <a:rPr lang="en-US" dirty="0" smtClean="0">
                <a:latin typeface="Arial" charset="0"/>
                <a:cs typeface="Arial" charset="0"/>
              </a:rPr>
              <a:t>February 2013</a:t>
            </a:r>
          </a:p>
        </p:txBody>
      </p:sp>
      <p:sp>
        <p:nvSpPr>
          <p:cNvPr id="5" name="Slide Number Placeholder 4"/>
          <p:cNvSpPr>
            <a:spLocks noGrp="1"/>
          </p:cNvSpPr>
          <p:nvPr>
            <p:ph type="sldNum" sz="quarter" idx="12"/>
          </p:nvPr>
        </p:nvSpPr>
        <p:spPr>
          <a:xfrm>
            <a:off x="6553200" y="6340475"/>
            <a:ext cx="2133600" cy="365125"/>
          </a:xfrm>
          <a:prstGeom prst="rect">
            <a:avLst/>
          </a:prstGeom>
        </p:spPr>
        <p:txBody>
          <a:bodyPr/>
          <a:lstStyle/>
          <a:p>
            <a:pPr>
              <a:defRPr/>
            </a:pPr>
            <a:fld id="{60BF8179-B63C-46D2-B1B6-36AA5B7B861A}" type="slidenum">
              <a:rPr lang="en-US" smtClean="0"/>
              <a:pPr>
                <a:defRPr/>
              </a:pPr>
              <a:t>19</a:t>
            </a:fld>
            <a:endParaRPr lang="en-US" dirty="0"/>
          </a:p>
        </p:txBody>
      </p:sp>
      <p:graphicFrame>
        <p:nvGraphicFramePr>
          <p:cNvPr id="7" name="Table 6"/>
          <p:cNvGraphicFramePr>
            <a:graphicFrameLocks noGrp="1"/>
          </p:cNvGraphicFramePr>
          <p:nvPr/>
        </p:nvGraphicFramePr>
        <p:xfrm>
          <a:off x="381000" y="304800"/>
          <a:ext cx="8382000" cy="5943600"/>
        </p:xfrm>
        <a:graphic>
          <a:graphicData uri="http://schemas.openxmlformats.org/drawingml/2006/table">
            <a:tbl>
              <a:tblPr firstRow="1" bandRow="1">
                <a:tableStyleId>{5C22544A-7EE6-4342-B048-85BDC9FD1C3A}</a:tableStyleId>
              </a:tblPr>
              <a:tblGrid>
                <a:gridCol w="8382000"/>
              </a:tblGrid>
              <a:tr h="673489">
                <a:tc>
                  <a:txBody>
                    <a:bodyPr/>
                    <a:lstStyle/>
                    <a:p>
                      <a:pPr algn="ctr"/>
                      <a:r>
                        <a:rPr lang="en-US" sz="3200" dirty="0" smtClean="0"/>
                        <a:t>Region V:</a:t>
                      </a:r>
                      <a:r>
                        <a:rPr lang="en-US" sz="3200" baseline="0" dirty="0" smtClean="0"/>
                        <a:t> Round 2 MSAs</a:t>
                      </a:r>
                      <a:endParaRPr lang="en-US" sz="3200" dirty="0"/>
                    </a:p>
                  </a:txBody>
                  <a:tcPr/>
                </a:tc>
              </a:tr>
              <a:tr h="1231511">
                <a:tc>
                  <a:txBody>
                    <a:bodyPr/>
                    <a:lstStyle/>
                    <a:p>
                      <a:pPr marL="457200" lvl="0" indent="-457200">
                        <a:buFont typeface="Arial" pitchFamily="34" charset="0"/>
                        <a:buNone/>
                      </a:pPr>
                      <a:r>
                        <a:rPr lang="en-US" sz="2400" b="1" kern="1200" dirty="0" smtClean="0">
                          <a:solidFill>
                            <a:schemeClr val="dk1"/>
                          </a:solidFill>
                          <a:latin typeface="+mn-lt"/>
                          <a:ea typeface="+mn-ea"/>
                          <a:cs typeface="+mn-cs"/>
                        </a:rPr>
                        <a:t>Illinois</a:t>
                      </a:r>
                      <a:r>
                        <a:rPr lang="en-US" sz="2400" b="1" kern="1200" baseline="0" dirty="0" smtClean="0">
                          <a:solidFill>
                            <a:schemeClr val="dk1"/>
                          </a:solidFill>
                          <a:latin typeface="+mn-lt"/>
                          <a:ea typeface="+mn-ea"/>
                          <a:cs typeface="+mn-cs"/>
                        </a:rPr>
                        <a:t> </a:t>
                      </a:r>
                      <a:r>
                        <a:rPr lang="en-US" sz="2400" b="1" kern="1200" dirty="0" smtClean="0">
                          <a:solidFill>
                            <a:schemeClr val="dk1"/>
                          </a:solidFill>
                          <a:latin typeface="+mn-lt"/>
                          <a:ea typeface="+mn-ea"/>
                          <a:cs typeface="+mn-cs"/>
                        </a:rPr>
                        <a:t> </a:t>
                      </a:r>
                    </a:p>
                    <a:p>
                      <a:pPr marL="457200" lvl="0" indent="-220663">
                        <a:buFont typeface="Arial" pitchFamily="34" charset="0"/>
                        <a:buChar char="•"/>
                      </a:pPr>
                      <a:r>
                        <a:rPr lang="en-US" sz="2200" kern="1200" dirty="0" smtClean="0">
                          <a:solidFill>
                            <a:schemeClr val="dk1"/>
                          </a:solidFill>
                          <a:latin typeface="+mn-lt"/>
                          <a:ea typeface="+mn-ea"/>
                          <a:cs typeface="+mn-cs"/>
                        </a:rPr>
                        <a:t>Chicago-Joliet-Naperville, IL-IN-WI</a:t>
                      </a:r>
                    </a:p>
                    <a:p>
                      <a:pPr marL="457200" lvl="0" indent="-220663">
                        <a:buFont typeface="Arial" pitchFamily="34" charset="0"/>
                        <a:buChar char="•"/>
                      </a:pPr>
                      <a:r>
                        <a:rPr lang="en-US" sz="2200" kern="1200" dirty="0" smtClean="0">
                          <a:solidFill>
                            <a:schemeClr val="dk1"/>
                          </a:solidFill>
                          <a:latin typeface="+mn-lt"/>
                          <a:ea typeface="+mn-ea"/>
                          <a:cs typeface="+mn-cs"/>
                        </a:rPr>
                        <a:t>St. Louis, MO-IL</a:t>
                      </a:r>
                      <a:endParaRPr lang="en-US" sz="2200" kern="1200" dirty="0">
                        <a:solidFill>
                          <a:schemeClr val="dk1"/>
                        </a:solidFill>
                        <a:latin typeface="+mn-lt"/>
                        <a:ea typeface="+mn-ea"/>
                        <a:cs typeface="+mn-cs"/>
                      </a:endParaRPr>
                    </a:p>
                  </a:txBody>
                  <a:tcPr/>
                </a:tc>
              </a:tr>
              <a:tr h="1524000">
                <a:tc>
                  <a:txBody>
                    <a:bodyPr/>
                    <a:lstStyle/>
                    <a:p>
                      <a:pPr marL="457200" lvl="0" indent="-457200">
                        <a:buFont typeface="Arial" pitchFamily="34" charset="0"/>
                        <a:buNone/>
                      </a:pPr>
                      <a:r>
                        <a:rPr lang="en-US" sz="2400" b="1" kern="1200" dirty="0" smtClean="0">
                          <a:solidFill>
                            <a:schemeClr val="dk1"/>
                          </a:solidFill>
                          <a:latin typeface="+mn-lt"/>
                          <a:ea typeface="+mn-ea"/>
                          <a:cs typeface="+mn-cs"/>
                        </a:rPr>
                        <a:t>Indiana</a:t>
                      </a:r>
                      <a:r>
                        <a:rPr lang="en-US" sz="2400" b="1" kern="1200" baseline="0" dirty="0" smtClean="0">
                          <a:solidFill>
                            <a:schemeClr val="dk1"/>
                          </a:solidFill>
                          <a:latin typeface="+mn-lt"/>
                          <a:ea typeface="+mn-ea"/>
                          <a:cs typeface="+mn-cs"/>
                        </a:rPr>
                        <a:t> </a:t>
                      </a:r>
                      <a:endParaRPr lang="en-US" sz="2400" b="1" kern="1200" dirty="0" smtClean="0">
                        <a:solidFill>
                          <a:schemeClr val="dk1"/>
                        </a:solidFill>
                        <a:latin typeface="+mn-lt"/>
                        <a:ea typeface="+mn-ea"/>
                        <a:cs typeface="+mn-cs"/>
                      </a:endParaRPr>
                    </a:p>
                    <a:p>
                      <a:pPr marL="457200" lvl="0" indent="-220663">
                        <a:buFont typeface="Arial" pitchFamily="34" charset="0"/>
                        <a:buChar char="•"/>
                      </a:pPr>
                      <a:r>
                        <a:rPr lang="en-US" sz="2200" kern="1200" dirty="0" smtClean="0">
                          <a:solidFill>
                            <a:schemeClr val="dk1"/>
                          </a:solidFill>
                          <a:latin typeface="+mn-lt"/>
                          <a:ea typeface="+mn-ea"/>
                          <a:cs typeface="+mn-cs"/>
                        </a:rPr>
                        <a:t>Chicago-Joliet-Naperville, IL-IN-WI</a:t>
                      </a:r>
                    </a:p>
                    <a:p>
                      <a:pPr marL="457200" lvl="0" indent="-220663">
                        <a:buFont typeface="Arial" pitchFamily="34" charset="0"/>
                        <a:buChar char="•"/>
                      </a:pPr>
                      <a:r>
                        <a:rPr lang="en-US" sz="2200" kern="1200" dirty="0" smtClean="0">
                          <a:solidFill>
                            <a:schemeClr val="dk1"/>
                          </a:solidFill>
                          <a:latin typeface="+mn-lt"/>
                          <a:ea typeface="+mn-ea"/>
                          <a:cs typeface="+mn-cs"/>
                        </a:rPr>
                        <a:t>Indianapolis-Carmel, IN</a:t>
                      </a:r>
                    </a:p>
                    <a:p>
                      <a:pPr marL="457200" lvl="0" indent="-220663">
                        <a:buFont typeface="Arial" pitchFamily="34" charset="0"/>
                        <a:buChar char="•"/>
                      </a:pPr>
                      <a:r>
                        <a:rPr lang="en-US" sz="2200" kern="1200" dirty="0" smtClean="0">
                          <a:solidFill>
                            <a:schemeClr val="dk1"/>
                          </a:solidFill>
                          <a:latin typeface="+mn-lt"/>
                          <a:ea typeface="+mn-ea"/>
                          <a:cs typeface="+mn-cs"/>
                        </a:rPr>
                        <a:t>Louisville/Jefferson County, KY-IN</a:t>
                      </a:r>
                      <a:endParaRPr lang="en-US" sz="2200" kern="1200" dirty="0">
                        <a:solidFill>
                          <a:schemeClr val="dk1"/>
                        </a:solidFill>
                        <a:latin typeface="+mn-lt"/>
                        <a:ea typeface="+mn-ea"/>
                        <a:cs typeface="+mn-cs"/>
                      </a:endParaRPr>
                    </a:p>
                  </a:txBody>
                  <a:tcPr/>
                </a:tc>
              </a:tr>
              <a:tr h="1600200">
                <a:tc>
                  <a:txBody>
                    <a:bodyPr/>
                    <a:lstStyle/>
                    <a:p>
                      <a:pPr marL="457200" lvl="0" indent="-457200">
                        <a:buFont typeface="Arial" pitchFamily="34" charset="0"/>
                        <a:buNone/>
                      </a:pPr>
                      <a:r>
                        <a:rPr lang="en-US" sz="2400" b="1" kern="1200" dirty="0" smtClean="0">
                          <a:solidFill>
                            <a:schemeClr val="dk1"/>
                          </a:solidFill>
                          <a:latin typeface="+mn-lt"/>
                          <a:ea typeface="+mn-ea"/>
                          <a:cs typeface="+mn-cs"/>
                        </a:rPr>
                        <a:t>Michigan </a:t>
                      </a:r>
                    </a:p>
                    <a:p>
                      <a:pPr marL="457200" lvl="0" indent="-220663">
                        <a:buFont typeface="Arial" pitchFamily="34" charset="0"/>
                        <a:buChar char="•"/>
                      </a:pPr>
                      <a:r>
                        <a:rPr lang="en-US" sz="2200" kern="1200" dirty="0" smtClean="0">
                          <a:solidFill>
                            <a:schemeClr val="dk1"/>
                          </a:solidFill>
                          <a:latin typeface="+mn-lt"/>
                          <a:ea typeface="+mn-ea"/>
                          <a:cs typeface="+mn-cs"/>
                        </a:rPr>
                        <a:t>Detroit-Warren-Livonia, MI</a:t>
                      </a:r>
                    </a:p>
                    <a:p>
                      <a:pPr marL="457200" lvl="0" indent="-220663">
                        <a:buFont typeface="Arial" pitchFamily="34" charset="0"/>
                        <a:buChar char="•"/>
                      </a:pPr>
                      <a:r>
                        <a:rPr lang="en-US" sz="2200" kern="1200" dirty="0" smtClean="0">
                          <a:solidFill>
                            <a:schemeClr val="dk1"/>
                          </a:solidFill>
                          <a:latin typeface="+mn-lt"/>
                          <a:ea typeface="+mn-ea"/>
                          <a:cs typeface="+mn-cs"/>
                        </a:rPr>
                        <a:t>Flint, MI</a:t>
                      </a:r>
                    </a:p>
                    <a:p>
                      <a:pPr marL="457200" lvl="0" indent="-220663">
                        <a:buFont typeface="Arial" pitchFamily="34" charset="0"/>
                        <a:buChar char="•"/>
                      </a:pPr>
                      <a:r>
                        <a:rPr lang="en-US" sz="2200" kern="1200" dirty="0" smtClean="0">
                          <a:solidFill>
                            <a:schemeClr val="dk1"/>
                          </a:solidFill>
                          <a:latin typeface="+mn-lt"/>
                          <a:ea typeface="+mn-ea"/>
                          <a:cs typeface="+mn-cs"/>
                        </a:rPr>
                        <a:t>Grand Rapids-Wyoming, MI</a:t>
                      </a:r>
                    </a:p>
                  </a:txBody>
                  <a:tcPr/>
                </a:tc>
              </a:tr>
              <a:tr h="914400">
                <a:tc>
                  <a:txBody>
                    <a:bodyPr/>
                    <a:lstStyle/>
                    <a:p>
                      <a:pPr marL="457200" lvl="0" indent="-457200">
                        <a:buFont typeface="Arial" pitchFamily="34" charset="0"/>
                        <a:buNone/>
                      </a:pPr>
                      <a:r>
                        <a:rPr lang="en-US" sz="2400" b="1" kern="1200" baseline="0" dirty="0" smtClean="0">
                          <a:solidFill>
                            <a:schemeClr val="dk1"/>
                          </a:solidFill>
                          <a:latin typeface="+mn-lt"/>
                          <a:ea typeface="+mn-ea"/>
                          <a:cs typeface="+mn-cs"/>
                        </a:rPr>
                        <a:t>Minnesota </a:t>
                      </a:r>
                      <a:r>
                        <a:rPr lang="en-US" sz="2400" b="1" kern="1200" dirty="0" smtClean="0">
                          <a:solidFill>
                            <a:schemeClr val="dk1"/>
                          </a:solidFill>
                          <a:latin typeface="+mn-lt"/>
                          <a:ea typeface="+mn-ea"/>
                          <a:cs typeface="+mn-cs"/>
                        </a:rPr>
                        <a:t> </a:t>
                      </a:r>
                    </a:p>
                    <a:p>
                      <a:pPr marL="457200" lvl="0" indent="-220663">
                        <a:buFont typeface="Arial" pitchFamily="34" charset="0"/>
                        <a:buChar char="•"/>
                      </a:pPr>
                      <a:r>
                        <a:rPr lang="en-US" sz="2200" kern="1200" dirty="0" smtClean="0">
                          <a:solidFill>
                            <a:schemeClr val="dk1"/>
                          </a:solidFill>
                          <a:latin typeface="+mn-lt"/>
                          <a:ea typeface="+mn-ea"/>
                          <a:cs typeface="+mn-cs"/>
                        </a:rPr>
                        <a:t>Minneapolis-St. Paul-Bloomington, MN-WI</a:t>
                      </a:r>
                    </a:p>
                  </a:txBody>
                  <a:tcPr/>
                </a:tc>
              </a:tr>
            </a:tbl>
          </a:graphicData>
        </a:graphic>
      </p:graphicFrame>
      <p:sp>
        <p:nvSpPr>
          <p:cNvPr id="6" name="Footer Placeholder 5"/>
          <p:cNvSpPr>
            <a:spLocks noGrp="1"/>
          </p:cNvSpPr>
          <p:nvPr>
            <p:ph type="ftr" sz="quarter" idx="11"/>
          </p:nvPr>
        </p:nvSpPr>
        <p:spPr/>
        <p:txBody>
          <a:bodyPr/>
          <a:lstStyle/>
          <a:p>
            <a:pPr>
              <a:defRPr/>
            </a:pPr>
            <a:r>
              <a:rPr lang="en-US" smtClean="0"/>
              <a:t>Competitive Bidding Program</a:t>
            </a:r>
            <a:endParaRPr lang="en-US" dirty="0"/>
          </a:p>
        </p:txBody>
      </p:sp>
    </p:spTree>
    <p:extLst>
      <p:ext uri="{BB962C8B-B14F-4D97-AF65-F5344CB8AC3E}">
        <p14:creationId xmlns:p14="http://schemas.microsoft.com/office/powerpoint/2010/main" val="36975682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2" name="Rectangle 2"/>
          <p:cNvSpPr>
            <a:spLocks noGrp="1" noChangeArrowheads="1"/>
          </p:cNvSpPr>
          <p:nvPr>
            <p:ph type="title"/>
          </p:nvPr>
        </p:nvSpPr>
        <p:spPr>
          <a:xfrm>
            <a:off x="0" y="0"/>
            <a:ext cx="9144000" cy="1447800"/>
          </a:xfrm>
        </p:spPr>
        <p:txBody>
          <a:bodyPr>
            <a:normAutofit/>
          </a:bodyPr>
          <a:lstStyle/>
          <a:p>
            <a:pPr>
              <a:defRPr/>
            </a:pPr>
            <a:r>
              <a:rPr lang="en-US" sz="4000" dirty="0" smtClean="0">
                <a:solidFill>
                  <a:srgbClr val="0070C0"/>
                </a:solidFill>
              </a:rPr>
              <a:t> </a:t>
            </a:r>
            <a:r>
              <a:rPr lang="en-US" sz="3600" b="1" dirty="0" smtClean="0">
                <a:solidFill>
                  <a:srgbClr val="0070C0"/>
                </a:solidFill>
              </a:rPr>
              <a:t>Competitive Bidding– A Better Way to Pay</a:t>
            </a:r>
            <a:endParaRPr lang="en-US" sz="3600" b="1" dirty="0">
              <a:solidFill>
                <a:srgbClr val="0070C0"/>
              </a:solidFill>
            </a:endParaRPr>
          </a:p>
        </p:txBody>
      </p:sp>
      <p:sp>
        <p:nvSpPr>
          <p:cNvPr id="399363" name="Rectangle 3"/>
          <p:cNvSpPr>
            <a:spLocks noGrp="1" noChangeArrowheads="1"/>
          </p:cNvSpPr>
          <p:nvPr>
            <p:ph idx="1"/>
          </p:nvPr>
        </p:nvSpPr>
        <p:spPr>
          <a:xfrm>
            <a:off x="457200" y="1600200"/>
            <a:ext cx="8686800" cy="4525963"/>
          </a:xfrm>
        </p:spPr>
        <p:txBody>
          <a:bodyPr/>
          <a:lstStyle/>
          <a:p>
            <a:pPr>
              <a:defRPr/>
            </a:pPr>
            <a:r>
              <a:rPr lang="en-US" b="1" dirty="0" smtClean="0"/>
              <a:t>Program </a:t>
            </a:r>
            <a:r>
              <a:rPr lang="en-US" b="1" dirty="0"/>
              <a:t>will help people with </a:t>
            </a:r>
            <a:r>
              <a:rPr lang="en-US" b="1" dirty="0" smtClean="0"/>
              <a:t>Medicare</a:t>
            </a:r>
          </a:p>
          <a:p>
            <a:pPr marL="685800" lvl="2">
              <a:buFont typeface="Calibri" pitchFamily="34" charset="0"/>
              <a:buChar char="−"/>
              <a:defRPr/>
            </a:pPr>
            <a:r>
              <a:rPr lang="en-US" sz="2800" dirty="0" smtClean="0"/>
              <a:t>Save money</a:t>
            </a:r>
          </a:p>
          <a:p>
            <a:pPr marL="685800" lvl="2">
              <a:buFont typeface="Calibri" pitchFamily="34" charset="0"/>
              <a:buChar char="−"/>
              <a:defRPr/>
            </a:pPr>
            <a:r>
              <a:rPr lang="en-US" sz="2800" dirty="0" smtClean="0"/>
              <a:t>Get quality equipment, supplies and services</a:t>
            </a:r>
          </a:p>
          <a:p>
            <a:pPr marL="457200" lvl="2" indent="0">
              <a:buNone/>
              <a:defRPr/>
            </a:pPr>
            <a:endParaRPr lang="en-US" sz="2800" dirty="0"/>
          </a:p>
          <a:p>
            <a:pPr marL="457200" lvl="2" indent="0">
              <a:buNone/>
              <a:defRPr/>
            </a:pPr>
            <a:endParaRPr lang="en-US" dirty="0" smtClean="0"/>
          </a:p>
          <a:p>
            <a:pPr>
              <a:defRPr/>
            </a:pPr>
            <a:r>
              <a:rPr lang="en-US" b="1" dirty="0" smtClean="0"/>
              <a:t>Program strengthens protections against Medicare fraud</a:t>
            </a:r>
            <a:endParaRPr lang="en-US" sz="3600" b="1" dirty="0"/>
          </a:p>
        </p:txBody>
      </p:sp>
      <p:sp>
        <p:nvSpPr>
          <p:cNvPr id="8194" name="Date Placeholder 3"/>
          <p:cNvSpPr>
            <a:spLocks noGrp="1"/>
          </p:cNvSpPr>
          <p:nvPr>
            <p:ph type="dt" sz="half"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cs typeface="Arial" charset="0"/>
              </a:rPr>
              <a:t>February 2013</a:t>
            </a:r>
          </a:p>
        </p:txBody>
      </p:sp>
      <p:sp>
        <p:nvSpPr>
          <p:cNvPr id="8195"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83CEA1B-94DE-4183-B5C0-76B19958D902}" type="slidenum">
              <a:rPr lang="en-US" smtClean="0">
                <a:latin typeface="Arial" charset="0"/>
                <a:cs typeface="Arial" charset="0"/>
              </a:rPr>
              <a:pPr fontAlgn="base">
                <a:spcBef>
                  <a:spcPct val="0"/>
                </a:spcBef>
                <a:spcAft>
                  <a:spcPct val="0"/>
                </a:spcAft>
              </a:pPr>
              <a:t>2</a:t>
            </a:fld>
            <a:endParaRPr lang="en-US" dirty="0" smtClean="0">
              <a:latin typeface="Arial" charset="0"/>
              <a:cs typeface="Arial" charset="0"/>
            </a:endParaRPr>
          </a:p>
        </p:txBody>
      </p:sp>
      <p:sp>
        <p:nvSpPr>
          <p:cNvPr id="6" name="Footer Placeholder 5"/>
          <p:cNvSpPr>
            <a:spLocks noGrp="1"/>
          </p:cNvSpPr>
          <p:nvPr>
            <p:ph type="ftr" sz="quarter" idx="11"/>
          </p:nvPr>
        </p:nvSpPr>
        <p:spPr/>
        <p:txBody>
          <a:bodyPr/>
          <a:lstStyle/>
          <a:p>
            <a:pPr>
              <a:defRPr/>
            </a:pPr>
            <a:r>
              <a:rPr lang="en-US" smtClean="0"/>
              <a:t>Competitive Bidding Program</a:t>
            </a:r>
            <a:endParaRPr lang="en-US" dirty="0"/>
          </a:p>
        </p:txBody>
      </p:sp>
    </p:spTree>
    <p:extLst>
      <p:ext uri="{BB962C8B-B14F-4D97-AF65-F5344CB8AC3E}">
        <p14:creationId xmlns:p14="http://schemas.microsoft.com/office/powerpoint/2010/main" val="42522901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40475"/>
            <a:ext cx="2133600" cy="365125"/>
          </a:xfrm>
          <a:prstGeom prst="rect">
            <a:avLst/>
          </a:prstGeom>
        </p:spPr>
        <p:txBody>
          <a:bodyPr/>
          <a:lstStyle/>
          <a:p>
            <a:pPr fontAlgn="base">
              <a:spcBef>
                <a:spcPct val="0"/>
              </a:spcBef>
              <a:spcAft>
                <a:spcPct val="0"/>
              </a:spcAft>
            </a:pPr>
            <a:r>
              <a:rPr lang="en-US" dirty="0" smtClean="0">
                <a:latin typeface="Arial" charset="0"/>
                <a:cs typeface="Arial" charset="0"/>
              </a:rPr>
              <a:t>February 2013</a:t>
            </a:r>
          </a:p>
        </p:txBody>
      </p:sp>
      <p:sp>
        <p:nvSpPr>
          <p:cNvPr id="5" name="Slide Number Placeholder 4"/>
          <p:cNvSpPr>
            <a:spLocks noGrp="1"/>
          </p:cNvSpPr>
          <p:nvPr>
            <p:ph type="sldNum" sz="quarter" idx="12"/>
          </p:nvPr>
        </p:nvSpPr>
        <p:spPr>
          <a:xfrm>
            <a:off x="6553200" y="6340475"/>
            <a:ext cx="2133600" cy="365125"/>
          </a:xfrm>
          <a:prstGeom prst="rect">
            <a:avLst/>
          </a:prstGeom>
        </p:spPr>
        <p:txBody>
          <a:bodyPr/>
          <a:lstStyle/>
          <a:p>
            <a:pPr>
              <a:defRPr/>
            </a:pPr>
            <a:fld id="{60BF8179-B63C-46D2-B1B6-36AA5B7B861A}" type="slidenum">
              <a:rPr lang="en-US" smtClean="0"/>
              <a:pPr>
                <a:defRPr/>
              </a:pPr>
              <a:t>20</a:t>
            </a:fld>
            <a:endParaRPr lang="en-US" dirty="0"/>
          </a:p>
        </p:txBody>
      </p:sp>
      <p:graphicFrame>
        <p:nvGraphicFramePr>
          <p:cNvPr id="7" name="Table 6"/>
          <p:cNvGraphicFramePr>
            <a:graphicFrameLocks noGrp="1"/>
          </p:cNvGraphicFramePr>
          <p:nvPr/>
        </p:nvGraphicFramePr>
        <p:xfrm>
          <a:off x="381000" y="304800"/>
          <a:ext cx="8382000" cy="4922520"/>
        </p:xfrm>
        <a:graphic>
          <a:graphicData uri="http://schemas.openxmlformats.org/drawingml/2006/table">
            <a:tbl>
              <a:tblPr firstRow="1" bandRow="1">
                <a:tableStyleId>{5C22544A-7EE6-4342-B048-85BDC9FD1C3A}</a:tableStyleId>
              </a:tblPr>
              <a:tblGrid>
                <a:gridCol w="8382000"/>
              </a:tblGrid>
              <a:tr h="673489">
                <a:tc>
                  <a:txBody>
                    <a:bodyPr/>
                    <a:lstStyle/>
                    <a:p>
                      <a:pPr algn="ctr"/>
                      <a:r>
                        <a:rPr lang="en-US" sz="3200" dirty="0" smtClean="0"/>
                        <a:t>Region V:</a:t>
                      </a:r>
                      <a:r>
                        <a:rPr lang="en-US" sz="3200" baseline="0" dirty="0" smtClean="0"/>
                        <a:t> Round 2 MSAs</a:t>
                      </a:r>
                      <a:endParaRPr lang="en-US" sz="3200" dirty="0"/>
                    </a:p>
                  </a:txBody>
                  <a:tcPr/>
                </a:tc>
              </a:tr>
              <a:tr h="2603111">
                <a:tc>
                  <a:txBody>
                    <a:bodyPr/>
                    <a:lstStyle/>
                    <a:p>
                      <a:pPr marL="457200" lvl="0" indent="-457200">
                        <a:buFont typeface="Arial" pitchFamily="34" charset="0"/>
                        <a:buNone/>
                      </a:pPr>
                      <a:r>
                        <a:rPr lang="en-US" sz="2400" b="1" kern="1200" dirty="0" smtClean="0">
                          <a:solidFill>
                            <a:schemeClr val="dk1"/>
                          </a:solidFill>
                          <a:latin typeface="+mn-lt"/>
                          <a:ea typeface="+mn-ea"/>
                          <a:cs typeface="+mn-cs"/>
                        </a:rPr>
                        <a:t>Ohio</a:t>
                      </a:r>
                    </a:p>
                    <a:p>
                      <a:pPr marL="457200" lvl="0" indent="-220663">
                        <a:buFont typeface="Arial" pitchFamily="34" charset="0"/>
                        <a:buChar char="•"/>
                      </a:pPr>
                      <a:r>
                        <a:rPr lang="en-US" sz="2200" kern="1200" dirty="0" smtClean="0">
                          <a:solidFill>
                            <a:schemeClr val="dk1"/>
                          </a:solidFill>
                          <a:latin typeface="+mn-lt"/>
                          <a:ea typeface="+mn-ea"/>
                          <a:cs typeface="+mn-cs"/>
                        </a:rPr>
                        <a:t>Akron, OH</a:t>
                      </a:r>
                    </a:p>
                    <a:p>
                      <a:pPr marL="457200" lvl="0" indent="-220663">
                        <a:buFont typeface="Arial" pitchFamily="34" charset="0"/>
                        <a:buChar char="•"/>
                      </a:pPr>
                      <a:r>
                        <a:rPr lang="en-US" sz="2200" kern="1200" dirty="0" smtClean="0">
                          <a:solidFill>
                            <a:schemeClr val="dk1"/>
                          </a:solidFill>
                          <a:latin typeface="+mn-lt"/>
                          <a:ea typeface="+mn-ea"/>
                          <a:cs typeface="+mn-cs"/>
                        </a:rPr>
                        <a:t>Columbus, OH</a:t>
                      </a:r>
                    </a:p>
                    <a:p>
                      <a:pPr marL="457200" lvl="0" indent="-220663">
                        <a:buFont typeface="Arial" pitchFamily="34" charset="0"/>
                        <a:buChar char="•"/>
                      </a:pPr>
                      <a:r>
                        <a:rPr lang="en-US" sz="2200" kern="1200" dirty="0" smtClean="0">
                          <a:solidFill>
                            <a:schemeClr val="dk1"/>
                          </a:solidFill>
                          <a:latin typeface="+mn-lt"/>
                          <a:ea typeface="+mn-ea"/>
                          <a:cs typeface="+mn-cs"/>
                        </a:rPr>
                        <a:t>Dayton, OH</a:t>
                      </a:r>
                    </a:p>
                    <a:p>
                      <a:pPr marL="457200" lvl="0" indent="-220663">
                        <a:buFont typeface="Arial" pitchFamily="34" charset="0"/>
                        <a:buChar char="•"/>
                      </a:pPr>
                      <a:r>
                        <a:rPr lang="en-US" sz="2200" kern="1200" dirty="0" smtClean="0">
                          <a:solidFill>
                            <a:schemeClr val="dk1"/>
                          </a:solidFill>
                          <a:latin typeface="+mn-lt"/>
                          <a:ea typeface="+mn-ea"/>
                          <a:cs typeface="+mn-cs"/>
                        </a:rPr>
                        <a:t>Huntington-Ashland, WV-KY-OH</a:t>
                      </a:r>
                    </a:p>
                    <a:p>
                      <a:pPr marL="457200" lvl="0" indent="-220663">
                        <a:buFont typeface="Arial" pitchFamily="34" charset="0"/>
                        <a:buChar char="•"/>
                      </a:pPr>
                      <a:r>
                        <a:rPr lang="en-US" sz="2200" kern="1200" dirty="0" smtClean="0">
                          <a:solidFill>
                            <a:schemeClr val="dk1"/>
                          </a:solidFill>
                          <a:latin typeface="+mn-lt"/>
                          <a:ea typeface="+mn-ea"/>
                          <a:cs typeface="+mn-cs"/>
                        </a:rPr>
                        <a:t>Toledo, OH</a:t>
                      </a:r>
                    </a:p>
                    <a:p>
                      <a:pPr marL="457200" lvl="0" indent="-220663">
                        <a:buFont typeface="Arial" pitchFamily="34" charset="0"/>
                        <a:buChar char="•"/>
                      </a:pPr>
                      <a:r>
                        <a:rPr lang="en-US" sz="2200" kern="1200" dirty="0" smtClean="0">
                          <a:solidFill>
                            <a:schemeClr val="dk1"/>
                          </a:solidFill>
                          <a:latin typeface="+mn-lt"/>
                          <a:ea typeface="+mn-ea"/>
                          <a:cs typeface="+mn-cs"/>
                        </a:rPr>
                        <a:t>Youngstown-Warren-Boardman, OH-PA</a:t>
                      </a:r>
                      <a:endParaRPr lang="en-US" sz="2200" kern="1200" dirty="0">
                        <a:solidFill>
                          <a:schemeClr val="dk1"/>
                        </a:solidFill>
                        <a:latin typeface="+mn-lt"/>
                        <a:ea typeface="+mn-ea"/>
                        <a:cs typeface="+mn-cs"/>
                      </a:endParaRPr>
                    </a:p>
                  </a:txBody>
                  <a:tcPr/>
                </a:tc>
              </a:tr>
              <a:tr h="1645920">
                <a:tc>
                  <a:txBody>
                    <a:bodyPr/>
                    <a:lstStyle/>
                    <a:p>
                      <a:pPr marL="457200" lvl="0" indent="-457200">
                        <a:buFont typeface="Arial" pitchFamily="34" charset="0"/>
                        <a:buNone/>
                      </a:pPr>
                      <a:r>
                        <a:rPr lang="en-US" sz="2400" b="1" kern="1200" dirty="0" smtClean="0">
                          <a:solidFill>
                            <a:schemeClr val="dk1"/>
                          </a:solidFill>
                          <a:latin typeface="+mn-lt"/>
                          <a:ea typeface="+mn-ea"/>
                          <a:cs typeface="+mn-cs"/>
                        </a:rPr>
                        <a:t>Wisconsin</a:t>
                      </a:r>
                      <a:r>
                        <a:rPr lang="en-US" sz="2400" b="1" kern="1200" baseline="0" dirty="0" smtClean="0">
                          <a:solidFill>
                            <a:schemeClr val="dk1"/>
                          </a:solidFill>
                          <a:latin typeface="+mn-lt"/>
                          <a:ea typeface="+mn-ea"/>
                          <a:cs typeface="+mn-cs"/>
                        </a:rPr>
                        <a:t> </a:t>
                      </a:r>
                      <a:r>
                        <a:rPr lang="en-US" sz="2400" b="1" kern="1200" dirty="0" smtClean="0">
                          <a:solidFill>
                            <a:schemeClr val="dk1"/>
                          </a:solidFill>
                          <a:latin typeface="+mn-lt"/>
                          <a:ea typeface="+mn-ea"/>
                          <a:cs typeface="+mn-cs"/>
                        </a:rPr>
                        <a:t> </a:t>
                      </a:r>
                    </a:p>
                    <a:p>
                      <a:pPr marL="457200" lvl="0" indent="-220663">
                        <a:buFont typeface="Arial" pitchFamily="34" charset="0"/>
                        <a:buChar char="•"/>
                      </a:pPr>
                      <a:r>
                        <a:rPr lang="en-US" sz="2200" kern="1200" dirty="0" smtClean="0">
                          <a:solidFill>
                            <a:schemeClr val="dk1"/>
                          </a:solidFill>
                          <a:latin typeface="+mn-lt"/>
                          <a:ea typeface="+mn-ea"/>
                          <a:cs typeface="+mn-cs"/>
                        </a:rPr>
                        <a:t>Chicago-Joliet-Naperville, IL-IN-WI</a:t>
                      </a:r>
                    </a:p>
                    <a:p>
                      <a:pPr marL="457200" lvl="0" indent="-220663">
                        <a:buFont typeface="Arial" pitchFamily="34" charset="0"/>
                        <a:buChar char="•"/>
                      </a:pPr>
                      <a:r>
                        <a:rPr lang="en-US" sz="2200" kern="1200" dirty="0" smtClean="0">
                          <a:solidFill>
                            <a:schemeClr val="dk1"/>
                          </a:solidFill>
                          <a:latin typeface="+mn-lt"/>
                          <a:ea typeface="+mn-ea"/>
                          <a:cs typeface="+mn-cs"/>
                        </a:rPr>
                        <a:t>Milwaukee-Waukesha-West Allis, WI</a:t>
                      </a:r>
                    </a:p>
                    <a:p>
                      <a:pPr marL="457200" lvl="0" indent="-220663">
                        <a:buFont typeface="Arial" pitchFamily="34" charset="0"/>
                        <a:buChar char="•"/>
                      </a:pPr>
                      <a:r>
                        <a:rPr lang="en-US" sz="2200" kern="1200" dirty="0" smtClean="0">
                          <a:solidFill>
                            <a:schemeClr val="dk1"/>
                          </a:solidFill>
                          <a:latin typeface="+mn-lt"/>
                          <a:ea typeface="+mn-ea"/>
                          <a:cs typeface="+mn-cs"/>
                        </a:rPr>
                        <a:t>Minneapolis-St. Paul-Bloomington, MN-WI</a:t>
                      </a:r>
                    </a:p>
                  </a:txBody>
                  <a:tcPr/>
                </a:tc>
              </a:tr>
            </a:tbl>
          </a:graphicData>
        </a:graphic>
      </p:graphicFrame>
      <p:sp>
        <p:nvSpPr>
          <p:cNvPr id="6" name="Footer Placeholder 5"/>
          <p:cNvSpPr>
            <a:spLocks noGrp="1"/>
          </p:cNvSpPr>
          <p:nvPr>
            <p:ph type="ftr" sz="quarter" idx="11"/>
          </p:nvPr>
        </p:nvSpPr>
        <p:spPr/>
        <p:txBody>
          <a:bodyPr/>
          <a:lstStyle/>
          <a:p>
            <a:pPr>
              <a:defRPr/>
            </a:pPr>
            <a:r>
              <a:rPr lang="en-US" smtClean="0"/>
              <a:t>Competitive Bidding Program</a:t>
            </a:r>
            <a:endParaRPr lang="en-US" dirty="0"/>
          </a:p>
        </p:txBody>
      </p:sp>
    </p:spTree>
    <p:extLst>
      <p:ext uri="{BB962C8B-B14F-4D97-AF65-F5344CB8AC3E}">
        <p14:creationId xmlns:p14="http://schemas.microsoft.com/office/powerpoint/2010/main" val="1535004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40475"/>
            <a:ext cx="2133600" cy="365125"/>
          </a:xfrm>
          <a:prstGeom prst="rect">
            <a:avLst/>
          </a:prstGeom>
        </p:spPr>
        <p:txBody>
          <a:bodyPr/>
          <a:lstStyle/>
          <a:p>
            <a:pPr fontAlgn="base">
              <a:spcBef>
                <a:spcPct val="0"/>
              </a:spcBef>
              <a:spcAft>
                <a:spcPct val="0"/>
              </a:spcAft>
            </a:pPr>
            <a:r>
              <a:rPr lang="en-US" dirty="0" smtClean="0">
                <a:latin typeface="Arial" charset="0"/>
                <a:cs typeface="Arial" charset="0"/>
              </a:rPr>
              <a:t>February 2013</a:t>
            </a:r>
          </a:p>
        </p:txBody>
      </p:sp>
      <p:sp>
        <p:nvSpPr>
          <p:cNvPr id="5" name="Slide Number Placeholder 4"/>
          <p:cNvSpPr>
            <a:spLocks noGrp="1"/>
          </p:cNvSpPr>
          <p:nvPr>
            <p:ph type="sldNum" sz="quarter" idx="12"/>
          </p:nvPr>
        </p:nvSpPr>
        <p:spPr>
          <a:xfrm>
            <a:off x="6553200" y="6340475"/>
            <a:ext cx="2133600" cy="365125"/>
          </a:xfrm>
          <a:prstGeom prst="rect">
            <a:avLst/>
          </a:prstGeom>
        </p:spPr>
        <p:txBody>
          <a:bodyPr/>
          <a:lstStyle/>
          <a:p>
            <a:pPr>
              <a:defRPr/>
            </a:pPr>
            <a:fld id="{60BF8179-B63C-46D2-B1B6-36AA5B7B861A}" type="slidenum">
              <a:rPr lang="en-US" smtClean="0"/>
              <a:pPr>
                <a:defRPr/>
              </a:pPr>
              <a:t>21</a:t>
            </a:fld>
            <a:endParaRPr lang="en-US" dirty="0"/>
          </a:p>
        </p:txBody>
      </p:sp>
      <p:graphicFrame>
        <p:nvGraphicFramePr>
          <p:cNvPr id="7" name="Table 6"/>
          <p:cNvGraphicFramePr>
            <a:graphicFrameLocks noGrp="1"/>
          </p:cNvGraphicFramePr>
          <p:nvPr/>
        </p:nvGraphicFramePr>
        <p:xfrm>
          <a:off x="381000" y="304800"/>
          <a:ext cx="8382000" cy="5334000"/>
        </p:xfrm>
        <a:graphic>
          <a:graphicData uri="http://schemas.openxmlformats.org/drawingml/2006/table">
            <a:tbl>
              <a:tblPr firstRow="1" bandRow="1">
                <a:tableStyleId>{5C22544A-7EE6-4342-B048-85BDC9FD1C3A}</a:tableStyleId>
              </a:tblPr>
              <a:tblGrid>
                <a:gridCol w="8382000"/>
              </a:tblGrid>
              <a:tr h="673489">
                <a:tc>
                  <a:txBody>
                    <a:bodyPr/>
                    <a:lstStyle/>
                    <a:p>
                      <a:pPr algn="ctr"/>
                      <a:r>
                        <a:rPr lang="en-US" sz="3200" dirty="0" smtClean="0"/>
                        <a:t>Region VI:</a:t>
                      </a:r>
                      <a:r>
                        <a:rPr lang="en-US" sz="3200" baseline="0" dirty="0" smtClean="0"/>
                        <a:t> Round 2 MSAs</a:t>
                      </a:r>
                      <a:endParaRPr lang="en-US" sz="3200" dirty="0"/>
                    </a:p>
                  </a:txBody>
                  <a:tcPr/>
                </a:tc>
              </a:tr>
              <a:tr h="1231511">
                <a:tc>
                  <a:txBody>
                    <a:bodyPr/>
                    <a:lstStyle/>
                    <a:p>
                      <a:pPr marL="457200" lvl="0" indent="-457200">
                        <a:buFont typeface="Arial" pitchFamily="34" charset="0"/>
                        <a:buNone/>
                      </a:pPr>
                      <a:r>
                        <a:rPr lang="en-US" sz="2400" b="1" kern="1200" dirty="0" smtClean="0">
                          <a:solidFill>
                            <a:schemeClr val="dk1"/>
                          </a:solidFill>
                          <a:latin typeface="+mn-lt"/>
                          <a:ea typeface="+mn-ea"/>
                          <a:cs typeface="+mn-cs"/>
                        </a:rPr>
                        <a:t>Arkansas</a:t>
                      </a:r>
                    </a:p>
                    <a:p>
                      <a:pPr marL="457200" lvl="0" indent="-220663">
                        <a:buFont typeface="Arial" pitchFamily="34" charset="0"/>
                        <a:buChar char="•"/>
                      </a:pPr>
                      <a:r>
                        <a:rPr lang="en-US" sz="2200" kern="1200" dirty="0" smtClean="0">
                          <a:solidFill>
                            <a:schemeClr val="dk1"/>
                          </a:solidFill>
                          <a:latin typeface="+mn-lt"/>
                          <a:ea typeface="+mn-ea"/>
                          <a:cs typeface="+mn-cs"/>
                        </a:rPr>
                        <a:t>Little Rock-North Little Rock-Conway, AR</a:t>
                      </a:r>
                    </a:p>
                    <a:p>
                      <a:pPr marL="457200" lvl="0" indent="-220663">
                        <a:buFont typeface="Arial" pitchFamily="34" charset="0"/>
                        <a:buChar char="•"/>
                      </a:pPr>
                      <a:r>
                        <a:rPr lang="en-US" sz="2200" kern="1200" dirty="0" smtClean="0">
                          <a:solidFill>
                            <a:schemeClr val="dk1"/>
                          </a:solidFill>
                          <a:latin typeface="+mn-lt"/>
                          <a:ea typeface="+mn-ea"/>
                          <a:cs typeface="+mn-cs"/>
                        </a:rPr>
                        <a:t>Memphis, TN-MS-AR</a:t>
                      </a:r>
                      <a:endParaRPr lang="en-US" sz="2200" kern="1200" dirty="0">
                        <a:solidFill>
                          <a:schemeClr val="dk1"/>
                        </a:solidFill>
                        <a:latin typeface="+mn-lt"/>
                        <a:ea typeface="+mn-ea"/>
                        <a:cs typeface="+mn-cs"/>
                      </a:endParaRPr>
                    </a:p>
                  </a:txBody>
                  <a:tcPr/>
                </a:tc>
              </a:tr>
              <a:tr h="1219200">
                <a:tc>
                  <a:txBody>
                    <a:bodyPr/>
                    <a:lstStyle/>
                    <a:p>
                      <a:pPr marL="457200" lvl="0" indent="-457200">
                        <a:buFont typeface="Arial" pitchFamily="34" charset="0"/>
                        <a:buNone/>
                      </a:pPr>
                      <a:r>
                        <a:rPr lang="en-US" sz="2400" b="1" kern="1200" dirty="0" smtClean="0">
                          <a:solidFill>
                            <a:schemeClr val="dk1"/>
                          </a:solidFill>
                          <a:latin typeface="+mn-lt"/>
                          <a:ea typeface="+mn-ea"/>
                          <a:cs typeface="+mn-cs"/>
                        </a:rPr>
                        <a:t>Louisiana</a:t>
                      </a:r>
                      <a:r>
                        <a:rPr lang="en-US" sz="2400" b="1" kern="1200" baseline="0" dirty="0" smtClean="0">
                          <a:solidFill>
                            <a:schemeClr val="dk1"/>
                          </a:solidFill>
                          <a:latin typeface="+mn-lt"/>
                          <a:ea typeface="+mn-ea"/>
                          <a:cs typeface="+mn-cs"/>
                        </a:rPr>
                        <a:t> </a:t>
                      </a:r>
                      <a:endParaRPr lang="en-US" sz="2400" b="1" kern="1200" dirty="0" smtClean="0">
                        <a:solidFill>
                          <a:schemeClr val="dk1"/>
                        </a:solidFill>
                        <a:latin typeface="+mn-lt"/>
                        <a:ea typeface="+mn-ea"/>
                        <a:cs typeface="+mn-cs"/>
                      </a:endParaRPr>
                    </a:p>
                    <a:p>
                      <a:pPr marL="457200" lvl="0" indent="-220663">
                        <a:buFont typeface="Arial" pitchFamily="34" charset="0"/>
                        <a:buChar char="•"/>
                      </a:pPr>
                      <a:r>
                        <a:rPr lang="en-US" sz="2200" kern="1200" dirty="0" smtClean="0">
                          <a:solidFill>
                            <a:schemeClr val="dk1"/>
                          </a:solidFill>
                          <a:latin typeface="+mn-lt"/>
                          <a:ea typeface="+mn-ea"/>
                          <a:cs typeface="+mn-cs"/>
                        </a:rPr>
                        <a:t>Baton Rouge, LA</a:t>
                      </a:r>
                    </a:p>
                    <a:p>
                      <a:pPr marL="457200" lvl="0" indent="-220663">
                        <a:buFont typeface="Arial" pitchFamily="34" charset="0"/>
                        <a:buChar char="•"/>
                      </a:pPr>
                      <a:r>
                        <a:rPr lang="en-US" sz="2200" kern="1200" dirty="0" smtClean="0">
                          <a:solidFill>
                            <a:schemeClr val="dk1"/>
                          </a:solidFill>
                          <a:latin typeface="+mn-lt"/>
                          <a:ea typeface="+mn-ea"/>
                          <a:cs typeface="+mn-cs"/>
                        </a:rPr>
                        <a:t>New Orleans-Metairie-Kenner, LA</a:t>
                      </a:r>
                      <a:endParaRPr lang="en-US" sz="2200" kern="1200" dirty="0">
                        <a:solidFill>
                          <a:schemeClr val="dk1"/>
                        </a:solidFill>
                        <a:latin typeface="+mn-lt"/>
                        <a:ea typeface="+mn-ea"/>
                        <a:cs typeface="+mn-cs"/>
                      </a:endParaRPr>
                    </a:p>
                  </a:txBody>
                  <a:tcPr/>
                </a:tc>
              </a:tr>
              <a:tr h="914400">
                <a:tc>
                  <a:txBody>
                    <a:bodyPr/>
                    <a:lstStyle/>
                    <a:p>
                      <a:pPr marL="457200" lvl="0" indent="-457200">
                        <a:buFont typeface="Arial" pitchFamily="34" charset="0"/>
                        <a:buNone/>
                      </a:pPr>
                      <a:r>
                        <a:rPr lang="en-US" sz="2400" b="1" kern="1200" baseline="0" dirty="0" smtClean="0">
                          <a:solidFill>
                            <a:schemeClr val="dk1"/>
                          </a:solidFill>
                          <a:latin typeface="+mn-lt"/>
                          <a:ea typeface="+mn-ea"/>
                          <a:cs typeface="+mn-cs"/>
                        </a:rPr>
                        <a:t>New Mexico </a:t>
                      </a:r>
                    </a:p>
                    <a:p>
                      <a:pPr marL="457200" lvl="0" indent="-220663">
                        <a:buFont typeface="Arial" pitchFamily="34" charset="0"/>
                        <a:buChar char="•"/>
                      </a:pPr>
                      <a:r>
                        <a:rPr lang="en-US" sz="2200" kern="1200" dirty="0" smtClean="0">
                          <a:solidFill>
                            <a:schemeClr val="dk1"/>
                          </a:solidFill>
                          <a:latin typeface="+mn-lt"/>
                          <a:ea typeface="+mn-ea"/>
                          <a:cs typeface="+mn-cs"/>
                        </a:rPr>
                        <a:t>Albuquerque, NM</a:t>
                      </a:r>
                      <a:endParaRPr lang="en-US" sz="2200" kern="1200" dirty="0">
                        <a:solidFill>
                          <a:schemeClr val="dk1"/>
                        </a:solidFill>
                        <a:latin typeface="+mn-lt"/>
                        <a:ea typeface="+mn-ea"/>
                        <a:cs typeface="+mn-cs"/>
                      </a:endParaRPr>
                    </a:p>
                  </a:txBody>
                  <a:tcPr/>
                </a:tc>
              </a:tr>
              <a:tr h="1295400">
                <a:tc>
                  <a:txBody>
                    <a:bodyPr/>
                    <a:lstStyle/>
                    <a:p>
                      <a:pPr marL="457200" lvl="0" indent="-457200">
                        <a:buFont typeface="Arial" pitchFamily="34" charset="0"/>
                        <a:buNone/>
                      </a:pPr>
                      <a:r>
                        <a:rPr lang="en-US" sz="2400" b="1" kern="1200" dirty="0" smtClean="0">
                          <a:solidFill>
                            <a:schemeClr val="dk1"/>
                          </a:solidFill>
                          <a:latin typeface="+mn-lt"/>
                          <a:ea typeface="+mn-ea"/>
                          <a:cs typeface="+mn-cs"/>
                        </a:rPr>
                        <a:t>Oklahoma</a:t>
                      </a:r>
                      <a:r>
                        <a:rPr lang="en-US" sz="2400" b="1" kern="1200" baseline="0" dirty="0" smtClean="0">
                          <a:solidFill>
                            <a:schemeClr val="dk1"/>
                          </a:solidFill>
                          <a:latin typeface="+mn-lt"/>
                          <a:ea typeface="+mn-ea"/>
                          <a:cs typeface="+mn-cs"/>
                        </a:rPr>
                        <a:t> </a:t>
                      </a:r>
                      <a:r>
                        <a:rPr lang="en-US" sz="2400" b="1" kern="1200" dirty="0" smtClean="0">
                          <a:solidFill>
                            <a:schemeClr val="dk1"/>
                          </a:solidFill>
                          <a:latin typeface="+mn-lt"/>
                          <a:ea typeface="+mn-ea"/>
                          <a:cs typeface="+mn-cs"/>
                        </a:rPr>
                        <a:t> </a:t>
                      </a:r>
                    </a:p>
                    <a:p>
                      <a:pPr marL="457200" lvl="0" indent="-220663">
                        <a:buFont typeface="Arial" pitchFamily="34" charset="0"/>
                        <a:buChar char="•"/>
                      </a:pPr>
                      <a:r>
                        <a:rPr lang="en-US" sz="2200" kern="1200" dirty="0" smtClean="0">
                          <a:solidFill>
                            <a:schemeClr val="dk1"/>
                          </a:solidFill>
                          <a:latin typeface="+mn-lt"/>
                          <a:ea typeface="+mn-ea"/>
                          <a:cs typeface="+mn-cs"/>
                        </a:rPr>
                        <a:t>Oklahoma City, OK</a:t>
                      </a:r>
                    </a:p>
                    <a:p>
                      <a:pPr marL="457200" lvl="0" indent="-220663">
                        <a:buFont typeface="Arial" pitchFamily="34" charset="0"/>
                        <a:buChar char="•"/>
                      </a:pPr>
                      <a:r>
                        <a:rPr lang="en-US" sz="2200" kern="1200" dirty="0" smtClean="0">
                          <a:solidFill>
                            <a:schemeClr val="dk1"/>
                          </a:solidFill>
                          <a:latin typeface="+mn-lt"/>
                          <a:ea typeface="+mn-ea"/>
                          <a:cs typeface="+mn-cs"/>
                        </a:rPr>
                        <a:t>Tulsa, OK</a:t>
                      </a:r>
                      <a:endParaRPr lang="en-US" sz="2200" kern="1200" dirty="0">
                        <a:solidFill>
                          <a:schemeClr val="dk1"/>
                        </a:solidFill>
                        <a:latin typeface="+mn-lt"/>
                        <a:ea typeface="+mn-ea"/>
                        <a:cs typeface="+mn-cs"/>
                      </a:endParaRPr>
                    </a:p>
                  </a:txBody>
                  <a:tcPr/>
                </a:tc>
              </a:tr>
            </a:tbl>
          </a:graphicData>
        </a:graphic>
      </p:graphicFrame>
      <p:sp>
        <p:nvSpPr>
          <p:cNvPr id="6" name="Footer Placeholder 5"/>
          <p:cNvSpPr>
            <a:spLocks noGrp="1"/>
          </p:cNvSpPr>
          <p:nvPr>
            <p:ph type="ftr" sz="quarter" idx="11"/>
          </p:nvPr>
        </p:nvSpPr>
        <p:spPr/>
        <p:txBody>
          <a:bodyPr/>
          <a:lstStyle/>
          <a:p>
            <a:pPr>
              <a:defRPr/>
            </a:pPr>
            <a:r>
              <a:rPr lang="en-US" smtClean="0"/>
              <a:t>Competitive Bidding Program</a:t>
            </a:r>
            <a:endParaRPr lang="en-US" dirty="0"/>
          </a:p>
        </p:txBody>
      </p:sp>
    </p:spTree>
    <p:extLst>
      <p:ext uri="{BB962C8B-B14F-4D97-AF65-F5344CB8AC3E}">
        <p14:creationId xmlns:p14="http://schemas.microsoft.com/office/powerpoint/2010/main" val="33722357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40475"/>
            <a:ext cx="2133600" cy="365125"/>
          </a:xfrm>
          <a:prstGeom prst="rect">
            <a:avLst/>
          </a:prstGeom>
        </p:spPr>
        <p:txBody>
          <a:bodyPr/>
          <a:lstStyle/>
          <a:p>
            <a:pPr fontAlgn="base">
              <a:spcBef>
                <a:spcPct val="0"/>
              </a:spcBef>
              <a:spcAft>
                <a:spcPct val="0"/>
              </a:spcAft>
            </a:pPr>
            <a:r>
              <a:rPr lang="en-US" dirty="0" smtClean="0">
                <a:latin typeface="Arial" charset="0"/>
                <a:cs typeface="Arial" charset="0"/>
              </a:rPr>
              <a:t>February 2013</a:t>
            </a:r>
          </a:p>
        </p:txBody>
      </p:sp>
      <p:sp>
        <p:nvSpPr>
          <p:cNvPr id="5" name="Slide Number Placeholder 4"/>
          <p:cNvSpPr>
            <a:spLocks noGrp="1"/>
          </p:cNvSpPr>
          <p:nvPr>
            <p:ph type="sldNum" sz="quarter" idx="12"/>
          </p:nvPr>
        </p:nvSpPr>
        <p:spPr>
          <a:xfrm>
            <a:off x="6553200" y="6340475"/>
            <a:ext cx="2133600" cy="365125"/>
          </a:xfrm>
          <a:prstGeom prst="rect">
            <a:avLst/>
          </a:prstGeom>
        </p:spPr>
        <p:txBody>
          <a:bodyPr/>
          <a:lstStyle/>
          <a:p>
            <a:pPr>
              <a:defRPr/>
            </a:pPr>
            <a:fld id="{60BF8179-B63C-46D2-B1B6-36AA5B7B861A}" type="slidenum">
              <a:rPr lang="en-US" smtClean="0"/>
              <a:pPr>
                <a:defRPr/>
              </a:pPr>
              <a:t>22</a:t>
            </a:fld>
            <a:endParaRPr lang="en-US" dirty="0"/>
          </a:p>
        </p:txBody>
      </p:sp>
      <p:graphicFrame>
        <p:nvGraphicFramePr>
          <p:cNvPr id="7" name="Table 6"/>
          <p:cNvGraphicFramePr>
            <a:graphicFrameLocks noGrp="1"/>
          </p:cNvGraphicFramePr>
          <p:nvPr/>
        </p:nvGraphicFramePr>
        <p:xfrm>
          <a:off x="381000" y="304800"/>
          <a:ext cx="8382000" cy="3142369"/>
        </p:xfrm>
        <a:graphic>
          <a:graphicData uri="http://schemas.openxmlformats.org/drawingml/2006/table">
            <a:tbl>
              <a:tblPr firstRow="1" bandRow="1">
                <a:tableStyleId>{5C22544A-7EE6-4342-B048-85BDC9FD1C3A}</a:tableStyleId>
              </a:tblPr>
              <a:tblGrid>
                <a:gridCol w="8382000"/>
              </a:tblGrid>
              <a:tr h="673489">
                <a:tc>
                  <a:txBody>
                    <a:bodyPr/>
                    <a:lstStyle/>
                    <a:p>
                      <a:pPr algn="ctr"/>
                      <a:r>
                        <a:rPr lang="en-US" sz="3200" dirty="0" smtClean="0"/>
                        <a:t>Region VI:</a:t>
                      </a:r>
                      <a:r>
                        <a:rPr lang="en-US" sz="3200" baseline="0" dirty="0" smtClean="0"/>
                        <a:t> Round 2 MSAs</a:t>
                      </a:r>
                      <a:endParaRPr lang="en-US" sz="3200" dirty="0"/>
                    </a:p>
                  </a:txBody>
                  <a:tcPr/>
                </a:tc>
              </a:tr>
              <a:tr h="990600">
                <a:tc>
                  <a:txBody>
                    <a:bodyPr/>
                    <a:lstStyle/>
                    <a:p>
                      <a:pPr lvl="0"/>
                      <a:r>
                        <a:rPr lang="en-US" sz="2400" b="1" kern="1200" dirty="0" smtClean="0">
                          <a:solidFill>
                            <a:schemeClr val="dk1"/>
                          </a:solidFill>
                          <a:latin typeface="+mn-lt"/>
                          <a:ea typeface="+mn-ea"/>
                          <a:cs typeface="+mn-cs"/>
                        </a:rPr>
                        <a:t>Texas</a:t>
                      </a:r>
                    </a:p>
                    <a:p>
                      <a:pPr marL="457200" lvl="0" indent="-220663">
                        <a:buFont typeface="Arial" pitchFamily="34" charset="0"/>
                        <a:buChar char="•"/>
                      </a:pPr>
                      <a:r>
                        <a:rPr lang="en-US" sz="2200" kern="1200" dirty="0" smtClean="0">
                          <a:solidFill>
                            <a:schemeClr val="dk1"/>
                          </a:solidFill>
                          <a:latin typeface="+mn-lt"/>
                          <a:ea typeface="+mn-ea"/>
                          <a:cs typeface="+mn-cs"/>
                        </a:rPr>
                        <a:t>Austin-Round Rock-San Marcos, TX</a:t>
                      </a:r>
                    </a:p>
                    <a:p>
                      <a:pPr marL="457200" lvl="0" indent="-220663">
                        <a:buFont typeface="Arial" pitchFamily="34" charset="0"/>
                        <a:buChar char="•"/>
                      </a:pPr>
                      <a:r>
                        <a:rPr lang="en-US" sz="2200" kern="1200" dirty="0" smtClean="0">
                          <a:solidFill>
                            <a:schemeClr val="dk1"/>
                          </a:solidFill>
                          <a:latin typeface="+mn-lt"/>
                          <a:ea typeface="+mn-ea"/>
                          <a:cs typeface="+mn-cs"/>
                        </a:rPr>
                        <a:t>Beaumont-Port Arthur, TX</a:t>
                      </a:r>
                    </a:p>
                    <a:p>
                      <a:pPr marL="457200" lvl="0" indent="-220663">
                        <a:buFont typeface="Arial" pitchFamily="34" charset="0"/>
                        <a:buChar char="•"/>
                      </a:pPr>
                      <a:r>
                        <a:rPr lang="en-US" sz="2200" kern="1200" dirty="0" smtClean="0">
                          <a:solidFill>
                            <a:schemeClr val="dk1"/>
                          </a:solidFill>
                          <a:latin typeface="+mn-lt"/>
                          <a:ea typeface="+mn-ea"/>
                          <a:cs typeface="+mn-cs"/>
                        </a:rPr>
                        <a:t>El Paso, TX</a:t>
                      </a:r>
                    </a:p>
                    <a:p>
                      <a:pPr marL="457200" lvl="0" indent="-220663">
                        <a:buFont typeface="Arial" pitchFamily="34" charset="0"/>
                        <a:buChar char="•"/>
                      </a:pPr>
                      <a:r>
                        <a:rPr lang="en-US" sz="2200" kern="1200" dirty="0" smtClean="0">
                          <a:solidFill>
                            <a:schemeClr val="dk1"/>
                          </a:solidFill>
                          <a:latin typeface="+mn-lt"/>
                          <a:ea typeface="+mn-ea"/>
                          <a:cs typeface="+mn-cs"/>
                        </a:rPr>
                        <a:t>Houston-Sugar Land-Baytown, TX</a:t>
                      </a:r>
                    </a:p>
                    <a:p>
                      <a:pPr marL="457200" lvl="0" indent="-220663">
                        <a:buFont typeface="Arial" pitchFamily="34" charset="0"/>
                        <a:buChar char="•"/>
                      </a:pPr>
                      <a:r>
                        <a:rPr lang="en-US" sz="2200" kern="1200" dirty="0" smtClean="0">
                          <a:solidFill>
                            <a:schemeClr val="dk1"/>
                          </a:solidFill>
                          <a:latin typeface="+mn-lt"/>
                          <a:ea typeface="+mn-ea"/>
                          <a:cs typeface="+mn-cs"/>
                        </a:rPr>
                        <a:t>McAllen-Edinburg-Mission, TX</a:t>
                      </a:r>
                    </a:p>
                    <a:p>
                      <a:pPr marL="457200" lvl="0" indent="-220663">
                        <a:buFont typeface="Arial" pitchFamily="34" charset="0"/>
                        <a:buChar char="•"/>
                      </a:pPr>
                      <a:r>
                        <a:rPr lang="en-US" sz="2200" kern="1200" dirty="0" smtClean="0">
                          <a:solidFill>
                            <a:schemeClr val="dk1"/>
                          </a:solidFill>
                          <a:latin typeface="+mn-lt"/>
                          <a:ea typeface="+mn-ea"/>
                          <a:cs typeface="+mn-cs"/>
                        </a:rPr>
                        <a:t>San Antonio-New Braunfels, TX</a:t>
                      </a:r>
                    </a:p>
                  </a:txBody>
                  <a:tcPr/>
                </a:tc>
              </a:tr>
            </a:tbl>
          </a:graphicData>
        </a:graphic>
      </p:graphicFrame>
      <p:sp>
        <p:nvSpPr>
          <p:cNvPr id="6" name="Footer Placeholder 5"/>
          <p:cNvSpPr>
            <a:spLocks noGrp="1"/>
          </p:cNvSpPr>
          <p:nvPr>
            <p:ph type="ftr" sz="quarter" idx="11"/>
          </p:nvPr>
        </p:nvSpPr>
        <p:spPr/>
        <p:txBody>
          <a:bodyPr/>
          <a:lstStyle/>
          <a:p>
            <a:pPr>
              <a:defRPr/>
            </a:pPr>
            <a:r>
              <a:rPr lang="en-US" smtClean="0"/>
              <a:t>Competitive Bidding Program</a:t>
            </a:r>
            <a:endParaRPr lang="en-US" dirty="0"/>
          </a:p>
        </p:txBody>
      </p:sp>
    </p:spTree>
    <p:extLst>
      <p:ext uri="{BB962C8B-B14F-4D97-AF65-F5344CB8AC3E}">
        <p14:creationId xmlns:p14="http://schemas.microsoft.com/office/powerpoint/2010/main" val="1050686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40475"/>
            <a:ext cx="2133600" cy="365125"/>
          </a:xfrm>
          <a:prstGeom prst="rect">
            <a:avLst/>
          </a:prstGeom>
        </p:spPr>
        <p:txBody>
          <a:bodyPr/>
          <a:lstStyle/>
          <a:p>
            <a:pPr fontAlgn="base">
              <a:spcBef>
                <a:spcPct val="0"/>
              </a:spcBef>
              <a:spcAft>
                <a:spcPct val="0"/>
              </a:spcAft>
            </a:pPr>
            <a:r>
              <a:rPr lang="en-US" dirty="0" smtClean="0">
                <a:latin typeface="Arial" charset="0"/>
                <a:cs typeface="Arial" charset="0"/>
              </a:rPr>
              <a:t>February 2013</a:t>
            </a:r>
          </a:p>
        </p:txBody>
      </p:sp>
      <p:sp>
        <p:nvSpPr>
          <p:cNvPr id="5" name="Slide Number Placeholder 4"/>
          <p:cNvSpPr>
            <a:spLocks noGrp="1"/>
          </p:cNvSpPr>
          <p:nvPr>
            <p:ph type="sldNum" sz="quarter" idx="12"/>
          </p:nvPr>
        </p:nvSpPr>
        <p:spPr>
          <a:xfrm>
            <a:off x="6553200" y="6340475"/>
            <a:ext cx="2133600" cy="365125"/>
          </a:xfrm>
          <a:prstGeom prst="rect">
            <a:avLst/>
          </a:prstGeom>
        </p:spPr>
        <p:txBody>
          <a:bodyPr/>
          <a:lstStyle/>
          <a:p>
            <a:pPr>
              <a:defRPr/>
            </a:pPr>
            <a:fld id="{60BF8179-B63C-46D2-B1B6-36AA5B7B861A}" type="slidenum">
              <a:rPr lang="en-US" smtClean="0"/>
              <a:pPr>
                <a:defRPr/>
              </a:pPr>
              <a:t>23</a:t>
            </a:fld>
            <a:endParaRPr lang="en-US" dirty="0"/>
          </a:p>
        </p:txBody>
      </p:sp>
      <p:graphicFrame>
        <p:nvGraphicFramePr>
          <p:cNvPr id="7" name="Table 6"/>
          <p:cNvGraphicFramePr>
            <a:graphicFrameLocks noGrp="1"/>
          </p:cNvGraphicFramePr>
          <p:nvPr/>
        </p:nvGraphicFramePr>
        <p:xfrm>
          <a:off x="381000" y="304800"/>
          <a:ext cx="8382000" cy="4495800"/>
        </p:xfrm>
        <a:graphic>
          <a:graphicData uri="http://schemas.openxmlformats.org/drawingml/2006/table">
            <a:tbl>
              <a:tblPr firstRow="1" bandRow="1">
                <a:tableStyleId>{5C22544A-7EE6-4342-B048-85BDC9FD1C3A}</a:tableStyleId>
              </a:tblPr>
              <a:tblGrid>
                <a:gridCol w="8382000"/>
              </a:tblGrid>
              <a:tr h="673489">
                <a:tc>
                  <a:txBody>
                    <a:bodyPr/>
                    <a:lstStyle/>
                    <a:p>
                      <a:pPr algn="ctr"/>
                      <a:r>
                        <a:rPr lang="en-US" sz="3200" dirty="0" smtClean="0"/>
                        <a:t>Region VII:</a:t>
                      </a:r>
                      <a:r>
                        <a:rPr lang="en-US" sz="3200" baseline="0" dirty="0" smtClean="0"/>
                        <a:t> Round 2 MSAs</a:t>
                      </a:r>
                      <a:endParaRPr lang="en-US" sz="3200" dirty="0"/>
                    </a:p>
                  </a:txBody>
                  <a:tcPr/>
                </a:tc>
              </a:tr>
              <a:tr h="926711">
                <a:tc>
                  <a:txBody>
                    <a:bodyPr/>
                    <a:lstStyle/>
                    <a:p>
                      <a:pPr marL="457200" lvl="0" indent="-457200">
                        <a:buFont typeface="Arial" pitchFamily="34" charset="0"/>
                        <a:buNone/>
                      </a:pPr>
                      <a:r>
                        <a:rPr lang="en-US" sz="2400" b="1" kern="1200" dirty="0" smtClean="0">
                          <a:solidFill>
                            <a:schemeClr val="dk1"/>
                          </a:solidFill>
                          <a:latin typeface="+mn-lt"/>
                          <a:ea typeface="+mn-ea"/>
                          <a:cs typeface="+mn-cs"/>
                        </a:rPr>
                        <a:t>Iowa</a:t>
                      </a:r>
                    </a:p>
                    <a:p>
                      <a:pPr marL="457200" lvl="0" indent="-220663">
                        <a:buFont typeface="Arial" pitchFamily="34" charset="0"/>
                        <a:buChar char="•"/>
                      </a:pPr>
                      <a:r>
                        <a:rPr lang="en-US" sz="2200" kern="1200" dirty="0" smtClean="0">
                          <a:solidFill>
                            <a:schemeClr val="dk1"/>
                          </a:solidFill>
                          <a:latin typeface="+mn-lt"/>
                          <a:ea typeface="+mn-ea"/>
                          <a:cs typeface="+mn-cs"/>
                        </a:rPr>
                        <a:t>Omaha-Council Bluffs, NE-IA</a:t>
                      </a:r>
                      <a:endParaRPr lang="en-US" sz="2200" kern="1200" dirty="0">
                        <a:solidFill>
                          <a:schemeClr val="dk1"/>
                        </a:solidFill>
                        <a:latin typeface="+mn-lt"/>
                        <a:ea typeface="+mn-ea"/>
                        <a:cs typeface="+mn-cs"/>
                      </a:endParaRPr>
                    </a:p>
                  </a:txBody>
                  <a:tcPr/>
                </a:tc>
              </a:tr>
              <a:tr h="914400">
                <a:tc>
                  <a:txBody>
                    <a:bodyPr/>
                    <a:lstStyle/>
                    <a:p>
                      <a:pPr marL="457200" lvl="0" indent="-457200">
                        <a:buFont typeface="Arial" pitchFamily="34" charset="0"/>
                        <a:buNone/>
                      </a:pPr>
                      <a:r>
                        <a:rPr lang="en-US" sz="2400" b="1" kern="1200" dirty="0" smtClean="0">
                          <a:solidFill>
                            <a:schemeClr val="dk1"/>
                          </a:solidFill>
                          <a:latin typeface="+mn-lt"/>
                          <a:ea typeface="+mn-ea"/>
                          <a:cs typeface="+mn-cs"/>
                        </a:rPr>
                        <a:t>Kansas</a:t>
                      </a:r>
                    </a:p>
                    <a:p>
                      <a:pPr marL="457200" lvl="0" indent="-220663">
                        <a:buFont typeface="Arial" pitchFamily="34" charset="0"/>
                        <a:buChar char="•"/>
                      </a:pPr>
                      <a:r>
                        <a:rPr lang="en-US" sz="2200" kern="1200" dirty="0" smtClean="0">
                          <a:solidFill>
                            <a:schemeClr val="dk1"/>
                          </a:solidFill>
                          <a:latin typeface="+mn-lt"/>
                          <a:ea typeface="+mn-ea"/>
                          <a:cs typeface="+mn-cs"/>
                        </a:rPr>
                        <a:t>Wichita, KS</a:t>
                      </a:r>
                      <a:r>
                        <a:rPr lang="en-US" sz="2200" b="1" kern="1200" dirty="0" smtClean="0">
                          <a:solidFill>
                            <a:schemeClr val="dk1"/>
                          </a:solidFill>
                          <a:latin typeface="+mn-lt"/>
                          <a:ea typeface="+mn-ea"/>
                          <a:cs typeface="+mn-cs"/>
                        </a:rPr>
                        <a:t> </a:t>
                      </a:r>
                      <a:endParaRPr lang="en-US" sz="2200" kern="1200" dirty="0">
                        <a:solidFill>
                          <a:schemeClr val="dk1"/>
                        </a:solidFill>
                        <a:latin typeface="+mn-lt"/>
                        <a:ea typeface="+mn-ea"/>
                        <a:cs typeface="+mn-cs"/>
                      </a:endParaRPr>
                    </a:p>
                  </a:txBody>
                  <a:tcPr/>
                </a:tc>
              </a:tr>
              <a:tr h="990600">
                <a:tc>
                  <a:txBody>
                    <a:bodyPr/>
                    <a:lstStyle/>
                    <a:p>
                      <a:pPr marL="457200" lvl="0" indent="-457200">
                        <a:buFont typeface="Arial" pitchFamily="34" charset="0"/>
                        <a:buNone/>
                      </a:pPr>
                      <a:r>
                        <a:rPr lang="en-US" sz="2400" b="1" kern="1200" dirty="0" smtClean="0">
                          <a:solidFill>
                            <a:schemeClr val="dk1"/>
                          </a:solidFill>
                          <a:latin typeface="+mn-lt"/>
                          <a:ea typeface="+mn-ea"/>
                          <a:cs typeface="+mn-cs"/>
                        </a:rPr>
                        <a:t>Missouri</a:t>
                      </a:r>
                      <a:r>
                        <a:rPr lang="en-US" sz="2400" b="1" kern="1200" baseline="0" dirty="0" smtClean="0">
                          <a:solidFill>
                            <a:schemeClr val="dk1"/>
                          </a:solidFill>
                          <a:latin typeface="+mn-lt"/>
                          <a:ea typeface="+mn-ea"/>
                          <a:cs typeface="+mn-cs"/>
                        </a:rPr>
                        <a:t> </a:t>
                      </a:r>
                    </a:p>
                    <a:p>
                      <a:pPr marL="457200" marR="0" lvl="0" indent="-220663"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200" kern="1200" dirty="0" smtClean="0">
                          <a:solidFill>
                            <a:schemeClr val="dk1"/>
                          </a:solidFill>
                          <a:latin typeface="+mn-lt"/>
                          <a:ea typeface="+mn-ea"/>
                          <a:cs typeface="+mn-cs"/>
                        </a:rPr>
                        <a:t>St. Louis, MO-IL</a:t>
                      </a:r>
                    </a:p>
                  </a:txBody>
                  <a:tcPr/>
                </a:tc>
              </a:tr>
              <a:tr h="990600">
                <a:tc>
                  <a:txBody>
                    <a:bodyPr/>
                    <a:lstStyle/>
                    <a:p>
                      <a:pPr marL="457200" lvl="0" indent="-457200">
                        <a:buFont typeface="Arial" pitchFamily="34" charset="0"/>
                        <a:buNone/>
                      </a:pPr>
                      <a:r>
                        <a:rPr lang="en-US" sz="2400" b="1" kern="1200" dirty="0" smtClean="0">
                          <a:solidFill>
                            <a:schemeClr val="dk1"/>
                          </a:solidFill>
                          <a:latin typeface="+mn-lt"/>
                          <a:ea typeface="+mn-ea"/>
                          <a:cs typeface="+mn-cs"/>
                        </a:rPr>
                        <a:t>Nebraska </a:t>
                      </a:r>
                    </a:p>
                    <a:p>
                      <a:pPr marL="457200" marR="0" lvl="0" indent="-220663"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200" kern="1200" dirty="0" smtClean="0">
                          <a:solidFill>
                            <a:schemeClr val="dk1"/>
                          </a:solidFill>
                          <a:latin typeface="+mn-lt"/>
                          <a:ea typeface="+mn-ea"/>
                          <a:cs typeface="+mn-cs"/>
                        </a:rPr>
                        <a:t>Omaha-Council Bluffs, NE-IA</a:t>
                      </a:r>
                    </a:p>
                  </a:txBody>
                  <a:tcPr/>
                </a:tc>
              </a:tr>
            </a:tbl>
          </a:graphicData>
        </a:graphic>
      </p:graphicFrame>
      <p:sp>
        <p:nvSpPr>
          <p:cNvPr id="6" name="Footer Placeholder 5"/>
          <p:cNvSpPr>
            <a:spLocks noGrp="1"/>
          </p:cNvSpPr>
          <p:nvPr>
            <p:ph type="ftr" sz="quarter" idx="11"/>
          </p:nvPr>
        </p:nvSpPr>
        <p:spPr/>
        <p:txBody>
          <a:bodyPr/>
          <a:lstStyle/>
          <a:p>
            <a:pPr>
              <a:defRPr/>
            </a:pPr>
            <a:r>
              <a:rPr lang="en-US" smtClean="0"/>
              <a:t>Competitive Bidding Program</a:t>
            </a:r>
            <a:endParaRPr lang="en-US" dirty="0"/>
          </a:p>
        </p:txBody>
      </p:sp>
    </p:spTree>
    <p:extLst>
      <p:ext uri="{BB962C8B-B14F-4D97-AF65-F5344CB8AC3E}">
        <p14:creationId xmlns:p14="http://schemas.microsoft.com/office/powerpoint/2010/main" val="35640741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3"/>
          <p:cNvSpPr>
            <a:spLocks noGrp="1"/>
          </p:cNvSpPr>
          <p:nvPr>
            <p:ph type="dt" sz="half" idx="10"/>
          </p:nvPr>
        </p:nvSpPr>
        <p:spPr/>
        <p:txBody>
          <a:bodyPr/>
          <a:lstStyle/>
          <a:p>
            <a:pPr fontAlgn="base">
              <a:spcBef>
                <a:spcPct val="0"/>
              </a:spcBef>
              <a:spcAft>
                <a:spcPct val="0"/>
              </a:spcAft>
            </a:pPr>
            <a:r>
              <a:rPr lang="en-US" dirty="0" smtClean="0">
                <a:latin typeface="Arial" charset="0"/>
                <a:cs typeface="Arial" charset="0"/>
              </a:rPr>
              <a:t>February 2013</a:t>
            </a:r>
          </a:p>
        </p:txBody>
      </p:sp>
      <p:sp>
        <p:nvSpPr>
          <p:cNvPr id="5" name="Slide Number Placeholder 4"/>
          <p:cNvSpPr>
            <a:spLocks noGrp="1"/>
          </p:cNvSpPr>
          <p:nvPr>
            <p:ph type="sldNum" sz="quarter" idx="12"/>
          </p:nvPr>
        </p:nvSpPr>
        <p:spPr>
          <a:xfrm>
            <a:off x="6553200" y="6340475"/>
            <a:ext cx="2133600" cy="365125"/>
          </a:xfrm>
          <a:prstGeom prst="rect">
            <a:avLst/>
          </a:prstGeom>
        </p:spPr>
        <p:txBody>
          <a:bodyPr/>
          <a:lstStyle/>
          <a:p>
            <a:pPr>
              <a:defRPr/>
            </a:pPr>
            <a:fld id="{60BF8179-B63C-46D2-B1B6-36AA5B7B861A}" type="slidenum">
              <a:rPr lang="en-US" smtClean="0"/>
              <a:pPr>
                <a:defRPr/>
              </a:pPr>
              <a:t>24</a:t>
            </a:fld>
            <a:endParaRPr lang="en-US" dirty="0"/>
          </a:p>
        </p:txBody>
      </p:sp>
      <p:graphicFrame>
        <p:nvGraphicFramePr>
          <p:cNvPr id="7" name="Table 6"/>
          <p:cNvGraphicFramePr>
            <a:graphicFrameLocks noGrp="1"/>
          </p:cNvGraphicFramePr>
          <p:nvPr/>
        </p:nvGraphicFramePr>
        <p:xfrm>
          <a:off x="381000" y="304800"/>
          <a:ext cx="8382000" cy="4953000"/>
        </p:xfrm>
        <a:graphic>
          <a:graphicData uri="http://schemas.openxmlformats.org/drawingml/2006/table">
            <a:tbl>
              <a:tblPr firstRow="1" bandRow="1">
                <a:tableStyleId>{5C22544A-7EE6-4342-B048-85BDC9FD1C3A}</a:tableStyleId>
              </a:tblPr>
              <a:tblGrid>
                <a:gridCol w="8382000"/>
              </a:tblGrid>
              <a:tr h="673489">
                <a:tc>
                  <a:txBody>
                    <a:bodyPr/>
                    <a:lstStyle/>
                    <a:p>
                      <a:pPr algn="ctr"/>
                      <a:r>
                        <a:rPr lang="en-US" sz="3200" dirty="0" smtClean="0"/>
                        <a:t>Region VIII:</a:t>
                      </a:r>
                      <a:r>
                        <a:rPr lang="en-US" sz="3200" baseline="0" dirty="0" smtClean="0"/>
                        <a:t> Round 2 MSAs</a:t>
                      </a:r>
                      <a:endParaRPr lang="en-US" sz="3200" dirty="0"/>
                    </a:p>
                  </a:txBody>
                  <a:tcPr/>
                </a:tc>
              </a:tr>
              <a:tr h="990600">
                <a:tc>
                  <a:txBody>
                    <a:bodyPr/>
                    <a:lstStyle/>
                    <a:p>
                      <a:pPr lvl="0"/>
                      <a:r>
                        <a:rPr lang="en-US" sz="2400" b="1" kern="1200" dirty="0" smtClean="0">
                          <a:solidFill>
                            <a:schemeClr val="dk1"/>
                          </a:solidFill>
                          <a:latin typeface="+mn-lt"/>
                          <a:ea typeface="+mn-ea"/>
                          <a:cs typeface="+mn-cs"/>
                        </a:rPr>
                        <a:t>Colorado</a:t>
                      </a:r>
                      <a:r>
                        <a:rPr lang="en-US" sz="2400" b="1" kern="1200" baseline="0" dirty="0" smtClean="0">
                          <a:solidFill>
                            <a:schemeClr val="dk1"/>
                          </a:solidFill>
                          <a:latin typeface="+mn-lt"/>
                          <a:ea typeface="+mn-ea"/>
                          <a:cs typeface="+mn-cs"/>
                        </a:rPr>
                        <a:t> </a:t>
                      </a:r>
                      <a:endParaRPr lang="en-US" sz="2400" b="1" kern="1200" dirty="0" smtClean="0">
                        <a:solidFill>
                          <a:schemeClr val="dk1"/>
                        </a:solidFill>
                        <a:latin typeface="+mn-lt"/>
                        <a:ea typeface="+mn-ea"/>
                        <a:cs typeface="+mn-cs"/>
                      </a:endParaRPr>
                    </a:p>
                    <a:p>
                      <a:pPr marL="457200" lvl="0" indent="-220663">
                        <a:buFont typeface="Arial" pitchFamily="34" charset="0"/>
                        <a:buChar char="•"/>
                      </a:pPr>
                      <a:r>
                        <a:rPr lang="en-US" sz="2200" kern="1200" dirty="0" smtClean="0">
                          <a:solidFill>
                            <a:schemeClr val="dk1"/>
                          </a:solidFill>
                          <a:latin typeface="+mn-lt"/>
                          <a:ea typeface="+mn-ea"/>
                          <a:cs typeface="+mn-cs"/>
                        </a:rPr>
                        <a:t>Colorado Springs, CO</a:t>
                      </a:r>
                    </a:p>
                    <a:p>
                      <a:pPr marL="457200" lvl="0" indent="-220663">
                        <a:buFont typeface="Arial" pitchFamily="34" charset="0"/>
                        <a:buChar char="•"/>
                      </a:pPr>
                      <a:r>
                        <a:rPr lang="en-US" sz="2200" kern="1200" dirty="0" smtClean="0">
                          <a:solidFill>
                            <a:schemeClr val="dk1"/>
                          </a:solidFill>
                          <a:latin typeface="+mn-lt"/>
                          <a:ea typeface="+mn-ea"/>
                          <a:cs typeface="+mn-cs"/>
                        </a:rPr>
                        <a:t>Denver-Aurora-Broomfield, CO</a:t>
                      </a:r>
                    </a:p>
                  </a:txBody>
                  <a:tcPr/>
                </a:tc>
              </a:tr>
              <a:tr h="560951">
                <a:tc>
                  <a:txBody>
                    <a:bodyPr/>
                    <a:lstStyle/>
                    <a:p>
                      <a:pPr marL="457200" lvl="0" indent="-457200">
                        <a:buFont typeface="Arial" pitchFamily="34" charset="0"/>
                        <a:buNone/>
                      </a:pPr>
                      <a:r>
                        <a:rPr lang="en-US" sz="2400" b="1" kern="1200" dirty="0" smtClean="0">
                          <a:solidFill>
                            <a:schemeClr val="dk1"/>
                          </a:solidFill>
                          <a:latin typeface="+mn-lt"/>
                          <a:ea typeface="+mn-ea"/>
                          <a:cs typeface="+mn-cs"/>
                        </a:rPr>
                        <a:t>Montana: </a:t>
                      </a:r>
                      <a:r>
                        <a:rPr lang="en-US" sz="2200" b="0" kern="1200" dirty="0" smtClean="0">
                          <a:solidFill>
                            <a:schemeClr val="dk1"/>
                          </a:solidFill>
                          <a:latin typeface="+mn-lt"/>
                          <a:ea typeface="+mn-ea"/>
                          <a:cs typeface="+mn-cs"/>
                        </a:rPr>
                        <a:t>None</a:t>
                      </a:r>
                      <a:endParaRPr lang="en-US" sz="2400" b="1" kern="1200" dirty="0" smtClean="0">
                        <a:solidFill>
                          <a:schemeClr val="dk1"/>
                        </a:solidFill>
                        <a:latin typeface="+mn-lt"/>
                        <a:ea typeface="+mn-ea"/>
                        <a:cs typeface="+mn-cs"/>
                      </a:endParaRPr>
                    </a:p>
                  </a:txBody>
                  <a:tcPr/>
                </a:tc>
              </a:tr>
              <a:tr h="533400">
                <a:tc>
                  <a:txBody>
                    <a:bodyPr/>
                    <a:lstStyle/>
                    <a:p>
                      <a:pPr marL="457200" lvl="0" indent="-457200">
                        <a:buFont typeface="Arial" pitchFamily="34" charset="0"/>
                        <a:buNone/>
                      </a:pPr>
                      <a:r>
                        <a:rPr lang="en-US" sz="2400" b="1" kern="1200" dirty="0" smtClean="0">
                          <a:solidFill>
                            <a:schemeClr val="dk1"/>
                          </a:solidFill>
                          <a:latin typeface="+mn-lt"/>
                          <a:ea typeface="+mn-ea"/>
                          <a:cs typeface="+mn-cs"/>
                        </a:rPr>
                        <a:t>North Dakota: </a:t>
                      </a:r>
                      <a:r>
                        <a:rPr lang="en-US" sz="2200" b="0" kern="1200" dirty="0" smtClean="0">
                          <a:solidFill>
                            <a:schemeClr val="dk1"/>
                          </a:solidFill>
                          <a:latin typeface="+mn-lt"/>
                          <a:ea typeface="+mn-ea"/>
                          <a:cs typeface="+mn-cs"/>
                        </a:rPr>
                        <a:t>None</a:t>
                      </a:r>
                      <a:r>
                        <a:rPr lang="en-US" sz="2400" b="1" kern="1200" dirty="0" smtClean="0">
                          <a:solidFill>
                            <a:schemeClr val="dk1"/>
                          </a:solidFill>
                          <a:latin typeface="+mn-lt"/>
                          <a:ea typeface="+mn-ea"/>
                          <a:cs typeface="+mn-cs"/>
                        </a:rPr>
                        <a:t> </a:t>
                      </a:r>
                    </a:p>
                  </a:txBody>
                  <a:tcPr/>
                </a:tc>
              </a:tr>
              <a:tr h="533400">
                <a:tc>
                  <a:txBody>
                    <a:bodyPr/>
                    <a:lstStyle/>
                    <a:p>
                      <a:pPr marL="457200" marR="0" lvl="0" indent="-457200" algn="l" defTabSz="914400" rtl="0" eaLnBrk="1" fontAlgn="auto" latinLnBrk="0" hangingPunct="1">
                        <a:lnSpc>
                          <a:spcPct val="100000"/>
                        </a:lnSpc>
                        <a:spcBef>
                          <a:spcPts val="0"/>
                        </a:spcBef>
                        <a:spcAft>
                          <a:spcPts val="0"/>
                        </a:spcAft>
                        <a:buClrTx/>
                        <a:buSzTx/>
                        <a:buFont typeface="Arial" pitchFamily="34" charset="0"/>
                        <a:buNone/>
                        <a:tabLst/>
                        <a:defRPr/>
                      </a:pPr>
                      <a:r>
                        <a:rPr lang="en-US" sz="2400" b="1" kern="1200" dirty="0" smtClean="0">
                          <a:solidFill>
                            <a:schemeClr val="dk1"/>
                          </a:solidFill>
                          <a:latin typeface="+mn-lt"/>
                          <a:ea typeface="+mn-ea"/>
                          <a:cs typeface="+mn-cs"/>
                        </a:rPr>
                        <a:t>South Dakota: </a:t>
                      </a:r>
                      <a:r>
                        <a:rPr lang="en-US" sz="2200" b="0" kern="1200" dirty="0" smtClean="0">
                          <a:solidFill>
                            <a:schemeClr val="dk1"/>
                          </a:solidFill>
                          <a:latin typeface="+mn-lt"/>
                          <a:ea typeface="+mn-ea"/>
                          <a:cs typeface="+mn-cs"/>
                        </a:rPr>
                        <a:t>None</a:t>
                      </a:r>
                      <a:endParaRPr lang="en-US" sz="2400" b="0" kern="1200" dirty="0" smtClean="0">
                        <a:solidFill>
                          <a:schemeClr val="dk1"/>
                        </a:solidFill>
                        <a:latin typeface="+mn-lt"/>
                        <a:ea typeface="+mn-ea"/>
                        <a:cs typeface="+mn-cs"/>
                      </a:endParaRPr>
                    </a:p>
                  </a:txBody>
                  <a:tcPr/>
                </a:tc>
              </a:tr>
              <a:tr h="914400">
                <a:tc>
                  <a:txBody>
                    <a:bodyPr/>
                    <a:lstStyle/>
                    <a:p>
                      <a:pPr marL="457200" lvl="0" indent="-457200">
                        <a:buFont typeface="Arial" pitchFamily="34" charset="0"/>
                        <a:buNone/>
                      </a:pPr>
                      <a:r>
                        <a:rPr lang="en-US" sz="2400" b="1" kern="1200" dirty="0" smtClean="0">
                          <a:solidFill>
                            <a:schemeClr val="dk1"/>
                          </a:solidFill>
                          <a:latin typeface="+mn-lt"/>
                          <a:ea typeface="+mn-ea"/>
                          <a:cs typeface="+mn-cs"/>
                        </a:rPr>
                        <a:t>Utah </a:t>
                      </a:r>
                    </a:p>
                    <a:p>
                      <a:pPr marL="457200" marR="0" lvl="0" indent="-220663"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200" kern="1200" dirty="0" smtClean="0">
                          <a:solidFill>
                            <a:schemeClr val="dk1"/>
                          </a:solidFill>
                          <a:latin typeface="+mn-lt"/>
                          <a:ea typeface="+mn-ea"/>
                          <a:cs typeface="+mn-cs"/>
                        </a:rPr>
                        <a:t>Salt Lake City, UT</a:t>
                      </a:r>
                    </a:p>
                  </a:txBody>
                  <a:tcPr/>
                </a:tc>
              </a:tr>
              <a:tr h="609600">
                <a:tc>
                  <a:txBody>
                    <a:bodyPr/>
                    <a:lstStyle/>
                    <a:p>
                      <a:pPr marL="457200" lvl="0" indent="-457200">
                        <a:buFont typeface="Arial" pitchFamily="34" charset="0"/>
                        <a:buNone/>
                      </a:pPr>
                      <a:r>
                        <a:rPr lang="en-US" sz="2400" b="1" kern="1200" dirty="0" smtClean="0">
                          <a:solidFill>
                            <a:schemeClr val="dk1"/>
                          </a:solidFill>
                          <a:latin typeface="+mn-lt"/>
                          <a:ea typeface="+mn-ea"/>
                          <a:cs typeface="+mn-cs"/>
                        </a:rPr>
                        <a:t>Wyoming: </a:t>
                      </a:r>
                      <a:r>
                        <a:rPr lang="en-US" sz="2200" b="0" kern="1200" dirty="0" smtClean="0">
                          <a:solidFill>
                            <a:schemeClr val="dk1"/>
                          </a:solidFill>
                          <a:latin typeface="+mn-lt"/>
                          <a:ea typeface="+mn-ea"/>
                          <a:cs typeface="+mn-cs"/>
                        </a:rPr>
                        <a:t>None </a:t>
                      </a:r>
                      <a:r>
                        <a:rPr lang="en-US" sz="2400" b="1" kern="1200" dirty="0" smtClean="0">
                          <a:solidFill>
                            <a:schemeClr val="dk1"/>
                          </a:solidFill>
                          <a:latin typeface="+mn-lt"/>
                          <a:ea typeface="+mn-ea"/>
                          <a:cs typeface="+mn-cs"/>
                        </a:rPr>
                        <a:t> </a:t>
                      </a:r>
                    </a:p>
                  </a:txBody>
                  <a:tcPr/>
                </a:tc>
              </a:tr>
            </a:tbl>
          </a:graphicData>
        </a:graphic>
      </p:graphicFrame>
      <p:sp>
        <p:nvSpPr>
          <p:cNvPr id="6" name="Footer Placeholder 5"/>
          <p:cNvSpPr>
            <a:spLocks noGrp="1"/>
          </p:cNvSpPr>
          <p:nvPr>
            <p:ph type="ftr" sz="quarter" idx="11"/>
          </p:nvPr>
        </p:nvSpPr>
        <p:spPr/>
        <p:txBody>
          <a:bodyPr/>
          <a:lstStyle/>
          <a:p>
            <a:pPr>
              <a:defRPr/>
            </a:pPr>
            <a:r>
              <a:rPr lang="en-US" smtClean="0"/>
              <a:t>Competitive Bidding Program</a:t>
            </a:r>
            <a:endParaRPr lang="en-US" dirty="0"/>
          </a:p>
        </p:txBody>
      </p:sp>
    </p:spTree>
    <p:extLst>
      <p:ext uri="{BB962C8B-B14F-4D97-AF65-F5344CB8AC3E}">
        <p14:creationId xmlns:p14="http://schemas.microsoft.com/office/powerpoint/2010/main" val="36473717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40475"/>
            <a:ext cx="2133600" cy="365125"/>
          </a:xfrm>
          <a:prstGeom prst="rect">
            <a:avLst/>
          </a:prstGeom>
        </p:spPr>
        <p:txBody>
          <a:bodyPr/>
          <a:lstStyle/>
          <a:p>
            <a:pPr fontAlgn="base">
              <a:spcBef>
                <a:spcPct val="0"/>
              </a:spcBef>
              <a:spcAft>
                <a:spcPct val="0"/>
              </a:spcAft>
            </a:pPr>
            <a:r>
              <a:rPr lang="en-US" dirty="0" smtClean="0">
                <a:latin typeface="Arial" charset="0"/>
                <a:cs typeface="Arial" charset="0"/>
              </a:rPr>
              <a:t>February 2013</a:t>
            </a:r>
          </a:p>
        </p:txBody>
      </p:sp>
      <p:sp>
        <p:nvSpPr>
          <p:cNvPr id="5" name="Slide Number Placeholder 4"/>
          <p:cNvSpPr>
            <a:spLocks noGrp="1"/>
          </p:cNvSpPr>
          <p:nvPr>
            <p:ph type="sldNum" sz="quarter" idx="12"/>
          </p:nvPr>
        </p:nvSpPr>
        <p:spPr>
          <a:xfrm>
            <a:off x="6553200" y="6340475"/>
            <a:ext cx="2133600" cy="365125"/>
          </a:xfrm>
          <a:prstGeom prst="rect">
            <a:avLst/>
          </a:prstGeom>
        </p:spPr>
        <p:txBody>
          <a:bodyPr/>
          <a:lstStyle/>
          <a:p>
            <a:pPr>
              <a:defRPr/>
            </a:pPr>
            <a:fld id="{60BF8179-B63C-46D2-B1B6-36AA5B7B861A}" type="slidenum">
              <a:rPr lang="en-US" smtClean="0"/>
              <a:pPr>
                <a:defRPr/>
              </a:pPr>
              <a:t>25</a:t>
            </a:fld>
            <a:endParaRPr lang="en-US" dirty="0"/>
          </a:p>
        </p:txBody>
      </p:sp>
      <p:graphicFrame>
        <p:nvGraphicFramePr>
          <p:cNvPr id="7" name="Table 6"/>
          <p:cNvGraphicFramePr>
            <a:graphicFrameLocks noGrp="1"/>
          </p:cNvGraphicFramePr>
          <p:nvPr/>
        </p:nvGraphicFramePr>
        <p:xfrm>
          <a:off x="381000" y="304800"/>
          <a:ext cx="8382000" cy="5611249"/>
        </p:xfrm>
        <a:graphic>
          <a:graphicData uri="http://schemas.openxmlformats.org/drawingml/2006/table">
            <a:tbl>
              <a:tblPr firstRow="1" bandRow="1">
                <a:tableStyleId>{5C22544A-7EE6-4342-B048-85BDC9FD1C3A}</a:tableStyleId>
              </a:tblPr>
              <a:tblGrid>
                <a:gridCol w="8382000"/>
              </a:tblGrid>
              <a:tr h="673489">
                <a:tc>
                  <a:txBody>
                    <a:bodyPr/>
                    <a:lstStyle/>
                    <a:p>
                      <a:pPr algn="ctr"/>
                      <a:r>
                        <a:rPr lang="en-US" sz="3200" dirty="0" smtClean="0"/>
                        <a:t>Region IX:</a:t>
                      </a:r>
                      <a:r>
                        <a:rPr lang="en-US" sz="3200" baseline="0" dirty="0" smtClean="0"/>
                        <a:t> Round 2 MSAs</a:t>
                      </a:r>
                      <a:endParaRPr lang="en-US" sz="3200" dirty="0"/>
                    </a:p>
                  </a:txBody>
                  <a:tcPr/>
                </a:tc>
              </a:tr>
              <a:tr h="990600">
                <a:tc>
                  <a:txBody>
                    <a:bodyPr/>
                    <a:lstStyle/>
                    <a:p>
                      <a:pPr lvl="0"/>
                      <a:r>
                        <a:rPr lang="en-US" sz="2400" b="1" kern="1200" baseline="0" dirty="0" smtClean="0">
                          <a:solidFill>
                            <a:schemeClr val="dk1"/>
                          </a:solidFill>
                          <a:latin typeface="+mn-lt"/>
                          <a:ea typeface="+mn-ea"/>
                          <a:cs typeface="+mn-cs"/>
                        </a:rPr>
                        <a:t>Arizona </a:t>
                      </a:r>
                      <a:endParaRPr lang="en-US" sz="2400" b="1" kern="1200" dirty="0" smtClean="0">
                        <a:solidFill>
                          <a:schemeClr val="dk1"/>
                        </a:solidFill>
                        <a:latin typeface="+mn-lt"/>
                        <a:ea typeface="+mn-ea"/>
                        <a:cs typeface="+mn-cs"/>
                      </a:endParaRPr>
                    </a:p>
                    <a:p>
                      <a:pPr marL="457200" lvl="0" indent="-220663">
                        <a:buFont typeface="Arial" pitchFamily="34" charset="0"/>
                        <a:buChar char="•"/>
                      </a:pPr>
                      <a:r>
                        <a:rPr lang="es-ES_tradnl" sz="2200" kern="1200" dirty="0" smtClean="0">
                          <a:solidFill>
                            <a:schemeClr val="dk1"/>
                          </a:solidFill>
                          <a:latin typeface="+mn-lt"/>
                          <a:ea typeface="+mn-ea"/>
                          <a:cs typeface="+mn-cs"/>
                        </a:rPr>
                        <a:t>Phoenix-Mesa-Glendale, AZ</a:t>
                      </a:r>
                      <a:endParaRPr lang="en-US" sz="2200" kern="1200" dirty="0" smtClean="0">
                        <a:solidFill>
                          <a:schemeClr val="dk1"/>
                        </a:solidFill>
                        <a:latin typeface="+mn-lt"/>
                        <a:ea typeface="+mn-ea"/>
                        <a:cs typeface="+mn-cs"/>
                      </a:endParaRPr>
                    </a:p>
                    <a:p>
                      <a:pPr marL="236538" lvl="0" indent="220663">
                        <a:buFont typeface="Arial" pitchFamily="34" charset="0"/>
                        <a:buChar char="•"/>
                      </a:pPr>
                      <a:r>
                        <a:rPr lang="es-ES_tradnl" sz="2200" kern="1200" dirty="0" smtClean="0">
                          <a:solidFill>
                            <a:schemeClr val="dk1"/>
                          </a:solidFill>
                          <a:latin typeface="+mn-lt"/>
                          <a:ea typeface="+mn-ea"/>
                          <a:cs typeface="+mn-cs"/>
                        </a:rPr>
                        <a:t>Tucson, AZ</a:t>
                      </a:r>
                      <a:endParaRPr lang="en-US" sz="2200" kern="1200" dirty="0" smtClean="0">
                        <a:solidFill>
                          <a:schemeClr val="dk1"/>
                        </a:solidFill>
                        <a:latin typeface="+mn-lt"/>
                        <a:ea typeface="+mn-ea"/>
                        <a:cs typeface="+mn-cs"/>
                      </a:endParaRPr>
                    </a:p>
                  </a:txBody>
                  <a:tcPr/>
                </a:tc>
              </a:tr>
              <a:tr h="560951">
                <a:tc>
                  <a:txBody>
                    <a:bodyPr/>
                    <a:lstStyle/>
                    <a:p>
                      <a:pPr marL="457200" lvl="0" indent="-457200">
                        <a:buFont typeface="Arial" pitchFamily="34" charset="0"/>
                        <a:buNone/>
                      </a:pPr>
                      <a:r>
                        <a:rPr lang="en-US" sz="2400" b="1" kern="1200" dirty="0" smtClean="0">
                          <a:solidFill>
                            <a:schemeClr val="dk1"/>
                          </a:solidFill>
                          <a:latin typeface="+mn-lt"/>
                          <a:ea typeface="+mn-ea"/>
                          <a:cs typeface="+mn-cs"/>
                        </a:rPr>
                        <a:t>California</a:t>
                      </a:r>
                    </a:p>
                    <a:p>
                      <a:pPr marL="457200" lvl="1" indent="-220663">
                        <a:buFont typeface="Arial" pitchFamily="34" charset="0"/>
                        <a:buChar char="•"/>
                      </a:pPr>
                      <a:r>
                        <a:rPr lang="en-US" sz="2200" kern="1200" dirty="0" smtClean="0">
                          <a:solidFill>
                            <a:schemeClr val="dk1"/>
                          </a:solidFill>
                          <a:latin typeface="+mn-lt"/>
                          <a:ea typeface="+mn-ea"/>
                          <a:cs typeface="+mn-cs"/>
                        </a:rPr>
                        <a:t>Bakersfield-Delano, CA</a:t>
                      </a:r>
                    </a:p>
                    <a:p>
                      <a:pPr marL="457200" lvl="1" indent="-220663">
                        <a:buFont typeface="Arial" pitchFamily="34" charset="0"/>
                        <a:buChar char="•"/>
                      </a:pPr>
                      <a:r>
                        <a:rPr lang="en-US" sz="2200" kern="1200" dirty="0" smtClean="0">
                          <a:solidFill>
                            <a:schemeClr val="dk1"/>
                          </a:solidFill>
                          <a:latin typeface="+mn-lt"/>
                          <a:ea typeface="+mn-ea"/>
                          <a:cs typeface="+mn-cs"/>
                        </a:rPr>
                        <a:t>Fresno, CA</a:t>
                      </a:r>
                    </a:p>
                    <a:p>
                      <a:pPr marL="457200" lvl="1" indent="-220663">
                        <a:buFont typeface="Arial" pitchFamily="34" charset="0"/>
                        <a:buChar char="•"/>
                      </a:pPr>
                      <a:r>
                        <a:rPr lang="en-US" sz="2200" kern="1200" dirty="0" smtClean="0">
                          <a:solidFill>
                            <a:schemeClr val="dk1"/>
                          </a:solidFill>
                          <a:latin typeface="+mn-lt"/>
                          <a:ea typeface="+mn-ea"/>
                          <a:cs typeface="+mn-cs"/>
                        </a:rPr>
                        <a:t>Los Angeles-Long Beach-Santa Ana, CA</a:t>
                      </a:r>
                    </a:p>
                    <a:p>
                      <a:pPr marL="457200" lvl="1" indent="-220663">
                        <a:buFont typeface="Arial" pitchFamily="34" charset="0"/>
                        <a:buChar char="•"/>
                      </a:pPr>
                      <a:r>
                        <a:rPr lang="en-US" sz="2200" kern="1200" dirty="0" smtClean="0">
                          <a:solidFill>
                            <a:schemeClr val="dk1"/>
                          </a:solidFill>
                          <a:latin typeface="+mn-lt"/>
                          <a:ea typeface="+mn-ea"/>
                          <a:cs typeface="+mn-cs"/>
                        </a:rPr>
                        <a:t>Oxnard-Thousand Oaks-Ventura, CA</a:t>
                      </a:r>
                    </a:p>
                    <a:p>
                      <a:pPr marL="457200" lvl="1" indent="-220663">
                        <a:buFont typeface="Arial" pitchFamily="34" charset="0"/>
                        <a:buChar char="•"/>
                      </a:pPr>
                      <a:r>
                        <a:rPr lang="en-US" sz="2200" kern="1200" dirty="0" smtClean="0">
                          <a:solidFill>
                            <a:schemeClr val="dk1"/>
                          </a:solidFill>
                          <a:latin typeface="+mn-lt"/>
                          <a:ea typeface="+mn-ea"/>
                          <a:cs typeface="+mn-cs"/>
                        </a:rPr>
                        <a:t>Sacramento-Arden-Arcade-Roseville, CA </a:t>
                      </a:r>
                    </a:p>
                    <a:p>
                      <a:pPr marL="457200" lvl="1" indent="-220663">
                        <a:buFont typeface="Arial" pitchFamily="34" charset="0"/>
                        <a:buChar char="•"/>
                      </a:pPr>
                      <a:r>
                        <a:rPr lang="es-ES_tradnl" sz="2200" kern="1200" dirty="0" smtClean="0">
                          <a:solidFill>
                            <a:schemeClr val="dk1"/>
                          </a:solidFill>
                          <a:latin typeface="+mn-lt"/>
                          <a:ea typeface="+mn-ea"/>
                          <a:cs typeface="+mn-cs"/>
                        </a:rPr>
                        <a:t>San Diego-Carlsbad-San Marcos, CA</a:t>
                      </a:r>
                      <a:endParaRPr lang="en-US" sz="2200" kern="1200" dirty="0" smtClean="0">
                        <a:solidFill>
                          <a:schemeClr val="dk1"/>
                        </a:solidFill>
                        <a:latin typeface="+mn-lt"/>
                        <a:ea typeface="+mn-ea"/>
                        <a:cs typeface="+mn-cs"/>
                      </a:endParaRPr>
                    </a:p>
                    <a:p>
                      <a:pPr marL="457200" lvl="1" indent="-220663">
                        <a:buFont typeface="Arial" pitchFamily="34" charset="0"/>
                        <a:buChar char="•"/>
                      </a:pPr>
                      <a:r>
                        <a:rPr lang="en-US" sz="2200" kern="1200" dirty="0" smtClean="0">
                          <a:solidFill>
                            <a:schemeClr val="dk1"/>
                          </a:solidFill>
                          <a:latin typeface="+mn-lt"/>
                          <a:ea typeface="+mn-ea"/>
                          <a:cs typeface="+mn-cs"/>
                        </a:rPr>
                        <a:t>San Francisco-Oakland-Fremont, CA</a:t>
                      </a:r>
                    </a:p>
                    <a:p>
                      <a:pPr marL="457200" lvl="1" indent="-220663">
                        <a:buFont typeface="Arial" pitchFamily="34" charset="0"/>
                        <a:buChar char="•"/>
                      </a:pPr>
                      <a:r>
                        <a:rPr lang="es-ES_tradnl" sz="2200" kern="1200" dirty="0" smtClean="0">
                          <a:solidFill>
                            <a:schemeClr val="dk1"/>
                          </a:solidFill>
                          <a:latin typeface="+mn-lt"/>
                          <a:ea typeface="+mn-ea"/>
                          <a:cs typeface="+mn-cs"/>
                        </a:rPr>
                        <a:t>San Jose-Sunnyvale-Santa Clara, CA</a:t>
                      </a:r>
                      <a:endParaRPr lang="en-US" sz="2200" kern="1200" dirty="0" smtClean="0">
                        <a:solidFill>
                          <a:schemeClr val="dk1"/>
                        </a:solidFill>
                        <a:latin typeface="+mn-lt"/>
                        <a:ea typeface="+mn-ea"/>
                        <a:cs typeface="+mn-cs"/>
                      </a:endParaRPr>
                    </a:p>
                    <a:p>
                      <a:pPr marL="457200" lvl="1" indent="-220663">
                        <a:buFont typeface="Arial" pitchFamily="34" charset="0"/>
                        <a:buChar char="•"/>
                      </a:pPr>
                      <a:r>
                        <a:rPr lang="en-US" sz="2200" kern="1200" dirty="0" smtClean="0">
                          <a:solidFill>
                            <a:schemeClr val="dk1"/>
                          </a:solidFill>
                          <a:latin typeface="+mn-lt"/>
                          <a:ea typeface="+mn-ea"/>
                          <a:cs typeface="+mn-cs"/>
                        </a:rPr>
                        <a:t>Stockton, CA</a:t>
                      </a:r>
                    </a:p>
                    <a:p>
                      <a:pPr marL="457200" lvl="1" indent="-220663">
                        <a:buFont typeface="Arial" pitchFamily="34" charset="0"/>
                        <a:buChar char="•"/>
                      </a:pPr>
                      <a:r>
                        <a:rPr lang="en-US" sz="2200" kern="1200" dirty="0" smtClean="0">
                          <a:solidFill>
                            <a:schemeClr val="dk1"/>
                          </a:solidFill>
                          <a:latin typeface="+mn-lt"/>
                          <a:ea typeface="+mn-ea"/>
                          <a:cs typeface="+mn-cs"/>
                        </a:rPr>
                        <a:t>Visalia-Porterville, CA</a:t>
                      </a:r>
                    </a:p>
                  </a:txBody>
                  <a:tcPr/>
                </a:tc>
              </a:tr>
            </a:tbl>
          </a:graphicData>
        </a:graphic>
      </p:graphicFrame>
      <p:sp>
        <p:nvSpPr>
          <p:cNvPr id="6" name="Footer Placeholder 5"/>
          <p:cNvSpPr>
            <a:spLocks noGrp="1"/>
          </p:cNvSpPr>
          <p:nvPr>
            <p:ph type="ftr" sz="quarter" idx="11"/>
          </p:nvPr>
        </p:nvSpPr>
        <p:spPr/>
        <p:txBody>
          <a:bodyPr/>
          <a:lstStyle/>
          <a:p>
            <a:pPr>
              <a:defRPr/>
            </a:pPr>
            <a:r>
              <a:rPr lang="en-US" smtClean="0"/>
              <a:t>Competitive Bidding Program</a:t>
            </a:r>
            <a:endParaRPr lang="en-US" dirty="0"/>
          </a:p>
        </p:txBody>
      </p:sp>
    </p:spTree>
    <p:extLst>
      <p:ext uri="{BB962C8B-B14F-4D97-AF65-F5344CB8AC3E}">
        <p14:creationId xmlns:p14="http://schemas.microsoft.com/office/powerpoint/2010/main" val="17234661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40475"/>
            <a:ext cx="2133600" cy="365125"/>
          </a:xfrm>
          <a:prstGeom prst="rect">
            <a:avLst/>
          </a:prstGeom>
        </p:spPr>
        <p:txBody>
          <a:bodyPr/>
          <a:lstStyle/>
          <a:p>
            <a:pPr fontAlgn="base">
              <a:spcBef>
                <a:spcPct val="0"/>
              </a:spcBef>
              <a:spcAft>
                <a:spcPct val="0"/>
              </a:spcAft>
            </a:pPr>
            <a:r>
              <a:rPr lang="en-US" dirty="0" smtClean="0">
                <a:latin typeface="Arial" charset="0"/>
                <a:cs typeface="Arial" charset="0"/>
              </a:rPr>
              <a:t>February 2013</a:t>
            </a:r>
          </a:p>
        </p:txBody>
      </p:sp>
      <p:sp>
        <p:nvSpPr>
          <p:cNvPr id="5" name="Slide Number Placeholder 4"/>
          <p:cNvSpPr>
            <a:spLocks noGrp="1"/>
          </p:cNvSpPr>
          <p:nvPr>
            <p:ph type="sldNum" sz="quarter" idx="12"/>
          </p:nvPr>
        </p:nvSpPr>
        <p:spPr>
          <a:xfrm>
            <a:off x="6553200" y="6340475"/>
            <a:ext cx="2133600" cy="365125"/>
          </a:xfrm>
          <a:prstGeom prst="rect">
            <a:avLst/>
          </a:prstGeom>
        </p:spPr>
        <p:txBody>
          <a:bodyPr/>
          <a:lstStyle/>
          <a:p>
            <a:pPr>
              <a:defRPr/>
            </a:pPr>
            <a:fld id="{60BF8179-B63C-46D2-B1B6-36AA5B7B861A}" type="slidenum">
              <a:rPr lang="en-US" smtClean="0"/>
              <a:pPr>
                <a:defRPr/>
              </a:pPr>
              <a:t>26</a:t>
            </a:fld>
            <a:endParaRPr lang="en-US" dirty="0"/>
          </a:p>
        </p:txBody>
      </p:sp>
      <p:graphicFrame>
        <p:nvGraphicFramePr>
          <p:cNvPr id="7" name="Table 6"/>
          <p:cNvGraphicFramePr>
            <a:graphicFrameLocks noGrp="1"/>
          </p:cNvGraphicFramePr>
          <p:nvPr/>
        </p:nvGraphicFramePr>
        <p:xfrm>
          <a:off x="381000" y="304800"/>
          <a:ext cx="8382000" cy="3532751"/>
        </p:xfrm>
        <a:graphic>
          <a:graphicData uri="http://schemas.openxmlformats.org/drawingml/2006/table">
            <a:tbl>
              <a:tblPr firstRow="1" bandRow="1">
                <a:tableStyleId>{5C22544A-7EE6-4342-B048-85BDC9FD1C3A}</a:tableStyleId>
              </a:tblPr>
              <a:tblGrid>
                <a:gridCol w="8382000"/>
              </a:tblGrid>
              <a:tr h="673489">
                <a:tc>
                  <a:txBody>
                    <a:bodyPr/>
                    <a:lstStyle/>
                    <a:p>
                      <a:pPr algn="ctr"/>
                      <a:r>
                        <a:rPr lang="en-US" sz="3200" dirty="0" smtClean="0"/>
                        <a:t>Region IX:</a:t>
                      </a:r>
                      <a:r>
                        <a:rPr lang="en-US" sz="3200" baseline="0" dirty="0" smtClean="0"/>
                        <a:t> Round 2 MSAs</a:t>
                      </a:r>
                      <a:endParaRPr lang="en-US" sz="3200" dirty="0"/>
                    </a:p>
                  </a:txBody>
                  <a:tcPr/>
                </a:tc>
              </a:tr>
              <a:tr h="545711">
                <a:tc>
                  <a:txBody>
                    <a:bodyPr/>
                    <a:lstStyle/>
                    <a:p>
                      <a:pPr lvl="0"/>
                      <a:r>
                        <a:rPr lang="en-US" sz="2400" b="1" kern="1200" baseline="0" dirty="0" smtClean="0">
                          <a:solidFill>
                            <a:schemeClr val="dk1"/>
                          </a:solidFill>
                          <a:latin typeface="+mn-lt"/>
                          <a:ea typeface="+mn-ea"/>
                          <a:cs typeface="+mn-cs"/>
                        </a:rPr>
                        <a:t>Guam: </a:t>
                      </a:r>
                      <a:r>
                        <a:rPr lang="en-US" sz="2200" b="0" kern="1200" baseline="0" dirty="0" smtClean="0">
                          <a:solidFill>
                            <a:schemeClr val="dk1"/>
                          </a:solidFill>
                          <a:latin typeface="+mn-lt"/>
                          <a:ea typeface="+mn-ea"/>
                          <a:cs typeface="+mn-cs"/>
                        </a:rPr>
                        <a:t>None </a:t>
                      </a:r>
                      <a:endParaRPr lang="en-US" sz="2400" b="1" kern="1200" dirty="0" smtClean="0">
                        <a:solidFill>
                          <a:schemeClr val="dk1"/>
                        </a:solidFill>
                        <a:latin typeface="+mn-lt"/>
                        <a:ea typeface="+mn-ea"/>
                        <a:cs typeface="+mn-cs"/>
                      </a:endParaRPr>
                    </a:p>
                  </a:txBody>
                  <a:tcPr/>
                </a:tc>
              </a:tr>
              <a:tr h="838200">
                <a:tc>
                  <a:txBody>
                    <a:bodyPr/>
                    <a:lstStyle/>
                    <a:p>
                      <a:pPr marL="457200" lvl="0" indent="-457200">
                        <a:buFont typeface="Arial" pitchFamily="34" charset="0"/>
                        <a:buNone/>
                      </a:pPr>
                      <a:r>
                        <a:rPr lang="en-US" sz="2400" b="1" kern="1200" dirty="0" smtClean="0">
                          <a:solidFill>
                            <a:schemeClr val="dk1"/>
                          </a:solidFill>
                          <a:latin typeface="+mn-lt"/>
                          <a:ea typeface="+mn-ea"/>
                          <a:cs typeface="+mn-cs"/>
                        </a:rPr>
                        <a:t>Hawaii </a:t>
                      </a:r>
                    </a:p>
                    <a:p>
                      <a:pPr marL="457200" lvl="1" indent="-220663">
                        <a:buFont typeface="Arial" pitchFamily="34" charset="0"/>
                        <a:buChar char="•"/>
                      </a:pPr>
                      <a:r>
                        <a:rPr lang="en-US" sz="2200" kern="1200" dirty="0" smtClean="0">
                          <a:solidFill>
                            <a:schemeClr val="dk1"/>
                          </a:solidFill>
                          <a:latin typeface="+mn-lt"/>
                          <a:ea typeface="+mn-ea"/>
                          <a:cs typeface="+mn-cs"/>
                        </a:rPr>
                        <a:t>Honolulu, HI</a:t>
                      </a:r>
                    </a:p>
                  </a:txBody>
                  <a:tcPr/>
                </a:tc>
              </a:tr>
              <a:tr h="914400">
                <a:tc>
                  <a:txBody>
                    <a:bodyPr/>
                    <a:lstStyle/>
                    <a:p>
                      <a:pPr marL="457200" lvl="1" indent="-457200">
                        <a:buFont typeface="Arial" pitchFamily="34" charset="0"/>
                        <a:buNone/>
                      </a:pPr>
                      <a:r>
                        <a:rPr lang="en-US" sz="2400" b="1" kern="1200" dirty="0" smtClean="0">
                          <a:solidFill>
                            <a:schemeClr val="dk1"/>
                          </a:solidFill>
                          <a:latin typeface="+mn-lt"/>
                          <a:ea typeface="+mn-ea"/>
                          <a:cs typeface="+mn-cs"/>
                        </a:rPr>
                        <a:t>Nevada </a:t>
                      </a:r>
                    </a:p>
                    <a:p>
                      <a:pPr marL="457200" marR="0" lvl="1" indent="-220663"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200" kern="1200" dirty="0" smtClean="0">
                          <a:solidFill>
                            <a:schemeClr val="dk1"/>
                          </a:solidFill>
                          <a:latin typeface="+mn-lt"/>
                          <a:ea typeface="+mn-ea"/>
                          <a:cs typeface="+mn-cs"/>
                        </a:rPr>
                        <a:t>Las Vegas-Paradise, NV</a:t>
                      </a:r>
                    </a:p>
                  </a:txBody>
                  <a:tcPr/>
                </a:tc>
              </a:tr>
              <a:tr h="560951">
                <a:tc>
                  <a:txBody>
                    <a:bodyPr/>
                    <a:lstStyle/>
                    <a:p>
                      <a:pPr marL="457200" lvl="1" indent="-457200">
                        <a:buFont typeface="Arial" pitchFamily="34" charset="0"/>
                        <a:buNone/>
                      </a:pPr>
                      <a:r>
                        <a:rPr lang="en-US" sz="2400" b="1" kern="1200" dirty="0" smtClean="0">
                          <a:solidFill>
                            <a:schemeClr val="dk1"/>
                          </a:solidFill>
                          <a:latin typeface="+mn-lt"/>
                          <a:ea typeface="+mn-ea"/>
                          <a:cs typeface="+mn-cs"/>
                        </a:rPr>
                        <a:t>Samoa:</a:t>
                      </a:r>
                      <a:r>
                        <a:rPr lang="en-US" sz="2400" b="1" kern="1200" baseline="0" dirty="0" smtClean="0">
                          <a:solidFill>
                            <a:schemeClr val="dk1"/>
                          </a:solidFill>
                          <a:latin typeface="+mn-lt"/>
                          <a:ea typeface="+mn-ea"/>
                          <a:cs typeface="+mn-cs"/>
                        </a:rPr>
                        <a:t> </a:t>
                      </a:r>
                      <a:r>
                        <a:rPr lang="en-US" sz="2200" b="0" kern="1200" baseline="0" dirty="0" smtClean="0">
                          <a:solidFill>
                            <a:schemeClr val="dk1"/>
                          </a:solidFill>
                          <a:latin typeface="+mn-lt"/>
                          <a:ea typeface="+mn-ea"/>
                          <a:cs typeface="+mn-cs"/>
                        </a:rPr>
                        <a:t>None </a:t>
                      </a:r>
                      <a:endParaRPr lang="en-US" sz="2400" b="1" kern="1200" dirty="0" smtClean="0">
                        <a:solidFill>
                          <a:schemeClr val="dk1"/>
                        </a:solidFill>
                        <a:latin typeface="+mn-lt"/>
                        <a:ea typeface="+mn-ea"/>
                        <a:cs typeface="+mn-cs"/>
                      </a:endParaRPr>
                    </a:p>
                  </a:txBody>
                  <a:tcPr/>
                </a:tc>
              </a:tr>
            </a:tbl>
          </a:graphicData>
        </a:graphic>
      </p:graphicFrame>
      <p:sp>
        <p:nvSpPr>
          <p:cNvPr id="6" name="Footer Placeholder 5"/>
          <p:cNvSpPr>
            <a:spLocks noGrp="1"/>
          </p:cNvSpPr>
          <p:nvPr>
            <p:ph type="ftr" sz="quarter" idx="11"/>
          </p:nvPr>
        </p:nvSpPr>
        <p:spPr/>
        <p:txBody>
          <a:bodyPr/>
          <a:lstStyle/>
          <a:p>
            <a:pPr>
              <a:defRPr/>
            </a:pPr>
            <a:r>
              <a:rPr lang="en-US" smtClean="0"/>
              <a:t>Competitive Bidding Program</a:t>
            </a:r>
            <a:endParaRPr lang="en-US" dirty="0"/>
          </a:p>
        </p:txBody>
      </p:sp>
    </p:spTree>
    <p:extLst>
      <p:ext uri="{BB962C8B-B14F-4D97-AF65-F5344CB8AC3E}">
        <p14:creationId xmlns:p14="http://schemas.microsoft.com/office/powerpoint/2010/main" val="454397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40475"/>
            <a:ext cx="2133600" cy="365125"/>
          </a:xfrm>
          <a:prstGeom prst="rect">
            <a:avLst/>
          </a:prstGeom>
        </p:spPr>
        <p:txBody>
          <a:bodyPr/>
          <a:lstStyle/>
          <a:p>
            <a:pPr fontAlgn="base">
              <a:spcBef>
                <a:spcPct val="0"/>
              </a:spcBef>
              <a:spcAft>
                <a:spcPct val="0"/>
              </a:spcAft>
            </a:pPr>
            <a:r>
              <a:rPr lang="en-US" dirty="0" smtClean="0">
                <a:latin typeface="Arial" charset="0"/>
                <a:cs typeface="Arial" charset="0"/>
              </a:rPr>
              <a:t>February 2013</a:t>
            </a:r>
          </a:p>
        </p:txBody>
      </p:sp>
      <p:sp>
        <p:nvSpPr>
          <p:cNvPr id="5" name="Slide Number Placeholder 4"/>
          <p:cNvSpPr>
            <a:spLocks noGrp="1"/>
          </p:cNvSpPr>
          <p:nvPr>
            <p:ph type="sldNum" sz="quarter" idx="12"/>
          </p:nvPr>
        </p:nvSpPr>
        <p:spPr>
          <a:xfrm>
            <a:off x="6553200" y="6340475"/>
            <a:ext cx="2133600" cy="365125"/>
          </a:xfrm>
          <a:prstGeom prst="rect">
            <a:avLst/>
          </a:prstGeom>
        </p:spPr>
        <p:txBody>
          <a:bodyPr/>
          <a:lstStyle/>
          <a:p>
            <a:pPr>
              <a:defRPr/>
            </a:pPr>
            <a:fld id="{60BF8179-B63C-46D2-B1B6-36AA5B7B861A}" type="slidenum">
              <a:rPr lang="en-US" smtClean="0"/>
              <a:pPr>
                <a:defRPr/>
              </a:pPr>
              <a:t>27</a:t>
            </a:fld>
            <a:endParaRPr lang="en-US" dirty="0"/>
          </a:p>
        </p:txBody>
      </p:sp>
      <p:graphicFrame>
        <p:nvGraphicFramePr>
          <p:cNvPr id="7" name="Table 6"/>
          <p:cNvGraphicFramePr>
            <a:graphicFrameLocks noGrp="1"/>
          </p:cNvGraphicFramePr>
          <p:nvPr/>
        </p:nvGraphicFramePr>
        <p:xfrm>
          <a:off x="381000" y="304800"/>
          <a:ext cx="8382000" cy="4114800"/>
        </p:xfrm>
        <a:graphic>
          <a:graphicData uri="http://schemas.openxmlformats.org/drawingml/2006/table">
            <a:tbl>
              <a:tblPr firstRow="1" bandRow="1">
                <a:tableStyleId>{5C22544A-7EE6-4342-B048-85BDC9FD1C3A}</a:tableStyleId>
              </a:tblPr>
              <a:tblGrid>
                <a:gridCol w="8382000"/>
              </a:tblGrid>
              <a:tr h="673489">
                <a:tc>
                  <a:txBody>
                    <a:bodyPr/>
                    <a:lstStyle/>
                    <a:p>
                      <a:pPr algn="ctr"/>
                      <a:r>
                        <a:rPr lang="en-US" sz="3200" dirty="0" smtClean="0"/>
                        <a:t>Region X:</a:t>
                      </a:r>
                      <a:r>
                        <a:rPr lang="en-US" sz="3200" baseline="0" dirty="0" smtClean="0"/>
                        <a:t> Round 2 MSAs</a:t>
                      </a:r>
                      <a:endParaRPr lang="en-US" sz="3200" dirty="0"/>
                    </a:p>
                  </a:txBody>
                  <a:tcPr/>
                </a:tc>
              </a:tr>
              <a:tr h="545711">
                <a:tc>
                  <a:txBody>
                    <a:bodyPr/>
                    <a:lstStyle/>
                    <a:p>
                      <a:pPr lvl="0"/>
                      <a:r>
                        <a:rPr lang="en-US" sz="2400" b="1" kern="1200" baseline="0" dirty="0" smtClean="0">
                          <a:solidFill>
                            <a:schemeClr val="dk1"/>
                          </a:solidFill>
                          <a:latin typeface="+mn-lt"/>
                          <a:ea typeface="+mn-ea"/>
                          <a:cs typeface="+mn-cs"/>
                        </a:rPr>
                        <a:t>Alaska: </a:t>
                      </a:r>
                      <a:r>
                        <a:rPr lang="en-US" sz="2200" b="0" kern="1200" baseline="0" dirty="0" smtClean="0">
                          <a:solidFill>
                            <a:schemeClr val="dk1"/>
                          </a:solidFill>
                          <a:latin typeface="+mn-lt"/>
                          <a:ea typeface="+mn-ea"/>
                          <a:cs typeface="+mn-cs"/>
                        </a:rPr>
                        <a:t>None </a:t>
                      </a:r>
                      <a:endParaRPr lang="en-US" sz="2400" b="1" kern="1200" dirty="0" smtClean="0">
                        <a:solidFill>
                          <a:schemeClr val="dk1"/>
                        </a:solidFill>
                        <a:latin typeface="+mn-lt"/>
                        <a:ea typeface="+mn-ea"/>
                        <a:cs typeface="+mn-cs"/>
                      </a:endParaRPr>
                    </a:p>
                  </a:txBody>
                  <a:tcPr/>
                </a:tc>
              </a:tr>
              <a:tr h="838200">
                <a:tc>
                  <a:txBody>
                    <a:bodyPr/>
                    <a:lstStyle/>
                    <a:p>
                      <a:pPr marL="457200" lvl="0" indent="-457200">
                        <a:buFont typeface="Arial" pitchFamily="34" charset="0"/>
                        <a:buNone/>
                      </a:pPr>
                      <a:r>
                        <a:rPr lang="en-US" sz="2400" b="1" kern="1200" dirty="0" smtClean="0">
                          <a:solidFill>
                            <a:schemeClr val="dk1"/>
                          </a:solidFill>
                          <a:latin typeface="+mn-lt"/>
                          <a:ea typeface="+mn-ea"/>
                          <a:cs typeface="+mn-cs"/>
                        </a:rPr>
                        <a:t>Idaho</a:t>
                      </a:r>
                      <a:r>
                        <a:rPr lang="en-US" sz="2400" b="1" kern="1200" baseline="0" dirty="0" smtClean="0">
                          <a:solidFill>
                            <a:schemeClr val="dk1"/>
                          </a:solidFill>
                          <a:latin typeface="+mn-lt"/>
                          <a:ea typeface="+mn-ea"/>
                          <a:cs typeface="+mn-cs"/>
                        </a:rPr>
                        <a:t> </a:t>
                      </a:r>
                      <a:r>
                        <a:rPr lang="en-US" sz="2400" b="1" kern="1200" dirty="0" smtClean="0">
                          <a:solidFill>
                            <a:schemeClr val="dk1"/>
                          </a:solidFill>
                          <a:latin typeface="+mn-lt"/>
                          <a:ea typeface="+mn-ea"/>
                          <a:cs typeface="+mn-cs"/>
                        </a:rPr>
                        <a:t> </a:t>
                      </a:r>
                      <a:endParaRPr lang="en-US" sz="2200" kern="1200" dirty="0" smtClean="0">
                        <a:solidFill>
                          <a:schemeClr val="dk1"/>
                        </a:solidFill>
                        <a:latin typeface="+mn-lt"/>
                        <a:ea typeface="+mn-ea"/>
                        <a:cs typeface="+mn-cs"/>
                      </a:endParaRPr>
                    </a:p>
                    <a:p>
                      <a:pPr marL="457200" marR="0" lvl="1" indent="-220663"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200" kern="1200" dirty="0" smtClean="0">
                          <a:solidFill>
                            <a:schemeClr val="dk1"/>
                          </a:solidFill>
                          <a:latin typeface="+mn-lt"/>
                          <a:ea typeface="+mn-ea"/>
                          <a:cs typeface="+mn-cs"/>
                        </a:rPr>
                        <a:t>Boise City-Nampa, ID</a:t>
                      </a:r>
                    </a:p>
                  </a:txBody>
                  <a:tcPr/>
                </a:tc>
              </a:tr>
              <a:tr h="883920">
                <a:tc>
                  <a:txBody>
                    <a:bodyPr/>
                    <a:lstStyle/>
                    <a:p>
                      <a:pPr marL="457200" lvl="1" indent="-457200">
                        <a:buFont typeface="Arial" pitchFamily="34" charset="0"/>
                        <a:buNone/>
                      </a:pPr>
                      <a:r>
                        <a:rPr lang="en-US" sz="2400" b="1" kern="1200" dirty="0" smtClean="0">
                          <a:solidFill>
                            <a:schemeClr val="dk1"/>
                          </a:solidFill>
                          <a:latin typeface="+mn-lt"/>
                          <a:ea typeface="+mn-ea"/>
                          <a:cs typeface="+mn-cs"/>
                        </a:rPr>
                        <a:t>Oregon</a:t>
                      </a:r>
                      <a:r>
                        <a:rPr lang="en-US" sz="2400" b="1" kern="1200" baseline="0" dirty="0" smtClean="0">
                          <a:solidFill>
                            <a:schemeClr val="dk1"/>
                          </a:solidFill>
                          <a:latin typeface="+mn-lt"/>
                          <a:ea typeface="+mn-ea"/>
                          <a:cs typeface="+mn-cs"/>
                        </a:rPr>
                        <a:t> </a:t>
                      </a:r>
                      <a:r>
                        <a:rPr lang="en-US" sz="2400" b="1" kern="1200" dirty="0" smtClean="0">
                          <a:solidFill>
                            <a:schemeClr val="dk1"/>
                          </a:solidFill>
                          <a:latin typeface="+mn-lt"/>
                          <a:ea typeface="+mn-ea"/>
                          <a:cs typeface="+mn-cs"/>
                        </a:rPr>
                        <a:t> </a:t>
                      </a:r>
                    </a:p>
                    <a:p>
                      <a:pPr marL="457200" marR="0" lvl="1" indent="-220663"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200" kern="1200" dirty="0" smtClean="0">
                          <a:solidFill>
                            <a:schemeClr val="dk1"/>
                          </a:solidFill>
                          <a:latin typeface="+mn-lt"/>
                          <a:ea typeface="+mn-ea"/>
                          <a:cs typeface="+mn-cs"/>
                        </a:rPr>
                        <a:t>Portland-Vancouver-Hillsboro, OR-WA</a:t>
                      </a:r>
                    </a:p>
                  </a:txBody>
                  <a:tcPr/>
                </a:tc>
              </a:tr>
              <a:tr h="1173480">
                <a:tc>
                  <a:txBody>
                    <a:bodyPr/>
                    <a:lstStyle/>
                    <a:p>
                      <a:pPr marL="457200" lvl="1" indent="-457200">
                        <a:buFont typeface="Arial" pitchFamily="34" charset="0"/>
                        <a:buNone/>
                      </a:pPr>
                      <a:r>
                        <a:rPr lang="en-US" sz="2400" b="1" kern="1200" baseline="0" dirty="0" smtClean="0">
                          <a:solidFill>
                            <a:schemeClr val="dk1"/>
                          </a:solidFill>
                          <a:latin typeface="+mn-lt"/>
                          <a:ea typeface="+mn-ea"/>
                          <a:cs typeface="+mn-cs"/>
                        </a:rPr>
                        <a:t>Washington </a:t>
                      </a:r>
                      <a:r>
                        <a:rPr lang="en-US" sz="2200" b="0" kern="1200" baseline="0" dirty="0" smtClean="0">
                          <a:solidFill>
                            <a:schemeClr val="dk1"/>
                          </a:solidFill>
                          <a:latin typeface="+mn-lt"/>
                          <a:ea typeface="+mn-ea"/>
                          <a:cs typeface="+mn-cs"/>
                        </a:rPr>
                        <a:t> </a:t>
                      </a:r>
                    </a:p>
                    <a:p>
                      <a:pPr marL="457200" marR="0" lvl="1" indent="-220663"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200" kern="1200" dirty="0" smtClean="0">
                          <a:solidFill>
                            <a:schemeClr val="dk1"/>
                          </a:solidFill>
                          <a:latin typeface="+mn-lt"/>
                          <a:ea typeface="+mn-ea"/>
                          <a:cs typeface="+mn-cs"/>
                        </a:rPr>
                        <a:t>Portland-Vancouver-Hillsboro, OR-WA</a:t>
                      </a:r>
                    </a:p>
                    <a:p>
                      <a:pPr marL="457200" marR="0" lvl="1" indent="-220663"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200" kern="1200" dirty="0" smtClean="0">
                          <a:solidFill>
                            <a:schemeClr val="dk1"/>
                          </a:solidFill>
                          <a:latin typeface="+mn-lt"/>
                          <a:ea typeface="+mn-ea"/>
                          <a:cs typeface="+mn-cs"/>
                        </a:rPr>
                        <a:t>Seattle-Tacoma-Bellevue, WA</a:t>
                      </a:r>
                    </a:p>
                  </a:txBody>
                  <a:tcPr/>
                </a:tc>
              </a:tr>
            </a:tbl>
          </a:graphicData>
        </a:graphic>
      </p:graphicFrame>
      <p:sp>
        <p:nvSpPr>
          <p:cNvPr id="6" name="Footer Placeholder 5"/>
          <p:cNvSpPr>
            <a:spLocks noGrp="1"/>
          </p:cNvSpPr>
          <p:nvPr>
            <p:ph type="ftr" sz="quarter" idx="11"/>
          </p:nvPr>
        </p:nvSpPr>
        <p:spPr/>
        <p:txBody>
          <a:bodyPr/>
          <a:lstStyle/>
          <a:p>
            <a:pPr>
              <a:defRPr/>
            </a:pPr>
            <a:r>
              <a:rPr lang="en-US" smtClean="0"/>
              <a:t>Competitive Bidding Program</a:t>
            </a:r>
            <a:endParaRPr lang="en-US" dirty="0"/>
          </a:p>
        </p:txBody>
      </p:sp>
    </p:spTree>
    <p:extLst>
      <p:ext uri="{BB962C8B-B14F-4D97-AF65-F5344CB8AC3E}">
        <p14:creationId xmlns:p14="http://schemas.microsoft.com/office/powerpoint/2010/main" val="14492038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2"/>
          <p:cNvSpPr>
            <a:spLocks noGrp="1" noChangeArrowheads="1"/>
          </p:cNvSpPr>
          <p:nvPr>
            <p:ph type="title"/>
          </p:nvPr>
        </p:nvSpPr>
        <p:spPr>
          <a:xfrm>
            <a:off x="457200" y="76200"/>
            <a:ext cx="8229600" cy="1143000"/>
          </a:xfrm>
        </p:spPr>
        <p:txBody>
          <a:bodyPr>
            <a:normAutofit/>
          </a:bodyPr>
          <a:lstStyle/>
          <a:p>
            <a:r>
              <a:rPr lang="en-US" sz="4000" b="1" dirty="0" smtClean="0">
                <a:solidFill>
                  <a:srgbClr val="0070C0"/>
                </a:solidFill>
                <a:cs typeface="Arial" charset="0"/>
              </a:rPr>
              <a:t>Who will be Affected? </a:t>
            </a:r>
          </a:p>
        </p:txBody>
      </p:sp>
      <p:sp>
        <p:nvSpPr>
          <p:cNvPr id="403459" name="Rectangle 3"/>
          <p:cNvSpPr>
            <a:spLocks noGrp="1" noChangeArrowheads="1"/>
          </p:cNvSpPr>
          <p:nvPr>
            <p:ph idx="1"/>
          </p:nvPr>
        </p:nvSpPr>
        <p:spPr>
          <a:xfrm>
            <a:off x="228600" y="1219200"/>
            <a:ext cx="8686800" cy="5105400"/>
          </a:xfrm>
        </p:spPr>
        <p:txBody>
          <a:bodyPr>
            <a:normAutofit/>
          </a:bodyPr>
          <a:lstStyle/>
          <a:p>
            <a:pPr>
              <a:defRPr/>
            </a:pPr>
            <a:endParaRPr lang="en-US" dirty="0" smtClean="0"/>
          </a:p>
          <a:p>
            <a:pPr>
              <a:defRPr/>
            </a:pPr>
            <a:r>
              <a:rPr lang="en-US" b="1" dirty="0" smtClean="0"/>
              <a:t>Beneficiaries who have </a:t>
            </a:r>
            <a:r>
              <a:rPr lang="en-US" b="1" dirty="0"/>
              <a:t>Original Medicare </a:t>
            </a:r>
            <a:r>
              <a:rPr lang="en-US" b="1" dirty="0" smtClean="0"/>
              <a:t>and</a:t>
            </a:r>
            <a:endParaRPr lang="en-US" b="1" dirty="0"/>
          </a:p>
          <a:p>
            <a:pPr lvl="1">
              <a:defRPr/>
            </a:pPr>
            <a:r>
              <a:rPr lang="en-US" dirty="0"/>
              <a:t>Permanently reside in a ZIP Code in a CBA</a:t>
            </a:r>
          </a:p>
          <a:p>
            <a:pPr lvl="1">
              <a:defRPr/>
            </a:pPr>
            <a:r>
              <a:rPr lang="en-US" dirty="0" smtClean="0"/>
              <a:t>Obtain competitive bid </a:t>
            </a:r>
            <a:r>
              <a:rPr lang="en-US" dirty="0"/>
              <a:t>items while visiting a </a:t>
            </a:r>
            <a:r>
              <a:rPr lang="en-US" dirty="0" smtClean="0"/>
              <a:t>CBA</a:t>
            </a:r>
          </a:p>
          <a:p>
            <a:pPr marL="457200" lvl="1" indent="0">
              <a:buNone/>
              <a:defRPr/>
            </a:pPr>
            <a:endParaRPr lang="en-US" dirty="0"/>
          </a:p>
          <a:p>
            <a:pPr marL="914400" lvl="2" indent="0">
              <a:buNone/>
              <a:defRPr/>
            </a:pPr>
            <a:endParaRPr lang="en-US" dirty="0"/>
          </a:p>
          <a:p>
            <a:pPr>
              <a:defRPr/>
            </a:pPr>
            <a:r>
              <a:rPr lang="en-US" b="1" dirty="0" smtClean="0"/>
              <a:t>Medicare Advantage enrollees can use suppliers designated by their plan</a:t>
            </a:r>
          </a:p>
          <a:p>
            <a:pPr>
              <a:buFont typeface="Wingdings" pitchFamily="2" charset="2"/>
              <a:buNone/>
              <a:defRPr/>
            </a:pPr>
            <a:endParaRPr lang="en-US" dirty="0"/>
          </a:p>
        </p:txBody>
      </p:sp>
      <p:sp>
        <p:nvSpPr>
          <p:cNvPr id="12290" name="Date Placeholder 3"/>
          <p:cNvSpPr>
            <a:spLocks noGrp="1"/>
          </p:cNvSpPr>
          <p:nvPr>
            <p:ph type="dt" sz="half"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cs typeface="Arial" charset="0"/>
              </a:rPr>
              <a:t>February 2013</a:t>
            </a:r>
          </a:p>
        </p:txBody>
      </p:sp>
      <p:sp>
        <p:nvSpPr>
          <p:cNvPr id="12291"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3BEA5C6-EECB-443A-B134-7FC5131935FE}" type="slidenum">
              <a:rPr lang="en-US" smtClean="0">
                <a:latin typeface="Arial" charset="0"/>
                <a:cs typeface="Arial" charset="0"/>
              </a:rPr>
              <a:pPr fontAlgn="base">
                <a:spcBef>
                  <a:spcPct val="0"/>
                </a:spcBef>
                <a:spcAft>
                  <a:spcPct val="0"/>
                </a:spcAft>
              </a:pPr>
              <a:t>3</a:t>
            </a:fld>
            <a:endParaRPr lang="en-US" dirty="0" smtClean="0">
              <a:latin typeface="Arial" charset="0"/>
              <a:cs typeface="Arial" charset="0"/>
            </a:endParaRPr>
          </a:p>
        </p:txBody>
      </p:sp>
      <p:sp>
        <p:nvSpPr>
          <p:cNvPr id="6" name="Footer Placeholder 5"/>
          <p:cNvSpPr>
            <a:spLocks noGrp="1"/>
          </p:cNvSpPr>
          <p:nvPr>
            <p:ph type="ftr" sz="quarter" idx="11"/>
          </p:nvPr>
        </p:nvSpPr>
        <p:spPr/>
        <p:txBody>
          <a:bodyPr/>
          <a:lstStyle/>
          <a:p>
            <a:pPr>
              <a:defRPr/>
            </a:pPr>
            <a:r>
              <a:rPr lang="en-US" smtClean="0"/>
              <a:t>Competitive Bidding Program</a:t>
            </a:r>
            <a:endParaRPr lang="en-US" dirty="0"/>
          </a:p>
        </p:txBody>
      </p:sp>
    </p:spTree>
    <p:extLst>
      <p:ext uri="{BB962C8B-B14F-4D97-AF65-F5344CB8AC3E}">
        <p14:creationId xmlns:p14="http://schemas.microsoft.com/office/powerpoint/2010/main" val="29704783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
            </a:r>
            <a:br>
              <a:rPr lang="en-US" dirty="0" smtClean="0"/>
            </a:br>
            <a:endParaRPr lang="en-US" sz="40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572200670"/>
              </p:ext>
            </p:extLst>
          </p:nvPr>
        </p:nvGraphicFramePr>
        <p:xfrm>
          <a:off x="533400" y="838200"/>
          <a:ext cx="8001000" cy="4724400"/>
        </p:xfrm>
        <a:graphic>
          <a:graphicData uri="http://schemas.openxmlformats.org/drawingml/2006/table">
            <a:tbl>
              <a:tblPr firstRow="1" bandRow="1">
                <a:tableStyleId>{B301B821-A1FF-4177-AEE7-76D212191A09}</a:tableStyleId>
              </a:tblPr>
              <a:tblGrid>
                <a:gridCol w="8001000"/>
              </a:tblGrid>
              <a:tr h="415985">
                <a:tc>
                  <a:txBody>
                    <a:bodyPr/>
                    <a:lstStyle/>
                    <a:p>
                      <a:pPr marL="0" marR="0" indent="0" algn="ctr" defTabSz="932566" rtl="0" eaLnBrk="1" fontAlgn="auto" latinLnBrk="0" hangingPunct="1">
                        <a:lnSpc>
                          <a:spcPct val="100000"/>
                        </a:lnSpc>
                        <a:spcBef>
                          <a:spcPts val="0"/>
                        </a:spcBef>
                        <a:spcAft>
                          <a:spcPts val="0"/>
                        </a:spcAft>
                        <a:buClrTx/>
                        <a:buSzTx/>
                        <a:buFontTx/>
                        <a:buNone/>
                        <a:tabLst/>
                        <a:defRPr/>
                      </a:pPr>
                      <a:r>
                        <a:rPr lang="en-US" sz="2000" dirty="0" smtClean="0"/>
                        <a:t>Products Included in Round 2</a:t>
                      </a:r>
                      <a:endParaRPr lang="en-US" sz="2000" b="1" dirty="0">
                        <a:solidFill>
                          <a:schemeClr val="tx1"/>
                        </a:solidFill>
                      </a:endParaRPr>
                    </a:p>
                  </a:txBody>
                  <a:tcPr marL="86627" marR="86627"/>
                </a:tc>
              </a:tr>
              <a:tr h="415985">
                <a:tc>
                  <a:txBody>
                    <a:bodyPr/>
                    <a:lstStyle/>
                    <a:p>
                      <a:pPr marL="0" marR="0" indent="0" algn="l" defTabSz="932566" rtl="0" eaLnBrk="1" fontAlgn="auto" latinLnBrk="0" hangingPunct="1">
                        <a:lnSpc>
                          <a:spcPct val="100000"/>
                        </a:lnSpc>
                        <a:spcBef>
                          <a:spcPts val="0"/>
                        </a:spcBef>
                        <a:spcAft>
                          <a:spcPts val="0"/>
                        </a:spcAft>
                        <a:buClrTx/>
                        <a:buSzTx/>
                        <a:buFontTx/>
                        <a:buNone/>
                        <a:tabLst/>
                        <a:defRPr/>
                      </a:pPr>
                      <a:r>
                        <a:rPr lang="en-US" sz="2000" dirty="0" smtClean="0"/>
                        <a:t>Oxygen,</a:t>
                      </a:r>
                      <a:r>
                        <a:rPr lang="en-US" sz="2000" baseline="0" dirty="0" smtClean="0"/>
                        <a:t> oxygen equipment, and supplies</a:t>
                      </a:r>
                      <a:endParaRPr lang="en-US" sz="2000" b="0" dirty="0">
                        <a:solidFill>
                          <a:schemeClr val="tx1"/>
                        </a:solidFill>
                      </a:endParaRPr>
                    </a:p>
                  </a:txBody>
                  <a:tcPr marL="86627" marR="86627"/>
                </a:tc>
              </a:tr>
              <a:tr h="415985">
                <a:tc>
                  <a:txBody>
                    <a:bodyPr/>
                    <a:lstStyle/>
                    <a:p>
                      <a:pPr marL="0" marR="0" indent="0" algn="l" defTabSz="932566" rtl="0" eaLnBrk="1" fontAlgn="auto" latinLnBrk="0" hangingPunct="1">
                        <a:lnSpc>
                          <a:spcPct val="100000"/>
                        </a:lnSpc>
                        <a:spcBef>
                          <a:spcPts val="0"/>
                        </a:spcBef>
                        <a:spcAft>
                          <a:spcPts val="0"/>
                        </a:spcAft>
                        <a:buClrTx/>
                        <a:buSzTx/>
                        <a:buFontTx/>
                        <a:buNone/>
                        <a:tabLst/>
                        <a:defRPr/>
                      </a:pPr>
                      <a:r>
                        <a:rPr lang="en-US" sz="2000" dirty="0" smtClean="0"/>
                        <a:t>Enteral nutrients,</a:t>
                      </a:r>
                      <a:r>
                        <a:rPr lang="en-US" sz="2000" baseline="0" dirty="0" smtClean="0"/>
                        <a:t> equipment, and supplies</a:t>
                      </a:r>
                      <a:endParaRPr lang="en-US" sz="2000" dirty="0">
                        <a:solidFill>
                          <a:schemeClr val="tx1"/>
                        </a:solidFill>
                      </a:endParaRPr>
                    </a:p>
                  </a:txBody>
                  <a:tcPr marL="86627" marR="86627"/>
                </a:tc>
              </a:tr>
              <a:tr h="742830">
                <a:tc>
                  <a:txBody>
                    <a:bodyPr/>
                    <a:lstStyle/>
                    <a:p>
                      <a:pPr marL="0" marR="0" indent="0" algn="l" defTabSz="932566" rtl="0" eaLnBrk="1" fontAlgn="auto" latinLnBrk="0" hangingPunct="1">
                        <a:lnSpc>
                          <a:spcPct val="100000"/>
                        </a:lnSpc>
                        <a:spcBef>
                          <a:spcPts val="0"/>
                        </a:spcBef>
                        <a:spcAft>
                          <a:spcPts val="0"/>
                        </a:spcAft>
                        <a:buClrTx/>
                        <a:buSzTx/>
                        <a:buFontTx/>
                        <a:buNone/>
                        <a:tabLst/>
                        <a:defRPr/>
                      </a:pPr>
                      <a:r>
                        <a:rPr lang="en-US" sz="2000" dirty="0" smtClean="0"/>
                        <a:t>Continuous</a:t>
                      </a:r>
                      <a:r>
                        <a:rPr lang="en-US" sz="2000" baseline="0" dirty="0" smtClean="0"/>
                        <a:t> Positive Airway Pressure (CPAP) devices and Respiratory Assist Devices (RADs), and related supplies and accessories</a:t>
                      </a:r>
                      <a:endParaRPr lang="en-US" sz="2000" dirty="0">
                        <a:solidFill>
                          <a:schemeClr val="tx1"/>
                        </a:solidFill>
                      </a:endParaRPr>
                    </a:p>
                  </a:txBody>
                  <a:tcPr marL="86627" marR="86627"/>
                </a:tc>
              </a:tr>
              <a:tr h="415985">
                <a:tc>
                  <a:txBody>
                    <a:bodyPr/>
                    <a:lstStyle/>
                    <a:p>
                      <a:pPr marL="0" marR="0" indent="0" algn="l" defTabSz="932566" rtl="0" eaLnBrk="1" fontAlgn="auto" latinLnBrk="0" hangingPunct="1">
                        <a:lnSpc>
                          <a:spcPct val="100000"/>
                        </a:lnSpc>
                        <a:spcBef>
                          <a:spcPts val="0"/>
                        </a:spcBef>
                        <a:spcAft>
                          <a:spcPts val="0"/>
                        </a:spcAft>
                        <a:buClrTx/>
                        <a:buSzTx/>
                        <a:buFontTx/>
                        <a:buNone/>
                        <a:tabLst/>
                        <a:defRPr/>
                      </a:pPr>
                      <a:r>
                        <a:rPr lang="en-US" sz="2000" dirty="0" smtClean="0"/>
                        <a:t>Hospital beds and related accessories</a:t>
                      </a:r>
                      <a:endParaRPr lang="en-US" sz="2000" dirty="0" smtClean="0">
                        <a:solidFill>
                          <a:schemeClr val="tx1"/>
                        </a:solidFill>
                      </a:endParaRPr>
                    </a:p>
                  </a:txBody>
                  <a:tcPr marL="86627" marR="86627"/>
                </a:tc>
              </a:tr>
              <a:tr h="415985">
                <a:tc>
                  <a:txBody>
                    <a:bodyPr/>
                    <a:lstStyle/>
                    <a:p>
                      <a:r>
                        <a:rPr lang="en-US" sz="2000" dirty="0" smtClean="0"/>
                        <a:t>Walkers and related accessories</a:t>
                      </a:r>
                      <a:endParaRPr lang="en-US" sz="2000" dirty="0">
                        <a:solidFill>
                          <a:schemeClr val="tx1"/>
                        </a:solidFill>
                      </a:endParaRPr>
                    </a:p>
                  </a:txBody>
                  <a:tcPr marL="86627" marR="86627"/>
                </a:tc>
              </a:tr>
              <a:tr h="415985">
                <a:tc>
                  <a:txBody>
                    <a:bodyPr/>
                    <a:lstStyle/>
                    <a:p>
                      <a:r>
                        <a:rPr lang="en-US" sz="2000" dirty="0" smtClean="0"/>
                        <a:t>Support  surfaces (Group 2 mattresses and overlays)</a:t>
                      </a:r>
                      <a:endParaRPr lang="en-US" sz="2000" b="1" dirty="0">
                        <a:solidFill>
                          <a:schemeClr val="tx1"/>
                        </a:solidFill>
                      </a:endParaRPr>
                    </a:p>
                  </a:txBody>
                  <a:tcPr marL="86627" marR="86627"/>
                </a:tc>
              </a:tr>
              <a:tr h="742830">
                <a:tc>
                  <a:txBody>
                    <a:bodyPr/>
                    <a:lstStyle/>
                    <a:p>
                      <a:r>
                        <a:rPr lang="en-US" sz="2000" dirty="0" smtClean="0"/>
                        <a:t>Standard</a:t>
                      </a:r>
                      <a:r>
                        <a:rPr lang="en-US" sz="2000" baseline="0" dirty="0" smtClean="0"/>
                        <a:t> (power </a:t>
                      </a:r>
                      <a:r>
                        <a:rPr lang="en-US" sz="2000" b="1" i="1" baseline="0" dirty="0" smtClean="0"/>
                        <a:t>and manual</a:t>
                      </a:r>
                      <a:r>
                        <a:rPr lang="en-US" sz="2000" baseline="0" dirty="0" smtClean="0"/>
                        <a:t>) wheelchairs, scooters, and related accessories</a:t>
                      </a:r>
                      <a:endParaRPr lang="en-US" sz="2000" dirty="0">
                        <a:solidFill>
                          <a:schemeClr val="tx1"/>
                        </a:solidFill>
                      </a:endParaRPr>
                    </a:p>
                  </a:txBody>
                  <a:tcPr marL="86627" marR="86627"/>
                </a:tc>
              </a:tr>
              <a:tr h="742830">
                <a:tc>
                  <a:txBody>
                    <a:bodyPr/>
                    <a:lstStyle/>
                    <a:p>
                      <a:r>
                        <a:rPr lang="en-US" sz="2000" b="1" i="1" dirty="0" smtClean="0"/>
                        <a:t>Negative pressure</a:t>
                      </a:r>
                      <a:r>
                        <a:rPr lang="en-US" sz="2000" b="1" i="1" baseline="0" dirty="0" smtClean="0"/>
                        <a:t> wound therapy pumps and related supplies and accessories</a:t>
                      </a:r>
                      <a:endParaRPr lang="en-US" sz="2000" b="1" i="1" dirty="0">
                        <a:solidFill>
                          <a:schemeClr val="tx1"/>
                        </a:solidFill>
                      </a:endParaRPr>
                    </a:p>
                  </a:txBody>
                  <a:tcPr marL="86627" marR="86627"/>
                </a:tc>
              </a:tr>
            </a:tbl>
          </a:graphicData>
        </a:graphic>
      </p:graphicFrame>
      <p:sp>
        <p:nvSpPr>
          <p:cNvPr id="11" name="Date Placeholder 3"/>
          <p:cNvSpPr>
            <a:spLocks noGrp="1"/>
          </p:cNvSpPr>
          <p:nvPr>
            <p:ph type="dt" sz="half" idx="10"/>
          </p:nvPr>
        </p:nvSpPr>
        <p:spPr>
          <a:xfrm rot="10800000" flipV="1">
            <a:off x="457200" y="6477000"/>
            <a:ext cx="2133600" cy="136525"/>
          </a:xfrm>
        </p:spPr>
        <p:txBody>
          <a:bodyPr/>
          <a:lstStyle/>
          <a:p>
            <a:pPr fontAlgn="base">
              <a:spcBef>
                <a:spcPct val="0"/>
              </a:spcBef>
              <a:spcAft>
                <a:spcPct val="0"/>
              </a:spcAft>
            </a:pPr>
            <a:r>
              <a:rPr lang="en-US" dirty="0" smtClean="0">
                <a:latin typeface="Arial" charset="0"/>
                <a:cs typeface="Arial" charset="0"/>
              </a:rPr>
              <a:t>February 2013</a:t>
            </a:r>
          </a:p>
        </p:txBody>
      </p:sp>
      <p:sp>
        <p:nvSpPr>
          <p:cNvPr id="6" name="Footer Placeholder 5"/>
          <p:cNvSpPr>
            <a:spLocks noGrp="1"/>
          </p:cNvSpPr>
          <p:nvPr>
            <p:ph type="ftr" sz="quarter" idx="11"/>
          </p:nvPr>
        </p:nvSpPr>
        <p:spPr>
          <a:xfrm rot="10800000" flipV="1">
            <a:off x="3124200" y="6400800"/>
            <a:ext cx="3505200" cy="228600"/>
          </a:xfrm>
        </p:spPr>
        <p:txBody>
          <a:bodyPr/>
          <a:lstStyle/>
          <a:p>
            <a:pPr>
              <a:defRPr/>
            </a:pPr>
            <a:r>
              <a:rPr lang="en-US" sz="1400" dirty="0" smtClean="0"/>
              <a:t>Competitive Bidding Program</a:t>
            </a:r>
            <a:endParaRPr lang="en-US" sz="1400" dirty="0"/>
          </a:p>
        </p:txBody>
      </p:sp>
      <p:sp>
        <p:nvSpPr>
          <p:cNvPr id="10" name="Slide Number Placeholder 5"/>
          <p:cNvSpPr>
            <a:spLocks noGrp="1"/>
          </p:cNvSpPr>
          <p:nvPr>
            <p:ph type="sldNum" sz="quarter" idx="12"/>
          </p:nvPr>
        </p:nvSpPr>
        <p:spPr bwMode="auto">
          <a:xfrm rot="10800000" flipV="1">
            <a:off x="7772400" y="6689725"/>
            <a:ext cx="990600" cy="16827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283CEA1B-94DE-4183-B5C0-76B19958D902}" type="slidenum">
              <a:rPr lang="en-US" smtClean="0">
                <a:latin typeface="Arial" charset="0"/>
                <a:cs typeface="Arial" charset="0"/>
              </a:rPr>
              <a:pPr fontAlgn="base">
                <a:spcBef>
                  <a:spcPct val="0"/>
                </a:spcBef>
                <a:spcAft>
                  <a:spcPct val="0"/>
                </a:spcAft>
              </a:pPr>
              <a:t>4</a:t>
            </a:fld>
            <a:endParaRPr lang="en-US" dirty="0" smtClean="0">
              <a:latin typeface="Arial" charset="0"/>
              <a:cs typeface="Arial" charset="0"/>
            </a:endParaRPr>
          </a:p>
        </p:txBody>
      </p:sp>
      <p:sp>
        <p:nvSpPr>
          <p:cNvPr id="9" name="Title 1"/>
          <p:cNvSpPr txBox="1">
            <a:spLocks/>
          </p:cNvSpPr>
          <p:nvPr/>
        </p:nvSpPr>
        <p:spPr bwMode="auto">
          <a:xfrm>
            <a:off x="1981200" y="5839188"/>
            <a:ext cx="5257800" cy="369332"/>
          </a:xfrm>
          <a:prstGeom prst="rect">
            <a:avLst/>
          </a:prstGeom>
          <a:noFill/>
          <a:ln w="9525">
            <a:noFill/>
            <a:miter lim="800000"/>
            <a:headEnd/>
            <a:tailEnd/>
          </a:ln>
        </p:spPr>
        <p:txBody>
          <a:bodyPr vert="horz" wrap="square" lIns="0" tIns="0" rIns="0" bIns="0" numCol="1" anchor="b" anchorCtr="0" compatLnSpc="1">
            <a:prstTxWarp prst="textNoShape">
              <a:avLst/>
            </a:prstTxWarp>
            <a:spAutoFit/>
          </a:bodyPr>
          <a:lstStyle/>
          <a:p>
            <a:pPr marL="0" marR="0" lvl="0" indent="0" algn="ctr" defTabSz="913138" rtl="0" eaLnBrk="0" fontAlgn="base" latinLnBrk="0" hangingPunct="0">
              <a:lnSpc>
                <a:spcPct val="100000"/>
              </a:lnSpc>
              <a:spcBef>
                <a:spcPct val="0"/>
              </a:spcBef>
              <a:spcAft>
                <a:spcPct val="0"/>
              </a:spcAft>
              <a:buClrTx/>
              <a:buSzTx/>
              <a:buFontTx/>
              <a:buNone/>
              <a:tabLst/>
              <a:defRPr/>
            </a:pPr>
            <a:r>
              <a:rPr kumimoji="0" lang="en-US" sz="2400" b="1" i="1" u="none" strike="noStrike" kern="0" cap="none" spc="0" normalizeH="0" baseline="0" noProof="0" dirty="0" smtClean="0">
                <a:ln>
                  <a:noFill/>
                </a:ln>
                <a:solidFill>
                  <a:schemeClr val="hlink"/>
                </a:solidFill>
                <a:effectLst/>
                <a:uLnTx/>
                <a:uFillTx/>
                <a:latin typeface="+mj-lt"/>
                <a:ea typeface="+mj-ea"/>
                <a:cs typeface="+mj-cs"/>
              </a:rPr>
              <a:t>*</a:t>
            </a:r>
            <a:r>
              <a:rPr kumimoji="0" lang="en-US" b="1" i="1" u="none" strike="noStrike" kern="0" cap="none" spc="0" normalizeH="0" baseline="0" noProof="0" dirty="0" smtClean="0">
                <a:ln>
                  <a:noFill/>
                </a:ln>
                <a:solidFill>
                  <a:schemeClr val="hlink"/>
                </a:solidFill>
                <a:effectLst/>
                <a:uLnTx/>
                <a:uFillTx/>
                <a:latin typeface="+mj-lt"/>
                <a:ea typeface="+mj-ea"/>
                <a:cs typeface="+mj-cs"/>
              </a:rPr>
              <a:t>Changes</a:t>
            </a:r>
            <a:r>
              <a:rPr kumimoji="0" lang="en-US" b="1" i="1" u="none" strike="noStrike" kern="0" cap="none" spc="0" normalizeH="0" noProof="0" dirty="0" smtClean="0">
                <a:ln>
                  <a:noFill/>
                </a:ln>
                <a:solidFill>
                  <a:schemeClr val="hlink"/>
                </a:solidFill>
                <a:effectLst/>
                <a:uLnTx/>
                <a:uFillTx/>
                <a:latin typeface="+mj-lt"/>
                <a:ea typeface="+mj-ea"/>
                <a:cs typeface="+mj-cs"/>
              </a:rPr>
              <a:t> from Round 1 to Round 2 in Bold Italics</a:t>
            </a:r>
            <a:endParaRPr kumimoji="0" lang="en-US" b="1" i="1" u="none" strike="noStrike" kern="0" cap="none" spc="0" normalizeH="0" baseline="0" noProof="0" dirty="0">
              <a:ln>
                <a:noFill/>
              </a:ln>
              <a:solidFill>
                <a:schemeClr val="hlink"/>
              </a:solidFill>
              <a:effectLst/>
              <a:uLnTx/>
              <a:uFillTx/>
              <a:latin typeface="+mj-lt"/>
              <a:ea typeface="+mj-ea"/>
              <a:cs typeface="+mj-cs"/>
            </a:endParaRPr>
          </a:p>
        </p:txBody>
      </p:sp>
    </p:spTree>
    <p:custDataLst>
      <p:tags r:id="rId1"/>
    </p:custDataLst>
    <p:extLst>
      <p:ext uri="{BB962C8B-B14F-4D97-AF65-F5344CB8AC3E}">
        <p14:creationId xmlns:p14="http://schemas.microsoft.com/office/powerpoint/2010/main" val="122596805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228600" y="274638"/>
            <a:ext cx="8686800" cy="1143000"/>
          </a:xfrm>
        </p:spPr>
        <p:txBody>
          <a:bodyPr>
            <a:noAutofit/>
          </a:bodyPr>
          <a:lstStyle/>
          <a:p>
            <a:pPr indent="457200"/>
            <a:r>
              <a:rPr lang="en-US" sz="4000" b="1" dirty="0">
                <a:solidFill>
                  <a:srgbClr val="0070C0"/>
                </a:solidFill>
                <a:cs typeface="Arial" charset="0"/>
              </a:rPr>
              <a:t>National Mail Order </a:t>
            </a:r>
            <a:r>
              <a:rPr lang="en-US" sz="4000" b="1" dirty="0" smtClean="0">
                <a:solidFill>
                  <a:srgbClr val="0070C0"/>
                </a:solidFill>
                <a:cs typeface="Arial" charset="0"/>
              </a:rPr>
              <a:t>Program for  </a:t>
            </a:r>
            <a:r>
              <a:rPr lang="en-US" sz="4000" b="1" dirty="0">
                <a:solidFill>
                  <a:srgbClr val="0070C0"/>
                </a:solidFill>
                <a:cs typeface="Arial" charset="0"/>
              </a:rPr>
              <a:t/>
            </a:r>
            <a:br>
              <a:rPr lang="en-US" sz="4000" b="1" dirty="0">
                <a:solidFill>
                  <a:srgbClr val="0070C0"/>
                </a:solidFill>
                <a:cs typeface="Arial" charset="0"/>
              </a:rPr>
            </a:br>
            <a:r>
              <a:rPr lang="en-US" sz="4000" b="1" dirty="0" smtClean="0">
                <a:solidFill>
                  <a:srgbClr val="0070C0"/>
                </a:solidFill>
                <a:cs typeface="Arial" charset="0"/>
              </a:rPr>
              <a:t>     Diabetic </a:t>
            </a:r>
            <a:r>
              <a:rPr lang="en-US" sz="4000" b="1" dirty="0">
                <a:solidFill>
                  <a:srgbClr val="0070C0"/>
                </a:solidFill>
                <a:cs typeface="Arial" charset="0"/>
              </a:rPr>
              <a:t>Testing Supplies</a:t>
            </a:r>
          </a:p>
        </p:txBody>
      </p:sp>
      <p:sp>
        <p:nvSpPr>
          <p:cNvPr id="403459" name="Rectangle 3"/>
          <p:cNvSpPr>
            <a:spLocks noGrp="1" noChangeArrowheads="1"/>
          </p:cNvSpPr>
          <p:nvPr>
            <p:ph idx="1"/>
          </p:nvPr>
        </p:nvSpPr>
        <p:spPr>
          <a:xfrm>
            <a:off x="482837" y="1752600"/>
            <a:ext cx="8229600" cy="4800600"/>
          </a:xfrm>
        </p:spPr>
        <p:txBody>
          <a:bodyPr>
            <a:normAutofit lnSpcReduction="10000"/>
          </a:bodyPr>
          <a:lstStyle/>
          <a:p>
            <a:pPr marL="457200" lvl="1" indent="-457200">
              <a:buFont typeface="Arial" pitchFamily="34" charset="0"/>
              <a:buChar char="•"/>
              <a:defRPr/>
            </a:pPr>
            <a:r>
              <a:rPr lang="en-US" sz="3200" b="1" dirty="0" smtClean="0"/>
              <a:t>Targeted to go into effect at the same time as Round 2</a:t>
            </a:r>
          </a:p>
          <a:p>
            <a:pPr marL="0" lvl="1" indent="0">
              <a:buNone/>
              <a:defRPr/>
            </a:pPr>
            <a:endParaRPr lang="en-US" sz="3200" dirty="0" smtClean="0"/>
          </a:p>
          <a:p>
            <a:pPr>
              <a:defRPr/>
            </a:pPr>
            <a:r>
              <a:rPr lang="en-US" b="1" dirty="0" smtClean="0"/>
              <a:t>Includes all parts of the United States:</a:t>
            </a:r>
          </a:p>
          <a:p>
            <a:pPr lvl="2">
              <a:buFont typeface="Calibri" pitchFamily="34" charset="0"/>
              <a:buChar char="−"/>
              <a:defRPr/>
            </a:pPr>
            <a:r>
              <a:rPr lang="en-US" dirty="0" smtClean="0"/>
              <a:t>The 50 States</a:t>
            </a:r>
          </a:p>
          <a:p>
            <a:pPr lvl="2">
              <a:buFont typeface="Calibri" pitchFamily="34" charset="0"/>
              <a:buChar char="−"/>
              <a:defRPr/>
            </a:pPr>
            <a:r>
              <a:rPr lang="en-US" dirty="0" smtClean="0"/>
              <a:t>The District of Columbia</a:t>
            </a:r>
          </a:p>
          <a:p>
            <a:pPr lvl="2">
              <a:buFont typeface="Calibri" pitchFamily="34" charset="0"/>
              <a:buChar char="−"/>
              <a:defRPr/>
            </a:pPr>
            <a:r>
              <a:rPr lang="en-US" dirty="0" smtClean="0"/>
              <a:t>Puerto Rico</a:t>
            </a:r>
          </a:p>
          <a:p>
            <a:pPr lvl="2">
              <a:buFont typeface="Calibri" pitchFamily="34" charset="0"/>
              <a:buChar char="−"/>
              <a:defRPr/>
            </a:pPr>
            <a:r>
              <a:rPr lang="en-US" dirty="0" smtClean="0"/>
              <a:t>The US Virgin Islands</a:t>
            </a:r>
          </a:p>
          <a:p>
            <a:pPr marL="1143000" lvl="3">
              <a:buFont typeface="Calibri" pitchFamily="34" charset="0"/>
              <a:buChar char="−"/>
              <a:defRPr/>
            </a:pPr>
            <a:r>
              <a:rPr lang="en-US" sz="2400" dirty="0" smtClean="0"/>
              <a:t>Guam</a:t>
            </a:r>
          </a:p>
          <a:p>
            <a:pPr lvl="2">
              <a:buFont typeface="Calibri" pitchFamily="34" charset="0"/>
              <a:buChar char="−"/>
              <a:defRPr/>
            </a:pPr>
            <a:r>
              <a:rPr lang="en-US" spc="-30" dirty="0" smtClean="0"/>
              <a:t>American Samoa</a:t>
            </a:r>
          </a:p>
          <a:p>
            <a:pPr>
              <a:buFont typeface="Wingdings" pitchFamily="2" charset="2"/>
              <a:buNone/>
              <a:defRPr/>
            </a:pPr>
            <a:endParaRPr lang="en-US" dirty="0"/>
          </a:p>
        </p:txBody>
      </p:sp>
      <p:sp>
        <p:nvSpPr>
          <p:cNvPr id="8" name="Date Placeholder 3"/>
          <p:cNvSpPr>
            <a:spLocks noGrp="1"/>
          </p:cNvSpPr>
          <p:nvPr>
            <p:ph type="dt" sz="half" idx="10"/>
          </p:nvPr>
        </p:nvSpPr>
        <p:spPr/>
        <p:txBody>
          <a:bodyPr/>
          <a:lstStyle/>
          <a:p>
            <a:pPr fontAlgn="base">
              <a:spcBef>
                <a:spcPct val="0"/>
              </a:spcBef>
              <a:spcAft>
                <a:spcPct val="0"/>
              </a:spcAft>
            </a:pPr>
            <a:r>
              <a:rPr lang="en-US" dirty="0" smtClean="0">
                <a:latin typeface="Arial" charset="0"/>
                <a:cs typeface="Arial" charset="0"/>
              </a:rPr>
              <a:t>February 2013</a:t>
            </a:r>
          </a:p>
        </p:txBody>
      </p:sp>
      <p:sp>
        <p:nvSpPr>
          <p:cNvPr id="6" name="Footer Placeholder 5"/>
          <p:cNvSpPr>
            <a:spLocks noGrp="1"/>
          </p:cNvSpPr>
          <p:nvPr>
            <p:ph type="ftr" sz="quarter" idx="11"/>
          </p:nvPr>
        </p:nvSpPr>
        <p:spPr/>
        <p:txBody>
          <a:bodyPr/>
          <a:lstStyle/>
          <a:p>
            <a:pPr>
              <a:defRPr/>
            </a:pPr>
            <a:r>
              <a:rPr lang="en-US" smtClean="0"/>
              <a:t>Competitive Bidding Program</a:t>
            </a:r>
            <a:endParaRPr lang="en-US" dirty="0"/>
          </a:p>
        </p:txBody>
      </p:sp>
      <p:sp>
        <p:nvSpPr>
          <p:cNvPr id="7"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83CEA1B-94DE-4183-B5C0-76B19958D902}" type="slidenum">
              <a:rPr lang="en-US" smtClean="0">
                <a:latin typeface="Arial" charset="0"/>
                <a:cs typeface="Arial" charset="0"/>
              </a:rPr>
              <a:pPr fontAlgn="base">
                <a:spcBef>
                  <a:spcPct val="0"/>
                </a:spcBef>
                <a:spcAft>
                  <a:spcPct val="0"/>
                </a:spcAft>
              </a:pPr>
              <a:t>5</a:t>
            </a:fld>
            <a:endParaRPr lang="en-US" dirty="0" smtClean="0">
              <a:latin typeface="Arial" charset="0"/>
              <a:cs typeface="Arial" charset="0"/>
            </a:endParaRPr>
          </a:p>
        </p:txBody>
      </p:sp>
    </p:spTree>
    <p:custDataLst>
      <p:tags r:id="rId1"/>
    </p:custDataLst>
    <p:extLst>
      <p:ext uri="{BB962C8B-B14F-4D97-AF65-F5344CB8AC3E}">
        <p14:creationId xmlns:p14="http://schemas.microsoft.com/office/powerpoint/2010/main" val="205065286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4000" b="1" dirty="0">
                <a:solidFill>
                  <a:srgbClr val="0070C0"/>
                </a:solidFill>
                <a:cs typeface="Arial" charset="0"/>
              </a:rPr>
              <a:t>Using Contract Suppliers</a:t>
            </a:r>
          </a:p>
        </p:txBody>
      </p:sp>
      <p:sp>
        <p:nvSpPr>
          <p:cNvPr id="9" name="Content Placeholder 8"/>
          <p:cNvSpPr>
            <a:spLocks noGrp="1"/>
          </p:cNvSpPr>
          <p:nvPr>
            <p:ph idx="1"/>
          </p:nvPr>
        </p:nvSpPr>
        <p:spPr>
          <a:xfrm>
            <a:off x="457200" y="1295400"/>
            <a:ext cx="8229600" cy="5105400"/>
          </a:xfrm>
        </p:spPr>
        <p:txBody>
          <a:bodyPr>
            <a:normAutofit fontScale="92500" lnSpcReduction="10000"/>
          </a:bodyPr>
          <a:lstStyle/>
          <a:p>
            <a:pPr>
              <a:defRPr/>
            </a:pPr>
            <a:r>
              <a:rPr lang="en-US" b="1" dirty="0" smtClean="0"/>
              <a:t>Must almost always use contract supplier if</a:t>
            </a:r>
          </a:p>
          <a:p>
            <a:pPr lvl="1">
              <a:defRPr/>
            </a:pPr>
            <a:r>
              <a:rPr lang="en-US" dirty="0" smtClean="0"/>
              <a:t>Items and services are included in Competitive Bidding Program where a beneficiary lives in a CBA</a:t>
            </a:r>
          </a:p>
          <a:p>
            <a:pPr lvl="1">
              <a:defRPr/>
            </a:pPr>
            <a:r>
              <a:rPr lang="en-US" dirty="0" smtClean="0"/>
              <a:t>Traveling to or visiting a CBA</a:t>
            </a:r>
          </a:p>
          <a:p>
            <a:pPr lvl="1">
              <a:defRPr/>
            </a:pPr>
            <a:endParaRPr lang="en-US" dirty="0" smtClean="0"/>
          </a:p>
          <a:p>
            <a:pPr>
              <a:defRPr/>
            </a:pPr>
            <a:r>
              <a:rPr lang="en-US" b="1" dirty="0" smtClean="0"/>
              <a:t>Doctors, treating practitioners, and hospitals can supply certain items </a:t>
            </a:r>
            <a:r>
              <a:rPr lang="en-US" dirty="0" smtClean="0"/>
              <a:t>(ex: walkers or folding manual wheelchairs)  </a:t>
            </a:r>
          </a:p>
          <a:p>
            <a:pPr marL="0" indent="0">
              <a:buNone/>
              <a:defRPr/>
            </a:pPr>
            <a:r>
              <a:rPr lang="en-US" dirty="0" smtClean="0"/>
              <a:t>   </a:t>
            </a:r>
          </a:p>
          <a:p>
            <a:pPr>
              <a:lnSpc>
                <a:spcPct val="90000"/>
              </a:lnSpc>
              <a:defRPr/>
            </a:pPr>
            <a:r>
              <a:rPr lang="en-US" b="1" dirty="0" smtClean="0"/>
              <a:t>Nursing Facility can only supply directly if it becomes a contract supplier</a:t>
            </a:r>
            <a:endParaRPr lang="en-US" b="1" dirty="0"/>
          </a:p>
        </p:txBody>
      </p:sp>
      <p:sp>
        <p:nvSpPr>
          <p:cNvPr id="5" name="Date Placeholder 3"/>
          <p:cNvSpPr>
            <a:spLocks noGrp="1"/>
          </p:cNvSpPr>
          <p:nvPr>
            <p:ph type="dt" sz="half" idx="10"/>
          </p:nvPr>
        </p:nvSpPr>
        <p:spPr/>
        <p:txBody>
          <a:bodyPr/>
          <a:lstStyle/>
          <a:p>
            <a:pPr fontAlgn="base">
              <a:spcBef>
                <a:spcPct val="0"/>
              </a:spcBef>
              <a:spcAft>
                <a:spcPct val="0"/>
              </a:spcAft>
            </a:pPr>
            <a:r>
              <a:rPr lang="en-US" dirty="0" smtClean="0">
                <a:latin typeface="Arial" charset="0"/>
                <a:cs typeface="Arial" charset="0"/>
              </a:rPr>
              <a:t>February 2013</a:t>
            </a:r>
          </a:p>
        </p:txBody>
      </p:sp>
      <p:sp>
        <p:nvSpPr>
          <p:cNvPr id="7" name="Slide Number Placeholder 6"/>
          <p:cNvSpPr>
            <a:spLocks noGrp="1"/>
          </p:cNvSpPr>
          <p:nvPr>
            <p:ph type="sldNum" sz="quarter" idx="12"/>
          </p:nvPr>
        </p:nvSpPr>
        <p:spPr/>
        <p:txBody>
          <a:bodyPr/>
          <a:lstStyle/>
          <a:p>
            <a:pPr>
              <a:defRPr/>
            </a:pPr>
            <a:fld id="{2B8C42CE-C172-4C9A-8AA5-85C423EB4287}" type="slidenum">
              <a:rPr lang="en-US" smtClean="0"/>
              <a:pPr>
                <a:defRPr/>
              </a:pPr>
              <a:t>6</a:t>
            </a:fld>
            <a:r>
              <a:rPr lang="en-US" smtClean="0"/>
              <a:t> </a:t>
            </a:r>
            <a:endParaRPr lang="en-US" dirty="0"/>
          </a:p>
        </p:txBody>
      </p:sp>
      <p:sp>
        <p:nvSpPr>
          <p:cNvPr id="6" name="Footer Placeholder 5"/>
          <p:cNvSpPr>
            <a:spLocks noGrp="1"/>
          </p:cNvSpPr>
          <p:nvPr>
            <p:ph type="ftr" sz="quarter" idx="11"/>
          </p:nvPr>
        </p:nvSpPr>
        <p:spPr/>
        <p:txBody>
          <a:bodyPr/>
          <a:lstStyle/>
          <a:p>
            <a:pPr>
              <a:defRPr/>
            </a:pPr>
            <a:r>
              <a:rPr lang="en-US" smtClean="0"/>
              <a:t>Competitive Bidding Program</a:t>
            </a:r>
            <a:endParaRPr lang="en-US" dirty="0"/>
          </a:p>
        </p:txBody>
      </p:sp>
    </p:spTree>
    <p:extLst>
      <p:ext uri="{BB962C8B-B14F-4D97-AF65-F5344CB8AC3E}">
        <p14:creationId xmlns:p14="http://schemas.microsoft.com/office/powerpoint/2010/main" val="688428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solidFill>
                  <a:srgbClr val="0070C0"/>
                </a:solidFill>
                <a:cs typeface="Arial" charset="0"/>
              </a:rPr>
              <a:t>Stay</a:t>
            </a:r>
            <a:r>
              <a:rPr lang="en-US" sz="4000" dirty="0" smtClean="0">
                <a:cs typeface="Arial" charset="0"/>
              </a:rPr>
              <a:t> </a:t>
            </a:r>
            <a:r>
              <a:rPr lang="en-US" sz="4000" b="1" dirty="0">
                <a:solidFill>
                  <a:srgbClr val="0070C0"/>
                </a:solidFill>
                <a:cs typeface="Arial" charset="0"/>
              </a:rPr>
              <a:t>With Current Supplier </a:t>
            </a:r>
          </a:p>
        </p:txBody>
      </p:sp>
      <p:sp>
        <p:nvSpPr>
          <p:cNvPr id="3" name="Content Placeholder 2"/>
          <p:cNvSpPr>
            <a:spLocks noGrp="1"/>
          </p:cNvSpPr>
          <p:nvPr>
            <p:ph idx="1"/>
          </p:nvPr>
        </p:nvSpPr>
        <p:spPr/>
        <p:txBody>
          <a:bodyPr>
            <a:normAutofit lnSpcReduction="10000"/>
          </a:bodyPr>
          <a:lstStyle/>
          <a:p>
            <a:pPr>
              <a:defRPr/>
            </a:pPr>
            <a:r>
              <a:rPr lang="en-US" b="1" dirty="0" smtClean="0"/>
              <a:t>Can stay with current non-contract supplier if all of the following</a:t>
            </a:r>
          </a:p>
          <a:p>
            <a:pPr lvl="1">
              <a:defRPr/>
            </a:pPr>
            <a:r>
              <a:rPr lang="en-US" dirty="0" smtClean="0"/>
              <a:t>Supplier elects to be “grandfathered” </a:t>
            </a:r>
          </a:p>
          <a:p>
            <a:pPr lvl="1">
              <a:defRPr/>
            </a:pPr>
            <a:r>
              <a:rPr lang="en-US" dirty="0" smtClean="0"/>
              <a:t>Beneficiary permanently resides in a CBA</a:t>
            </a:r>
          </a:p>
          <a:p>
            <a:pPr lvl="1">
              <a:defRPr/>
            </a:pPr>
            <a:r>
              <a:rPr lang="en-US" dirty="0" smtClean="0"/>
              <a:t>Renting certain equipment or oxygen when program starts in CBA</a:t>
            </a:r>
          </a:p>
          <a:p>
            <a:pPr>
              <a:defRPr/>
            </a:pPr>
            <a:r>
              <a:rPr lang="en-US" b="1" dirty="0" smtClean="0"/>
              <a:t>If current non-contract supplier elects </a:t>
            </a:r>
            <a:r>
              <a:rPr lang="en-US" b="1" u="sng" dirty="0" smtClean="0"/>
              <a:t>not</a:t>
            </a:r>
            <a:r>
              <a:rPr lang="en-US" b="1" dirty="0" smtClean="0"/>
              <a:t> to be “grandfathered”</a:t>
            </a:r>
          </a:p>
          <a:p>
            <a:pPr lvl="1">
              <a:defRPr/>
            </a:pPr>
            <a:r>
              <a:rPr lang="en-US" dirty="0" smtClean="0"/>
              <a:t>Must switch to a contract supplier</a:t>
            </a:r>
          </a:p>
          <a:p>
            <a:endParaRPr lang="en-US" dirty="0"/>
          </a:p>
        </p:txBody>
      </p:sp>
      <p:sp>
        <p:nvSpPr>
          <p:cNvPr id="6" name="Date Placeholder 3"/>
          <p:cNvSpPr>
            <a:spLocks noGrp="1"/>
          </p:cNvSpPr>
          <p:nvPr>
            <p:ph type="dt" sz="half" idx="10"/>
          </p:nvPr>
        </p:nvSpPr>
        <p:spPr/>
        <p:txBody>
          <a:bodyPr/>
          <a:lstStyle/>
          <a:p>
            <a:pPr fontAlgn="base">
              <a:spcBef>
                <a:spcPct val="0"/>
              </a:spcBef>
              <a:spcAft>
                <a:spcPct val="0"/>
              </a:spcAft>
            </a:pPr>
            <a:r>
              <a:rPr lang="en-US" dirty="0" smtClean="0">
                <a:latin typeface="Arial" charset="0"/>
                <a:cs typeface="Arial" charset="0"/>
              </a:rPr>
              <a:t>February 2013</a:t>
            </a:r>
          </a:p>
        </p:txBody>
      </p:sp>
      <p:sp>
        <p:nvSpPr>
          <p:cNvPr id="5" name="Slide Number Placeholder 4"/>
          <p:cNvSpPr>
            <a:spLocks noGrp="1"/>
          </p:cNvSpPr>
          <p:nvPr>
            <p:ph type="sldNum" sz="quarter" idx="12"/>
          </p:nvPr>
        </p:nvSpPr>
        <p:spPr/>
        <p:txBody>
          <a:bodyPr/>
          <a:lstStyle/>
          <a:p>
            <a:pPr>
              <a:defRPr/>
            </a:pPr>
            <a:fld id="{DBCBD557-6092-42FF-ABAA-3D2E3239336B}" type="slidenum">
              <a:rPr lang="en-US" smtClean="0"/>
              <a:pPr>
                <a:defRPr/>
              </a:pPr>
              <a:t>7</a:t>
            </a:fld>
            <a:endParaRPr lang="en-US" dirty="0"/>
          </a:p>
        </p:txBody>
      </p:sp>
      <p:sp>
        <p:nvSpPr>
          <p:cNvPr id="7" name="Footer Placeholder 6"/>
          <p:cNvSpPr>
            <a:spLocks noGrp="1"/>
          </p:cNvSpPr>
          <p:nvPr>
            <p:ph type="ftr" sz="quarter" idx="11"/>
          </p:nvPr>
        </p:nvSpPr>
        <p:spPr/>
        <p:txBody>
          <a:bodyPr/>
          <a:lstStyle/>
          <a:p>
            <a:pPr>
              <a:defRPr/>
            </a:pPr>
            <a:r>
              <a:rPr lang="en-US" smtClean="0"/>
              <a:t>Competitive Bidding Program</a:t>
            </a:r>
            <a:endParaRPr lang="en-US" dirty="0"/>
          </a:p>
        </p:txBody>
      </p:sp>
    </p:spTree>
    <p:extLst>
      <p:ext uri="{BB962C8B-B14F-4D97-AF65-F5344CB8AC3E}">
        <p14:creationId xmlns:p14="http://schemas.microsoft.com/office/powerpoint/2010/main" val="27434426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2"/>
          <p:cNvSpPr>
            <a:spLocks noGrp="1" noChangeArrowheads="1"/>
          </p:cNvSpPr>
          <p:nvPr>
            <p:ph type="title"/>
          </p:nvPr>
        </p:nvSpPr>
        <p:spPr>
          <a:xfrm>
            <a:off x="457200" y="76200"/>
            <a:ext cx="8229600" cy="1143000"/>
          </a:xfrm>
        </p:spPr>
        <p:txBody>
          <a:bodyPr>
            <a:normAutofit/>
          </a:bodyPr>
          <a:lstStyle/>
          <a:p>
            <a:r>
              <a:rPr lang="en-US" sz="4000" b="1" dirty="0">
                <a:solidFill>
                  <a:srgbClr val="0070C0"/>
                </a:solidFill>
                <a:cs typeface="Arial" charset="0"/>
              </a:rPr>
              <a:t>Specific Brands</a:t>
            </a:r>
          </a:p>
        </p:txBody>
      </p:sp>
      <p:sp>
        <p:nvSpPr>
          <p:cNvPr id="423939" name="Rectangle 3"/>
          <p:cNvSpPr>
            <a:spLocks noGrp="1" noChangeArrowheads="1"/>
          </p:cNvSpPr>
          <p:nvPr>
            <p:ph idx="1"/>
          </p:nvPr>
        </p:nvSpPr>
        <p:spPr>
          <a:xfrm>
            <a:off x="457200" y="1219200"/>
            <a:ext cx="8229600" cy="5181600"/>
          </a:xfrm>
        </p:spPr>
        <p:txBody>
          <a:bodyPr>
            <a:normAutofit fontScale="92500"/>
          </a:bodyPr>
          <a:lstStyle/>
          <a:p>
            <a:pPr>
              <a:defRPr/>
            </a:pPr>
            <a:r>
              <a:rPr lang="en-US" b="1" dirty="0" smtClean="0"/>
              <a:t>Doctor </a:t>
            </a:r>
            <a:r>
              <a:rPr lang="en-US" b="1" dirty="0"/>
              <a:t>must prescribe in </a:t>
            </a:r>
            <a:r>
              <a:rPr lang="en-US" b="1" dirty="0" smtClean="0"/>
              <a:t>writing</a:t>
            </a:r>
          </a:p>
          <a:p>
            <a:pPr marL="0" indent="0">
              <a:buNone/>
              <a:defRPr/>
            </a:pPr>
            <a:endParaRPr lang="en-US" b="1" dirty="0"/>
          </a:p>
          <a:p>
            <a:pPr>
              <a:defRPr/>
            </a:pPr>
            <a:r>
              <a:rPr lang="en-US" b="1" dirty="0"/>
              <a:t>Medical record must reflect </a:t>
            </a:r>
            <a:r>
              <a:rPr lang="en-US" b="1" dirty="0" smtClean="0"/>
              <a:t>need</a:t>
            </a:r>
          </a:p>
          <a:p>
            <a:pPr marL="0" indent="0">
              <a:buNone/>
              <a:defRPr/>
            </a:pPr>
            <a:endParaRPr lang="en-US" b="1" dirty="0"/>
          </a:p>
          <a:p>
            <a:pPr>
              <a:defRPr/>
            </a:pPr>
            <a:r>
              <a:rPr lang="en-US" b="1" dirty="0" smtClean="0"/>
              <a:t>Contract supplier must </a:t>
            </a:r>
          </a:p>
          <a:p>
            <a:pPr lvl="1">
              <a:defRPr/>
            </a:pPr>
            <a:r>
              <a:rPr lang="en-US" dirty="0" smtClean="0"/>
              <a:t>Furnish the specific brand or form as prescribed OR</a:t>
            </a:r>
          </a:p>
          <a:p>
            <a:pPr lvl="1">
              <a:defRPr/>
            </a:pPr>
            <a:r>
              <a:rPr lang="en-US" dirty="0" smtClean="0"/>
              <a:t>Work with doctor or treating practitioner to find suitable alternative OR</a:t>
            </a:r>
          </a:p>
          <a:p>
            <a:pPr lvl="1">
              <a:defRPr/>
            </a:pPr>
            <a:r>
              <a:rPr lang="en-US" dirty="0" smtClean="0"/>
              <a:t>Help locate another contract supplier that can furnish the specific brand or form as prescribed</a:t>
            </a:r>
          </a:p>
          <a:p>
            <a:pPr>
              <a:defRPr/>
            </a:pPr>
            <a:endParaRPr lang="en-US" dirty="0"/>
          </a:p>
        </p:txBody>
      </p:sp>
      <p:sp>
        <p:nvSpPr>
          <p:cNvPr id="6" name="Date Placeholder 3"/>
          <p:cNvSpPr>
            <a:spLocks noGrp="1"/>
          </p:cNvSpPr>
          <p:nvPr>
            <p:ph type="dt" sz="half" idx="10"/>
          </p:nvPr>
        </p:nvSpPr>
        <p:spPr/>
        <p:txBody>
          <a:bodyPr/>
          <a:lstStyle/>
          <a:p>
            <a:pPr fontAlgn="base">
              <a:spcBef>
                <a:spcPct val="0"/>
              </a:spcBef>
              <a:spcAft>
                <a:spcPct val="0"/>
              </a:spcAft>
            </a:pPr>
            <a:r>
              <a:rPr lang="en-US" dirty="0" smtClean="0">
                <a:latin typeface="Arial" charset="0"/>
                <a:cs typeface="Arial" charset="0"/>
              </a:rPr>
              <a:t>February 2013</a:t>
            </a:r>
          </a:p>
        </p:txBody>
      </p:sp>
      <p:sp>
        <p:nvSpPr>
          <p:cNvPr id="26627"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03F0DCB-D1AC-4CD9-A619-CAA362586C2F}" type="slidenum">
              <a:rPr lang="en-US" smtClean="0">
                <a:latin typeface="Arial" charset="0"/>
                <a:cs typeface="Arial" charset="0"/>
              </a:rPr>
              <a:pPr fontAlgn="base">
                <a:spcBef>
                  <a:spcPct val="0"/>
                </a:spcBef>
                <a:spcAft>
                  <a:spcPct val="0"/>
                </a:spcAft>
              </a:pPr>
              <a:t>8</a:t>
            </a:fld>
            <a:endParaRPr lang="en-US" smtClean="0">
              <a:latin typeface="Arial" charset="0"/>
              <a:cs typeface="Arial" charset="0"/>
            </a:endParaRPr>
          </a:p>
        </p:txBody>
      </p:sp>
      <p:sp>
        <p:nvSpPr>
          <p:cNvPr id="7" name="Footer Placeholder 6"/>
          <p:cNvSpPr>
            <a:spLocks noGrp="1"/>
          </p:cNvSpPr>
          <p:nvPr>
            <p:ph type="ftr" sz="quarter" idx="11"/>
          </p:nvPr>
        </p:nvSpPr>
        <p:spPr/>
        <p:txBody>
          <a:bodyPr/>
          <a:lstStyle/>
          <a:p>
            <a:pPr>
              <a:defRPr/>
            </a:pPr>
            <a:r>
              <a:rPr lang="en-US" smtClean="0"/>
              <a:t>Competitive Bidding Program</a:t>
            </a:r>
            <a:endParaRPr lang="en-US" dirty="0"/>
          </a:p>
        </p:txBody>
      </p:sp>
    </p:spTree>
    <p:extLst>
      <p:ext uri="{BB962C8B-B14F-4D97-AF65-F5344CB8AC3E}">
        <p14:creationId xmlns:p14="http://schemas.microsoft.com/office/powerpoint/2010/main" val="13488263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2"/>
          <p:cNvSpPr>
            <a:spLocks noGrp="1" noChangeArrowheads="1"/>
          </p:cNvSpPr>
          <p:nvPr>
            <p:ph type="title"/>
          </p:nvPr>
        </p:nvSpPr>
        <p:spPr/>
        <p:txBody>
          <a:bodyPr>
            <a:normAutofit/>
          </a:bodyPr>
          <a:lstStyle/>
          <a:p>
            <a:r>
              <a:rPr lang="en-US" sz="4000" b="1" dirty="0">
                <a:solidFill>
                  <a:srgbClr val="0070C0"/>
                </a:solidFill>
              </a:rPr>
              <a:t>Traveling Beneficiaries</a:t>
            </a:r>
          </a:p>
        </p:txBody>
      </p:sp>
      <p:sp>
        <p:nvSpPr>
          <p:cNvPr id="417795" name="Rectangle 3"/>
          <p:cNvSpPr>
            <a:spLocks noGrp="1" noChangeArrowheads="1"/>
          </p:cNvSpPr>
          <p:nvPr>
            <p:ph idx="1"/>
          </p:nvPr>
        </p:nvSpPr>
        <p:spPr>
          <a:xfrm>
            <a:off x="457200" y="1447800"/>
            <a:ext cx="8229600" cy="4678363"/>
          </a:xfrm>
        </p:spPr>
        <p:txBody>
          <a:bodyPr>
            <a:normAutofit lnSpcReduction="10000"/>
          </a:bodyPr>
          <a:lstStyle/>
          <a:p>
            <a:pPr>
              <a:buFont typeface="Wingdings" pitchFamily="2" charset="2"/>
              <a:buNone/>
              <a:defRPr/>
            </a:pPr>
            <a:r>
              <a:rPr lang="en-US" b="1" dirty="0" smtClean="0"/>
              <a:t>If you travel to a CBA</a:t>
            </a:r>
            <a:r>
              <a:rPr lang="en-US" b="1" dirty="0"/>
              <a:t>:</a:t>
            </a:r>
          </a:p>
          <a:p>
            <a:pPr>
              <a:defRPr/>
            </a:pPr>
            <a:r>
              <a:rPr lang="en-US" dirty="0"/>
              <a:t>Must use contract supplier </a:t>
            </a:r>
          </a:p>
          <a:p>
            <a:pPr lvl="1">
              <a:defRPr/>
            </a:pPr>
            <a:r>
              <a:rPr lang="en-US" dirty="0"/>
              <a:t>If non-contract supplier used, supplier </a:t>
            </a:r>
            <a:r>
              <a:rPr lang="en-US" dirty="0" smtClean="0"/>
              <a:t>must </a:t>
            </a:r>
            <a:r>
              <a:rPr lang="en-US" dirty="0"/>
              <a:t>issue Advance Beneficiary Notice (ABN)</a:t>
            </a:r>
          </a:p>
          <a:p>
            <a:pPr lvl="1">
              <a:defRPr/>
            </a:pPr>
            <a:r>
              <a:rPr lang="en-US" dirty="0"/>
              <a:t>If </a:t>
            </a:r>
            <a:r>
              <a:rPr lang="en-US" dirty="0" smtClean="0"/>
              <a:t>no ABN signed, </a:t>
            </a:r>
            <a:r>
              <a:rPr lang="en-US" dirty="0"/>
              <a:t>beneficiary not responsible for </a:t>
            </a:r>
            <a:r>
              <a:rPr lang="en-US" dirty="0" smtClean="0"/>
              <a:t>payment</a:t>
            </a:r>
          </a:p>
          <a:p>
            <a:pPr marL="457200" lvl="1" indent="0">
              <a:buNone/>
              <a:defRPr/>
            </a:pPr>
            <a:endParaRPr lang="en-US" dirty="0"/>
          </a:p>
          <a:p>
            <a:pPr>
              <a:buFont typeface="Wingdings" pitchFamily="2" charset="2"/>
              <a:buNone/>
              <a:defRPr/>
            </a:pPr>
            <a:r>
              <a:rPr lang="en-US" b="1" dirty="0"/>
              <a:t>If you travel to a non-CBA:</a:t>
            </a:r>
          </a:p>
          <a:p>
            <a:pPr>
              <a:defRPr/>
            </a:pPr>
            <a:r>
              <a:rPr lang="en-US" dirty="0"/>
              <a:t>Can use any Medicare-enrolled supplier</a:t>
            </a:r>
          </a:p>
        </p:txBody>
      </p:sp>
      <p:sp>
        <p:nvSpPr>
          <p:cNvPr id="24578" name="Date Placeholder 3"/>
          <p:cNvSpPr>
            <a:spLocks noGrp="1"/>
          </p:cNvSpPr>
          <p:nvPr>
            <p:ph type="dt" sz="half"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cs typeface="Arial" charset="0"/>
              </a:rPr>
              <a:t>February 2013</a:t>
            </a:r>
          </a:p>
        </p:txBody>
      </p:sp>
      <p:sp>
        <p:nvSpPr>
          <p:cNvPr id="24579" name="Slide Number Placeholder 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017AB1D-9966-4A3E-86D4-F1D43D6208A0}" type="slidenum">
              <a:rPr lang="en-US" smtClean="0">
                <a:latin typeface="Arial" charset="0"/>
                <a:cs typeface="Arial" charset="0"/>
              </a:rPr>
              <a:pPr fontAlgn="base">
                <a:spcBef>
                  <a:spcPct val="0"/>
                </a:spcBef>
                <a:spcAft>
                  <a:spcPct val="0"/>
                </a:spcAft>
              </a:pPr>
              <a:t>9</a:t>
            </a:fld>
            <a:endParaRPr lang="en-US" smtClean="0">
              <a:latin typeface="Arial" charset="0"/>
              <a:cs typeface="Arial" charset="0"/>
            </a:endParaRPr>
          </a:p>
        </p:txBody>
      </p:sp>
      <p:sp>
        <p:nvSpPr>
          <p:cNvPr id="6" name="Footer Placeholder 5"/>
          <p:cNvSpPr>
            <a:spLocks noGrp="1"/>
          </p:cNvSpPr>
          <p:nvPr>
            <p:ph type="ftr" sz="quarter" idx="11"/>
          </p:nvPr>
        </p:nvSpPr>
        <p:spPr/>
        <p:txBody>
          <a:bodyPr/>
          <a:lstStyle/>
          <a:p>
            <a:pPr>
              <a:defRPr/>
            </a:pPr>
            <a:r>
              <a:rPr lang="en-US" smtClean="0"/>
              <a:t>Competitive Bidding Program</a:t>
            </a:r>
            <a:endParaRPr lang="en-US" dirty="0"/>
          </a:p>
        </p:txBody>
      </p:sp>
    </p:spTree>
    <p:extLst>
      <p:ext uri="{BB962C8B-B14F-4D97-AF65-F5344CB8AC3E}">
        <p14:creationId xmlns:p14="http://schemas.microsoft.com/office/powerpoint/2010/main" val="362327194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7.0&quot;&gt;&lt;object type=&quot;1&quot; unique_id=&quot;10001&quot;&gt;&lt;object type=&quot;2&quot; unique_id=&quot;10002&quot;&gt;&lt;object type=&quot;3&quot; unique_id=&quot;10003&quot;&gt;&lt;property id=&quot;20148&quot; value=&quot;5&quot;/&gt;&lt;property id=&quot;20300&quot; value=&quot;Slide 1 - &amp;quot;The Durable Medical Equipment, Prosthetics, Orthotics, and Supplies (DMEPOS) &amp;#x0D;&amp;#x0A;Competitive Bidding Program&amp;quot;&quot;/&gt;&lt;property id=&quot;20307&quot; value=&quot;257&quot;/&gt;&lt;/object&gt;&lt;object type=&quot;3&quot; unique_id=&quot;10004&quot;&gt;&lt;property id=&quot;20148&quot; value=&quot;5&quot;/&gt;&lt;property id=&quot;20300&quot; value=&quot;Slide 2 - &amp;quot; Competitive Bidding– A Better Way to Pay&amp;quot;&quot;/&gt;&lt;property id=&quot;20307&quot; value=&quot;258&quot;/&gt;&lt;/object&gt;&lt;object type=&quot;3&quot; unique_id=&quot;10005&quot;&gt;&lt;property id=&quot;20148&quot; value=&quot;5&quot;/&gt;&lt;property id=&quot;20300&quot; value=&quot;Slide 3 - &amp;quot;Who will be Affected? &amp;quot;&quot;/&gt;&lt;property id=&quot;20307&quot; value=&quot;259&quot;/&gt;&lt;/object&gt;&lt;object type=&quot;3&quot; unique_id=&quot;10006&quot;&gt;&lt;property id=&quot;20148&quot; value=&quot;5&quot;/&gt;&lt;property id=&quot;20300&quot; value=&quot;Slide 4 - &amp;quot;&amp;#x0D;&amp;#x0A;&amp;quot;&quot;/&gt;&lt;property id=&quot;20307&quot; value=&quot;260&quot;/&gt;&lt;/object&gt;&lt;object type=&quot;3&quot; unique_id=&quot;10007&quot;&gt;&lt;property id=&quot;20148&quot; value=&quot;5&quot;/&gt;&lt;property id=&quot;20300&quot; value=&quot;Slide 5 - &amp;quot;National Mail Order Program for  &amp;#x0D;&amp;#x0A;     Diabetic Testing Supplies&amp;quot;&quot;/&gt;&lt;property id=&quot;20307&quot; value=&quot;261&quot;/&gt;&lt;/object&gt;&lt;object type=&quot;3&quot; unique_id=&quot;10008&quot;&gt;&lt;property id=&quot;20148&quot; value=&quot;5&quot;/&gt;&lt;property id=&quot;20300&quot; value=&quot;Slide 6 - &amp;quot;Using Contract Suppliers&amp;quot;&quot;/&gt;&lt;property id=&quot;20307&quot; value=&quot;277&quot;/&gt;&lt;/object&gt;&lt;object type=&quot;3&quot; unique_id=&quot;10009&quot;&gt;&lt;property id=&quot;20148&quot; value=&quot;5&quot;/&gt;&lt;property id=&quot;20300&quot; value=&quot;Slide 7 - &amp;quot;Stay With Current Supplier &amp;quot;&quot;/&gt;&lt;property id=&quot;20307&quot; value=&quot;278&quot;/&gt;&lt;/object&gt;&lt;object type=&quot;3&quot; unique_id=&quot;10010&quot;&gt;&lt;property id=&quot;20148&quot; value=&quot;5&quot;/&gt;&lt;property id=&quot;20300&quot; value=&quot;Slide 8 - &amp;quot;Specific Brands&amp;quot;&quot;/&gt;&lt;property id=&quot;20307&quot; value=&quot;280&quot;/&gt;&lt;/object&gt;&lt;object type=&quot;3&quot; unique_id=&quot;10011&quot;&gt;&lt;property id=&quot;20148&quot; value=&quot;5&quot;/&gt;&lt;property id=&quot;20300&quot; value=&quot;Slide 9 - &amp;quot;Traveling Beneficiaries&amp;quot;&quot;/&gt;&lt;property id=&quot;20307&quot; value=&quot;262&quot;/&gt;&lt;/object&gt;&lt;object type=&quot;3&quot; unique_id=&quot;10012&quot;&gt;&lt;property id=&quot;20148&quot; value=&quot;5&quot;/&gt;&lt;property id=&quot;20300&quot; value=&quot;Slide 10 - &amp;quot;Points to Remember&amp;quot;&quot;/&gt;&lt;property id=&quot;20307&quot; value=&quot;281&quot;/&gt;&lt;/object&gt;&lt;object type=&quot;3&quot; unique_id=&quot;10013&quot;&gt;&lt;property id=&quot;20148&quot; value=&quot;5&quot;/&gt;&lt;property id=&quot;20300&quot; value=&quot;Slide 11 - &amp;quot;What Beneficiaries Need To Do&amp;quot;&quot;/&gt;&lt;property id=&quot;20307&quot; value=&quot;263&quot;/&gt;&lt;/object&gt;&lt;object type=&quot;3&quot; unique_id=&quot;10014&quot;&gt;&lt;property id=&quot;20148&quot; value=&quot;5&quot;/&gt;&lt;property id=&quot;20300&quot; value=&quot;Slide 12 - &amp;quot;Appendix: Round 2 MSAs&amp;quot;&quot;/&gt;&lt;property id=&quot;20307&quot; value=&quot;275&quot;/&gt;&lt;/object&gt;&lt;object type=&quot;3&quot; unique_id=&quot;10015&quot;&gt;&lt;property id=&quot;20148&quot; value=&quot;5&quot;/&gt;&lt;property id=&quot;20300&quot; value=&quot;Slide 13&quot;/&gt;&lt;property id=&quot;20307&quot; value=&quot;282&quot;/&gt;&lt;/object&gt;&lt;object type=&quot;3&quot; unique_id=&quot;10016&quot;&gt;&lt;property id=&quot;20148&quot; value=&quot;5&quot;/&gt;&lt;property id=&quot;20300&quot; value=&quot;Slide 14&quot;/&gt;&lt;property id=&quot;20307&quot; value=&quot;283&quot;/&gt;&lt;/object&gt;&lt;object type=&quot;3&quot; unique_id=&quot;10017&quot;&gt;&lt;property id=&quot;20148&quot; value=&quot;5&quot;/&gt;&lt;property id=&quot;20300&quot; value=&quot;Slide 15&quot;/&gt;&lt;property id=&quot;20307&quot; value=&quot;284&quot;/&gt;&lt;/object&gt;&lt;object type=&quot;3&quot; unique_id=&quot;10018&quot;&gt;&lt;property id=&quot;20148&quot; value=&quot;5&quot;/&gt;&lt;property id=&quot;20300&quot; value=&quot;Slide 16&quot;/&gt;&lt;property id=&quot;20307&quot; value=&quot;285&quot;/&gt;&lt;/object&gt;&lt;object type=&quot;3&quot; unique_id=&quot;10019&quot;&gt;&lt;property id=&quot;20148&quot; value=&quot;5&quot;/&gt;&lt;property id=&quot;20300&quot; value=&quot;Slide 17&quot;/&gt;&lt;property id=&quot;20307&quot; value=&quot;264&quot;/&gt;&lt;/object&gt;&lt;object type=&quot;3&quot; unique_id=&quot;10020&quot;&gt;&lt;property id=&quot;20148&quot; value=&quot;5&quot;/&gt;&lt;property id=&quot;20300&quot; value=&quot;Slide 18&quot;/&gt;&lt;property id=&quot;20307&quot; value=&quot;265&quot;/&gt;&lt;/object&gt;&lt;object type=&quot;3&quot; unique_id=&quot;10021&quot;&gt;&lt;property id=&quot;20148&quot; value=&quot;5&quot;/&gt;&lt;property id=&quot;20300&quot; value=&quot;Slide 19&quot;/&gt;&lt;property id=&quot;20307&quot; value=&quot;266&quot;/&gt;&lt;/object&gt;&lt;object type=&quot;3&quot; unique_id=&quot;10022&quot;&gt;&lt;property id=&quot;20148&quot; value=&quot;5&quot;/&gt;&lt;property id=&quot;20300&quot; value=&quot;Slide 20&quot;/&gt;&lt;property id=&quot;20307&quot; value=&quot;267&quot;/&gt;&lt;/object&gt;&lt;object type=&quot;3&quot; unique_id=&quot;10023&quot;&gt;&lt;property id=&quot;20148&quot; value=&quot;5&quot;/&gt;&lt;property id=&quot;20300&quot; value=&quot;Slide 21&quot;/&gt;&lt;property id=&quot;20307&quot; value=&quot;268&quot;/&gt;&lt;/object&gt;&lt;object type=&quot;3&quot; unique_id=&quot;10024&quot;&gt;&lt;property id=&quot;20148&quot; value=&quot;5&quot;/&gt;&lt;property id=&quot;20300&quot; value=&quot;Slide 22&quot;/&gt;&lt;property id=&quot;20307&quot; value=&quot;269&quot;/&gt;&lt;/object&gt;&lt;object type=&quot;3&quot; unique_id=&quot;10025&quot;&gt;&lt;property id=&quot;20148&quot; value=&quot;5&quot;/&gt;&lt;property id=&quot;20300&quot; value=&quot;Slide 23&quot;/&gt;&lt;property id=&quot;20307&quot; value=&quot;270&quot;/&gt;&lt;/object&gt;&lt;object type=&quot;3&quot; unique_id=&quot;10026&quot;&gt;&lt;property id=&quot;20148&quot; value=&quot;5&quot;/&gt;&lt;property id=&quot;20300&quot; value=&quot;Slide 24&quot;/&gt;&lt;property id=&quot;20307&quot; value=&quot;271&quot;/&gt;&lt;/object&gt;&lt;object type=&quot;3&quot; unique_id=&quot;10027&quot;&gt;&lt;property id=&quot;20148&quot; value=&quot;5&quot;/&gt;&lt;property id=&quot;20300&quot; value=&quot;Slide 25&quot;/&gt;&lt;property id=&quot;20307&quot; value=&quot;272&quot;/&gt;&lt;/object&gt;&lt;object type=&quot;3&quot; unique_id=&quot;10028&quot;&gt;&lt;property id=&quot;20148&quot; value=&quot;5&quot;/&gt;&lt;property id=&quot;20300&quot; value=&quot;Slide 26&quot;/&gt;&lt;property id=&quot;20307&quot; value=&quot;273&quot;/&gt;&lt;/object&gt;&lt;object type=&quot;3&quot; unique_id=&quot;10029&quot;&gt;&lt;property id=&quot;20148&quot; value=&quot;5&quot;/&gt;&lt;property id=&quot;20300&quot; value=&quot;Slide 27&quot;/&gt;&lt;property id=&quot;20307&quot; value=&quot;274&quot;/&gt;&lt;/object&gt;&lt;/object&gt;&lt;object type=&quot;8&quot; unique_id=&quot;10058&quot;&gt;&lt;/object&gt;&lt;/object&gt;&lt;/database&gt;"/>
  <p:tag name="MMPROD_NEXTUNIQUEID" val="10009"/>
  <p:tag name="SECTOMILLISECCONVERTED" val="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Lst>
</file>

<file path=ppt/tags/tag4.xml><?xml version="1.0" encoding="utf-8"?>
<p:tagLst xmlns:a="http://schemas.openxmlformats.org/drawingml/2006/main" xmlns:r="http://schemas.openxmlformats.org/officeDocument/2006/relationships" xmlns:p="http://schemas.openxmlformats.org/presentationml/2006/main">
  <p:tag name="DELIMITERS" val="3.1"/>
  <p:tag name="NOPREFERENCE" val="Fals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3066</TotalTime>
  <Words>1366</Words>
  <Application>Microsoft Office PowerPoint</Application>
  <PresentationFormat>On-screen Show (4:3)</PresentationFormat>
  <Paragraphs>379</Paragraphs>
  <Slides>27</Slides>
  <Notes>27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The Durable Medical Equipment, Prosthetics, Orthotics, and Supplies (DMEPOS)  Competitive Bidding Program</vt:lpstr>
      <vt:lpstr> Competitive Bidding– A Better Way to Pay</vt:lpstr>
      <vt:lpstr>Who will be Affected? </vt:lpstr>
      <vt:lpstr> </vt:lpstr>
      <vt:lpstr>National Mail Order Program for        Diabetic Testing Supplies</vt:lpstr>
      <vt:lpstr>Using Contract Suppliers</vt:lpstr>
      <vt:lpstr>Stay With Current Supplier </vt:lpstr>
      <vt:lpstr>Specific Brands</vt:lpstr>
      <vt:lpstr>Traveling Beneficiaries</vt:lpstr>
      <vt:lpstr>Points to Remember</vt:lpstr>
      <vt:lpstr>What Beneficiaries Need To Do</vt:lpstr>
      <vt:lpstr>Appendix: Round 2 MSAs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Durable Medical Equipment, Prosthetics, Orthotics, and Supplies (DMEPOS)  Competitive Bidding Program</dc:title>
  <dc:creator>HEIDI EDMUNDS</dc:creator>
  <cp:lastModifiedBy>SUSAN GUSTAFSON</cp:lastModifiedBy>
  <cp:revision>12</cp:revision>
  <cp:lastPrinted>2013-02-04T20:49:49Z</cp:lastPrinted>
  <dcterms:created xsi:type="dcterms:W3CDTF">2013-01-29T14:09:24Z</dcterms:created>
  <dcterms:modified xsi:type="dcterms:W3CDTF">2013-02-05T16:44:57Z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428503554</vt:i4>
  </property>
  <property fmtid="{D5CDD505-2E9C-101B-9397-08002B2CF9AE}" pid="3" name="_NewReviewCycle">
    <vt:lpwstr/>
  </property>
  <property fmtid="{D5CDD505-2E9C-101B-9397-08002B2CF9AE}" pid="4" name="_EmailSubject">
    <vt:lpwstr>PRESENTATION</vt:lpwstr>
  </property>
  <property fmtid="{D5CDD505-2E9C-101B-9397-08002B2CF9AE}" pid="5" name="_AuthorEmail">
    <vt:lpwstr>Heidi.Edmunds@cms.hhs.gov</vt:lpwstr>
  </property>
  <property fmtid="{D5CDD505-2E9C-101B-9397-08002B2CF9AE}" pid="6" name="_AuthorEmailDisplayName">
    <vt:lpwstr>Edmunds, Heidi (CMS/CM)</vt:lpwstr>
  </property>
</Properties>
</file>