
<file path=[Content_Types].xml><?xml version="1.0" encoding="utf-8"?>
<Types xmlns="http://schemas.openxmlformats.org/package/2006/content-types">
  <Default Extension="png" ContentType="image/png"/>
  <Default Extension="tmp"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93" r:id="rId1"/>
  </p:sldMasterIdLst>
  <p:notesMasterIdLst>
    <p:notesMasterId r:id="rId35"/>
  </p:notesMasterIdLst>
  <p:handoutMasterIdLst>
    <p:handoutMasterId r:id="rId36"/>
  </p:handoutMasterIdLst>
  <p:sldIdLst>
    <p:sldId id="280" r:id="rId2"/>
    <p:sldId id="294" r:id="rId3"/>
    <p:sldId id="333" r:id="rId4"/>
    <p:sldId id="334" r:id="rId5"/>
    <p:sldId id="335" r:id="rId6"/>
    <p:sldId id="336" r:id="rId7"/>
    <p:sldId id="337" r:id="rId8"/>
    <p:sldId id="315" r:id="rId9"/>
    <p:sldId id="348" r:id="rId10"/>
    <p:sldId id="308" r:id="rId11"/>
    <p:sldId id="309" r:id="rId12"/>
    <p:sldId id="332" r:id="rId13"/>
    <p:sldId id="349" r:id="rId14"/>
    <p:sldId id="343" r:id="rId15"/>
    <p:sldId id="344" r:id="rId16"/>
    <p:sldId id="345" r:id="rId17"/>
    <p:sldId id="347" r:id="rId18"/>
    <p:sldId id="324" r:id="rId19"/>
    <p:sldId id="322" r:id="rId20"/>
    <p:sldId id="323" r:id="rId21"/>
    <p:sldId id="338" r:id="rId22"/>
    <p:sldId id="288" r:id="rId23"/>
    <p:sldId id="293" r:id="rId24"/>
    <p:sldId id="289" r:id="rId25"/>
    <p:sldId id="287" r:id="rId26"/>
    <p:sldId id="291" r:id="rId27"/>
    <p:sldId id="339" r:id="rId28"/>
    <p:sldId id="300" r:id="rId29"/>
    <p:sldId id="341" r:id="rId30"/>
    <p:sldId id="342" r:id="rId31"/>
    <p:sldId id="285" r:id="rId32"/>
    <p:sldId id="312" r:id="rId33"/>
    <p:sldId id="313" r:id="rId34"/>
  </p:sldIdLst>
  <p:sldSz cx="9144000" cy="6858000" type="screen4x3"/>
  <p:notesSz cx="6858000" cy="9144000"/>
  <p:custDataLst>
    <p:tags r:id="rId3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my Miner" initials="AM" lastIdx="10" clrIdx="0"/>
  <p:cmAuthor id="1" name="ARIELLA CAMERA" initials="AC" lastIdx="9" clrIdx="1"/>
  <p:cmAuthor id="2" name="Susan K. Hollman" initials="SKH" lastIdx="1" clrIdx="2"/>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004"/>
    <a:srgbClr val="084A9C"/>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732" autoAdjust="0"/>
    <p:restoredTop sz="92895" autoAdjust="0"/>
  </p:normalViewPr>
  <p:slideViewPr>
    <p:cSldViewPr>
      <p:cViewPr>
        <p:scale>
          <a:sx n="66" d="100"/>
          <a:sy n="66" d="100"/>
        </p:scale>
        <p:origin x="-1254" y="-72"/>
      </p:cViewPr>
      <p:guideLst>
        <p:guide orient="horz" pos="2064"/>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0" d="100"/>
        <a:sy n="80" d="100"/>
      </p:scale>
      <p:origin x="0" y="0"/>
    </p:cViewPr>
  </p:sorterViewPr>
  <p:notesViewPr>
    <p:cSldViewPr>
      <p:cViewPr>
        <p:scale>
          <a:sx n="66" d="100"/>
          <a:sy n="66" d="100"/>
        </p:scale>
        <p:origin x="-2634"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gs" Target="tags/tag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71800" cy="457200"/>
          </a:xfrm>
          <a:prstGeom prst="rect">
            <a:avLst/>
          </a:prstGeom>
        </p:spPr>
        <p:txBody>
          <a:bodyPr vert="horz" lIns="91415" tIns="45708" rIns="91415" bIns="45708" rtlCol="0"/>
          <a:lstStyle>
            <a:lvl1pPr algn="l">
              <a:defRPr sz="1200"/>
            </a:lvl1pPr>
          </a:lstStyle>
          <a:p>
            <a:endParaRPr lang="en-US" dirty="0"/>
          </a:p>
        </p:txBody>
      </p:sp>
      <p:sp>
        <p:nvSpPr>
          <p:cNvPr id="3" name="Date Placeholder 2"/>
          <p:cNvSpPr>
            <a:spLocks noGrp="1"/>
          </p:cNvSpPr>
          <p:nvPr>
            <p:ph type="dt" sz="quarter" idx="1"/>
          </p:nvPr>
        </p:nvSpPr>
        <p:spPr>
          <a:xfrm>
            <a:off x="3884615" y="0"/>
            <a:ext cx="2971800" cy="457200"/>
          </a:xfrm>
          <a:prstGeom prst="rect">
            <a:avLst/>
          </a:prstGeom>
        </p:spPr>
        <p:txBody>
          <a:bodyPr vert="horz" lIns="91415" tIns="45708" rIns="91415" bIns="45708" rtlCol="0"/>
          <a:lstStyle>
            <a:lvl1pPr algn="r">
              <a:defRPr sz="1200"/>
            </a:lvl1pPr>
          </a:lstStyle>
          <a:p>
            <a:fld id="{CC16B254-F755-154D-86D8-705F3C585905}" type="datetimeFigureOut">
              <a:rPr lang="en-US" smtClean="0"/>
              <a:pPr/>
              <a:t>01/30/2015</a:t>
            </a:fld>
            <a:endParaRPr lang="en-US" dirty="0"/>
          </a:p>
        </p:txBody>
      </p:sp>
      <p:sp>
        <p:nvSpPr>
          <p:cNvPr id="4" name="Footer Placeholder 3"/>
          <p:cNvSpPr>
            <a:spLocks noGrp="1"/>
          </p:cNvSpPr>
          <p:nvPr>
            <p:ph type="ftr" sz="quarter" idx="2"/>
          </p:nvPr>
        </p:nvSpPr>
        <p:spPr>
          <a:xfrm>
            <a:off x="2" y="8685213"/>
            <a:ext cx="2971800" cy="457200"/>
          </a:xfrm>
          <a:prstGeom prst="rect">
            <a:avLst/>
          </a:prstGeom>
        </p:spPr>
        <p:txBody>
          <a:bodyPr vert="horz" lIns="91415" tIns="45708" rIns="91415" bIns="45708"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5" y="8685213"/>
            <a:ext cx="2971800" cy="457200"/>
          </a:xfrm>
          <a:prstGeom prst="rect">
            <a:avLst/>
          </a:prstGeom>
        </p:spPr>
        <p:txBody>
          <a:bodyPr vert="horz" lIns="91415" tIns="45708" rIns="91415" bIns="45708" rtlCol="0" anchor="b"/>
          <a:lstStyle>
            <a:lvl1pPr algn="r">
              <a:defRPr sz="1200"/>
            </a:lvl1pPr>
          </a:lstStyle>
          <a:p>
            <a:fld id="{D8B07BA0-83C1-274E-9BA1-643DFA6696FC}" type="slidenum">
              <a:rPr lang="en-US" smtClean="0"/>
              <a:pPr/>
              <a:t>‹#›</a:t>
            </a:fld>
            <a:endParaRPr lang="en-US" dirty="0"/>
          </a:p>
        </p:txBody>
      </p:sp>
    </p:spTree>
    <p:extLst>
      <p:ext uri="{BB962C8B-B14F-4D97-AF65-F5344CB8AC3E}">
        <p14:creationId xmlns:p14="http://schemas.microsoft.com/office/powerpoint/2010/main" val="408248736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71800" cy="457200"/>
          </a:xfrm>
          <a:prstGeom prst="rect">
            <a:avLst/>
          </a:prstGeom>
        </p:spPr>
        <p:txBody>
          <a:bodyPr vert="horz" lIns="91415" tIns="45708" rIns="91415" bIns="45708" rtlCol="0"/>
          <a:lstStyle>
            <a:lvl1pPr algn="l">
              <a:defRPr sz="1200"/>
            </a:lvl1pPr>
          </a:lstStyle>
          <a:p>
            <a:endParaRPr lang="en-US" dirty="0"/>
          </a:p>
        </p:txBody>
      </p:sp>
      <p:sp>
        <p:nvSpPr>
          <p:cNvPr id="3" name="Date Placeholder 2"/>
          <p:cNvSpPr>
            <a:spLocks noGrp="1"/>
          </p:cNvSpPr>
          <p:nvPr>
            <p:ph type="dt" idx="1"/>
          </p:nvPr>
        </p:nvSpPr>
        <p:spPr>
          <a:xfrm>
            <a:off x="3884615" y="0"/>
            <a:ext cx="2971800" cy="457200"/>
          </a:xfrm>
          <a:prstGeom prst="rect">
            <a:avLst/>
          </a:prstGeom>
        </p:spPr>
        <p:txBody>
          <a:bodyPr vert="horz" lIns="91415" tIns="45708" rIns="91415" bIns="45708" rtlCol="0"/>
          <a:lstStyle>
            <a:lvl1pPr algn="r">
              <a:defRPr sz="1200"/>
            </a:lvl1pPr>
          </a:lstStyle>
          <a:p>
            <a:fld id="{70242358-85E2-2545-8677-79B1E11E6ECD}" type="datetimeFigureOut">
              <a:rPr lang="en-US" smtClean="0"/>
              <a:pPr/>
              <a:t>01/30/2015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15" tIns="45708" rIns="91415" bIns="45708"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15" tIns="45708" rIns="91415" bIns="45708"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2" y="8685213"/>
            <a:ext cx="2971800" cy="457200"/>
          </a:xfrm>
          <a:prstGeom prst="rect">
            <a:avLst/>
          </a:prstGeom>
        </p:spPr>
        <p:txBody>
          <a:bodyPr vert="horz" lIns="91415" tIns="45708" rIns="91415" bIns="45708"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5" y="8685213"/>
            <a:ext cx="2971800" cy="457200"/>
          </a:xfrm>
          <a:prstGeom prst="rect">
            <a:avLst/>
          </a:prstGeom>
        </p:spPr>
        <p:txBody>
          <a:bodyPr vert="horz" lIns="91415" tIns="45708" rIns="91415" bIns="45708" rtlCol="0" anchor="b"/>
          <a:lstStyle>
            <a:lvl1pPr algn="r">
              <a:defRPr sz="1200"/>
            </a:lvl1pPr>
          </a:lstStyle>
          <a:p>
            <a:fld id="{7B898A01-842B-0042-9AB7-55364486B929}" type="slidenum">
              <a:rPr lang="en-US" smtClean="0"/>
              <a:pPr/>
              <a:t>‹#›</a:t>
            </a:fld>
            <a:endParaRPr lang="en-US" dirty="0"/>
          </a:p>
        </p:txBody>
      </p:sp>
    </p:spTree>
    <p:extLst>
      <p:ext uri="{BB962C8B-B14F-4D97-AF65-F5344CB8AC3E}">
        <p14:creationId xmlns:p14="http://schemas.microsoft.com/office/powerpoint/2010/main" val="210190352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a:t>
            </a:fld>
            <a:endParaRPr lang="en-US" dirty="0"/>
          </a:p>
        </p:txBody>
      </p:sp>
    </p:spTree>
    <p:extLst>
      <p:ext uri="{BB962C8B-B14F-4D97-AF65-F5344CB8AC3E}">
        <p14:creationId xmlns:p14="http://schemas.microsoft.com/office/powerpoint/2010/main" val="8689525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must have had an account before the Form 1095-A was</a:t>
            </a:r>
            <a:r>
              <a:rPr lang="en-US" baseline="0" dirty="0" smtClean="0"/>
              <a:t> generated for it to show up under “Messages.” If you didn’t, you will have to use your Application ID and link to the account you set up after the form was generated. Your Form 1095-A will then be available in the “Tax Forms” section (see next slide). The Form 1095-A will be posted around January 10, 2015.</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10</a:t>
            </a:fld>
            <a:endParaRPr lang="en-US" dirty="0"/>
          </a:p>
        </p:txBody>
      </p:sp>
    </p:spTree>
    <p:extLst>
      <p:ext uri="{BB962C8B-B14F-4D97-AF65-F5344CB8AC3E}">
        <p14:creationId xmlns:p14="http://schemas.microsoft.com/office/powerpoint/2010/main" val="799364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11</a:t>
            </a:fld>
            <a:endParaRPr lang="en-US" dirty="0"/>
          </a:p>
        </p:txBody>
      </p:sp>
    </p:spTree>
    <p:extLst>
      <p:ext uri="{BB962C8B-B14F-4D97-AF65-F5344CB8AC3E}">
        <p14:creationId xmlns:p14="http://schemas.microsoft.com/office/powerpoint/2010/main" val="37242141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12</a:t>
            </a:fld>
            <a:endParaRPr lang="en-US" dirty="0"/>
          </a:p>
        </p:txBody>
      </p:sp>
    </p:spTree>
    <p:extLst>
      <p:ext uri="{BB962C8B-B14F-4D97-AF65-F5344CB8AC3E}">
        <p14:creationId xmlns:p14="http://schemas.microsoft.com/office/powerpoint/2010/main" val="31310381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13</a:t>
            </a:fld>
            <a:endParaRPr lang="en-US" dirty="0"/>
          </a:p>
        </p:txBody>
      </p:sp>
    </p:spTree>
    <p:extLst>
      <p:ext uri="{BB962C8B-B14F-4D97-AF65-F5344CB8AC3E}">
        <p14:creationId xmlns:p14="http://schemas.microsoft.com/office/powerpoint/2010/main" val="34165651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14</a:t>
            </a:fld>
            <a:endParaRPr lang="en-US" dirty="0"/>
          </a:p>
        </p:txBody>
      </p:sp>
    </p:spTree>
    <p:extLst>
      <p:ext uri="{BB962C8B-B14F-4D97-AF65-F5344CB8AC3E}">
        <p14:creationId xmlns:p14="http://schemas.microsoft.com/office/powerpoint/2010/main" val="18609765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15</a:t>
            </a:fld>
            <a:endParaRPr lang="en-US" dirty="0"/>
          </a:p>
        </p:txBody>
      </p:sp>
    </p:spTree>
    <p:extLst>
      <p:ext uri="{BB962C8B-B14F-4D97-AF65-F5344CB8AC3E}">
        <p14:creationId xmlns:p14="http://schemas.microsoft.com/office/powerpoint/2010/main" val="40574869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16</a:t>
            </a:fld>
            <a:endParaRPr lang="en-US" dirty="0"/>
          </a:p>
        </p:txBody>
      </p:sp>
    </p:spTree>
    <p:extLst>
      <p:ext uri="{BB962C8B-B14F-4D97-AF65-F5344CB8AC3E}">
        <p14:creationId xmlns:p14="http://schemas.microsoft.com/office/powerpoint/2010/main" val="25073639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17</a:t>
            </a:fld>
            <a:endParaRPr lang="en-US" dirty="0"/>
          </a:p>
        </p:txBody>
      </p:sp>
    </p:spTree>
    <p:extLst>
      <p:ext uri="{BB962C8B-B14F-4D97-AF65-F5344CB8AC3E}">
        <p14:creationId xmlns:p14="http://schemas.microsoft.com/office/powerpoint/2010/main" val="24243435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18</a:t>
            </a:fld>
            <a:endParaRPr lang="en-US" dirty="0"/>
          </a:p>
        </p:txBody>
      </p:sp>
    </p:spTree>
    <p:extLst>
      <p:ext uri="{BB962C8B-B14F-4D97-AF65-F5344CB8AC3E}">
        <p14:creationId xmlns:p14="http://schemas.microsoft.com/office/powerpoint/2010/main" val="11752020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19</a:t>
            </a:fld>
            <a:endParaRPr lang="en-US" dirty="0"/>
          </a:p>
        </p:txBody>
      </p:sp>
    </p:spTree>
    <p:extLst>
      <p:ext uri="{BB962C8B-B14F-4D97-AF65-F5344CB8AC3E}">
        <p14:creationId xmlns:p14="http://schemas.microsoft.com/office/powerpoint/2010/main" val="34350031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a:t>
            </a:fld>
            <a:endParaRPr lang="en-US" dirty="0"/>
          </a:p>
        </p:txBody>
      </p:sp>
    </p:spTree>
    <p:extLst>
      <p:ext uri="{BB962C8B-B14F-4D97-AF65-F5344CB8AC3E}">
        <p14:creationId xmlns:p14="http://schemas.microsoft.com/office/powerpoint/2010/main" val="42898109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20</a:t>
            </a:fld>
            <a:endParaRPr lang="en-US" dirty="0"/>
          </a:p>
        </p:txBody>
      </p:sp>
    </p:spTree>
    <p:extLst>
      <p:ext uri="{BB962C8B-B14F-4D97-AF65-F5344CB8AC3E}">
        <p14:creationId xmlns:p14="http://schemas.microsoft.com/office/powerpoint/2010/main" val="37872663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21</a:t>
            </a:fld>
            <a:endParaRPr lang="en-US" dirty="0"/>
          </a:p>
        </p:txBody>
      </p:sp>
    </p:spTree>
    <p:extLst>
      <p:ext uri="{BB962C8B-B14F-4D97-AF65-F5344CB8AC3E}">
        <p14:creationId xmlns:p14="http://schemas.microsoft.com/office/powerpoint/2010/main" val="3732691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don’t need to pay a fee if you qualify for an exemption.</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22</a:t>
            </a:fld>
            <a:endParaRPr lang="en-US" dirty="0"/>
          </a:p>
        </p:txBody>
      </p:sp>
    </p:spTree>
    <p:extLst>
      <p:ext uri="{BB962C8B-B14F-4D97-AF65-F5344CB8AC3E}">
        <p14:creationId xmlns:p14="http://schemas.microsoft.com/office/powerpoint/2010/main" val="24768171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23</a:t>
            </a:fld>
            <a:endParaRPr lang="en-US" dirty="0"/>
          </a:p>
        </p:txBody>
      </p:sp>
    </p:spTree>
    <p:extLst>
      <p:ext uri="{BB962C8B-B14F-4D97-AF65-F5344CB8AC3E}">
        <p14:creationId xmlns:p14="http://schemas.microsoft.com/office/powerpoint/2010/main" val="25671870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24</a:t>
            </a:fld>
            <a:endParaRPr lang="en-US" dirty="0"/>
          </a:p>
        </p:txBody>
      </p:sp>
    </p:spTree>
    <p:extLst>
      <p:ext uri="{BB962C8B-B14F-4D97-AF65-F5344CB8AC3E}">
        <p14:creationId xmlns:p14="http://schemas.microsoft.com/office/powerpoint/2010/main" val="12922960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25</a:t>
            </a:fld>
            <a:endParaRPr lang="en-US" dirty="0"/>
          </a:p>
        </p:txBody>
      </p:sp>
    </p:spTree>
    <p:extLst>
      <p:ext uri="{BB962C8B-B14F-4D97-AF65-F5344CB8AC3E}">
        <p14:creationId xmlns:p14="http://schemas.microsoft.com/office/powerpoint/2010/main" val="21529225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26</a:t>
            </a:fld>
            <a:endParaRPr lang="en-US" dirty="0"/>
          </a:p>
        </p:txBody>
      </p:sp>
    </p:spTree>
    <p:extLst>
      <p:ext uri="{BB962C8B-B14F-4D97-AF65-F5344CB8AC3E}">
        <p14:creationId xmlns:p14="http://schemas.microsoft.com/office/powerpoint/2010/main" val="131403513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27</a:t>
            </a:fld>
            <a:endParaRPr lang="en-US" dirty="0"/>
          </a:p>
        </p:txBody>
      </p:sp>
    </p:spTree>
    <p:extLst>
      <p:ext uri="{BB962C8B-B14F-4D97-AF65-F5344CB8AC3E}">
        <p14:creationId xmlns:p14="http://schemas.microsoft.com/office/powerpoint/2010/main" val="336515443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marL="0" marR="0" lvl="0" indent="0" algn="l" defTabSz="914400" rtl="0" eaLnBrk="1" fontAlgn="auto" latinLnBrk="0" hangingPunct="1">
              <a:spcBef>
                <a:spcPts val="600"/>
              </a:spcBef>
              <a:spcAft>
                <a:spcPts val="0"/>
              </a:spcAft>
              <a:buClrTx/>
              <a:buSzTx/>
              <a:buFont typeface="Wingdings"/>
              <a:buNone/>
              <a:tabLst/>
              <a:defRPr/>
            </a:pPr>
            <a:r>
              <a:rPr lang="en-US" sz="1200" b="1" dirty="0" smtClean="0"/>
              <a:t>1. Who uses the 1</a:t>
            </a:r>
            <a:r>
              <a:rPr lang="en-US" sz="1200" b="1" baseline="30000" dirty="0" smtClean="0"/>
              <a:t>st</a:t>
            </a:r>
            <a:r>
              <a:rPr lang="en-US" sz="1200" b="1" baseline="0" dirty="0" smtClean="0"/>
              <a:t> Tool (</a:t>
            </a:r>
            <a:r>
              <a:rPr lang="en-US" sz="1200" b="1" dirty="0" smtClean="0"/>
              <a:t>Second Lowest Cost Silver Plan (SLCSP))?</a:t>
            </a:r>
            <a:r>
              <a:rPr kumimoji="0" lang="en-US" sz="2500" b="1" i="0" u="none" strike="noStrike" kern="1200" cap="none" spc="0" normalizeH="0" baseline="0" noProof="0" dirty="0" smtClean="0">
                <a:ln>
                  <a:noFill/>
                </a:ln>
                <a:solidFill>
                  <a:prstClr val="black"/>
                </a:solidFill>
                <a:effectLst/>
                <a:uLnTx/>
                <a:uFillTx/>
                <a:latin typeface="+mn-lt"/>
                <a:ea typeface="Calibri"/>
                <a:cs typeface="Times New Roman"/>
              </a:rPr>
              <a:t> </a:t>
            </a:r>
          </a:p>
          <a:p>
            <a:pPr marL="342900" marR="0" lvl="0" indent="-342900" algn="l" defTabSz="914400" rtl="0" eaLnBrk="1" fontAlgn="auto" latinLnBrk="0" hangingPunct="1">
              <a:spcBef>
                <a:spcPts val="600"/>
              </a:spcBef>
              <a:spcAft>
                <a:spcPts val="0"/>
              </a:spcAft>
              <a:buClrTx/>
              <a:buSzTx/>
              <a:buFont typeface="Wingdings"/>
              <a:buChar char=""/>
              <a:tabLst/>
              <a:defRPr/>
            </a:pPr>
            <a:r>
              <a:rPr kumimoji="0" lang="en-US" b="0" i="0" u="none" strike="noStrike" kern="1200" cap="none" spc="0" normalizeH="0" baseline="0" noProof="0" dirty="0" smtClean="0">
                <a:ln>
                  <a:noFill/>
                </a:ln>
                <a:solidFill>
                  <a:prstClr val="black"/>
                </a:solidFill>
                <a:effectLst/>
                <a:uLnTx/>
                <a:uFillTx/>
                <a:ea typeface="Calibri"/>
                <a:cs typeface="Times New Roman"/>
              </a:rPr>
              <a:t>If you enrolled in a QHP but didn’t apply for an Advance Premium Tax Credit (APTC), or didn’t originally qualify for APTC, and now want to get a Premium Tax Credit (PTC) </a:t>
            </a:r>
          </a:p>
          <a:p>
            <a:pPr marL="342900" marR="0" lvl="0" indent="-342900" algn="l" defTabSz="914400" rtl="0" eaLnBrk="1" fontAlgn="auto" latinLnBrk="0" hangingPunct="1">
              <a:spcBef>
                <a:spcPts val="600"/>
              </a:spcBef>
              <a:spcAft>
                <a:spcPts val="0"/>
              </a:spcAft>
              <a:buClrTx/>
              <a:buSzTx/>
              <a:buFont typeface="Wingdings"/>
              <a:buChar char=""/>
              <a:tabLst/>
              <a:defRPr/>
            </a:pPr>
            <a:r>
              <a:rPr kumimoji="0" lang="en-US" b="0" i="0" u="none" strike="noStrike" kern="1200" cap="none" spc="0" normalizeH="0" baseline="0" noProof="0" dirty="0" smtClean="0">
                <a:ln>
                  <a:noFill/>
                </a:ln>
                <a:solidFill>
                  <a:prstClr val="black"/>
                </a:solidFill>
                <a:effectLst/>
                <a:uLnTx/>
                <a:uFillTx/>
              </a:rPr>
              <a:t>If you didn’t report changes to coverage family information in the Marketplace (FFM) during the coverage year </a:t>
            </a:r>
          </a:p>
          <a:p>
            <a:pPr marL="742950" marR="0" lvl="1" indent="-285750" algn="l" defTabSz="914400" rtl="0" eaLnBrk="1" fontAlgn="auto" latinLnBrk="0" hangingPunct="1">
              <a:spcBef>
                <a:spcPts val="6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prstClr val="black"/>
                </a:solidFill>
                <a:effectLst/>
                <a:uLnTx/>
                <a:uFillTx/>
                <a:ea typeface="Calibri"/>
                <a:cs typeface="Times New Roman"/>
              </a:rPr>
              <a:t>Take the information from the tool results and enter it into Form 8962 “</a:t>
            </a:r>
            <a:r>
              <a:rPr kumimoji="0" lang="en-US" b="0" i="0" u="none" strike="noStrike" kern="1200" cap="none" spc="0" normalizeH="0" baseline="0" noProof="0" dirty="0" smtClean="0">
                <a:ln>
                  <a:noFill/>
                </a:ln>
                <a:solidFill>
                  <a:prstClr val="black"/>
                </a:solidFill>
                <a:effectLst/>
                <a:uLnTx/>
                <a:uFillTx/>
              </a:rPr>
              <a:t>Premium Tax Credit (PTC)”</a:t>
            </a:r>
          </a:p>
          <a:p>
            <a:pPr marL="742950" marR="0" lvl="1" indent="-285750" algn="l" defTabSz="914400" rtl="0" eaLnBrk="1" fontAlgn="auto" latinLnBrk="0" hangingPunct="1">
              <a:spcBef>
                <a:spcPts val="6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prstClr val="black"/>
                </a:solidFill>
                <a:effectLst/>
                <a:uLnTx/>
                <a:uFillTx/>
              </a:rPr>
              <a:t>Attach to Form 1040, 1040A, or 1040NR </a:t>
            </a:r>
          </a:p>
          <a:p>
            <a:pPr marL="742950" marR="0" lvl="1" indent="-285750" algn="l" defTabSz="914400" rtl="0" eaLnBrk="1" fontAlgn="auto" latinLnBrk="0" hangingPunct="1">
              <a:spcBef>
                <a:spcPts val="6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prstClr val="black"/>
                </a:solidFill>
                <a:effectLst/>
                <a:uLnTx/>
                <a:uFillTx/>
              </a:rPr>
              <a:t>Information about Form 8962 and its separate instructions is at </a:t>
            </a:r>
            <a:r>
              <a:rPr kumimoji="0" lang="en-US" b="0" i="1" u="none" strike="noStrike" kern="1200" cap="none" spc="0" normalizeH="0" baseline="0" noProof="0" dirty="0" smtClean="0">
                <a:ln>
                  <a:noFill/>
                </a:ln>
                <a:solidFill>
                  <a:prstClr val="black"/>
                </a:solidFill>
                <a:effectLst/>
                <a:uLnTx/>
                <a:uFillTx/>
              </a:rPr>
              <a:t>www.irs.gov/form8962</a:t>
            </a:r>
          </a:p>
          <a:p>
            <a:pPr marL="457200" marR="0" lvl="1" indent="0" algn="l" defTabSz="914400" rtl="0" eaLnBrk="1" fontAlgn="auto" latinLnBrk="0" hangingPunct="1">
              <a:spcBef>
                <a:spcPts val="600"/>
              </a:spcBef>
              <a:spcAft>
                <a:spcPts val="0"/>
              </a:spcAft>
              <a:buClrTx/>
              <a:buSzTx/>
              <a:buFont typeface="Arial" pitchFamily="34" charset="0"/>
              <a:buNone/>
              <a:tabLst/>
              <a:defRPr/>
            </a:pPr>
            <a:r>
              <a:rPr kumimoji="0" lang="en-US" b="1" i="0" u="none" strike="noStrike" kern="1200" cap="none" spc="0" normalizeH="0" baseline="0" noProof="0" dirty="0" smtClean="0">
                <a:ln>
                  <a:noFill/>
                </a:ln>
                <a:solidFill>
                  <a:prstClr val="black"/>
                </a:solidFill>
                <a:effectLst/>
                <a:uLnTx/>
                <a:uFillTx/>
              </a:rPr>
              <a:t>2. Who uses the 2</a:t>
            </a:r>
            <a:r>
              <a:rPr kumimoji="0" lang="en-US" b="1" i="0" u="none" strike="noStrike" kern="1200" cap="none" spc="0" normalizeH="0" baseline="30000" noProof="0" dirty="0" smtClean="0">
                <a:ln>
                  <a:noFill/>
                </a:ln>
                <a:solidFill>
                  <a:prstClr val="black"/>
                </a:solidFill>
                <a:effectLst/>
                <a:uLnTx/>
                <a:uFillTx/>
              </a:rPr>
              <a:t>nd</a:t>
            </a:r>
            <a:r>
              <a:rPr kumimoji="0" lang="en-US" b="1" i="0" u="none" strike="noStrike" kern="1200" cap="none" spc="0" normalizeH="0" baseline="0" noProof="0" dirty="0" smtClean="0">
                <a:ln>
                  <a:noFill/>
                </a:ln>
                <a:solidFill>
                  <a:prstClr val="black"/>
                </a:solidFill>
                <a:effectLst/>
                <a:uLnTx/>
                <a:uFillTx/>
              </a:rPr>
              <a:t> Tool (Lowest Cost Bronze Plan (LCBP))?</a:t>
            </a:r>
            <a:endParaRPr kumimoji="0" lang="en-US" b="0" i="0" u="none" strike="noStrike" kern="1200" cap="none" spc="0" normalizeH="0" baseline="0" noProof="0" dirty="0" smtClean="0">
              <a:ln>
                <a:noFill/>
              </a:ln>
              <a:solidFill>
                <a:prstClr val="black"/>
              </a:solidFill>
              <a:effectLst/>
              <a:uLnTx/>
              <a:uFillTx/>
              <a:ea typeface="Calibri"/>
              <a:cs typeface="Times New Roman"/>
            </a:endParaRPr>
          </a:p>
          <a:p>
            <a:pPr marL="342900" marR="0" lvl="0" indent="-342900" algn="l" defTabSz="914400" rtl="0" eaLnBrk="1" fontAlgn="auto" latinLnBrk="0" hangingPunct="1">
              <a:spcBef>
                <a:spcPts val="600"/>
              </a:spcBef>
              <a:spcAft>
                <a:spcPts val="0"/>
              </a:spcAft>
              <a:buClrTx/>
              <a:buSzTx/>
              <a:buFont typeface="Wingdings" panose="05000000000000000000" pitchFamily="2" charset="2"/>
              <a:buChar char="§"/>
              <a:tabLst/>
              <a:defRPr/>
            </a:pPr>
            <a:r>
              <a:rPr kumimoji="0" lang="en-US" b="0" i="0" u="none" strike="noStrike" kern="1200" cap="none" spc="0" normalizeH="0" baseline="0" noProof="0" dirty="0" smtClean="0">
                <a:ln>
                  <a:noFill/>
                </a:ln>
                <a:solidFill>
                  <a:prstClr val="black"/>
                </a:solidFill>
                <a:effectLst/>
                <a:uLnTx/>
                <a:uFillTx/>
              </a:rPr>
              <a:t>If you didn’t enroll in a QHP and don’t want to pay a penalty </a:t>
            </a:r>
          </a:p>
          <a:p>
            <a:pPr marL="742950" marR="0" lvl="1" indent="-285750" algn="l" defTabSz="914400" rtl="0" eaLnBrk="1" fontAlgn="auto" latinLnBrk="0" hangingPunct="1">
              <a:spcBef>
                <a:spcPts val="6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prstClr val="black"/>
                </a:solidFill>
                <a:effectLst/>
                <a:uLnTx/>
                <a:uFillTx/>
              </a:rPr>
              <a:t>Use it to request an affordability exemption </a:t>
            </a:r>
          </a:p>
          <a:p>
            <a:pPr marL="342900" marR="0" lvl="0" indent="-342900" algn="l" defTabSz="914400" rtl="0" eaLnBrk="1" fontAlgn="auto" latinLnBrk="0" hangingPunct="1">
              <a:spcBef>
                <a:spcPts val="600"/>
              </a:spcBef>
              <a:spcAft>
                <a:spcPts val="0"/>
              </a:spcAft>
              <a:buClrTx/>
              <a:buSzTx/>
              <a:buFont typeface="Wingdings" panose="05000000000000000000" pitchFamily="2" charset="2"/>
              <a:buChar char="§"/>
              <a:tabLst/>
              <a:defRPr/>
            </a:pPr>
            <a:r>
              <a:rPr kumimoji="0" lang="en-US" b="0" i="0" u="none" strike="noStrike" kern="1200" cap="none" spc="0" normalizeH="0" baseline="0" noProof="0" dirty="0" smtClean="0">
                <a:ln>
                  <a:noFill/>
                </a:ln>
                <a:solidFill>
                  <a:prstClr val="black"/>
                </a:solidFill>
                <a:effectLst/>
                <a:uLnTx/>
                <a:uFillTx/>
              </a:rPr>
              <a:t>Take the information from the tool results and enter it into Form 8965 “Health Coverage Exemptions”</a:t>
            </a:r>
          </a:p>
          <a:p>
            <a:pPr marL="682625" marR="0" lvl="0" indent="-277813" algn="l" defTabSz="914400" rtl="0" eaLnBrk="1" fontAlgn="auto" latinLnBrk="0" hangingPunct="1">
              <a:spcBef>
                <a:spcPct val="20000"/>
              </a:spcBef>
              <a:spcAft>
                <a:spcPts val="0"/>
              </a:spcAft>
              <a:buClrTx/>
              <a:buSzTx/>
              <a:buFont typeface="Arial" panose="020B0604020202020204" pitchFamily="34" charset="0"/>
              <a:buChar char="•"/>
              <a:tabLst/>
              <a:defRPr/>
            </a:pPr>
            <a:r>
              <a:rPr kumimoji="0" lang="en-US" b="0" i="0" u="none" strike="noStrike" kern="1200" cap="none" spc="0" normalizeH="0" baseline="0" noProof="0" dirty="0" smtClean="0">
                <a:ln>
                  <a:noFill/>
                </a:ln>
                <a:solidFill>
                  <a:prstClr val="black"/>
                </a:solidFill>
                <a:effectLst/>
                <a:uLnTx/>
                <a:uFillTx/>
              </a:rPr>
              <a:t>Attach to Form 1040, Form 1040A, or Form 1040EZ </a:t>
            </a:r>
          </a:p>
          <a:p>
            <a:pPr marL="682625" marR="0" lvl="0" indent="-277813" algn="l" defTabSz="914400" rtl="0" eaLnBrk="1" fontAlgn="auto" latinLnBrk="0" hangingPunct="1">
              <a:spcBef>
                <a:spcPct val="20000"/>
              </a:spcBef>
              <a:spcAft>
                <a:spcPts val="0"/>
              </a:spcAft>
              <a:buClrTx/>
              <a:buSzTx/>
              <a:buFont typeface="Arial" panose="020B0604020202020204" pitchFamily="34" charset="0"/>
              <a:buChar char="•"/>
              <a:tabLst/>
              <a:defRPr/>
            </a:pPr>
            <a:r>
              <a:rPr kumimoji="0" lang="en-US" b="0" i="0" u="none" strike="noStrike" kern="1200" cap="none" spc="0" normalizeH="0" baseline="0" noProof="0" dirty="0" smtClean="0">
                <a:ln>
                  <a:noFill/>
                </a:ln>
                <a:solidFill>
                  <a:prstClr val="black"/>
                </a:solidFill>
                <a:effectLst/>
                <a:uLnTx/>
                <a:uFillTx/>
              </a:rPr>
              <a:t>Information about Form 8965 and its separate instructions is at </a:t>
            </a:r>
            <a:r>
              <a:rPr kumimoji="0" lang="en-US" b="0" i="1" u="none" strike="noStrike" kern="1200" cap="none" spc="0" normalizeH="0" baseline="0" noProof="0" dirty="0" smtClean="0">
                <a:ln>
                  <a:noFill/>
                </a:ln>
                <a:solidFill>
                  <a:prstClr val="black"/>
                </a:solidFill>
                <a:effectLst/>
                <a:uLnTx/>
                <a:uFillTx/>
              </a:rPr>
              <a:t>www.irs.gov/form8965</a:t>
            </a:r>
            <a:endParaRPr kumimoji="0" lang="en-US" b="0" i="0" u="none" strike="noStrike" kern="1200" cap="none" spc="0" normalizeH="0" baseline="0" noProof="0" dirty="0" smtClean="0">
              <a:ln>
                <a:noFill/>
              </a:ln>
              <a:solidFill>
                <a:prstClr val="black"/>
              </a:solidFill>
              <a:effectLst/>
              <a:uLnTx/>
              <a:uFillTx/>
            </a:endParaRP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28</a:t>
            </a:fld>
            <a:endParaRPr lang="en-US" dirty="0"/>
          </a:p>
        </p:txBody>
      </p:sp>
    </p:spTree>
    <p:extLst>
      <p:ext uri="{BB962C8B-B14F-4D97-AF65-F5344CB8AC3E}">
        <p14:creationId xmlns:p14="http://schemas.microsoft.com/office/powerpoint/2010/main" val="33886147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29</a:t>
            </a:fld>
            <a:endParaRPr lang="en-US" dirty="0"/>
          </a:p>
        </p:txBody>
      </p:sp>
    </p:spTree>
    <p:extLst>
      <p:ext uri="{BB962C8B-B14F-4D97-AF65-F5344CB8AC3E}">
        <p14:creationId xmlns:p14="http://schemas.microsoft.com/office/powerpoint/2010/main" val="15280329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a:t>
            </a:fld>
            <a:endParaRPr lang="en-US" dirty="0"/>
          </a:p>
        </p:txBody>
      </p:sp>
    </p:spTree>
    <p:extLst>
      <p:ext uri="{BB962C8B-B14F-4D97-AF65-F5344CB8AC3E}">
        <p14:creationId xmlns:p14="http://schemas.microsoft.com/office/powerpoint/2010/main" val="89957970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30</a:t>
            </a:fld>
            <a:endParaRPr lang="en-US" dirty="0"/>
          </a:p>
        </p:txBody>
      </p:sp>
    </p:spTree>
    <p:extLst>
      <p:ext uri="{BB962C8B-B14F-4D97-AF65-F5344CB8AC3E}">
        <p14:creationId xmlns:p14="http://schemas.microsoft.com/office/powerpoint/2010/main" val="236977152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31</a:t>
            </a:fld>
            <a:endParaRPr lang="en-US" dirty="0"/>
          </a:p>
        </p:txBody>
      </p:sp>
    </p:spTree>
    <p:extLst>
      <p:ext uri="{BB962C8B-B14F-4D97-AF65-F5344CB8AC3E}">
        <p14:creationId xmlns:p14="http://schemas.microsoft.com/office/powerpoint/2010/main" val="302893758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32</a:t>
            </a:fld>
            <a:endParaRPr lang="en-US" dirty="0"/>
          </a:p>
        </p:txBody>
      </p:sp>
    </p:spTree>
    <p:extLst>
      <p:ext uri="{BB962C8B-B14F-4D97-AF65-F5344CB8AC3E}">
        <p14:creationId xmlns:p14="http://schemas.microsoft.com/office/powerpoint/2010/main" val="118169155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lvl1pPr>
              <a:defRPr sz="2400">
                <a:solidFill>
                  <a:schemeClr val="tx1"/>
                </a:solidFill>
                <a:latin typeface="Arial" pitchFamily="34" charset="0"/>
                <a:ea typeface="Geneva" charset="-128"/>
              </a:defRPr>
            </a:lvl1pPr>
            <a:lvl2pPr marL="748533" indent="-287897">
              <a:defRPr sz="2400">
                <a:solidFill>
                  <a:schemeClr val="tx1"/>
                </a:solidFill>
                <a:latin typeface="Arial" pitchFamily="34" charset="0"/>
                <a:ea typeface="Geneva" charset="-128"/>
              </a:defRPr>
            </a:lvl2pPr>
            <a:lvl3pPr marL="1151590" indent="-230318">
              <a:defRPr sz="2400">
                <a:solidFill>
                  <a:schemeClr val="tx1"/>
                </a:solidFill>
                <a:latin typeface="Arial" pitchFamily="34" charset="0"/>
                <a:ea typeface="Geneva" charset="-128"/>
              </a:defRPr>
            </a:lvl3pPr>
            <a:lvl4pPr marL="1612226" indent="-230318">
              <a:defRPr sz="2400">
                <a:solidFill>
                  <a:schemeClr val="tx1"/>
                </a:solidFill>
                <a:latin typeface="Arial" pitchFamily="34" charset="0"/>
                <a:ea typeface="Geneva" charset="-128"/>
              </a:defRPr>
            </a:lvl4pPr>
            <a:lvl5pPr marL="2072863" indent="-230318">
              <a:defRPr sz="2400">
                <a:solidFill>
                  <a:schemeClr val="tx1"/>
                </a:solidFill>
                <a:latin typeface="Arial" pitchFamily="34" charset="0"/>
                <a:ea typeface="Geneva" charset="-128"/>
              </a:defRPr>
            </a:lvl5pPr>
            <a:lvl6pPr marL="2533499" indent="-230318" eaLnBrk="0" fontAlgn="base" hangingPunct="0">
              <a:spcBef>
                <a:spcPct val="0"/>
              </a:spcBef>
              <a:spcAft>
                <a:spcPct val="0"/>
              </a:spcAft>
              <a:defRPr sz="2400">
                <a:solidFill>
                  <a:schemeClr val="tx1"/>
                </a:solidFill>
                <a:latin typeface="Arial" pitchFamily="34" charset="0"/>
                <a:ea typeface="Geneva" charset="-128"/>
              </a:defRPr>
            </a:lvl6pPr>
            <a:lvl7pPr marL="2994135" indent="-230318" eaLnBrk="0" fontAlgn="base" hangingPunct="0">
              <a:spcBef>
                <a:spcPct val="0"/>
              </a:spcBef>
              <a:spcAft>
                <a:spcPct val="0"/>
              </a:spcAft>
              <a:defRPr sz="2400">
                <a:solidFill>
                  <a:schemeClr val="tx1"/>
                </a:solidFill>
                <a:latin typeface="Arial" pitchFamily="34" charset="0"/>
                <a:ea typeface="Geneva" charset="-128"/>
              </a:defRPr>
            </a:lvl7pPr>
            <a:lvl8pPr marL="3454772" indent="-230318" eaLnBrk="0" fontAlgn="base" hangingPunct="0">
              <a:spcBef>
                <a:spcPct val="0"/>
              </a:spcBef>
              <a:spcAft>
                <a:spcPct val="0"/>
              </a:spcAft>
              <a:defRPr sz="2400">
                <a:solidFill>
                  <a:schemeClr val="tx1"/>
                </a:solidFill>
                <a:latin typeface="Arial" pitchFamily="34" charset="0"/>
                <a:ea typeface="Geneva" charset="-128"/>
              </a:defRPr>
            </a:lvl8pPr>
            <a:lvl9pPr marL="3915408" indent="-230318" eaLnBrk="0" fontAlgn="base" hangingPunct="0">
              <a:spcBef>
                <a:spcPct val="0"/>
              </a:spcBef>
              <a:spcAft>
                <a:spcPct val="0"/>
              </a:spcAft>
              <a:defRPr sz="2400">
                <a:solidFill>
                  <a:schemeClr val="tx1"/>
                </a:solidFill>
                <a:latin typeface="Arial" pitchFamily="34" charset="0"/>
                <a:ea typeface="Geneva" charset="-128"/>
              </a:defRPr>
            </a:lvl9pPr>
          </a:lstStyle>
          <a:p>
            <a:fld id="{50A4DABA-7E6D-4BED-8500-A5B311FE8B27}" type="slidenum">
              <a:rPr lang="en-US" altLang="en-US" sz="1200"/>
              <a:pPr/>
              <a:t>33</a:t>
            </a:fld>
            <a:endParaRPr lang="en-US" altLang="en-US" sz="1200" dirty="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p:spPr>
        <p:txBody>
          <a:bodyPr/>
          <a:lstStyle/>
          <a:p>
            <a:endParaRPr lang="en-US" alt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13182602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5</a:t>
            </a:fld>
            <a:endParaRPr lang="en-US" dirty="0"/>
          </a:p>
        </p:txBody>
      </p:sp>
    </p:spTree>
    <p:extLst>
      <p:ext uri="{BB962C8B-B14F-4D97-AF65-F5344CB8AC3E}">
        <p14:creationId xmlns:p14="http://schemas.microsoft.com/office/powerpoint/2010/main" val="23971518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6</a:t>
            </a:fld>
            <a:endParaRPr lang="en-US" dirty="0"/>
          </a:p>
        </p:txBody>
      </p:sp>
    </p:spTree>
    <p:extLst>
      <p:ext uri="{BB962C8B-B14F-4D97-AF65-F5344CB8AC3E}">
        <p14:creationId xmlns:p14="http://schemas.microsoft.com/office/powerpoint/2010/main" val="11461878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7800" indent="-177800">
              <a:spcBef>
                <a:spcPts val="600"/>
              </a:spcBef>
              <a:buFont typeface="Wingdings" panose="05000000000000000000" pitchFamily="2" charset="2"/>
              <a:buChar char="§"/>
            </a:pPr>
            <a:r>
              <a:rPr lang="en-US" dirty="0" smtClean="0"/>
              <a:t>If you enrolled in a health plan through the Marketplace</a:t>
            </a:r>
            <a:endParaRPr lang="en-US" b="1" dirty="0" smtClean="0"/>
          </a:p>
          <a:p>
            <a:pPr marL="288925" lvl="1" indent="-115888">
              <a:spcBef>
                <a:spcPts val="600"/>
              </a:spcBef>
              <a:buFont typeface="Arial" panose="020B0604020202020204" pitchFamily="34" charset="0"/>
              <a:buChar char="•"/>
            </a:pPr>
            <a:r>
              <a:rPr lang="en-US" dirty="0" smtClean="0"/>
              <a:t>You’ll get Form 1095-A in the mail from the Marketplace </a:t>
            </a:r>
          </a:p>
          <a:p>
            <a:pPr marL="407988" lvl="2" indent="-119063">
              <a:spcBef>
                <a:spcPts val="600"/>
              </a:spcBef>
              <a:buSzPct val="50000"/>
              <a:buFont typeface="Wingdings" panose="05000000000000000000" pitchFamily="2" charset="2"/>
              <a:buChar char="q"/>
            </a:pPr>
            <a:r>
              <a:rPr lang="en-US" dirty="0" smtClean="0"/>
              <a:t>All forms must be postmarked by January 31 (for 2015, forms will be postmarked by February 2)</a:t>
            </a:r>
          </a:p>
          <a:p>
            <a:pPr marL="407988" lvl="2" indent="-119063">
              <a:spcBef>
                <a:spcPts val="600"/>
              </a:spcBef>
              <a:buSzPct val="50000"/>
              <a:buFont typeface="Wingdings" panose="05000000000000000000" pitchFamily="2" charset="2"/>
              <a:buChar char="q"/>
            </a:pPr>
            <a:r>
              <a:rPr lang="en-US" dirty="0" smtClean="0"/>
              <a:t>It includes all members of a tax household who enrolled in a qualified health plan (QHP)</a:t>
            </a:r>
          </a:p>
          <a:p>
            <a:pPr marL="407988" lvl="2" indent="-119063">
              <a:spcBef>
                <a:spcPts val="600"/>
              </a:spcBef>
              <a:buSzPct val="50000"/>
              <a:buFont typeface="Wingdings" panose="05000000000000000000" pitchFamily="2" charset="2"/>
              <a:buChar char="q"/>
            </a:pPr>
            <a:r>
              <a:rPr lang="en-US" dirty="0" smtClean="0"/>
              <a:t>Members of the household will be included on the form regardless of whether  they received financial assistance (i.e., APTC)</a:t>
            </a:r>
          </a:p>
          <a:p>
            <a:pPr marL="236538" lvl="1" indent="-236538">
              <a:spcBef>
                <a:spcPts val="600"/>
              </a:spcBef>
              <a:buSzPct val="100000"/>
              <a:buFont typeface="Wingdings" panose="05000000000000000000" pitchFamily="2" charset="2"/>
              <a:buChar char="§"/>
            </a:pPr>
            <a:r>
              <a:rPr lang="en-US" dirty="0" smtClean="0"/>
              <a:t>Keep this form with your other important tax information, like your W-2 and other tax records </a:t>
            </a:r>
          </a:p>
          <a:p>
            <a:pPr marL="236538" lvl="1" indent="-236538">
              <a:spcBef>
                <a:spcPts val="600"/>
              </a:spcBef>
              <a:buSzPct val="100000"/>
              <a:buFont typeface="Wingdings" panose="05000000000000000000" pitchFamily="2" charset="2"/>
              <a:buChar char="§"/>
            </a:pPr>
            <a:r>
              <a:rPr lang="en-US" dirty="0" smtClean="0"/>
              <a:t>You’ll get a Form 1095-A even if you only had Marketplace coverage for part of 2014</a:t>
            </a:r>
          </a:p>
          <a:p>
            <a:pPr marL="236538" lvl="1" indent="-236538">
              <a:spcBef>
                <a:spcPts val="600"/>
              </a:spcBef>
              <a:buSzPct val="100000"/>
              <a:buFont typeface="Wingdings" panose="05000000000000000000" pitchFamily="2" charset="2"/>
              <a:buChar char="§"/>
            </a:pPr>
            <a:r>
              <a:rPr lang="en-US" dirty="0" smtClean="0"/>
              <a:t>You won’t get this form if you have health coverage through Medicaid, Medicare or the Children’s Health Insurance Program (CHIP), were enrolled in a catastrophic plan</a:t>
            </a:r>
            <a:r>
              <a:rPr lang="en-US" b="1" dirty="0" smtClean="0"/>
              <a:t> </a:t>
            </a:r>
            <a:r>
              <a:rPr lang="en-US" dirty="0" smtClean="0"/>
              <a:t>or</a:t>
            </a:r>
            <a:r>
              <a:rPr lang="en-US" b="1" dirty="0" smtClean="0"/>
              <a:t> </a:t>
            </a:r>
            <a:r>
              <a:rPr lang="en-US" dirty="0" smtClean="0"/>
              <a:t>received an exemption</a:t>
            </a:r>
            <a:r>
              <a:rPr lang="en-US" b="1" dirty="0" smtClean="0"/>
              <a:t> </a:t>
            </a:r>
            <a:r>
              <a:rPr lang="en-US" dirty="0" smtClean="0"/>
              <a:t>and didn’t enroll in QHP coverage</a:t>
            </a:r>
          </a:p>
          <a:p>
            <a:pPr marL="236538" lvl="1" indent="-236538">
              <a:spcBef>
                <a:spcPts val="600"/>
              </a:spcBef>
              <a:buSzPct val="100000"/>
              <a:buFont typeface="Wingdings" panose="05000000000000000000" pitchFamily="2" charset="2"/>
              <a:buChar char="§"/>
            </a:pPr>
            <a:r>
              <a:rPr lang="en-US" dirty="0" smtClean="0"/>
              <a:t>You will use Form 1095-A to complete Form 8962; and will submit only Form 8962 to IRS as part of your tax returns</a:t>
            </a:r>
          </a:p>
          <a:p>
            <a:pPr marL="236538"/>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23105389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8</a:t>
            </a:fld>
            <a:endParaRPr lang="en-US" dirty="0"/>
          </a:p>
        </p:txBody>
      </p:sp>
    </p:spTree>
    <p:extLst>
      <p:ext uri="{BB962C8B-B14F-4D97-AF65-F5344CB8AC3E}">
        <p14:creationId xmlns:p14="http://schemas.microsoft.com/office/powerpoint/2010/main" val="453713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9</a:t>
            </a:fld>
            <a:endParaRPr lang="en-US" dirty="0"/>
          </a:p>
        </p:txBody>
      </p:sp>
    </p:spTree>
    <p:extLst>
      <p:ext uri="{BB962C8B-B14F-4D97-AF65-F5344CB8AC3E}">
        <p14:creationId xmlns:p14="http://schemas.microsoft.com/office/powerpoint/2010/main" val="331893039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1_CMS title1">
    <p:bg>
      <p:bgPr>
        <a:solidFill>
          <a:schemeClr val="bg1"/>
        </a:solidFill>
        <a:effectLst/>
      </p:bgPr>
    </p:bg>
    <p:spTree>
      <p:nvGrpSpPr>
        <p:cNvPr id="1" name=""/>
        <p:cNvGrpSpPr/>
        <p:nvPr/>
      </p:nvGrpSpPr>
      <p:grpSpPr>
        <a:xfrm>
          <a:off x="0" y="0"/>
          <a:ext cx="0" cy="0"/>
          <a:chOff x="0" y="0"/>
          <a:chExt cx="0" cy="0"/>
        </a:xfrm>
      </p:grpSpPr>
      <p:pic>
        <p:nvPicPr>
          <p:cNvPr id="7" name="Picture 3"/>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60960" y="2438400"/>
            <a:ext cx="5623560" cy="449580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smtClean="0"/>
              <a:t>Click to edit Master title style</a:t>
            </a:r>
            <a:endParaRPr lang="en-US" dirty="0"/>
          </a:p>
        </p:txBody>
      </p:sp>
      <p:sp>
        <p:nvSpPr>
          <p:cNvPr id="8"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9" name="Text Placeholder 2"/>
          <p:cNvSpPr>
            <a:spLocks noGrp="1"/>
          </p:cNvSpPr>
          <p:nvPr>
            <p:ph type="body" sz="quarter" idx="11" hasCustomPrompt="1"/>
          </p:nvPr>
        </p:nvSpPr>
        <p:spPr>
          <a:xfrm>
            <a:off x="5943600" y="4267200"/>
            <a:ext cx="2971800" cy="838200"/>
          </a:xfrm>
        </p:spPr>
        <p:txBody>
          <a:bodyPr>
            <a:normAutofit/>
          </a:bodyPr>
          <a:lstStyle>
            <a:lvl1pPr marL="0" indent="0" algn="l">
              <a:buNone/>
              <a:defRPr sz="2400" b="1" i="1">
                <a:solidFill>
                  <a:srgbClr val="084A9C"/>
                </a:solidFill>
              </a:defRPr>
            </a:lvl1pPr>
          </a:lstStyle>
          <a:p>
            <a:pPr algn="l"/>
            <a:r>
              <a:rPr lang="en-US" sz="2400" b="0" i="1" dirty="0" smtClean="0">
                <a:solidFill>
                  <a:srgbClr val="084A9C"/>
                </a:solidFill>
              </a:rPr>
              <a:t>Presenter/Date</a:t>
            </a:r>
            <a:endParaRPr lang="en-US" sz="2800" b="0" i="1" dirty="0" smtClean="0">
              <a:solidFill>
                <a:srgbClr val="084A9C"/>
              </a:solidFill>
            </a:endParaRPr>
          </a:p>
        </p:txBody>
      </p:sp>
      <p:pic>
        <p:nvPicPr>
          <p:cNvPr id="11" name="Picture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5" name="Picture 1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Tree>
    <p:extLst>
      <p:ext uri="{BB962C8B-B14F-4D97-AF65-F5344CB8AC3E}">
        <p14:creationId xmlns:p14="http://schemas.microsoft.com/office/powerpoint/2010/main" val="257702625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CMS title6">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smtClean="0"/>
              <a:t>Click to edit Master title style</a:t>
            </a:r>
            <a:endParaRPr lang="en-US" dirty="0"/>
          </a:p>
        </p:txBody>
      </p:sp>
      <p:sp>
        <p:nvSpPr>
          <p:cNvPr id="7" name="Text Placeholder 2"/>
          <p:cNvSpPr>
            <a:spLocks noGrp="1"/>
          </p:cNvSpPr>
          <p:nvPr>
            <p:ph type="body" sz="quarter" idx="10" hasCustomPrompt="1"/>
          </p:nvPr>
        </p:nvSpPr>
        <p:spPr>
          <a:xfrm>
            <a:off x="4953000" y="3048000"/>
            <a:ext cx="3276600" cy="9144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11" name="Text Placeholder 2"/>
          <p:cNvSpPr>
            <a:spLocks noGrp="1"/>
          </p:cNvSpPr>
          <p:nvPr>
            <p:ph type="body" sz="quarter" idx="11" hasCustomPrompt="1"/>
          </p:nvPr>
        </p:nvSpPr>
        <p:spPr>
          <a:xfrm>
            <a:off x="4953000" y="4191000"/>
            <a:ext cx="3276600" cy="838200"/>
          </a:xfrm>
        </p:spPr>
        <p:txBody>
          <a:bodyPr>
            <a:normAutofit/>
          </a:bodyPr>
          <a:lstStyle>
            <a:lvl1pPr marL="0" indent="0" algn="l">
              <a:buNone/>
              <a:defRPr sz="2400" b="1" i="1">
                <a:solidFill>
                  <a:srgbClr val="084A9C"/>
                </a:solidFill>
              </a:defRPr>
            </a:lvl1pPr>
          </a:lstStyle>
          <a:p>
            <a:pPr algn="l"/>
            <a:r>
              <a:rPr lang="en-US" sz="2400" b="0" i="1" dirty="0" smtClean="0">
                <a:solidFill>
                  <a:srgbClr val="084A9C"/>
                </a:solidFill>
              </a:rPr>
              <a:t>Presenter/Date</a:t>
            </a:r>
            <a:endParaRPr lang="en-US" sz="2800" b="0" i="1" dirty="0" smtClean="0">
              <a:solidFill>
                <a:srgbClr val="084A9C"/>
              </a:solidFill>
            </a:endParaRPr>
          </a:p>
        </p:txBody>
      </p:sp>
      <p:pic>
        <p:nvPicPr>
          <p:cNvPr id="9" name="Picture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8" name="TextBox 7"/>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0" name="Pictur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Tree>
    <p:extLst>
      <p:ext uri="{BB962C8B-B14F-4D97-AF65-F5344CB8AC3E}">
        <p14:creationId xmlns:p14="http://schemas.microsoft.com/office/powerpoint/2010/main" val="3290362774"/>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CMS content2">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828800"/>
            <a:ext cx="8229600" cy="4297363"/>
          </a:xfrm>
        </p:spPr>
        <p:txBody>
          <a:bodyPr/>
          <a:lstStyle>
            <a:lvl1pPr marL="342900" indent="-342900">
              <a:buFont typeface="Wingdings" panose="05000000000000000000" pitchFamily="2" charset="2"/>
              <a:buChar char="§"/>
              <a:defRPr/>
            </a:lvl1pPr>
            <a:lvl2pPr marL="742950" indent="-285750">
              <a:buFont typeface="Arial" panose="020B0604020202020204" pitchFamily="34" charset="0"/>
              <a:buChar char="•"/>
              <a:defRPr/>
            </a:lvl2pPr>
            <a:lvl3pPr marL="1143000" indent="-228600">
              <a:buSzPct val="50000"/>
              <a:buFont typeface="Wingdings" panose="05000000000000000000" pitchFamily="2" charset="2"/>
              <a:buChar char="q"/>
              <a:defRPr/>
            </a:lvl3pPr>
            <a:lvl4pPr marL="1371600" indent="0">
              <a:buNone/>
              <a:defRPr/>
            </a:lvl4pPr>
          </a:lstStyle>
          <a:p>
            <a:pPr lvl="0"/>
            <a:r>
              <a:rPr lang="en-US" dirty="0" smtClean="0"/>
              <a:t>Click to edit Master text styles</a:t>
            </a:r>
          </a:p>
          <a:p>
            <a:pPr lvl="1"/>
            <a:r>
              <a:rPr lang="en-US" dirty="0" smtClean="0"/>
              <a:t>Second level</a:t>
            </a:r>
          </a:p>
          <a:p>
            <a:pPr lvl="2"/>
            <a:r>
              <a:rPr lang="en-US" dirty="0" smtClean="0"/>
              <a:t>Third level</a:t>
            </a:r>
          </a:p>
          <a:p>
            <a:pPr lvl="3"/>
            <a:endParaRPr lang="en-US" dirty="0"/>
          </a:p>
        </p:txBody>
      </p:sp>
      <p:sp>
        <p:nvSpPr>
          <p:cNvPr id="7" name="Title Placeholder 8"/>
          <p:cNvSpPr>
            <a:spLocks noGrp="1"/>
          </p:cNvSpPr>
          <p:nvPr>
            <p:ph type="title"/>
          </p:nvPr>
        </p:nvSpPr>
        <p:spPr>
          <a:xfrm>
            <a:off x="0" y="0"/>
            <a:ext cx="9144000" cy="1447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a:defRPr sz="3600"/>
            </a:lvl1pPr>
          </a:lstStyle>
          <a:p>
            <a:r>
              <a:rPr lang="en-US" dirty="0" smtClean="0"/>
              <a:t>Click to edit Master title style</a:t>
            </a:r>
            <a:endParaRPr lang="en-US" dirty="0"/>
          </a:p>
        </p:txBody>
      </p:sp>
      <p:sp>
        <p:nvSpPr>
          <p:cNvPr id="4" name="Date Placeholder 7"/>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January 2015</a:t>
            </a:r>
            <a:endParaRPr lang="en-US" dirty="0"/>
          </a:p>
        </p:txBody>
      </p:sp>
      <p:sp>
        <p:nvSpPr>
          <p:cNvPr id="5" name="Slide Number Placeholder 9"/>
          <p:cNvSpPr>
            <a:spLocks noGrp="1"/>
          </p:cNvSpPr>
          <p:nvPr>
            <p:ph type="sldNum" sz="quarter" idx="4"/>
          </p:nvPr>
        </p:nvSpPr>
        <p:spPr>
          <a:xfrm>
            <a:off x="7772400" y="6324600"/>
            <a:ext cx="990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E8555075-F7D8-774D-92CE-0FFE5404D32F}" type="slidenum">
              <a:rPr lang="en-US" smtClean="0"/>
              <a:pPr/>
              <a:t>‹#›</a:t>
            </a:fld>
            <a:endParaRPr lang="en-US" dirty="0"/>
          </a:p>
        </p:txBody>
      </p:sp>
    </p:spTree>
    <p:extLst>
      <p:ext uri="{BB962C8B-B14F-4D97-AF65-F5344CB8AC3E}">
        <p14:creationId xmlns:p14="http://schemas.microsoft.com/office/powerpoint/2010/main" val="7477357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_CMS content2">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828800"/>
            <a:ext cx="8229600" cy="4297363"/>
          </a:xfrm>
        </p:spPr>
        <p:txBody>
          <a:bodyPr/>
          <a:lstStyle>
            <a:lvl1pPr marL="342900" indent="-342900">
              <a:buFont typeface="Wingdings" panose="05000000000000000000" pitchFamily="2" charset="2"/>
              <a:buChar char="§"/>
              <a:defRPr/>
            </a:lvl1pPr>
            <a:lvl2pPr marL="742950" indent="-285750">
              <a:buFont typeface="Arial" panose="020B0604020202020204" pitchFamily="34" charset="0"/>
              <a:buChar char="•"/>
              <a:defRPr/>
            </a:lvl2pPr>
            <a:lvl3pPr marL="1143000" indent="-228600">
              <a:buSzPct val="50000"/>
              <a:buFont typeface="Wingdings" panose="05000000000000000000" pitchFamily="2" charset="2"/>
              <a:buChar char="q"/>
              <a:defRPr/>
            </a:lvl3pPr>
            <a:lvl4pPr marL="1371600" indent="0">
              <a:buNone/>
              <a:defRPr/>
            </a:lvl4pPr>
          </a:lstStyle>
          <a:p>
            <a:pPr lvl="0"/>
            <a:r>
              <a:rPr lang="en-US" dirty="0" smtClean="0"/>
              <a:t>Click to edit Master text styles</a:t>
            </a:r>
          </a:p>
          <a:p>
            <a:pPr lvl="1"/>
            <a:r>
              <a:rPr lang="en-US" dirty="0" smtClean="0"/>
              <a:t>Second level</a:t>
            </a:r>
          </a:p>
          <a:p>
            <a:pPr lvl="2"/>
            <a:r>
              <a:rPr lang="en-US" dirty="0" smtClean="0"/>
              <a:t>Third level</a:t>
            </a:r>
          </a:p>
          <a:p>
            <a:pPr lvl="3"/>
            <a:endParaRPr lang="en-US" dirty="0"/>
          </a:p>
        </p:txBody>
      </p:sp>
      <p:sp>
        <p:nvSpPr>
          <p:cNvPr id="7" name="Title Placeholder 8"/>
          <p:cNvSpPr>
            <a:spLocks noGrp="1"/>
          </p:cNvSpPr>
          <p:nvPr>
            <p:ph type="title"/>
          </p:nvPr>
        </p:nvSpPr>
        <p:spPr>
          <a:xfrm>
            <a:off x="0" y="0"/>
            <a:ext cx="9144000" cy="1447800"/>
          </a:xfrm>
          <a:prstGeom prst="rect">
            <a:avLst/>
          </a:prstGeom>
          <a:solidFill>
            <a:srgbClr val="084A9C"/>
          </a:solidFill>
          <a:effectLst>
            <a:outerShdw dist="76200" dir="5640000" algn="tl" rotWithShape="0">
              <a:srgbClr val="084A9C"/>
            </a:outerShdw>
          </a:effectLst>
        </p:spPr>
        <p:txBody>
          <a:bodyPr vert="horz" lIns="91440" tIns="45720" rIns="91440" bIns="45720" rtlCol="0" anchor="ctr">
            <a:noAutofit/>
          </a:bodyPr>
          <a:lstStyle>
            <a:lvl1pPr>
              <a:defRPr sz="3600">
                <a:solidFill>
                  <a:schemeClr val="bg1"/>
                </a:solidFill>
              </a:defRPr>
            </a:lvl1pPr>
          </a:lstStyle>
          <a:p>
            <a:r>
              <a:rPr lang="en-US" dirty="0" smtClean="0"/>
              <a:t>Click to edit Master title style</a:t>
            </a:r>
            <a:endParaRPr lang="en-US" dirty="0"/>
          </a:p>
        </p:txBody>
      </p:sp>
      <p:sp>
        <p:nvSpPr>
          <p:cNvPr id="4" name="Date Placeholder 7"/>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January 2015</a:t>
            </a:r>
            <a:endParaRPr lang="en-US" dirty="0"/>
          </a:p>
        </p:txBody>
      </p:sp>
      <p:sp>
        <p:nvSpPr>
          <p:cNvPr id="5" name="Slide Number Placeholder 9"/>
          <p:cNvSpPr>
            <a:spLocks noGrp="1"/>
          </p:cNvSpPr>
          <p:nvPr>
            <p:ph type="sldNum" sz="quarter" idx="4"/>
          </p:nvPr>
        </p:nvSpPr>
        <p:spPr>
          <a:xfrm>
            <a:off x="7772400" y="6324600"/>
            <a:ext cx="990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E8555075-F7D8-774D-92CE-0FFE5404D32F}" type="slidenum">
              <a:rPr lang="en-US" smtClean="0"/>
              <a:pPr/>
              <a:t>‹#›</a:t>
            </a:fld>
            <a:endParaRPr lang="en-US" dirty="0"/>
          </a:p>
        </p:txBody>
      </p:sp>
    </p:spTree>
    <p:extLst>
      <p:ext uri="{BB962C8B-B14F-4D97-AF65-F5344CB8AC3E}">
        <p14:creationId xmlns:p14="http://schemas.microsoft.com/office/powerpoint/2010/main" val="3813414651"/>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TextBox 5"/>
          <p:cNvSpPr txBox="1"/>
          <p:nvPr userDrawn="1"/>
        </p:nvSpPr>
        <p:spPr>
          <a:xfrm>
            <a:off x="8229600" y="6550223"/>
            <a:ext cx="914400" cy="307777"/>
          </a:xfrm>
          <a:prstGeom prst="rect">
            <a:avLst/>
          </a:prstGeom>
          <a:noFill/>
        </p:spPr>
        <p:txBody>
          <a:bodyPr wrap="square" rtlCol="0">
            <a:spAutoFit/>
          </a:bodyPr>
          <a:lstStyle/>
          <a:p>
            <a:pPr algn="r"/>
            <a:fld id="{AB0D4E60-E736-41EB-8C0B-E460112C8983}" type="slidenum">
              <a:rPr lang="en-US" sz="1400" smtClean="0"/>
              <a:pPr algn="r"/>
              <a:t>‹#›</a:t>
            </a:fld>
            <a:endParaRPr lang="en-US" sz="1400" dirty="0"/>
          </a:p>
        </p:txBody>
      </p:sp>
      <p:sp>
        <p:nvSpPr>
          <p:cNvPr id="9" name="Date Placeholder 7"/>
          <p:cNvSpPr txBox="1">
            <a:spLocks/>
          </p:cNvSpPr>
          <p:nvPr userDrawn="1"/>
        </p:nvSpPr>
        <p:spPr>
          <a:xfrm>
            <a:off x="1295400" y="6400800"/>
            <a:ext cx="7620000" cy="365125"/>
          </a:xfrm>
          <a:prstGeom prst="rect">
            <a:avLst/>
          </a:prstGeom>
        </p:spPr>
        <p:txBody>
          <a:bodyPr vert="horz" lIns="91440" tIns="45720" rIns="91440" bIns="45720" rtlCol="0" anchor="ctr"/>
          <a:lstStyle>
            <a:lvl1pPr algn="l">
              <a:defRPr sz="800">
                <a:solidFill>
                  <a:schemeClr val="tx1">
                    <a:tint val="75000"/>
                  </a:schemeClr>
                </a:solidFill>
              </a:defRPr>
            </a:lvl1pPr>
          </a:lstStyle>
          <a:p>
            <a:pPr marL="0" marR="0" lvl="0" indent="0" algn="l" defTabSz="914400" rtl="0" eaLnBrk="1" fontAlgn="auto" latinLnBrk="0" hangingPunct="1">
              <a:lnSpc>
                <a:spcPts val="7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schemeClr val="tx1"/>
                </a:solidFill>
                <a:effectLst/>
                <a:uLnTx/>
                <a:uFillTx/>
                <a:latin typeface="+mn-lt"/>
                <a:ea typeface="+mn-ea"/>
                <a:cs typeface="+mn-cs"/>
              </a:rPr>
              <a:t>INFORMATION NOT RELEASABLE TO THE PUBLIC UNLESS AUTHORIZED BY LAW:  This information has not been publicly disclosed and may be privileged and confidential.  It is for internal government use only and must not be disseminated, distributed, or copied to persons not authorized to receive the information.  Unauthorized disclosure may result in prosecution to the full extent of the law.</a:t>
            </a:r>
          </a:p>
        </p:txBody>
      </p:sp>
    </p:spTree>
    <p:extLst>
      <p:ext uri="{BB962C8B-B14F-4D97-AF65-F5344CB8AC3E}">
        <p14:creationId xmlns:p14="http://schemas.microsoft.com/office/powerpoint/2010/main" val="112696711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blank">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2" name="Date Placeholder 1"/>
          <p:cNvSpPr>
            <a:spLocks noGrp="1"/>
          </p:cNvSpPr>
          <p:nvPr>
            <p:ph type="dt" sz="half" idx="10"/>
          </p:nvPr>
        </p:nvSpPr>
        <p:spPr>
          <a:xfrm>
            <a:off x="5163672" y="6250164"/>
            <a:ext cx="3786690" cy="365125"/>
          </a:xfrm>
          <a:prstGeom prst="rect">
            <a:avLst/>
          </a:prstGeom>
        </p:spPr>
        <p:txBody>
          <a:bodyPr/>
          <a:lstStyle/>
          <a:p>
            <a:r>
              <a:rPr lang="en-US" smtClean="0">
                <a:solidFill>
                  <a:prstClr val="black">
                    <a:tint val="75000"/>
                  </a:prstClr>
                </a:solidFill>
              </a:rPr>
              <a:t>January 2015</a:t>
            </a:r>
            <a:endParaRPr lang="en-US" dirty="0">
              <a:solidFill>
                <a:prstClr val="black">
                  <a:tint val="75000"/>
                </a:prstClr>
              </a:solidFill>
            </a:endParaRPr>
          </a:p>
        </p:txBody>
      </p:sp>
      <p:sp>
        <p:nvSpPr>
          <p:cNvPr id="3" name="Footer Placeholder 2"/>
          <p:cNvSpPr>
            <a:spLocks noGrp="1"/>
          </p:cNvSpPr>
          <p:nvPr>
            <p:ph type="ftr" sz="quarter" idx="11"/>
          </p:nvPr>
        </p:nvSpPr>
        <p:spPr>
          <a:xfrm>
            <a:off x="193638" y="6250164"/>
            <a:ext cx="3786691" cy="365125"/>
          </a:xfrm>
          <a:prstGeom prst="rect">
            <a:avLst/>
          </a:prstGeom>
        </p:spPr>
        <p:txBody>
          <a:bodyPr/>
          <a:lstStyle/>
          <a:p>
            <a:endParaRPr lang="en-US" dirty="0"/>
          </a:p>
        </p:txBody>
      </p:sp>
      <p:sp>
        <p:nvSpPr>
          <p:cNvPr id="4" name="Slide Number Placeholder 3"/>
          <p:cNvSpPr>
            <a:spLocks noGrp="1"/>
          </p:cNvSpPr>
          <p:nvPr>
            <p:ph type="sldNum" sz="quarter" idx="12"/>
          </p:nvPr>
        </p:nvSpPr>
        <p:spPr/>
        <p:txBody>
          <a:bodyPr/>
          <a:lstStyle/>
          <a:p>
            <a:fld id="{9112612F-66B8-4049-89F9-28641019DB21}" type="slidenum">
              <a:rPr lang="en-US" smtClean="0">
                <a:solidFill>
                  <a:prstClr val="black">
                    <a:tint val="75000"/>
                  </a:prstClr>
                </a:solidFill>
              </a:rPr>
              <a:pPr/>
              <a:t>‹#›</a:t>
            </a:fld>
            <a:endParaRPr lang="en-US" dirty="0">
              <a:solidFill>
                <a:prstClr val="black">
                  <a:tint val="75000"/>
                </a:prstClr>
              </a:solidFill>
            </a:endParaRPr>
          </a:p>
        </p:txBody>
      </p:sp>
      <p:pic>
        <p:nvPicPr>
          <p:cNvPr id="13" name="Picture 12" descr="http://www.irs.gov/irm/images/53478004.gif"/>
          <p:cNvPicPr>
            <a:picLocks noChangeAspect="1" noChangeArrowheads="1"/>
          </p:cNvPicPr>
          <p:nvPr userDrawn="1"/>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152400" y="152400"/>
            <a:ext cx="821197" cy="881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472064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CMS content2">
    <p:spTree>
      <p:nvGrpSpPr>
        <p:cNvPr id="1" name=""/>
        <p:cNvGrpSpPr/>
        <p:nvPr/>
      </p:nvGrpSpPr>
      <p:grpSpPr>
        <a:xfrm>
          <a:off x="0" y="0"/>
          <a:ext cx="0" cy="0"/>
          <a:chOff x="0" y="0"/>
          <a:chExt cx="0" cy="0"/>
        </a:xfrm>
      </p:grpSpPr>
      <p:sp>
        <p:nvSpPr>
          <p:cNvPr id="5" name="Title 1"/>
          <p:cNvSpPr>
            <a:spLocks noGrp="1"/>
          </p:cNvSpPr>
          <p:nvPr>
            <p:ph type="title"/>
          </p:nvPr>
        </p:nvSpPr>
        <p:spPr>
          <a:xfrm>
            <a:off x="0" y="0"/>
            <a:ext cx="9144000" cy="1417638"/>
          </a:xfrm>
          <a:prstGeom prst="rect">
            <a:avLst/>
          </a:prstGeom>
          <a:solidFill>
            <a:srgbClr val="084A9C"/>
          </a:solidFill>
          <a:effectLst>
            <a:outerShdw dist="76200" dir="5640000" algn="tl" rotWithShape="0">
              <a:srgbClr val="FFD004"/>
            </a:outerShdw>
          </a:effectLst>
        </p:spPr>
        <p:txBody>
          <a:bodyPr/>
          <a:lstStyle>
            <a:lvl1pPr>
              <a:defRPr>
                <a:solidFill>
                  <a:schemeClr val="bg1"/>
                </a:solidFill>
              </a:defRPr>
            </a:lvl1pPr>
          </a:lstStyle>
          <a:p>
            <a:r>
              <a:rPr lang="en-US" dirty="0" smtClean="0"/>
              <a:t>Click to edit Master title style</a:t>
            </a:r>
            <a:endParaRPr lang="en-US" dirty="0"/>
          </a:p>
        </p:txBody>
      </p:sp>
      <p:sp>
        <p:nvSpPr>
          <p:cNvPr id="6" name="Content Placeholder 2"/>
          <p:cNvSpPr>
            <a:spLocks noGrp="1"/>
          </p:cNvSpPr>
          <p:nvPr>
            <p:ph idx="1"/>
          </p:nvPr>
        </p:nvSpPr>
        <p:spPr>
          <a:xfrm>
            <a:off x="457200" y="1828800"/>
            <a:ext cx="8229600" cy="4297363"/>
          </a:xfrm>
        </p:spPr>
        <p:txBody>
          <a:bodyPr/>
          <a:lstStyle>
            <a:lvl1pPr marL="342900" indent="-342900">
              <a:buClr>
                <a:srgbClr val="0B1F65"/>
              </a:buClr>
              <a:buFont typeface="Webdings" panose="05030102010509060703" pitchFamily="18" charset="2"/>
              <a:buChar char="4"/>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186046" y="6356350"/>
            <a:ext cx="6571013" cy="461665"/>
          </a:xfrm>
          <a:prstGeom prst="rect">
            <a:avLst/>
          </a:prstGeom>
        </p:spPr>
        <p:txBody>
          <a:bodyPr wrap="square">
            <a:spAutoFit/>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800" b="0" i="0" u="none" strike="noStrike" kern="1200" cap="none" spc="0" normalizeH="0" baseline="0" noProof="0" dirty="0" smtClean="0">
                <a:ln>
                  <a:noFill/>
                </a:ln>
                <a:solidFill>
                  <a:schemeClr val="tx1"/>
                </a:solidFill>
                <a:effectLst/>
                <a:uLnTx/>
                <a:uFillTx/>
                <a:latin typeface="Arial" charset="0"/>
                <a:ea typeface="ＭＳ Ｐゴシック" pitchFamily="34" charset="-128"/>
                <a:cs typeface="+mn-cs"/>
              </a:rPr>
              <a:t>INFORMATION NOT RELEASABLE TO THE PUBLIC UNLESS AUTHORIZED BY LAW:  This information has not been publicly disclosed and may be privileged and confidential.  It is for internal government use only and must not be disseminated, distributed, or copied to persons not authorized to receive the information.  Unauthorized disclosure may result in prosecution to the full extent of the law.</a:t>
            </a:r>
            <a:endParaRPr kumimoji="0" lang="en-US" sz="800" b="0" i="0" u="none" strike="noStrike" kern="1200" cap="none" spc="0" normalizeH="0" baseline="0" noProof="0" dirty="0">
              <a:ln>
                <a:noFill/>
              </a:ln>
              <a:solidFill>
                <a:schemeClr val="tx1"/>
              </a:solidFill>
              <a:effectLst/>
              <a:uLnTx/>
              <a:uFillTx/>
              <a:latin typeface="Arial" charset="0"/>
              <a:ea typeface="ＭＳ Ｐゴシック" pitchFamily="34" charset="-128"/>
              <a:cs typeface="+mn-cs"/>
            </a:endParaRPr>
          </a:p>
        </p:txBody>
      </p:sp>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315200" y="6224740"/>
            <a:ext cx="1447800" cy="499135"/>
          </a:xfrm>
          <a:prstGeom prst="rect">
            <a:avLst/>
          </a:prstGeom>
        </p:spPr>
      </p:pic>
      <p:sp>
        <p:nvSpPr>
          <p:cNvPr id="10" name="Slide Number Placeholder 7"/>
          <p:cNvSpPr txBox="1">
            <a:spLocks/>
          </p:cNvSpPr>
          <p:nvPr userDrawn="1"/>
        </p:nvSpPr>
        <p:spPr>
          <a:xfrm>
            <a:off x="6553200" y="6356350"/>
            <a:ext cx="609600" cy="3675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C8528C6-51AA-46D8-A6CE-1E15919369C2}" type="slidenum">
              <a:rPr lang="en-US" smtClean="0"/>
              <a:pPr/>
              <a:t>‹#›</a:t>
            </a:fld>
            <a:endParaRPr lang="en-US" dirty="0"/>
          </a:p>
        </p:txBody>
      </p:sp>
    </p:spTree>
    <p:extLst>
      <p:ext uri="{BB962C8B-B14F-4D97-AF65-F5344CB8AC3E}">
        <p14:creationId xmlns:p14="http://schemas.microsoft.com/office/powerpoint/2010/main" val="216888422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2_CMS title1">
    <p:bg>
      <p:bgPr>
        <a:solidFill>
          <a:schemeClr val="bg1"/>
        </a:solidFill>
        <a:effectLst/>
      </p:bgPr>
    </p:bg>
    <p:spTree>
      <p:nvGrpSpPr>
        <p:cNvPr id="1" name=""/>
        <p:cNvGrpSpPr/>
        <p:nvPr/>
      </p:nvGrpSpPr>
      <p:grpSpPr>
        <a:xfrm>
          <a:off x="0" y="0"/>
          <a:ext cx="0" cy="0"/>
          <a:chOff x="0" y="0"/>
          <a:chExt cx="0" cy="0"/>
        </a:xfrm>
      </p:grpSpPr>
      <p:pic>
        <p:nvPicPr>
          <p:cNvPr id="7" name="Picture 3"/>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0" y="2438400"/>
            <a:ext cx="5638800" cy="4435856"/>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smtClean="0"/>
              <a:t>Click to edit Master title style</a:t>
            </a:r>
            <a:endParaRPr lang="en-US" dirty="0"/>
          </a:p>
        </p:txBody>
      </p:sp>
      <p:sp>
        <p:nvSpPr>
          <p:cNvPr id="8"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9" name="Text Placeholder 2"/>
          <p:cNvSpPr>
            <a:spLocks noGrp="1"/>
          </p:cNvSpPr>
          <p:nvPr>
            <p:ph type="body" sz="quarter" idx="11" hasCustomPrompt="1"/>
          </p:nvPr>
        </p:nvSpPr>
        <p:spPr>
          <a:xfrm>
            <a:off x="5943600" y="4267200"/>
            <a:ext cx="2971800" cy="838200"/>
          </a:xfrm>
        </p:spPr>
        <p:txBody>
          <a:bodyPr>
            <a:normAutofit/>
          </a:bodyPr>
          <a:lstStyle>
            <a:lvl1pPr marL="0" indent="0" algn="l">
              <a:buNone/>
              <a:defRPr sz="2400" b="1" i="1">
                <a:solidFill>
                  <a:srgbClr val="084A9C"/>
                </a:solidFill>
              </a:defRPr>
            </a:lvl1pPr>
          </a:lstStyle>
          <a:p>
            <a:pPr algn="l"/>
            <a:r>
              <a:rPr lang="en-US" sz="2400" b="0" i="1" dirty="0" smtClean="0">
                <a:solidFill>
                  <a:srgbClr val="084A9C"/>
                </a:solidFill>
              </a:rPr>
              <a:t>Presenter/Date</a:t>
            </a:r>
            <a:endParaRPr lang="en-US" sz="2800" b="0" i="1" dirty="0" smtClean="0">
              <a:solidFill>
                <a:srgbClr val="084A9C"/>
              </a:solidFill>
            </a:endParaRPr>
          </a:p>
        </p:txBody>
      </p:sp>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60717701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3_CMS title1">
    <p:bg>
      <p:bgPr>
        <a:solidFill>
          <a:schemeClr val="bg1"/>
        </a:solidFill>
        <a:effectLst/>
      </p:bgPr>
    </p:bg>
    <p:spTree>
      <p:nvGrpSpPr>
        <p:cNvPr id="1" name=""/>
        <p:cNvGrpSpPr/>
        <p:nvPr/>
      </p:nvGrpSpPr>
      <p:grpSpPr>
        <a:xfrm>
          <a:off x="0" y="0"/>
          <a:ext cx="0" cy="0"/>
          <a:chOff x="0" y="0"/>
          <a:chExt cx="0" cy="0"/>
        </a:xfrm>
      </p:grpSpPr>
      <p:pic>
        <p:nvPicPr>
          <p:cNvPr id="7" name="Picture 3"/>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2" y="2668067"/>
            <a:ext cx="5867401" cy="421149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smtClean="0"/>
              <a:t>Click to edit Master title style</a:t>
            </a:r>
            <a:endParaRPr lang="en-US" dirty="0"/>
          </a:p>
        </p:txBody>
      </p:sp>
      <p:sp>
        <p:nvSpPr>
          <p:cNvPr id="8"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9" name="Text Placeholder 2"/>
          <p:cNvSpPr>
            <a:spLocks noGrp="1"/>
          </p:cNvSpPr>
          <p:nvPr>
            <p:ph type="body" sz="quarter" idx="11" hasCustomPrompt="1"/>
          </p:nvPr>
        </p:nvSpPr>
        <p:spPr>
          <a:xfrm>
            <a:off x="5943600" y="4267200"/>
            <a:ext cx="2971800" cy="838200"/>
          </a:xfrm>
        </p:spPr>
        <p:txBody>
          <a:bodyPr>
            <a:normAutofit/>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sz="2400" b="1" i="1">
                <a:solidFill>
                  <a:srgbClr val="084A9C"/>
                </a:solidFill>
              </a:defRPr>
            </a:lvl1pPr>
          </a:lstStyle>
          <a:p>
            <a:pPr algn="l"/>
            <a:r>
              <a:rPr lang="en-US" sz="2400" b="0" i="1" dirty="0" smtClean="0">
                <a:solidFill>
                  <a:srgbClr val="084A9C"/>
                </a:solidFill>
              </a:rPr>
              <a:t>Presenter/Date</a:t>
            </a:r>
            <a:endParaRPr lang="en-US" sz="2800" b="0" i="1" dirty="0" smtClean="0">
              <a:solidFill>
                <a:srgbClr val="084A9C"/>
              </a:solidFill>
            </a:endParaRPr>
          </a:p>
          <a:p>
            <a:pPr algn="l"/>
            <a:endParaRPr lang="en-US" sz="2800" b="0" i="1" dirty="0" smtClean="0">
              <a:solidFill>
                <a:srgbClr val="084A9C"/>
              </a:solidFill>
            </a:endParaRPr>
          </a:p>
        </p:txBody>
      </p:sp>
      <p:pic>
        <p:nvPicPr>
          <p:cNvPr id="11" name="Picture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pic>
        <p:nvPicPr>
          <p:cNvPr id="10"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2" y="2668067"/>
            <a:ext cx="5867401" cy="4211490"/>
          </a:xfrm>
          <a:prstGeom prst="rect">
            <a:avLst/>
          </a:prstGeom>
          <a:noFill/>
          <a:ln w="9525">
            <a:noFill/>
            <a:miter lim="800000"/>
            <a:headEnd/>
            <a:tailEnd/>
          </a:ln>
          <a:effectLst/>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5" name="Picture 1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Tree>
    <p:extLst>
      <p:ext uri="{BB962C8B-B14F-4D97-AF65-F5344CB8AC3E}">
        <p14:creationId xmlns:p14="http://schemas.microsoft.com/office/powerpoint/2010/main" val="260717701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pic>
        <p:nvPicPr>
          <p:cNvPr id="6" name="Picture 5" descr="srsplayingcardlores.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340" y="2514600"/>
            <a:ext cx="5615940" cy="4343400"/>
          </a:xfrm>
          <a:prstGeom prst="rect">
            <a:avLst/>
          </a:prstGeom>
        </p:spPr>
      </p:pic>
      <p:sp>
        <p:nvSpPr>
          <p:cNvPr id="7" name="Title 8"/>
          <p:cNvSpPr>
            <a:spLocks noGrp="1"/>
          </p:cNvSpPr>
          <p:nvPr>
            <p:ph type="title"/>
          </p:nvPr>
        </p:nvSpPr>
        <p:spPr>
          <a:xfrm>
            <a:off x="0" y="1371600"/>
            <a:ext cx="9144000" cy="1066800"/>
          </a:xfrm>
        </p:spPr>
        <p:txBody>
          <a:bodyPr/>
          <a:lstStyle/>
          <a:p>
            <a:r>
              <a:rPr lang="en-US" smtClean="0"/>
              <a:t>Click to edit Master title style</a:t>
            </a:r>
            <a:endParaRPr lang="en-US" dirty="0"/>
          </a:p>
        </p:txBody>
      </p:sp>
      <p:sp>
        <p:nvSpPr>
          <p:cNvPr id="10"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11" name="Text Placeholder 2"/>
          <p:cNvSpPr>
            <a:spLocks noGrp="1"/>
          </p:cNvSpPr>
          <p:nvPr>
            <p:ph type="body" sz="quarter" idx="11" hasCustomPrompt="1"/>
          </p:nvPr>
        </p:nvSpPr>
        <p:spPr>
          <a:xfrm>
            <a:off x="5943600" y="4267200"/>
            <a:ext cx="2971800" cy="838200"/>
          </a:xfrm>
        </p:spPr>
        <p:txBody>
          <a:bodyPr>
            <a:normAutofit/>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sz="2400" b="1" i="1">
                <a:solidFill>
                  <a:srgbClr val="084A9C"/>
                </a:solidFill>
              </a:defRPr>
            </a:lvl1pPr>
          </a:lstStyle>
          <a:p>
            <a:pPr algn="l"/>
            <a:r>
              <a:rPr lang="en-US" sz="2400" b="0" i="1" dirty="0" smtClean="0">
                <a:solidFill>
                  <a:srgbClr val="084A9C"/>
                </a:solidFill>
              </a:rPr>
              <a:t>Presenter/Date</a:t>
            </a:r>
            <a:endParaRPr lang="en-US" sz="2800" b="0" i="1" dirty="0" smtClean="0">
              <a:solidFill>
                <a:srgbClr val="084A9C"/>
              </a:solidFill>
            </a:endParaRPr>
          </a:p>
          <a:p>
            <a:pPr algn="l"/>
            <a:r>
              <a:rPr lang="en-US" sz="2400" b="0" i="1" dirty="0" smtClean="0">
                <a:solidFill>
                  <a:srgbClr val="084A9C"/>
                </a:solidFill>
              </a:rPr>
              <a:t>Date</a:t>
            </a:r>
            <a:endParaRPr lang="en-US" sz="2800" b="0" i="1" dirty="0" smtClean="0">
              <a:solidFill>
                <a:srgbClr val="084A9C"/>
              </a:solidFill>
            </a:endParaRPr>
          </a:p>
        </p:txBody>
      </p:sp>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Tree>
    <p:extLst>
      <p:ext uri="{BB962C8B-B14F-4D97-AF65-F5344CB8AC3E}">
        <p14:creationId xmlns:p14="http://schemas.microsoft.com/office/powerpoint/2010/main" val="13841892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CMS title2">
    <p:bg>
      <p:bgPr>
        <a:solidFill>
          <a:schemeClr val="bg1"/>
        </a:solidFill>
        <a:effectLst/>
      </p:bgPr>
    </p:bg>
    <p:spTree>
      <p:nvGrpSpPr>
        <p:cNvPr id="1" name=""/>
        <p:cNvGrpSpPr/>
        <p:nvPr/>
      </p:nvGrpSpPr>
      <p:grpSpPr>
        <a:xfrm>
          <a:off x="0" y="0"/>
          <a:ext cx="0" cy="0"/>
          <a:chOff x="0" y="0"/>
          <a:chExt cx="0" cy="0"/>
        </a:xfrm>
      </p:grpSpPr>
      <p:pic>
        <p:nvPicPr>
          <p:cNvPr id="8"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0" y="2438400"/>
            <a:ext cx="4639734" cy="441960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smtClean="0"/>
              <a:t>Click to edit Master title style</a:t>
            </a:r>
            <a:endParaRPr lang="en-US" dirty="0"/>
          </a:p>
        </p:txBody>
      </p:sp>
      <p:sp>
        <p:nvSpPr>
          <p:cNvPr id="7" name="Text Placeholder 2"/>
          <p:cNvSpPr>
            <a:spLocks noGrp="1"/>
          </p:cNvSpPr>
          <p:nvPr>
            <p:ph type="body" sz="quarter" idx="10" hasCustomPrompt="1"/>
          </p:nvPr>
        </p:nvSpPr>
        <p:spPr>
          <a:xfrm>
            <a:off x="4953000" y="3048000"/>
            <a:ext cx="3276600" cy="9144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9" name="Text Placeholder 2"/>
          <p:cNvSpPr>
            <a:spLocks noGrp="1"/>
          </p:cNvSpPr>
          <p:nvPr>
            <p:ph type="body" sz="quarter" idx="11" hasCustomPrompt="1"/>
          </p:nvPr>
        </p:nvSpPr>
        <p:spPr>
          <a:xfrm>
            <a:off x="4953000" y="4191000"/>
            <a:ext cx="3276600" cy="838200"/>
          </a:xfrm>
        </p:spPr>
        <p:txBody>
          <a:bodyPr>
            <a:normAutofit/>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sz="2400" b="1" i="1">
                <a:solidFill>
                  <a:srgbClr val="084A9C"/>
                </a:solidFill>
              </a:defRPr>
            </a:lvl1pPr>
          </a:lstStyle>
          <a:p>
            <a:pPr algn="l"/>
            <a:r>
              <a:rPr lang="en-US" sz="2400" b="0" i="1" dirty="0" smtClean="0">
                <a:solidFill>
                  <a:srgbClr val="084A9C"/>
                </a:solidFill>
              </a:rPr>
              <a:t>Presenter/Date</a:t>
            </a:r>
            <a:endParaRPr lang="en-US" sz="2800" b="0" i="1" dirty="0" smtClean="0">
              <a:solidFill>
                <a:srgbClr val="084A9C"/>
              </a:solidFill>
            </a:endParaRPr>
          </a:p>
          <a:p>
            <a:pPr algn="l"/>
            <a:endParaRPr lang="en-US" sz="2800" b="0" i="1" dirty="0" smtClean="0">
              <a:solidFill>
                <a:srgbClr val="084A9C"/>
              </a:solidFill>
            </a:endParaRPr>
          </a:p>
        </p:txBody>
      </p:sp>
      <p:pic>
        <p:nvPicPr>
          <p:cNvPr id="11" name="Picture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5" name="Picture 1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Tree>
    <p:extLst>
      <p:ext uri="{BB962C8B-B14F-4D97-AF65-F5344CB8AC3E}">
        <p14:creationId xmlns:p14="http://schemas.microsoft.com/office/powerpoint/2010/main" val="166451719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CMS title3">
    <p:bg>
      <p:bgPr>
        <a:solidFill>
          <a:schemeClr val="bg1"/>
        </a:solidFill>
        <a:effectLst/>
      </p:bgPr>
    </p:bg>
    <p:spTree>
      <p:nvGrpSpPr>
        <p:cNvPr id="1" name=""/>
        <p:cNvGrpSpPr/>
        <p:nvPr/>
      </p:nvGrpSpPr>
      <p:grpSpPr>
        <a:xfrm>
          <a:off x="0" y="0"/>
          <a:ext cx="0" cy="0"/>
          <a:chOff x="0" y="0"/>
          <a:chExt cx="0" cy="0"/>
        </a:xfrm>
      </p:grpSpPr>
      <p:pic>
        <p:nvPicPr>
          <p:cNvPr id="7" name="Picture 6" descr="tech.jpg"/>
          <p:cNvPicPr>
            <a:picLocks noChangeAspect="1"/>
          </p:cNvPicPr>
          <p:nvPr/>
        </p:nvPicPr>
        <p:blipFill rotWithShape="1">
          <a:blip r:embed="rId2" cstate="screen">
            <a:extLst>
              <a:ext uri="{28A0092B-C50C-407E-A947-70E740481C1C}">
                <a14:useLocalDpi xmlns:a14="http://schemas.microsoft.com/office/drawing/2010/main"/>
              </a:ext>
            </a:extLst>
          </a:blip>
          <a:srcRect l="-30564" t="-2980"/>
          <a:stretch/>
        </p:blipFill>
        <p:spPr>
          <a:xfrm>
            <a:off x="-1600200" y="2380065"/>
            <a:ext cx="6807107" cy="4477935"/>
          </a:xfrm>
          <a:prstGeom prst="rect">
            <a:avLst/>
          </a:prstGeom>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smtClean="0"/>
              <a:t>Click to edit Master title style</a:t>
            </a:r>
            <a:endParaRPr lang="en-US" dirty="0"/>
          </a:p>
        </p:txBody>
      </p:sp>
      <p:sp>
        <p:nvSpPr>
          <p:cNvPr id="8" name="Text Placeholder 2"/>
          <p:cNvSpPr>
            <a:spLocks noGrp="1"/>
          </p:cNvSpPr>
          <p:nvPr>
            <p:ph type="body" sz="quarter" idx="10" hasCustomPrompt="1"/>
          </p:nvPr>
        </p:nvSpPr>
        <p:spPr>
          <a:xfrm>
            <a:off x="5410200" y="3048000"/>
            <a:ext cx="3276600" cy="9144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9" name="Text Placeholder 2"/>
          <p:cNvSpPr>
            <a:spLocks noGrp="1"/>
          </p:cNvSpPr>
          <p:nvPr>
            <p:ph type="body" sz="quarter" idx="11" hasCustomPrompt="1"/>
          </p:nvPr>
        </p:nvSpPr>
        <p:spPr>
          <a:xfrm>
            <a:off x="5410200" y="4191000"/>
            <a:ext cx="3276600" cy="838200"/>
          </a:xfrm>
        </p:spPr>
        <p:txBody>
          <a:bodyPr>
            <a:normAutofit/>
          </a:bodyPr>
          <a:lstStyle>
            <a:lvl1pPr marL="0" indent="0" algn="l">
              <a:buNone/>
              <a:defRPr sz="2400" b="1" i="1">
                <a:solidFill>
                  <a:srgbClr val="084A9C"/>
                </a:solidFill>
              </a:defRPr>
            </a:lvl1pPr>
          </a:lstStyle>
          <a:p>
            <a:pPr algn="l"/>
            <a:r>
              <a:rPr lang="en-US" sz="2400" b="0" i="1" dirty="0" smtClean="0">
                <a:solidFill>
                  <a:srgbClr val="084A9C"/>
                </a:solidFill>
              </a:rPr>
              <a:t>Presenter/Date</a:t>
            </a:r>
            <a:endParaRPr lang="en-US" sz="2800" b="0" i="1" dirty="0" smtClean="0">
              <a:solidFill>
                <a:srgbClr val="084A9C"/>
              </a:solidFill>
            </a:endParaRPr>
          </a:p>
        </p:txBody>
      </p:sp>
      <p:pic>
        <p:nvPicPr>
          <p:cNvPr id="11" name="Picture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5" name="Picture 1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Tree>
    <p:extLst>
      <p:ext uri="{BB962C8B-B14F-4D97-AF65-F5344CB8AC3E}">
        <p14:creationId xmlns:p14="http://schemas.microsoft.com/office/powerpoint/2010/main" val="110721224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CMS title4">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smtClean="0"/>
              <a:t>Click to edit Master title style</a:t>
            </a:r>
            <a:endParaRPr lang="en-US" dirty="0"/>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169" y="2963450"/>
            <a:ext cx="5614831" cy="3891090"/>
          </a:xfrm>
          <a:prstGeom prst="rect">
            <a:avLst/>
          </a:prstGeom>
          <a:effectLst/>
        </p:spPr>
      </p:pic>
      <p:sp>
        <p:nvSpPr>
          <p:cNvPr id="14" name="Text Placeholder 2"/>
          <p:cNvSpPr>
            <a:spLocks noGrp="1"/>
          </p:cNvSpPr>
          <p:nvPr>
            <p:ph type="body" sz="quarter" idx="10" hasCustomPrompt="1"/>
          </p:nvPr>
        </p:nvSpPr>
        <p:spPr>
          <a:xfrm>
            <a:off x="5562600" y="3048000"/>
            <a:ext cx="3276600" cy="9144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7" name="Text Placeholder 2"/>
          <p:cNvSpPr>
            <a:spLocks noGrp="1"/>
          </p:cNvSpPr>
          <p:nvPr>
            <p:ph type="body" sz="quarter" idx="11" hasCustomPrompt="1"/>
          </p:nvPr>
        </p:nvSpPr>
        <p:spPr>
          <a:xfrm>
            <a:off x="5562600" y="4191000"/>
            <a:ext cx="3276600" cy="838200"/>
          </a:xfrm>
        </p:spPr>
        <p:txBody>
          <a:bodyPr>
            <a:normAutofit/>
          </a:bodyPr>
          <a:lstStyle>
            <a:lvl1pPr marL="0" indent="0" algn="l">
              <a:buNone/>
              <a:defRPr sz="2400" b="1" i="1">
                <a:solidFill>
                  <a:srgbClr val="084A9C"/>
                </a:solidFill>
              </a:defRPr>
            </a:lvl1pPr>
          </a:lstStyle>
          <a:p>
            <a:pPr algn="l"/>
            <a:r>
              <a:rPr lang="en-US" sz="2400" b="0" i="1" dirty="0" smtClean="0">
                <a:solidFill>
                  <a:srgbClr val="084A9C"/>
                </a:solidFill>
              </a:rPr>
              <a:t>Presenter/Date</a:t>
            </a:r>
            <a:endParaRPr lang="en-US" sz="2800" b="0" i="1" dirty="0" smtClean="0">
              <a:solidFill>
                <a:srgbClr val="084A9C"/>
              </a:solidFill>
            </a:endParaRPr>
          </a:p>
        </p:txBody>
      </p:sp>
      <p:pic>
        <p:nvPicPr>
          <p:cNvPr id="9" name="Picture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0" name="TextBox 9"/>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5" name="Picture 1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Tree>
    <p:extLst>
      <p:ext uri="{BB962C8B-B14F-4D97-AF65-F5344CB8AC3E}">
        <p14:creationId xmlns:p14="http://schemas.microsoft.com/office/powerpoint/2010/main" val="119420828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CMS title5">
    <p:bg>
      <p:bgPr>
        <a:solidFill>
          <a:schemeClr val="bg1"/>
        </a:solidFill>
        <a:effectLst/>
      </p:bgPr>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cstate="screen">
            <a:extLst>
              <a:ext uri="{28A0092B-C50C-407E-A947-70E740481C1C}">
                <a14:useLocalDpi xmlns:a14="http://schemas.microsoft.com/office/drawing/2010/main"/>
              </a:ext>
            </a:extLst>
          </a:blip>
          <a:srcRect l="-967" t="1177" r="-182" b="3456"/>
          <a:stretch/>
        </p:blipFill>
        <p:spPr>
          <a:xfrm>
            <a:off x="-76201" y="2286000"/>
            <a:ext cx="5614737" cy="4572000"/>
          </a:xfrm>
          <a:prstGeom prst="rect">
            <a:avLst/>
          </a:prstGeom>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smtClean="0"/>
              <a:t>Click to edit Master title style</a:t>
            </a:r>
            <a:endParaRPr lang="en-US" dirty="0"/>
          </a:p>
        </p:txBody>
      </p:sp>
      <p:sp>
        <p:nvSpPr>
          <p:cNvPr id="8" name="Text Placeholder 2"/>
          <p:cNvSpPr>
            <a:spLocks noGrp="1"/>
          </p:cNvSpPr>
          <p:nvPr>
            <p:ph type="body" sz="quarter" idx="10" hasCustomPrompt="1"/>
          </p:nvPr>
        </p:nvSpPr>
        <p:spPr>
          <a:xfrm>
            <a:off x="5562600" y="3048000"/>
            <a:ext cx="3276600" cy="9144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9" name="Text Placeholder 2"/>
          <p:cNvSpPr>
            <a:spLocks noGrp="1"/>
          </p:cNvSpPr>
          <p:nvPr>
            <p:ph type="body" sz="quarter" idx="11" hasCustomPrompt="1"/>
          </p:nvPr>
        </p:nvSpPr>
        <p:spPr>
          <a:xfrm>
            <a:off x="5562600" y="4191000"/>
            <a:ext cx="3276600" cy="838200"/>
          </a:xfrm>
        </p:spPr>
        <p:txBody>
          <a:bodyPr>
            <a:normAutofit/>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sz="2400" b="1" i="1">
                <a:solidFill>
                  <a:srgbClr val="084A9C"/>
                </a:solidFill>
              </a:defRPr>
            </a:lvl1pPr>
          </a:lstStyle>
          <a:p>
            <a:pPr algn="l"/>
            <a:r>
              <a:rPr lang="en-US" sz="2400" b="0" i="1" dirty="0" smtClean="0">
                <a:solidFill>
                  <a:srgbClr val="084A9C"/>
                </a:solidFill>
              </a:rPr>
              <a:t>Presenter/Date</a:t>
            </a:r>
            <a:endParaRPr lang="en-US" sz="2800" b="0" i="1" dirty="0" smtClean="0">
              <a:solidFill>
                <a:srgbClr val="084A9C"/>
              </a:solidFill>
            </a:endParaRPr>
          </a:p>
          <a:p>
            <a:pPr algn="l"/>
            <a:endParaRPr lang="en-US" sz="2800" b="0" i="1" dirty="0" smtClean="0">
              <a:solidFill>
                <a:srgbClr val="084A9C"/>
              </a:solidFill>
            </a:endParaRPr>
          </a:p>
        </p:txBody>
      </p:sp>
      <p:pic>
        <p:nvPicPr>
          <p:cNvPr id="11" name="Picture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5" name="Picture 1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Tree>
    <p:extLst>
      <p:ext uri="{BB962C8B-B14F-4D97-AF65-F5344CB8AC3E}">
        <p14:creationId xmlns:p14="http://schemas.microsoft.com/office/powerpoint/2010/main" val="125385445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1_CMS title6">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76200" y="-28738"/>
            <a:ext cx="9244148" cy="1447800"/>
          </a:xfrm>
        </p:spPr>
        <p:txBody>
          <a:bodyPr/>
          <a:lstStyle/>
          <a:p>
            <a:r>
              <a:rPr lang="en-US" dirty="0" smtClean="0"/>
              <a:t>Click to edit Master title style</a:t>
            </a:r>
            <a:endParaRPr lang="en-US" dirty="0"/>
          </a:p>
        </p:txBody>
      </p:sp>
      <p:sp>
        <p:nvSpPr>
          <p:cNvPr id="8" name="TextBox 7"/>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0" name="Pictur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85800" y="2133600"/>
            <a:ext cx="7735946" cy="2667000"/>
          </a:xfrm>
          <a:prstGeom prst="rect">
            <a:avLst/>
          </a:prstGeom>
        </p:spPr>
      </p:pic>
      <p:sp>
        <p:nvSpPr>
          <p:cNvPr id="14" name="Text Placeholder 2"/>
          <p:cNvSpPr>
            <a:spLocks noGrp="1"/>
          </p:cNvSpPr>
          <p:nvPr>
            <p:ph type="body" sz="quarter" idx="10" hasCustomPrompt="1"/>
          </p:nvPr>
        </p:nvSpPr>
        <p:spPr>
          <a:xfrm>
            <a:off x="304800" y="5029200"/>
            <a:ext cx="8534400" cy="7620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15" name="Text Placeholder 2"/>
          <p:cNvSpPr>
            <a:spLocks noGrp="1"/>
          </p:cNvSpPr>
          <p:nvPr>
            <p:ph type="body" sz="quarter" idx="11" hasCustomPrompt="1"/>
          </p:nvPr>
        </p:nvSpPr>
        <p:spPr>
          <a:xfrm>
            <a:off x="304800" y="5867400"/>
            <a:ext cx="8534400" cy="685800"/>
          </a:xfrm>
        </p:spPr>
        <p:txBody>
          <a:bodyPr>
            <a:normAutofit/>
          </a:bodyPr>
          <a:lstStyle>
            <a:lvl1pPr marL="0" indent="0" algn="l">
              <a:buNone/>
              <a:defRPr sz="2400" b="1" i="1">
                <a:solidFill>
                  <a:srgbClr val="084A9C"/>
                </a:solidFill>
              </a:defRPr>
            </a:lvl1pPr>
          </a:lstStyle>
          <a:p>
            <a:pPr algn="l"/>
            <a:r>
              <a:rPr lang="en-US" sz="2400" b="0" i="1" dirty="0" smtClean="0">
                <a:solidFill>
                  <a:srgbClr val="084A9C"/>
                </a:solidFill>
              </a:rPr>
              <a:t>Presenter/Date</a:t>
            </a:r>
            <a:endParaRPr lang="en-US" sz="2800" b="0" i="1" dirty="0" smtClean="0">
              <a:solidFill>
                <a:srgbClr val="084A9C"/>
              </a:solidFill>
            </a:endParaRPr>
          </a:p>
        </p:txBody>
      </p:sp>
    </p:spTree>
    <p:extLst>
      <p:ext uri="{BB962C8B-B14F-4D97-AF65-F5344CB8AC3E}">
        <p14:creationId xmlns:p14="http://schemas.microsoft.com/office/powerpoint/2010/main" val="326471296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8"/>
          <p:cNvSpPr>
            <a:spLocks noGrp="1"/>
          </p:cNvSpPr>
          <p:nvPr>
            <p:ph type="title"/>
          </p:nvPr>
        </p:nvSpPr>
        <p:spPr>
          <a:xfrm>
            <a:off x="0" y="0"/>
            <a:ext cx="9144000" cy="1447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p>
            <a:r>
              <a:rPr lang="en-US" smtClean="0"/>
              <a:t>Click to edit Master title style</a:t>
            </a:r>
            <a:endParaRPr lang="en-US" dirty="0"/>
          </a:p>
        </p:txBody>
      </p:sp>
      <p:sp>
        <p:nvSpPr>
          <p:cNvPr id="8" name="Date Placeholder 7"/>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January 2015</a:t>
            </a:r>
            <a:endParaRPr lang="en-US" dirty="0"/>
          </a:p>
        </p:txBody>
      </p:sp>
      <p:sp>
        <p:nvSpPr>
          <p:cNvPr id="10" name="Slide Number Placeholder 9"/>
          <p:cNvSpPr>
            <a:spLocks noGrp="1"/>
          </p:cNvSpPr>
          <p:nvPr>
            <p:ph type="sldNum" sz="quarter" idx="4"/>
          </p:nvPr>
        </p:nvSpPr>
        <p:spPr>
          <a:xfrm>
            <a:off x="7772400" y="6324600"/>
            <a:ext cx="990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E8555075-F7D8-774D-92CE-0FFE5404D32F}" type="slidenum">
              <a:rPr lang="en-US" smtClean="0"/>
              <a:pPr/>
              <a:t>‹#›</a:t>
            </a:fld>
            <a:endParaRPr lang="en-US" dirty="0"/>
          </a:p>
        </p:txBody>
      </p:sp>
      <p:sp>
        <p:nvSpPr>
          <p:cNvPr id="6" name="Date Placeholder 7"/>
          <p:cNvSpPr txBox="1">
            <a:spLocks/>
          </p:cNvSpPr>
          <p:nvPr userDrawn="1"/>
        </p:nvSpPr>
        <p:spPr>
          <a:xfrm>
            <a:off x="3581400" y="6329965"/>
            <a:ext cx="28194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smtClean="0"/>
              <a:t>Marketplace Coverage &amp; Your Taxes</a:t>
            </a:r>
            <a:endParaRPr lang="en-US" dirty="0"/>
          </a:p>
        </p:txBody>
      </p:sp>
    </p:spTree>
  </p:cSld>
  <p:clrMap bg1="lt1" tx1="dk1" bg2="lt2" tx2="dk2" accent1="accent1" accent2="accent2" accent3="accent3" accent4="accent4" accent5="accent5" accent6="accent6" hlink="hlink" folHlink="folHlink"/>
  <p:sldLayoutIdLst>
    <p:sldLayoutId id="2147483794" r:id="rId1"/>
    <p:sldLayoutId id="2147483795" r:id="rId2"/>
    <p:sldLayoutId id="2147483796" r:id="rId3"/>
    <p:sldLayoutId id="2147483797" r:id="rId4"/>
    <p:sldLayoutId id="2147483798" r:id="rId5"/>
    <p:sldLayoutId id="2147483799" r:id="rId6"/>
    <p:sldLayoutId id="2147483801" r:id="rId7"/>
    <p:sldLayoutId id="2147483802" r:id="rId8"/>
    <p:sldLayoutId id="2147483806" r:id="rId9"/>
    <p:sldLayoutId id="2147483803" r:id="rId10"/>
    <p:sldLayoutId id="2147483805" r:id="rId11"/>
    <p:sldLayoutId id="2147483808" r:id="rId12"/>
    <p:sldLayoutId id="2147483807" r:id="rId13"/>
    <p:sldLayoutId id="2147483809" r:id="rId14"/>
    <p:sldLayoutId id="2147483810" r:id="rId15"/>
  </p:sldLayoutIdLst>
  <p:timing>
    <p:tnLst>
      <p:par>
        <p:cTn id="1" dur="indefinite" restart="never" nodeType="tmRoot"/>
      </p:par>
    </p:tnLst>
  </p:timing>
  <p:hf hdr="0"/>
  <p:txStyles>
    <p:titleStyle>
      <a:lvl1pPr indent="0" algn="ctr" defTabSz="914400" rtl="0" eaLnBrk="1" latinLnBrk="0" hangingPunct="1">
        <a:spcBef>
          <a:spcPts val="0"/>
        </a:spcBef>
        <a:buNone/>
        <a:defRPr sz="4400" b="1" i="0" u="none"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Wingdings" panose="05000000000000000000" pitchFamily="2" charset="2"/>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SzPct val="50000"/>
        <a:buFont typeface="Wingdings" panose="05000000000000000000" pitchFamily="2" charset="2"/>
        <a:buChar char="q"/>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20.tmp"/><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hyperlink" Target="http://www.irs.gov/pub/irs-pdf/f1095a.pdf" TargetMode="External"/><Relationship Id="rId2" Type="http://schemas.openxmlformats.org/officeDocument/2006/relationships/notesSlide" Target="../notesSlides/notesSlide32.xml"/><Relationship Id="rId1" Type="http://schemas.openxmlformats.org/officeDocument/2006/relationships/slideLayout" Target="../slideLayouts/slideLayout11.xml"/><Relationship Id="rId6" Type="http://schemas.openxmlformats.org/officeDocument/2006/relationships/hyperlink" Target="http://www.irs.gov/uac/Newsroom/Tax-Facts-about-the-Affordable-Care-Act-for-Individuals-and-Families" TargetMode="External"/><Relationship Id="rId5" Type="http://schemas.openxmlformats.org/officeDocument/2006/relationships/hyperlink" Target="http://www.irs.gov/pub/irs-prior/f8962--2014.pdf" TargetMode="External"/><Relationship Id="rId4" Type="http://schemas.openxmlformats.org/officeDocument/2006/relationships/hyperlink" Target="http://www.irs.gov/pub/irs-pdf/i1095a.pdf"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www.irs.gov/Individuals/Find-a-Location-for-Free-Tax-Prep" TargetMode="External"/><Relationship Id="rId2" Type="http://schemas.openxmlformats.org/officeDocument/2006/relationships/notesSlide" Target="../notesSlides/notesSlide33.xml"/><Relationship Id="rId1" Type="http://schemas.openxmlformats.org/officeDocument/2006/relationships/slideLayout" Target="../slideLayouts/slideLayout11.xml"/><Relationship Id="rId4" Type="http://schemas.openxmlformats.org/officeDocument/2006/relationships/hyperlink" Target="http://www.aarp.org/applications/VMISLocator/searchTaxAideLocations.action"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11.xml"/><Relationship Id="rId4" Type="http://schemas.openxmlformats.org/officeDocument/2006/relationships/image" Target="../media/image1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
            </a:r>
            <a:br>
              <a:rPr lang="en-US" dirty="0" smtClean="0"/>
            </a:br>
            <a:r>
              <a:rPr lang="en-US" sz="4000" dirty="0" smtClean="0"/>
              <a:t>Marketplace </a:t>
            </a:r>
            <a:r>
              <a:rPr lang="en-US" sz="4000" dirty="0"/>
              <a:t>Coverage &amp; </a:t>
            </a:r>
            <a:r>
              <a:rPr lang="en-US" sz="4000" dirty="0" smtClean="0"/>
              <a:t>Taxes</a:t>
            </a:r>
            <a:r>
              <a:rPr lang="en-US" sz="4000" dirty="0"/>
              <a:t/>
            </a:r>
            <a:br>
              <a:rPr lang="en-US" sz="4000" dirty="0"/>
            </a:br>
            <a:endParaRPr lang="en-US" sz="4000" dirty="0"/>
          </a:p>
        </p:txBody>
      </p:sp>
      <p:sp>
        <p:nvSpPr>
          <p:cNvPr id="6" name="Text Placeholder 5"/>
          <p:cNvSpPr>
            <a:spLocks noGrp="1"/>
          </p:cNvSpPr>
          <p:nvPr>
            <p:ph type="body" sz="quarter" idx="10"/>
          </p:nvPr>
        </p:nvSpPr>
        <p:spPr>
          <a:xfrm>
            <a:off x="6248400" y="3048000"/>
            <a:ext cx="2667000" cy="914400"/>
          </a:xfrm>
        </p:spPr>
        <p:txBody>
          <a:bodyPr>
            <a:noAutofit/>
          </a:bodyPr>
          <a:lstStyle/>
          <a:p>
            <a:r>
              <a:rPr lang="en-US" dirty="0" smtClean="0"/>
              <a:t>Getting </a:t>
            </a:r>
            <a:r>
              <a:rPr lang="en-US" dirty="0"/>
              <a:t>Ready </a:t>
            </a:r>
            <a:endParaRPr lang="en-US" dirty="0" smtClean="0"/>
          </a:p>
          <a:p>
            <a:r>
              <a:rPr lang="en-US" dirty="0" smtClean="0"/>
              <a:t>for </a:t>
            </a:r>
            <a:r>
              <a:rPr lang="en-US" dirty="0"/>
              <a:t>Tax Season</a:t>
            </a:r>
          </a:p>
        </p:txBody>
      </p:sp>
      <p:sp>
        <p:nvSpPr>
          <p:cNvPr id="7" name="Text Placeholder 6"/>
          <p:cNvSpPr>
            <a:spLocks noGrp="1"/>
          </p:cNvSpPr>
          <p:nvPr>
            <p:ph type="body" sz="quarter" idx="11"/>
          </p:nvPr>
        </p:nvSpPr>
        <p:spPr>
          <a:xfrm>
            <a:off x="6172199" y="4114800"/>
            <a:ext cx="2547257" cy="838200"/>
          </a:xfrm>
        </p:spPr>
        <p:txBody>
          <a:bodyPr/>
          <a:lstStyle/>
          <a:p>
            <a:r>
              <a:rPr lang="en-US" dirty="0" smtClean="0"/>
              <a:t>January 2015</a:t>
            </a:r>
            <a:endParaRPr lang="en-US" dirty="0"/>
          </a:p>
        </p:txBody>
      </p:sp>
      <p:pic>
        <p:nvPicPr>
          <p:cNvPr id="8" name="Picture 3" descr="Health Insurance Marketplace logo" title="Health Insurance Marketplace logo"/>
          <p:cNvPicPr>
            <a:picLocks noChangeAspect="1" noChangeArrowheads="1"/>
          </p:cNvPicPr>
          <p:nvPr/>
        </p:nvPicPr>
        <p:blipFill rotWithShape="1">
          <a:blip r:embed="rId3">
            <a:extLst>
              <a:ext uri="{28A0092B-C50C-407E-A947-70E740481C1C}">
                <a14:useLocalDpi xmlns:a14="http://schemas.microsoft.com/office/drawing/2010/main" val="0"/>
              </a:ext>
            </a:extLst>
          </a:blip>
          <a:srcRect t="13937" r="70220" b="16767"/>
          <a:stretch/>
        </p:blipFill>
        <p:spPr bwMode="auto">
          <a:xfrm>
            <a:off x="5715000" y="5770526"/>
            <a:ext cx="3323109" cy="10874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460275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Messages page" title="Screen shot"/>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0" y="1447800"/>
            <a:ext cx="9158171" cy="5105400"/>
          </a:xfrm>
        </p:spPr>
      </p:pic>
      <p:sp>
        <p:nvSpPr>
          <p:cNvPr id="3" name="Title 2"/>
          <p:cNvSpPr>
            <a:spLocks noGrp="1"/>
          </p:cNvSpPr>
          <p:nvPr>
            <p:ph type="title"/>
          </p:nvPr>
        </p:nvSpPr>
        <p:spPr/>
        <p:txBody>
          <a:bodyPr/>
          <a:lstStyle/>
          <a:p>
            <a:r>
              <a:rPr lang="en-US" sz="3600" dirty="0" smtClean="0"/>
              <a:t>My Account </a:t>
            </a:r>
            <a:br>
              <a:rPr lang="en-US" sz="3600" dirty="0" smtClean="0"/>
            </a:br>
            <a:r>
              <a:rPr lang="en-US" sz="3600" dirty="0" smtClean="0"/>
              <a:t>1095-A Messages</a:t>
            </a:r>
            <a:endParaRPr lang="en-US" sz="3600" dirty="0"/>
          </a:p>
        </p:txBody>
      </p:sp>
      <p:sp>
        <p:nvSpPr>
          <p:cNvPr id="5" name="Date Placeholder 2"/>
          <p:cNvSpPr>
            <a:spLocks noGrp="1"/>
          </p:cNvSpPr>
          <p:nvPr>
            <p:ph type="dt" sz="half" idx="2"/>
          </p:nvPr>
        </p:nvSpPr>
        <p:spPr>
          <a:xfrm>
            <a:off x="457200" y="6356350"/>
            <a:ext cx="2133600" cy="365125"/>
          </a:xfrm>
        </p:spPr>
        <p:txBody>
          <a:bodyPr/>
          <a:lstStyle/>
          <a:p>
            <a:r>
              <a:rPr lang="en-US" smtClean="0"/>
              <a:t>January 2015</a:t>
            </a:r>
            <a:endParaRPr lang="en-US" dirty="0"/>
          </a:p>
        </p:txBody>
      </p:sp>
      <p:sp>
        <p:nvSpPr>
          <p:cNvPr id="6" name="Slide Number Placeholder 3"/>
          <p:cNvSpPr>
            <a:spLocks noGrp="1"/>
          </p:cNvSpPr>
          <p:nvPr>
            <p:ph type="sldNum" sz="quarter" idx="4"/>
          </p:nvPr>
        </p:nvSpPr>
        <p:spPr>
          <a:xfrm>
            <a:off x="7772400" y="6324600"/>
            <a:ext cx="990600" cy="365125"/>
          </a:xfrm>
        </p:spPr>
        <p:txBody>
          <a:bodyPr/>
          <a:lstStyle/>
          <a:p>
            <a:fld id="{E8555075-F7D8-774D-92CE-0FFE5404D32F}" type="slidenum">
              <a:rPr lang="en-US" smtClean="0"/>
              <a:pPr/>
              <a:t>10</a:t>
            </a:fld>
            <a:endParaRPr lang="en-US" dirty="0"/>
          </a:p>
        </p:txBody>
      </p:sp>
    </p:spTree>
    <p:extLst>
      <p:ext uri="{BB962C8B-B14F-4D97-AF65-F5344CB8AC3E}">
        <p14:creationId xmlns:p14="http://schemas.microsoft.com/office/powerpoint/2010/main" val="924905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Tax forms page" title="screen shot"/>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0" y="1447801"/>
            <a:ext cx="9144000" cy="5257800"/>
          </a:xfrm>
        </p:spPr>
      </p:pic>
      <p:sp>
        <p:nvSpPr>
          <p:cNvPr id="3" name="Title 2"/>
          <p:cNvSpPr>
            <a:spLocks noGrp="1"/>
          </p:cNvSpPr>
          <p:nvPr>
            <p:ph type="title"/>
          </p:nvPr>
        </p:nvSpPr>
        <p:spPr/>
        <p:txBody>
          <a:bodyPr/>
          <a:lstStyle/>
          <a:p>
            <a:r>
              <a:rPr lang="en-US" sz="3600" dirty="0" smtClean="0"/>
              <a:t>My Account- </a:t>
            </a:r>
            <a:br>
              <a:rPr lang="en-US" sz="3600" dirty="0" smtClean="0"/>
            </a:br>
            <a:r>
              <a:rPr lang="en-US" sz="3600" dirty="0" smtClean="0"/>
              <a:t>2014 Coverage</a:t>
            </a:r>
            <a:endParaRPr lang="en-US" sz="3600" dirty="0"/>
          </a:p>
        </p:txBody>
      </p:sp>
      <p:sp>
        <p:nvSpPr>
          <p:cNvPr id="5" name="Date Placeholder 2"/>
          <p:cNvSpPr>
            <a:spLocks noGrp="1"/>
          </p:cNvSpPr>
          <p:nvPr>
            <p:ph type="dt" sz="half" idx="2"/>
          </p:nvPr>
        </p:nvSpPr>
        <p:spPr>
          <a:xfrm>
            <a:off x="457200" y="6356350"/>
            <a:ext cx="2133600" cy="365125"/>
          </a:xfrm>
        </p:spPr>
        <p:txBody>
          <a:bodyPr/>
          <a:lstStyle/>
          <a:p>
            <a:r>
              <a:rPr lang="en-US" smtClean="0"/>
              <a:t>January 2015</a:t>
            </a:r>
            <a:endParaRPr lang="en-US" dirty="0"/>
          </a:p>
        </p:txBody>
      </p:sp>
      <p:sp>
        <p:nvSpPr>
          <p:cNvPr id="6" name="Slide Number Placeholder 3"/>
          <p:cNvSpPr>
            <a:spLocks noGrp="1"/>
          </p:cNvSpPr>
          <p:nvPr>
            <p:ph type="sldNum" sz="quarter" idx="4"/>
          </p:nvPr>
        </p:nvSpPr>
        <p:spPr>
          <a:xfrm>
            <a:off x="7772400" y="6324600"/>
            <a:ext cx="990600" cy="365125"/>
          </a:xfrm>
        </p:spPr>
        <p:txBody>
          <a:bodyPr/>
          <a:lstStyle/>
          <a:p>
            <a:fld id="{E8555075-F7D8-774D-92CE-0FFE5404D32F}" type="slidenum">
              <a:rPr lang="en-US" smtClean="0"/>
              <a:pPr/>
              <a:t>11</a:t>
            </a:fld>
            <a:endParaRPr lang="en-US" dirty="0"/>
          </a:p>
        </p:txBody>
      </p:sp>
    </p:spTree>
    <p:extLst>
      <p:ext uri="{BB962C8B-B14F-4D97-AF65-F5344CB8AC3E}">
        <p14:creationId xmlns:p14="http://schemas.microsoft.com/office/powerpoint/2010/main" val="25457228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My Account- </a:t>
            </a:r>
            <a:br>
              <a:rPr lang="en-US" dirty="0" smtClean="0"/>
            </a:br>
            <a:r>
              <a:rPr lang="en-US" dirty="0" smtClean="0"/>
              <a:t>Form 1095-A Download</a:t>
            </a:r>
            <a:endParaRPr lang="en-US" dirty="0"/>
          </a:p>
        </p:txBody>
      </p:sp>
      <p:pic>
        <p:nvPicPr>
          <p:cNvPr id="4" name="Content Placeholder 3" descr="Tax forms page showing downloads" title="Screen shot"/>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14400" y="1600200"/>
            <a:ext cx="7358934" cy="4297363"/>
          </a:xfrm>
        </p:spPr>
      </p:pic>
      <p:sp>
        <p:nvSpPr>
          <p:cNvPr id="6" name="Date Placeholder 3"/>
          <p:cNvSpPr>
            <a:spLocks noGrp="1"/>
          </p:cNvSpPr>
          <p:nvPr>
            <p:ph type="dt" sz="half" idx="2"/>
          </p:nvPr>
        </p:nvSpPr>
        <p:spPr/>
        <p:txBody>
          <a:bodyPr/>
          <a:lstStyle/>
          <a:p>
            <a:r>
              <a:rPr lang="en-US" smtClean="0"/>
              <a:t>January 2015</a:t>
            </a:r>
            <a:endParaRPr lang="en-US" dirty="0"/>
          </a:p>
        </p:txBody>
      </p:sp>
      <p:sp>
        <p:nvSpPr>
          <p:cNvPr id="7" name="Slide Number Placeholder 4"/>
          <p:cNvSpPr>
            <a:spLocks noGrp="1"/>
          </p:cNvSpPr>
          <p:nvPr>
            <p:ph type="sldNum" sz="quarter" idx="4"/>
          </p:nvPr>
        </p:nvSpPr>
        <p:spPr/>
        <p:txBody>
          <a:bodyPr/>
          <a:lstStyle/>
          <a:p>
            <a:fld id="{E8555075-F7D8-774D-92CE-0FFE5404D32F}" type="slidenum">
              <a:rPr lang="en-US" smtClean="0"/>
              <a:pPr/>
              <a:t>12</a:t>
            </a:fld>
            <a:endParaRPr lang="en-US" dirty="0"/>
          </a:p>
        </p:txBody>
      </p:sp>
      <p:pic>
        <p:nvPicPr>
          <p:cNvPr id="5" name="Content Placeholder 3" descr="Text box - What to do if you think your Form 1095-A is wrong" title="Text box - What to do if you think your Form 1095-A is wrong"/>
          <p:cNvPicPr>
            <a:picLocks noChangeAspect="1"/>
          </p:cNvPicPr>
          <p:nvPr/>
        </p:nvPicPr>
        <p:blipFill rotWithShape="1">
          <a:blip r:embed="rId3">
            <a:extLst>
              <a:ext uri="{28A0092B-C50C-407E-A947-70E740481C1C}">
                <a14:useLocalDpi xmlns:a14="http://schemas.microsoft.com/office/drawing/2010/main" val="0"/>
              </a:ext>
            </a:extLst>
          </a:blip>
          <a:srcRect l="41678" t="94312" r="27645" b="1938"/>
          <a:stretch/>
        </p:blipFill>
        <p:spPr>
          <a:xfrm>
            <a:off x="3810001" y="5638800"/>
            <a:ext cx="4176532" cy="414277"/>
          </a:xfrm>
          <a:prstGeom prst="rect">
            <a:avLst/>
          </a:prstGeom>
          <a:effectLst>
            <a:outerShdw blurRad="50800" dist="38100" dir="18900000" algn="bl" rotWithShape="0">
              <a:prstClr val="black">
                <a:alpha val="40000"/>
              </a:prstClr>
            </a:outerShdw>
          </a:effectLst>
        </p:spPr>
      </p:pic>
    </p:spTree>
    <p:extLst>
      <p:ext uri="{BB962C8B-B14F-4D97-AF65-F5344CB8AC3E}">
        <p14:creationId xmlns:p14="http://schemas.microsoft.com/office/powerpoint/2010/main" val="22816930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 1095-A Elements</a:t>
            </a:r>
            <a:endParaRPr lang="en-US" dirty="0"/>
          </a:p>
        </p:txBody>
      </p:sp>
      <p:grpSp>
        <p:nvGrpSpPr>
          <p:cNvPr id="6" name="Group 5" descr="Graphic with three boxes that describe form 1095-A elements&#10;&#10;First box text - Information about a tax filer or other relevant adult, and his/her tax household, who were enrolled in a Marketplace QHP&#10;&#10;Second text box - Information that can be used to complete a federal income tax return (e.g., monthly premium amount)&#10;&#10;Third text box - The amount of APTC that was paid to an issurer on a consumer's behalf" title="Graphic with three boxes that describe form 1095-A elements"/>
          <p:cNvGrpSpPr/>
          <p:nvPr/>
        </p:nvGrpSpPr>
        <p:grpSpPr>
          <a:xfrm>
            <a:off x="304800" y="1585947"/>
            <a:ext cx="8534400" cy="4065587"/>
            <a:chOff x="304800" y="1585947"/>
            <a:chExt cx="8534400" cy="4065587"/>
          </a:xfrm>
        </p:grpSpPr>
        <p:sp>
          <p:nvSpPr>
            <p:cNvPr id="27" name="Rectangle 6" descr="Graphic of empty text box" title="Graphic of empty text box"/>
            <p:cNvSpPr>
              <a:spLocks noChangeArrowheads="1"/>
            </p:cNvSpPr>
            <p:nvPr/>
          </p:nvSpPr>
          <p:spPr bwMode="gray">
            <a:xfrm>
              <a:off x="5891213" y="4956209"/>
              <a:ext cx="1838325" cy="695325"/>
            </a:xfrm>
            <a:prstGeom prst="rect">
              <a:avLst/>
            </a:prstGeom>
            <a:solidFill>
              <a:srgbClr val="CD5400">
                <a:alpha val="59999"/>
              </a:srgbClr>
            </a:solidFill>
            <a:ln w="19050">
              <a:solidFill>
                <a:srgbClr val="FFD004"/>
              </a:solidFill>
              <a:round/>
              <a:headEnd/>
              <a:tailEnd/>
            </a:ln>
          </p:spPr>
          <p:txBody>
            <a:bodyPr wrap="none" anchor="ctr"/>
            <a:lstStyle/>
            <a:p>
              <a:pPr>
                <a:defRPr/>
              </a:pPr>
              <a:endParaRPr lang="en-US" kern="0" dirty="0" smtClean="0">
                <a:solidFill>
                  <a:sysClr val="windowText" lastClr="000000"/>
                </a:solidFill>
                <a:latin typeface="Arial"/>
              </a:endParaRPr>
            </a:p>
          </p:txBody>
        </p:sp>
        <p:sp>
          <p:nvSpPr>
            <p:cNvPr id="28" name="Rectangle 7" descr="Graphic of empty text box" title="Graphic of empty text box"/>
            <p:cNvSpPr>
              <a:spLocks noChangeArrowheads="1"/>
            </p:cNvSpPr>
            <p:nvPr/>
          </p:nvSpPr>
          <p:spPr bwMode="gray">
            <a:xfrm>
              <a:off x="5951538" y="5018122"/>
              <a:ext cx="1717675" cy="571500"/>
            </a:xfrm>
            <a:prstGeom prst="rect">
              <a:avLst/>
            </a:prstGeom>
            <a:solidFill>
              <a:srgbClr val="FFD004"/>
            </a:solidFill>
            <a:ln w="19050">
              <a:solidFill>
                <a:srgbClr val="FFFFFF"/>
              </a:solidFill>
              <a:round/>
              <a:headEnd/>
              <a:tailEnd/>
            </a:ln>
          </p:spPr>
          <p:txBody>
            <a:bodyPr anchor="ctr"/>
            <a:lstStyle/>
            <a:p>
              <a:pPr>
                <a:defRPr/>
              </a:pPr>
              <a:endParaRPr lang="en-US" kern="0" dirty="0" smtClean="0">
                <a:solidFill>
                  <a:sysClr val="windowText" lastClr="000000"/>
                </a:solidFill>
                <a:latin typeface="Arial"/>
              </a:endParaRPr>
            </a:p>
          </p:txBody>
        </p:sp>
        <p:sp>
          <p:nvSpPr>
            <p:cNvPr id="29" name="Rectangle 6" descr="Graphic of empty text box" title="Graphic of empty text box"/>
            <p:cNvSpPr>
              <a:spLocks noChangeArrowheads="1"/>
            </p:cNvSpPr>
            <p:nvPr/>
          </p:nvSpPr>
          <p:spPr bwMode="gray">
            <a:xfrm>
              <a:off x="3651250" y="4956209"/>
              <a:ext cx="1838325" cy="695325"/>
            </a:xfrm>
            <a:prstGeom prst="rect">
              <a:avLst/>
            </a:prstGeom>
            <a:solidFill>
              <a:srgbClr val="CD5400">
                <a:alpha val="59999"/>
              </a:srgbClr>
            </a:solidFill>
            <a:ln w="19050">
              <a:solidFill>
                <a:srgbClr val="FFD004"/>
              </a:solidFill>
              <a:round/>
              <a:headEnd/>
              <a:tailEnd/>
            </a:ln>
          </p:spPr>
          <p:txBody>
            <a:bodyPr wrap="none" anchor="ctr"/>
            <a:lstStyle/>
            <a:p>
              <a:pPr>
                <a:defRPr/>
              </a:pPr>
              <a:endParaRPr lang="en-US" kern="0" dirty="0" smtClean="0">
                <a:solidFill>
                  <a:sysClr val="windowText" lastClr="000000"/>
                </a:solidFill>
                <a:latin typeface="Arial"/>
              </a:endParaRPr>
            </a:p>
          </p:txBody>
        </p:sp>
        <p:sp>
          <p:nvSpPr>
            <p:cNvPr id="30" name="Rectangle 7" descr="Graphic of empty text box" title="Graphic of empty text box"/>
            <p:cNvSpPr>
              <a:spLocks noChangeArrowheads="1"/>
            </p:cNvSpPr>
            <p:nvPr/>
          </p:nvSpPr>
          <p:spPr bwMode="gray">
            <a:xfrm>
              <a:off x="3711575" y="5018122"/>
              <a:ext cx="1717675" cy="571500"/>
            </a:xfrm>
            <a:prstGeom prst="rect">
              <a:avLst/>
            </a:prstGeom>
            <a:solidFill>
              <a:srgbClr val="FFD004"/>
            </a:solidFill>
            <a:ln w="19050">
              <a:solidFill>
                <a:srgbClr val="FFFFFF"/>
              </a:solidFill>
              <a:round/>
              <a:headEnd/>
              <a:tailEnd/>
            </a:ln>
          </p:spPr>
          <p:txBody>
            <a:bodyPr anchor="ctr"/>
            <a:lstStyle/>
            <a:p>
              <a:pPr>
                <a:defRPr/>
              </a:pPr>
              <a:endParaRPr lang="en-US" kern="0" dirty="0" smtClean="0">
                <a:solidFill>
                  <a:sysClr val="windowText" lastClr="000000"/>
                </a:solidFill>
                <a:latin typeface="Arial"/>
              </a:endParaRPr>
            </a:p>
          </p:txBody>
        </p:sp>
        <p:sp>
          <p:nvSpPr>
            <p:cNvPr id="31" name="Rectangle 6" descr="Graphic of empty text box" title="Graphic of empty text box"/>
            <p:cNvSpPr>
              <a:spLocks noChangeArrowheads="1"/>
            </p:cNvSpPr>
            <p:nvPr/>
          </p:nvSpPr>
          <p:spPr bwMode="gray">
            <a:xfrm>
              <a:off x="1414463" y="4956209"/>
              <a:ext cx="1838325" cy="695325"/>
            </a:xfrm>
            <a:prstGeom prst="rect">
              <a:avLst/>
            </a:prstGeom>
            <a:solidFill>
              <a:srgbClr val="CD5400">
                <a:alpha val="59999"/>
              </a:srgbClr>
            </a:solidFill>
            <a:ln w="19050">
              <a:solidFill>
                <a:srgbClr val="FFD004"/>
              </a:solidFill>
              <a:round/>
              <a:headEnd/>
              <a:tailEnd/>
            </a:ln>
          </p:spPr>
          <p:txBody>
            <a:bodyPr wrap="none" anchor="ctr"/>
            <a:lstStyle/>
            <a:p>
              <a:pPr>
                <a:defRPr/>
              </a:pPr>
              <a:endParaRPr lang="en-US" kern="0" dirty="0" smtClean="0">
                <a:solidFill>
                  <a:sysClr val="windowText" lastClr="000000"/>
                </a:solidFill>
                <a:latin typeface="Arial"/>
              </a:endParaRPr>
            </a:p>
          </p:txBody>
        </p:sp>
        <p:sp>
          <p:nvSpPr>
            <p:cNvPr id="32" name="Rectangle 7" descr="Graphic of empty text box" title="Graphic of empty text box"/>
            <p:cNvSpPr>
              <a:spLocks noChangeArrowheads="1"/>
            </p:cNvSpPr>
            <p:nvPr/>
          </p:nvSpPr>
          <p:spPr bwMode="gray">
            <a:xfrm>
              <a:off x="1474788" y="5018122"/>
              <a:ext cx="1717675" cy="571500"/>
            </a:xfrm>
            <a:prstGeom prst="rect">
              <a:avLst/>
            </a:prstGeom>
            <a:solidFill>
              <a:srgbClr val="FFD004"/>
            </a:solidFill>
            <a:ln w="19050">
              <a:solidFill>
                <a:srgbClr val="FFFFFF"/>
              </a:solidFill>
              <a:round/>
              <a:headEnd/>
              <a:tailEnd/>
            </a:ln>
          </p:spPr>
          <p:txBody>
            <a:bodyPr anchor="ctr"/>
            <a:lstStyle/>
            <a:p>
              <a:pPr>
                <a:defRPr/>
              </a:pPr>
              <a:endParaRPr lang="en-US" kern="0" dirty="0" smtClean="0">
                <a:solidFill>
                  <a:sysClr val="windowText" lastClr="000000"/>
                </a:solidFill>
                <a:latin typeface="Arial"/>
              </a:endParaRPr>
            </a:p>
          </p:txBody>
        </p:sp>
        <p:grpSp>
          <p:nvGrpSpPr>
            <p:cNvPr id="33" name="Group 95"/>
            <p:cNvGrpSpPr>
              <a:grpSpLocks/>
            </p:cNvGrpSpPr>
            <p:nvPr/>
          </p:nvGrpSpPr>
          <p:grpSpPr bwMode="auto">
            <a:xfrm>
              <a:off x="304800" y="3792572"/>
              <a:ext cx="8534400" cy="1350962"/>
              <a:chOff x="192" y="2697"/>
              <a:chExt cx="5376" cy="851"/>
            </a:xfrm>
            <a:solidFill>
              <a:srgbClr val="084A9C"/>
            </a:solidFill>
          </p:grpSpPr>
          <p:sp>
            <p:nvSpPr>
              <p:cNvPr id="34" name="Freeform 8"/>
              <p:cNvSpPr>
                <a:spLocks/>
              </p:cNvSpPr>
              <p:nvPr/>
            </p:nvSpPr>
            <p:spPr bwMode="gray">
              <a:xfrm>
                <a:off x="192" y="2697"/>
                <a:ext cx="5376" cy="521"/>
              </a:xfrm>
              <a:custGeom>
                <a:avLst/>
                <a:gdLst>
                  <a:gd name="T0" fmla="*/ 13681 w 3370"/>
                  <a:gd name="T1" fmla="*/ 702 h 449"/>
                  <a:gd name="T2" fmla="*/ 0 w 3370"/>
                  <a:gd name="T3" fmla="*/ 702 h 449"/>
                  <a:gd name="T4" fmla="*/ 1324 w 3370"/>
                  <a:gd name="T5" fmla="*/ 0 h 449"/>
                  <a:gd name="T6" fmla="*/ 12358 w 3370"/>
                  <a:gd name="T7" fmla="*/ 0 h 449"/>
                  <a:gd name="T8" fmla="*/ 13681 w 3370"/>
                  <a:gd name="T9" fmla="*/ 702 h 449"/>
                  <a:gd name="T10" fmla="*/ 0 60000 65536"/>
                  <a:gd name="T11" fmla="*/ 0 60000 65536"/>
                  <a:gd name="T12" fmla="*/ 0 60000 65536"/>
                  <a:gd name="T13" fmla="*/ 0 60000 65536"/>
                  <a:gd name="T14" fmla="*/ 0 60000 65536"/>
                  <a:gd name="T15" fmla="*/ 0 w 3370"/>
                  <a:gd name="T16" fmla="*/ 0 h 449"/>
                  <a:gd name="T17" fmla="*/ 3370 w 3370"/>
                  <a:gd name="T18" fmla="*/ 449 h 449"/>
                </a:gdLst>
                <a:ahLst/>
                <a:cxnLst>
                  <a:cxn ang="T10">
                    <a:pos x="T0" y="T1"/>
                  </a:cxn>
                  <a:cxn ang="T11">
                    <a:pos x="T2" y="T3"/>
                  </a:cxn>
                  <a:cxn ang="T12">
                    <a:pos x="T4" y="T5"/>
                  </a:cxn>
                  <a:cxn ang="T13">
                    <a:pos x="T6" y="T7"/>
                  </a:cxn>
                  <a:cxn ang="T14">
                    <a:pos x="T8" y="T9"/>
                  </a:cxn>
                </a:cxnLst>
                <a:rect l="T15" t="T16" r="T17" b="T18"/>
                <a:pathLst>
                  <a:path w="3370" h="449">
                    <a:moveTo>
                      <a:pt x="3370" y="449"/>
                    </a:moveTo>
                    <a:lnTo>
                      <a:pt x="0" y="449"/>
                    </a:lnTo>
                    <a:lnTo>
                      <a:pt x="326" y="0"/>
                    </a:lnTo>
                    <a:lnTo>
                      <a:pt x="3044" y="0"/>
                    </a:lnTo>
                    <a:lnTo>
                      <a:pt x="3370" y="449"/>
                    </a:lnTo>
                    <a:close/>
                  </a:path>
                </a:pathLst>
              </a:custGeom>
              <a:grpFill/>
              <a:ln w="19050">
                <a:solidFill>
                  <a:srgbClr val="FFFFFF"/>
                </a:solidFill>
                <a:round/>
                <a:headEnd/>
                <a:tailEnd/>
              </a:ln>
            </p:spPr>
            <p:txBody>
              <a:bodyPr wrap="none" anchor="ctr"/>
              <a:lstStyle/>
              <a:p>
                <a:pPr>
                  <a:defRPr/>
                </a:pPr>
                <a:endParaRPr lang="en-US" kern="0" dirty="0" smtClean="0">
                  <a:solidFill>
                    <a:sysClr val="windowText" lastClr="000000"/>
                  </a:solidFill>
                  <a:latin typeface="Arial"/>
                </a:endParaRPr>
              </a:p>
            </p:txBody>
          </p:sp>
          <p:sp>
            <p:nvSpPr>
              <p:cNvPr id="35" name="Rectangle 9"/>
              <p:cNvSpPr>
                <a:spLocks noChangeArrowheads="1"/>
              </p:cNvSpPr>
              <p:nvPr/>
            </p:nvSpPr>
            <p:spPr bwMode="gray">
              <a:xfrm>
                <a:off x="192" y="3212"/>
                <a:ext cx="5376" cy="336"/>
              </a:xfrm>
              <a:prstGeom prst="rect">
                <a:avLst/>
              </a:prstGeom>
              <a:grpFill/>
              <a:ln w="19050">
                <a:solidFill>
                  <a:srgbClr val="FFFFFF"/>
                </a:solidFill>
                <a:miter lim="800000"/>
                <a:headEnd/>
                <a:tailEnd/>
              </a:ln>
            </p:spPr>
            <p:txBody>
              <a:bodyPr wrap="none" anchor="ctr"/>
              <a:lstStyle/>
              <a:p>
                <a:pPr>
                  <a:defRPr/>
                </a:pPr>
                <a:endParaRPr lang="en-US" kern="0" dirty="0" smtClean="0">
                  <a:solidFill>
                    <a:sysClr val="windowText" lastClr="000000"/>
                  </a:solidFill>
                  <a:latin typeface="Arial"/>
                </a:endParaRPr>
              </a:p>
            </p:txBody>
          </p:sp>
        </p:grpSp>
        <p:sp>
          <p:nvSpPr>
            <p:cNvPr id="36" name="Rectangle 16"/>
            <p:cNvSpPr>
              <a:spLocks noChangeArrowheads="1"/>
            </p:cNvSpPr>
            <p:nvPr/>
          </p:nvSpPr>
          <p:spPr bwMode="gray">
            <a:xfrm>
              <a:off x="5891213" y="1585947"/>
              <a:ext cx="1838325" cy="2625725"/>
            </a:xfrm>
            <a:prstGeom prst="rect">
              <a:avLst/>
            </a:prstGeom>
            <a:solidFill>
              <a:srgbClr val="CD5400">
                <a:alpha val="59999"/>
              </a:srgbClr>
            </a:solidFill>
            <a:ln w="19050">
              <a:solidFill>
                <a:srgbClr val="FFD004"/>
              </a:solidFill>
              <a:round/>
              <a:headEnd/>
              <a:tailEnd/>
            </a:ln>
          </p:spPr>
          <p:txBody>
            <a:bodyPr wrap="none" anchor="ctr"/>
            <a:lstStyle/>
            <a:p>
              <a:pPr>
                <a:defRPr/>
              </a:pPr>
              <a:endParaRPr lang="en-US" kern="0" dirty="0" smtClean="0">
                <a:solidFill>
                  <a:sysClr val="windowText" lastClr="000000"/>
                </a:solidFill>
                <a:latin typeface="Arial"/>
              </a:endParaRPr>
            </a:p>
          </p:txBody>
        </p:sp>
        <p:sp>
          <p:nvSpPr>
            <p:cNvPr id="37" name="Rectangle 24"/>
            <p:cNvSpPr>
              <a:spLocks noChangeArrowheads="1"/>
            </p:cNvSpPr>
            <p:nvPr/>
          </p:nvSpPr>
          <p:spPr bwMode="gray">
            <a:xfrm>
              <a:off x="5951538" y="1647860"/>
              <a:ext cx="1717675" cy="2560638"/>
            </a:xfrm>
            <a:prstGeom prst="rect">
              <a:avLst/>
            </a:prstGeom>
            <a:solidFill>
              <a:srgbClr val="FFD004"/>
            </a:solidFill>
            <a:ln w="19050">
              <a:solidFill>
                <a:srgbClr val="FFFFFF"/>
              </a:solidFill>
              <a:round/>
              <a:headEnd/>
              <a:tailEnd/>
            </a:ln>
          </p:spPr>
          <p:txBody>
            <a:bodyPr anchor="ctr"/>
            <a:lstStyle/>
            <a:p>
              <a:pPr>
                <a:defRPr/>
              </a:pPr>
              <a:endParaRPr lang="en-US" kern="0" dirty="0" smtClean="0">
                <a:solidFill>
                  <a:sysClr val="windowText" lastClr="000000"/>
                </a:solidFill>
                <a:latin typeface="Arial"/>
              </a:endParaRPr>
            </a:p>
          </p:txBody>
        </p:sp>
        <p:sp>
          <p:nvSpPr>
            <p:cNvPr id="38" name="Text Box 27"/>
            <p:cNvSpPr txBox="1">
              <a:spLocks noChangeArrowheads="1"/>
            </p:cNvSpPr>
            <p:nvPr/>
          </p:nvSpPr>
          <p:spPr bwMode="gray">
            <a:xfrm>
              <a:off x="5928633" y="2027179"/>
              <a:ext cx="182880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1600">
                  <a:solidFill>
                    <a:schemeClr val="tx1"/>
                  </a:solidFill>
                  <a:latin typeface="Arial" charset="0"/>
                  <a:cs typeface="Arial Unicode MS" charset="0"/>
                </a:defRPr>
              </a:lvl1pPr>
              <a:lvl2pPr marL="742950" indent="-285750" eaLnBrk="0" hangingPunct="0">
                <a:defRPr sz="1600">
                  <a:solidFill>
                    <a:schemeClr val="tx1"/>
                  </a:solidFill>
                  <a:latin typeface="Arial" charset="0"/>
                  <a:cs typeface="Arial Unicode MS" charset="0"/>
                </a:defRPr>
              </a:lvl2pPr>
              <a:lvl3pPr marL="1143000" indent="-228600" eaLnBrk="0" hangingPunct="0">
                <a:defRPr sz="1600">
                  <a:solidFill>
                    <a:schemeClr val="tx1"/>
                  </a:solidFill>
                  <a:latin typeface="Arial" charset="0"/>
                  <a:cs typeface="Arial Unicode MS" charset="0"/>
                </a:defRPr>
              </a:lvl3pPr>
              <a:lvl4pPr marL="1600200" indent="-228600" eaLnBrk="0" hangingPunct="0">
                <a:defRPr sz="1600">
                  <a:solidFill>
                    <a:schemeClr val="tx1"/>
                  </a:solidFill>
                  <a:latin typeface="Arial" charset="0"/>
                  <a:cs typeface="Arial Unicode MS" charset="0"/>
                </a:defRPr>
              </a:lvl4pPr>
              <a:lvl5pPr marL="2057400" indent="-228600" eaLnBrk="0" hangingPunct="0">
                <a:defRPr sz="1600">
                  <a:solidFill>
                    <a:schemeClr val="tx1"/>
                  </a:solidFill>
                  <a:latin typeface="Arial" charset="0"/>
                  <a:cs typeface="Arial Unicode MS" charset="0"/>
                </a:defRPr>
              </a:lvl5pPr>
              <a:lvl6pPr marL="2514600" indent="-228600" algn="ctr" eaLnBrk="0" fontAlgn="base" hangingPunct="0">
                <a:spcBef>
                  <a:spcPct val="0"/>
                </a:spcBef>
                <a:spcAft>
                  <a:spcPct val="0"/>
                </a:spcAft>
                <a:defRPr sz="1600">
                  <a:solidFill>
                    <a:schemeClr val="tx1"/>
                  </a:solidFill>
                  <a:latin typeface="Arial" charset="0"/>
                  <a:cs typeface="Arial Unicode MS" charset="0"/>
                </a:defRPr>
              </a:lvl6pPr>
              <a:lvl7pPr marL="2971800" indent="-228600" algn="ctr" eaLnBrk="0" fontAlgn="base" hangingPunct="0">
                <a:spcBef>
                  <a:spcPct val="0"/>
                </a:spcBef>
                <a:spcAft>
                  <a:spcPct val="0"/>
                </a:spcAft>
                <a:defRPr sz="1600">
                  <a:solidFill>
                    <a:schemeClr val="tx1"/>
                  </a:solidFill>
                  <a:latin typeface="Arial" charset="0"/>
                  <a:cs typeface="Arial Unicode MS" charset="0"/>
                </a:defRPr>
              </a:lvl7pPr>
              <a:lvl8pPr marL="3429000" indent="-228600" algn="ctr" eaLnBrk="0" fontAlgn="base" hangingPunct="0">
                <a:spcBef>
                  <a:spcPct val="0"/>
                </a:spcBef>
                <a:spcAft>
                  <a:spcPct val="0"/>
                </a:spcAft>
                <a:defRPr sz="1600">
                  <a:solidFill>
                    <a:schemeClr val="tx1"/>
                  </a:solidFill>
                  <a:latin typeface="Arial" charset="0"/>
                  <a:cs typeface="Arial Unicode MS" charset="0"/>
                </a:defRPr>
              </a:lvl8pPr>
              <a:lvl9pPr marL="3886200" indent="-228600" algn="ctr" eaLnBrk="0" fontAlgn="base" hangingPunct="0">
                <a:spcBef>
                  <a:spcPct val="0"/>
                </a:spcBef>
                <a:spcAft>
                  <a:spcPct val="0"/>
                </a:spcAft>
                <a:defRPr sz="1600">
                  <a:solidFill>
                    <a:schemeClr val="tx1"/>
                  </a:solidFill>
                  <a:latin typeface="Arial" charset="0"/>
                  <a:cs typeface="Arial Unicode MS" charset="0"/>
                </a:defRPr>
              </a:lvl9pPr>
            </a:lstStyle>
            <a:p>
              <a:pPr algn="ctr" eaLnBrk="1" hangingPunct="1"/>
              <a:r>
                <a:rPr lang="en-US" sz="1800" dirty="0">
                  <a:latin typeface="+mn-lt"/>
                </a:rPr>
                <a:t>The amount of </a:t>
              </a:r>
              <a:r>
                <a:rPr lang="en-US" sz="1800" dirty="0" smtClean="0">
                  <a:latin typeface="+mn-lt"/>
                </a:rPr>
                <a:t>APTC </a:t>
              </a:r>
              <a:r>
                <a:rPr lang="en-US" sz="1800" dirty="0">
                  <a:latin typeface="+mn-lt"/>
                </a:rPr>
                <a:t>that </a:t>
              </a:r>
              <a:r>
                <a:rPr lang="en-US" sz="1800" dirty="0" smtClean="0">
                  <a:latin typeface="+mn-lt"/>
                </a:rPr>
                <a:t>was paid </a:t>
              </a:r>
              <a:r>
                <a:rPr lang="en-US" sz="1800" dirty="0">
                  <a:latin typeface="+mn-lt"/>
                </a:rPr>
                <a:t>to </a:t>
              </a:r>
              <a:r>
                <a:rPr lang="en-US" sz="1800" dirty="0" smtClean="0">
                  <a:latin typeface="+mn-lt"/>
                </a:rPr>
                <a:t>an issuer on a consumer’s behalf</a:t>
              </a:r>
              <a:endParaRPr lang="en-US" sz="1800" kern="0" dirty="0">
                <a:solidFill>
                  <a:sysClr val="windowText" lastClr="000000"/>
                </a:solidFill>
                <a:latin typeface="+mn-lt"/>
              </a:endParaRPr>
            </a:p>
          </p:txBody>
        </p:sp>
        <p:sp>
          <p:nvSpPr>
            <p:cNvPr id="40" name="Rectangle 15"/>
            <p:cNvSpPr>
              <a:spLocks noChangeArrowheads="1"/>
            </p:cNvSpPr>
            <p:nvPr/>
          </p:nvSpPr>
          <p:spPr bwMode="gray">
            <a:xfrm>
              <a:off x="3651250" y="1585947"/>
              <a:ext cx="1838325" cy="2625725"/>
            </a:xfrm>
            <a:prstGeom prst="rect">
              <a:avLst/>
            </a:prstGeom>
            <a:solidFill>
              <a:srgbClr val="CD5400">
                <a:alpha val="59999"/>
              </a:srgbClr>
            </a:solidFill>
            <a:ln w="19050">
              <a:solidFill>
                <a:srgbClr val="FFD004"/>
              </a:solidFill>
              <a:round/>
              <a:headEnd/>
              <a:tailEnd/>
            </a:ln>
          </p:spPr>
          <p:txBody>
            <a:bodyPr wrap="none" anchor="ctr"/>
            <a:lstStyle/>
            <a:p>
              <a:pPr>
                <a:defRPr/>
              </a:pPr>
              <a:endParaRPr lang="en-US" kern="0" dirty="0" smtClean="0">
                <a:solidFill>
                  <a:sysClr val="windowText" lastClr="000000"/>
                </a:solidFill>
                <a:latin typeface="Arial"/>
              </a:endParaRPr>
            </a:p>
          </p:txBody>
        </p:sp>
        <p:sp>
          <p:nvSpPr>
            <p:cNvPr id="41" name="Rectangle 22"/>
            <p:cNvSpPr>
              <a:spLocks noChangeArrowheads="1"/>
            </p:cNvSpPr>
            <p:nvPr/>
          </p:nvSpPr>
          <p:spPr bwMode="gray">
            <a:xfrm>
              <a:off x="3711575" y="1647860"/>
              <a:ext cx="1717675" cy="2560638"/>
            </a:xfrm>
            <a:prstGeom prst="rect">
              <a:avLst/>
            </a:prstGeom>
            <a:solidFill>
              <a:srgbClr val="FFD004"/>
            </a:solidFill>
            <a:ln w="19050">
              <a:solidFill>
                <a:srgbClr val="FFFFFF"/>
              </a:solidFill>
              <a:round/>
              <a:headEnd/>
              <a:tailEnd/>
            </a:ln>
          </p:spPr>
          <p:txBody>
            <a:bodyPr anchor="ctr"/>
            <a:lstStyle/>
            <a:p>
              <a:pPr>
                <a:defRPr/>
              </a:pPr>
              <a:endParaRPr lang="en-US" kern="0" dirty="0" smtClean="0">
                <a:solidFill>
                  <a:sysClr val="windowText" lastClr="000000"/>
                </a:solidFill>
              </a:endParaRPr>
            </a:p>
          </p:txBody>
        </p:sp>
        <p:sp>
          <p:nvSpPr>
            <p:cNvPr id="42" name="Text Box 26"/>
            <p:cNvSpPr txBox="1">
              <a:spLocks noChangeArrowheads="1"/>
            </p:cNvSpPr>
            <p:nvPr/>
          </p:nvSpPr>
          <p:spPr bwMode="gray">
            <a:xfrm>
              <a:off x="3677785" y="1611683"/>
              <a:ext cx="182880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1600">
                  <a:solidFill>
                    <a:schemeClr val="tx1"/>
                  </a:solidFill>
                  <a:latin typeface="Arial" charset="0"/>
                  <a:cs typeface="Arial Unicode MS" charset="0"/>
                </a:defRPr>
              </a:lvl1pPr>
              <a:lvl2pPr marL="742950" indent="-285750" eaLnBrk="0" hangingPunct="0">
                <a:defRPr sz="1600">
                  <a:solidFill>
                    <a:schemeClr val="tx1"/>
                  </a:solidFill>
                  <a:latin typeface="Arial" charset="0"/>
                  <a:cs typeface="Arial Unicode MS" charset="0"/>
                </a:defRPr>
              </a:lvl2pPr>
              <a:lvl3pPr marL="1143000" indent="-228600" eaLnBrk="0" hangingPunct="0">
                <a:defRPr sz="1600">
                  <a:solidFill>
                    <a:schemeClr val="tx1"/>
                  </a:solidFill>
                  <a:latin typeface="Arial" charset="0"/>
                  <a:cs typeface="Arial Unicode MS" charset="0"/>
                </a:defRPr>
              </a:lvl3pPr>
              <a:lvl4pPr marL="1600200" indent="-228600" eaLnBrk="0" hangingPunct="0">
                <a:defRPr sz="1600">
                  <a:solidFill>
                    <a:schemeClr val="tx1"/>
                  </a:solidFill>
                  <a:latin typeface="Arial" charset="0"/>
                  <a:cs typeface="Arial Unicode MS" charset="0"/>
                </a:defRPr>
              </a:lvl4pPr>
              <a:lvl5pPr marL="2057400" indent="-228600" eaLnBrk="0" hangingPunct="0">
                <a:defRPr sz="1600">
                  <a:solidFill>
                    <a:schemeClr val="tx1"/>
                  </a:solidFill>
                  <a:latin typeface="Arial" charset="0"/>
                  <a:cs typeface="Arial Unicode MS" charset="0"/>
                </a:defRPr>
              </a:lvl5pPr>
              <a:lvl6pPr marL="2514600" indent="-228600" algn="ctr" eaLnBrk="0" fontAlgn="base" hangingPunct="0">
                <a:spcBef>
                  <a:spcPct val="0"/>
                </a:spcBef>
                <a:spcAft>
                  <a:spcPct val="0"/>
                </a:spcAft>
                <a:defRPr sz="1600">
                  <a:solidFill>
                    <a:schemeClr val="tx1"/>
                  </a:solidFill>
                  <a:latin typeface="Arial" charset="0"/>
                  <a:cs typeface="Arial Unicode MS" charset="0"/>
                </a:defRPr>
              </a:lvl6pPr>
              <a:lvl7pPr marL="2971800" indent="-228600" algn="ctr" eaLnBrk="0" fontAlgn="base" hangingPunct="0">
                <a:spcBef>
                  <a:spcPct val="0"/>
                </a:spcBef>
                <a:spcAft>
                  <a:spcPct val="0"/>
                </a:spcAft>
                <a:defRPr sz="1600">
                  <a:solidFill>
                    <a:schemeClr val="tx1"/>
                  </a:solidFill>
                  <a:latin typeface="Arial" charset="0"/>
                  <a:cs typeface="Arial Unicode MS" charset="0"/>
                </a:defRPr>
              </a:lvl7pPr>
              <a:lvl8pPr marL="3429000" indent="-228600" algn="ctr" eaLnBrk="0" fontAlgn="base" hangingPunct="0">
                <a:spcBef>
                  <a:spcPct val="0"/>
                </a:spcBef>
                <a:spcAft>
                  <a:spcPct val="0"/>
                </a:spcAft>
                <a:defRPr sz="1600">
                  <a:solidFill>
                    <a:schemeClr val="tx1"/>
                  </a:solidFill>
                  <a:latin typeface="Arial" charset="0"/>
                  <a:cs typeface="Arial Unicode MS" charset="0"/>
                </a:defRPr>
              </a:lvl8pPr>
              <a:lvl9pPr marL="3886200" indent="-228600" algn="ctr" eaLnBrk="0" fontAlgn="base" hangingPunct="0">
                <a:spcBef>
                  <a:spcPct val="0"/>
                </a:spcBef>
                <a:spcAft>
                  <a:spcPct val="0"/>
                </a:spcAft>
                <a:defRPr sz="1600">
                  <a:solidFill>
                    <a:schemeClr val="tx1"/>
                  </a:solidFill>
                  <a:latin typeface="Arial" charset="0"/>
                  <a:cs typeface="Arial Unicode MS" charset="0"/>
                </a:defRPr>
              </a:lvl9pPr>
            </a:lstStyle>
            <a:p>
              <a:pPr lvl="0" algn="ctr" eaLnBrk="1" hangingPunct="1"/>
              <a:r>
                <a:rPr lang="en-US" sz="1800" dirty="0" smtClean="0">
                  <a:latin typeface="+mn-lt"/>
                </a:rPr>
                <a:t>Information that can be used to complete a federal income tax return (e.g., monthly premium amount)</a:t>
              </a:r>
              <a:endParaRPr lang="en-US" sz="1800" dirty="0">
                <a:latin typeface="+mn-lt"/>
              </a:endParaRPr>
            </a:p>
          </p:txBody>
        </p:sp>
        <p:sp>
          <p:nvSpPr>
            <p:cNvPr id="45" name="Rectangle 14"/>
            <p:cNvSpPr>
              <a:spLocks noChangeArrowheads="1"/>
            </p:cNvSpPr>
            <p:nvPr/>
          </p:nvSpPr>
          <p:spPr bwMode="gray">
            <a:xfrm>
              <a:off x="1414463" y="1585947"/>
              <a:ext cx="1838325" cy="2625725"/>
            </a:xfrm>
            <a:prstGeom prst="rect">
              <a:avLst/>
            </a:prstGeom>
            <a:solidFill>
              <a:srgbClr val="CD5400">
                <a:alpha val="59999"/>
              </a:srgbClr>
            </a:solidFill>
            <a:ln w="19050">
              <a:solidFill>
                <a:srgbClr val="FFD004"/>
              </a:solidFill>
              <a:round/>
              <a:headEnd/>
              <a:tailEnd/>
            </a:ln>
          </p:spPr>
          <p:txBody>
            <a:bodyPr wrap="none" anchor="ctr"/>
            <a:lstStyle/>
            <a:p>
              <a:pPr>
                <a:defRPr/>
              </a:pPr>
              <a:endParaRPr lang="en-US" kern="0" dirty="0" smtClean="0">
                <a:solidFill>
                  <a:sysClr val="windowText" lastClr="000000"/>
                </a:solidFill>
              </a:endParaRPr>
            </a:p>
          </p:txBody>
        </p:sp>
        <p:sp>
          <p:nvSpPr>
            <p:cNvPr id="46" name="Rectangle 19"/>
            <p:cNvSpPr>
              <a:spLocks noChangeArrowheads="1"/>
            </p:cNvSpPr>
            <p:nvPr/>
          </p:nvSpPr>
          <p:spPr bwMode="gray">
            <a:xfrm>
              <a:off x="1474788" y="1647860"/>
              <a:ext cx="1717675" cy="2560638"/>
            </a:xfrm>
            <a:prstGeom prst="rect">
              <a:avLst/>
            </a:prstGeom>
            <a:solidFill>
              <a:srgbClr val="FFD004"/>
            </a:solidFill>
            <a:ln w="19050">
              <a:solidFill>
                <a:srgbClr val="FFFFFF"/>
              </a:solidFill>
              <a:round/>
              <a:headEnd/>
              <a:tailEnd/>
            </a:ln>
          </p:spPr>
          <p:txBody>
            <a:bodyPr anchor="ctr"/>
            <a:lstStyle/>
            <a:p>
              <a:pPr>
                <a:defRPr/>
              </a:pPr>
              <a:endParaRPr lang="en-US" kern="0" dirty="0" smtClean="0">
                <a:solidFill>
                  <a:sysClr val="windowText" lastClr="000000"/>
                </a:solidFill>
                <a:latin typeface="Arial"/>
              </a:endParaRPr>
            </a:p>
          </p:txBody>
        </p:sp>
        <p:sp>
          <p:nvSpPr>
            <p:cNvPr id="47" name="Text Box 21"/>
            <p:cNvSpPr txBox="1">
              <a:spLocks noChangeArrowheads="1"/>
            </p:cNvSpPr>
            <p:nvPr/>
          </p:nvSpPr>
          <p:spPr bwMode="gray">
            <a:xfrm>
              <a:off x="1474788" y="1605677"/>
              <a:ext cx="1717675" cy="2585323"/>
            </a:xfrm>
            <a:prstGeom prst="rect">
              <a:avLst/>
            </a:prstGeom>
            <a:solidFill>
              <a:srgbClr val="FFD004"/>
            </a:solidFill>
            <a:ln>
              <a:noFill/>
            </a:ln>
            <a:extLst/>
          </p:spPr>
          <p:txBody>
            <a:bodyPr wrap="square" anchor="ctr">
              <a:spAutoFit/>
            </a:bodyPr>
            <a:lstStyle>
              <a:lvl1pPr eaLnBrk="0" hangingPunct="0">
                <a:defRPr sz="1600">
                  <a:solidFill>
                    <a:schemeClr val="tx1"/>
                  </a:solidFill>
                  <a:latin typeface="Arial" charset="0"/>
                  <a:cs typeface="Arial Unicode MS" charset="0"/>
                </a:defRPr>
              </a:lvl1pPr>
              <a:lvl2pPr marL="742950" indent="-285750" eaLnBrk="0" hangingPunct="0">
                <a:defRPr sz="1600">
                  <a:solidFill>
                    <a:schemeClr val="tx1"/>
                  </a:solidFill>
                  <a:latin typeface="Arial" charset="0"/>
                  <a:cs typeface="Arial Unicode MS" charset="0"/>
                </a:defRPr>
              </a:lvl2pPr>
              <a:lvl3pPr marL="1143000" indent="-228600" eaLnBrk="0" hangingPunct="0">
                <a:defRPr sz="1600">
                  <a:solidFill>
                    <a:schemeClr val="tx1"/>
                  </a:solidFill>
                  <a:latin typeface="Arial" charset="0"/>
                  <a:cs typeface="Arial Unicode MS" charset="0"/>
                </a:defRPr>
              </a:lvl3pPr>
              <a:lvl4pPr marL="1600200" indent="-228600" eaLnBrk="0" hangingPunct="0">
                <a:defRPr sz="1600">
                  <a:solidFill>
                    <a:schemeClr val="tx1"/>
                  </a:solidFill>
                  <a:latin typeface="Arial" charset="0"/>
                  <a:cs typeface="Arial Unicode MS" charset="0"/>
                </a:defRPr>
              </a:lvl4pPr>
              <a:lvl5pPr marL="2057400" indent="-228600" eaLnBrk="0" hangingPunct="0">
                <a:defRPr sz="1600">
                  <a:solidFill>
                    <a:schemeClr val="tx1"/>
                  </a:solidFill>
                  <a:latin typeface="Arial" charset="0"/>
                  <a:cs typeface="Arial Unicode MS" charset="0"/>
                </a:defRPr>
              </a:lvl5pPr>
              <a:lvl6pPr marL="2514600" indent="-228600" algn="ctr" eaLnBrk="0" fontAlgn="base" hangingPunct="0">
                <a:spcBef>
                  <a:spcPct val="0"/>
                </a:spcBef>
                <a:spcAft>
                  <a:spcPct val="0"/>
                </a:spcAft>
                <a:defRPr sz="1600">
                  <a:solidFill>
                    <a:schemeClr val="tx1"/>
                  </a:solidFill>
                  <a:latin typeface="Arial" charset="0"/>
                  <a:cs typeface="Arial Unicode MS" charset="0"/>
                </a:defRPr>
              </a:lvl6pPr>
              <a:lvl7pPr marL="2971800" indent="-228600" algn="ctr" eaLnBrk="0" fontAlgn="base" hangingPunct="0">
                <a:spcBef>
                  <a:spcPct val="0"/>
                </a:spcBef>
                <a:spcAft>
                  <a:spcPct val="0"/>
                </a:spcAft>
                <a:defRPr sz="1600">
                  <a:solidFill>
                    <a:schemeClr val="tx1"/>
                  </a:solidFill>
                  <a:latin typeface="Arial" charset="0"/>
                  <a:cs typeface="Arial Unicode MS" charset="0"/>
                </a:defRPr>
              </a:lvl7pPr>
              <a:lvl8pPr marL="3429000" indent="-228600" algn="ctr" eaLnBrk="0" fontAlgn="base" hangingPunct="0">
                <a:spcBef>
                  <a:spcPct val="0"/>
                </a:spcBef>
                <a:spcAft>
                  <a:spcPct val="0"/>
                </a:spcAft>
                <a:defRPr sz="1600">
                  <a:solidFill>
                    <a:schemeClr val="tx1"/>
                  </a:solidFill>
                  <a:latin typeface="Arial" charset="0"/>
                  <a:cs typeface="Arial Unicode MS" charset="0"/>
                </a:defRPr>
              </a:lvl8pPr>
              <a:lvl9pPr marL="3886200" indent="-228600" algn="ctr" eaLnBrk="0" fontAlgn="base" hangingPunct="0">
                <a:spcBef>
                  <a:spcPct val="0"/>
                </a:spcBef>
                <a:spcAft>
                  <a:spcPct val="0"/>
                </a:spcAft>
                <a:defRPr sz="1600">
                  <a:solidFill>
                    <a:schemeClr val="tx1"/>
                  </a:solidFill>
                  <a:latin typeface="Arial" charset="0"/>
                  <a:cs typeface="Arial Unicode MS" charset="0"/>
                </a:defRPr>
              </a:lvl9pPr>
            </a:lstStyle>
            <a:p>
              <a:pPr lvl="0" algn="ctr" eaLnBrk="1" hangingPunct="1"/>
              <a:r>
                <a:rPr lang="en-US" sz="1800" dirty="0">
                  <a:latin typeface="+mn-lt"/>
                </a:rPr>
                <a:t>Information </a:t>
              </a:r>
              <a:r>
                <a:rPr lang="en-US" sz="1800" dirty="0" smtClean="0">
                  <a:latin typeface="+mn-lt"/>
                </a:rPr>
                <a:t>about a tax filer or other relevant adult, and his/her tax household, who </a:t>
              </a:r>
              <a:r>
                <a:rPr lang="en-US" sz="1800" dirty="0">
                  <a:latin typeface="+mn-lt"/>
                </a:rPr>
                <a:t>were enrolled in a Marketplace </a:t>
              </a:r>
              <a:r>
                <a:rPr lang="en-US" sz="1800" dirty="0" smtClean="0">
                  <a:latin typeface="+mn-lt"/>
                </a:rPr>
                <a:t>QHP  </a:t>
              </a:r>
              <a:endParaRPr lang="en-US" sz="1800" dirty="0">
                <a:latin typeface="+mn-lt"/>
              </a:endParaRPr>
            </a:p>
          </p:txBody>
        </p:sp>
      </p:grpSp>
      <p:sp>
        <p:nvSpPr>
          <p:cNvPr id="4" name="Date Placeholder 3"/>
          <p:cNvSpPr>
            <a:spLocks noGrp="1"/>
          </p:cNvSpPr>
          <p:nvPr>
            <p:ph type="dt" sz="half" idx="2"/>
          </p:nvPr>
        </p:nvSpPr>
        <p:spPr/>
        <p:txBody>
          <a:bodyPr/>
          <a:lstStyle/>
          <a:p>
            <a:r>
              <a:rPr lang="en-US" smtClean="0"/>
              <a:t>January 2015</a:t>
            </a:r>
            <a:endParaRPr lang="en-US" dirty="0"/>
          </a:p>
        </p:txBody>
      </p:sp>
      <p:sp>
        <p:nvSpPr>
          <p:cNvPr id="5" name="Slide Number Placeholder 4"/>
          <p:cNvSpPr>
            <a:spLocks noGrp="1"/>
          </p:cNvSpPr>
          <p:nvPr>
            <p:ph type="sldNum" sz="quarter" idx="4"/>
          </p:nvPr>
        </p:nvSpPr>
        <p:spPr/>
        <p:txBody>
          <a:bodyPr/>
          <a:lstStyle/>
          <a:p>
            <a:fld id="{E8555075-F7D8-774D-92CE-0FFE5404D32F}" type="slidenum">
              <a:rPr lang="en-US" smtClean="0"/>
              <a:pPr/>
              <a:t>13</a:t>
            </a:fld>
            <a:endParaRPr lang="en-US" dirty="0"/>
          </a:p>
        </p:txBody>
      </p:sp>
    </p:spTree>
    <p:extLst>
      <p:ext uri="{BB962C8B-B14F-4D97-AF65-F5344CB8AC3E}">
        <p14:creationId xmlns:p14="http://schemas.microsoft.com/office/powerpoint/2010/main" val="16117462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 1095-A, Part I: Recipient Information</a:t>
            </a:r>
            <a:endParaRPr lang="en-US" dirty="0"/>
          </a:p>
        </p:txBody>
      </p:sp>
      <p:sp>
        <p:nvSpPr>
          <p:cNvPr id="3" name="Content Placeholder 2"/>
          <p:cNvSpPr>
            <a:spLocks noGrp="1"/>
          </p:cNvSpPr>
          <p:nvPr>
            <p:ph idx="1"/>
          </p:nvPr>
        </p:nvSpPr>
        <p:spPr>
          <a:noFill/>
        </p:spPr>
        <p:txBody>
          <a:bodyPr>
            <a:normAutofit/>
          </a:bodyPr>
          <a:lstStyle/>
          <a:p>
            <a:pPr marL="0" indent="0">
              <a:lnSpc>
                <a:spcPct val="124000"/>
              </a:lnSpc>
              <a:buNone/>
            </a:pPr>
            <a:r>
              <a:rPr lang="en-US" sz="2200" dirty="0" smtClean="0"/>
              <a:t>Part I, lines 1–15, reports information about:</a:t>
            </a:r>
          </a:p>
          <a:p>
            <a:pPr>
              <a:lnSpc>
                <a:spcPct val="124000"/>
              </a:lnSpc>
              <a:buClr>
                <a:srgbClr val="0B1F65"/>
              </a:buClr>
              <a:buFont typeface="Webdings" panose="05030102010509060703" pitchFamily="18" charset="2"/>
              <a:buChar char="4"/>
            </a:pPr>
            <a:r>
              <a:rPr lang="en-US" sz="1900" dirty="0" smtClean="0"/>
              <a:t>The tax filer or other relevant adult</a:t>
            </a:r>
          </a:p>
          <a:p>
            <a:pPr>
              <a:lnSpc>
                <a:spcPct val="124000"/>
              </a:lnSpc>
              <a:buClr>
                <a:srgbClr val="0B1F65"/>
              </a:buClr>
              <a:buFont typeface="Webdings" panose="05030102010509060703" pitchFamily="18" charset="2"/>
              <a:buChar char="4"/>
            </a:pPr>
            <a:r>
              <a:rPr lang="en-US" sz="1900" dirty="0" smtClean="0"/>
              <a:t>The insurance company that issued the policy</a:t>
            </a:r>
          </a:p>
          <a:p>
            <a:pPr>
              <a:lnSpc>
                <a:spcPct val="124000"/>
              </a:lnSpc>
              <a:buClr>
                <a:srgbClr val="0B1F65"/>
              </a:buClr>
              <a:buFont typeface="Webdings" panose="05030102010509060703" pitchFamily="18" charset="2"/>
              <a:buChar char="4"/>
            </a:pPr>
            <a:r>
              <a:rPr lang="en-US" sz="1900" dirty="0" smtClean="0"/>
              <a:t>The Marketplace where they enrolled in coverage</a:t>
            </a:r>
          </a:p>
          <a:p>
            <a:endParaRPr lang="en-US" dirty="0"/>
          </a:p>
        </p:txBody>
      </p:sp>
      <p:pic>
        <p:nvPicPr>
          <p:cNvPr id="4" name="Picture 3" descr="1095-A" title="graphic of form"/>
          <p:cNvPicPr>
            <a:picLocks noChangeAspect="1"/>
          </p:cNvPicPr>
          <p:nvPr/>
        </p:nvPicPr>
        <p:blipFill rotWithShape="1">
          <a:blip r:embed="rId3">
            <a:extLst>
              <a:ext uri="{28A0092B-C50C-407E-A947-70E740481C1C}">
                <a14:useLocalDpi xmlns:a14="http://schemas.microsoft.com/office/drawing/2010/main" val="0"/>
              </a:ext>
            </a:extLst>
          </a:blip>
          <a:srcRect l="9365" t="29163" r="9841" b="16409"/>
          <a:stretch/>
        </p:blipFill>
        <p:spPr>
          <a:xfrm>
            <a:off x="761999" y="3276600"/>
            <a:ext cx="7387771" cy="3004456"/>
          </a:xfrm>
          <a:prstGeom prst="rect">
            <a:avLst/>
          </a:prstGeom>
        </p:spPr>
      </p:pic>
      <p:sp>
        <p:nvSpPr>
          <p:cNvPr id="5" name="Date Placeholder 3"/>
          <p:cNvSpPr>
            <a:spLocks noGrp="1"/>
          </p:cNvSpPr>
          <p:nvPr>
            <p:ph type="dt" sz="half" idx="2"/>
          </p:nvPr>
        </p:nvSpPr>
        <p:spPr>
          <a:xfrm>
            <a:off x="457200" y="6356350"/>
            <a:ext cx="2133600" cy="365125"/>
          </a:xfrm>
        </p:spPr>
        <p:txBody>
          <a:bodyPr/>
          <a:lstStyle/>
          <a:p>
            <a:r>
              <a:rPr lang="en-US" smtClean="0"/>
              <a:t>January 2015</a:t>
            </a:r>
            <a:endParaRPr lang="en-US" dirty="0"/>
          </a:p>
        </p:txBody>
      </p:sp>
      <p:sp>
        <p:nvSpPr>
          <p:cNvPr id="6" name="Slide Number Placeholder 4"/>
          <p:cNvSpPr>
            <a:spLocks noGrp="1"/>
          </p:cNvSpPr>
          <p:nvPr>
            <p:ph type="sldNum" sz="quarter" idx="4"/>
          </p:nvPr>
        </p:nvSpPr>
        <p:spPr>
          <a:xfrm>
            <a:off x="7772400" y="6324600"/>
            <a:ext cx="990600" cy="365125"/>
          </a:xfrm>
        </p:spPr>
        <p:txBody>
          <a:bodyPr/>
          <a:lstStyle/>
          <a:p>
            <a:fld id="{E8555075-F7D8-774D-92CE-0FFE5404D32F}" type="slidenum">
              <a:rPr lang="en-US" smtClean="0"/>
              <a:pPr/>
              <a:t>14</a:t>
            </a:fld>
            <a:endParaRPr lang="en-US" dirty="0"/>
          </a:p>
        </p:txBody>
      </p:sp>
    </p:spTree>
    <p:extLst>
      <p:ext uri="{BB962C8B-B14F-4D97-AF65-F5344CB8AC3E}">
        <p14:creationId xmlns:p14="http://schemas.microsoft.com/office/powerpoint/2010/main" val="42869115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 II: Coverage Household</a:t>
            </a:r>
            <a:endParaRPr lang="en-US" dirty="0"/>
          </a:p>
        </p:txBody>
      </p:sp>
      <p:sp>
        <p:nvSpPr>
          <p:cNvPr id="3" name="Content Placeholder 2"/>
          <p:cNvSpPr>
            <a:spLocks noGrp="1"/>
          </p:cNvSpPr>
          <p:nvPr>
            <p:ph idx="1"/>
          </p:nvPr>
        </p:nvSpPr>
        <p:spPr/>
        <p:txBody>
          <a:bodyPr>
            <a:normAutofit/>
          </a:bodyPr>
          <a:lstStyle/>
          <a:p>
            <a:pPr marL="0" indent="0">
              <a:lnSpc>
                <a:spcPct val="114000"/>
              </a:lnSpc>
              <a:buNone/>
            </a:pPr>
            <a:r>
              <a:rPr lang="en-US" sz="2000" dirty="0"/>
              <a:t>Part </a:t>
            </a:r>
            <a:r>
              <a:rPr lang="en-US" sz="2000" dirty="0" smtClean="0"/>
              <a:t>II, lines 16-20, reports information </a:t>
            </a:r>
            <a:r>
              <a:rPr lang="en-US" sz="2000" dirty="0"/>
              <a:t>about each individual who is covered under </a:t>
            </a:r>
            <a:r>
              <a:rPr lang="en-US" sz="2000" dirty="0" smtClean="0"/>
              <a:t>the tax filer’s or </a:t>
            </a:r>
            <a:r>
              <a:rPr lang="en-US" sz="2000" dirty="0"/>
              <a:t>other relevant </a:t>
            </a:r>
            <a:r>
              <a:rPr lang="en-US" sz="2000" dirty="0" smtClean="0"/>
              <a:t>adult’s policy, including:</a:t>
            </a:r>
          </a:p>
          <a:p>
            <a:pPr>
              <a:lnSpc>
                <a:spcPct val="114000"/>
              </a:lnSpc>
              <a:buClr>
                <a:srgbClr val="0B1F65"/>
              </a:buClr>
              <a:buFont typeface="Webdings" panose="05030102010509060703" pitchFamily="18" charset="2"/>
              <a:buChar char="4"/>
            </a:pPr>
            <a:r>
              <a:rPr lang="en-US" sz="1800" dirty="0" smtClean="0"/>
              <a:t>Name </a:t>
            </a:r>
          </a:p>
          <a:p>
            <a:pPr>
              <a:lnSpc>
                <a:spcPct val="114000"/>
              </a:lnSpc>
              <a:buClr>
                <a:srgbClr val="0B1F65"/>
              </a:buClr>
              <a:buFont typeface="Webdings" panose="05030102010509060703" pitchFamily="18" charset="2"/>
              <a:buChar char="4"/>
            </a:pPr>
            <a:r>
              <a:rPr lang="en-US" sz="1800" dirty="0" smtClean="0"/>
              <a:t>Social </a:t>
            </a:r>
            <a:r>
              <a:rPr lang="en-US" sz="1800" dirty="0"/>
              <a:t>security </a:t>
            </a:r>
            <a:r>
              <a:rPr lang="en-US" sz="1800" dirty="0" smtClean="0"/>
              <a:t>number </a:t>
            </a:r>
          </a:p>
          <a:p>
            <a:pPr>
              <a:lnSpc>
                <a:spcPct val="114000"/>
              </a:lnSpc>
              <a:buClr>
                <a:srgbClr val="0B1F65"/>
              </a:buClr>
              <a:buFont typeface="Webdings" panose="05030102010509060703" pitchFamily="18" charset="2"/>
              <a:buChar char="4"/>
            </a:pPr>
            <a:r>
              <a:rPr lang="en-US" sz="1800" dirty="0" smtClean="0"/>
              <a:t>Date </a:t>
            </a:r>
            <a:r>
              <a:rPr lang="en-US" sz="1800" dirty="0"/>
              <a:t>of </a:t>
            </a:r>
            <a:r>
              <a:rPr lang="en-US" sz="1800" dirty="0" smtClean="0"/>
              <a:t>birth</a:t>
            </a:r>
          </a:p>
          <a:p>
            <a:pPr>
              <a:lnSpc>
                <a:spcPct val="114000"/>
              </a:lnSpc>
              <a:buClr>
                <a:srgbClr val="0B1F65"/>
              </a:buClr>
              <a:buFont typeface="Webdings" panose="05030102010509060703" pitchFamily="18" charset="2"/>
              <a:buChar char="4"/>
            </a:pPr>
            <a:r>
              <a:rPr lang="en-US" sz="1800" dirty="0" smtClean="0"/>
              <a:t>Start </a:t>
            </a:r>
            <a:r>
              <a:rPr lang="en-US" sz="1800" dirty="0"/>
              <a:t>and ending dates of </a:t>
            </a:r>
            <a:r>
              <a:rPr lang="en-US" sz="1800" dirty="0" smtClean="0"/>
              <a:t>coverage </a:t>
            </a:r>
            <a:r>
              <a:rPr lang="en-US" sz="1800" dirty="0"/>
              <a:t>for each covered </a:t>
            </a:r>
            <a:r>
              <a:rPr lang="en-US" sz="1800" dirty="0" smtClean="0"/>
              <a:t>individual</a:t>
            </a:r>
            <a:endParaRPr lang="en-US" sz="1800" dirty="0"/>
          </a:p>
          <a:p>
            <a:endParaRPr lang="en-US" dirty="0"/>
          </a:p>
          <a:p>
            <a:endParaRPr lang="en-US" dirty="0"/>
          </a:p>
        </p:txBody>
      </p:sp>
      <p:pic>
        <p:nvPicPr>
          <p:cNvPr id="4" name="Picture 3" descr="1095-A" title="Part II Coverage Household of form"/>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6800" y="4057650"/>
            <a:ext cx="7105650" cy="2114550"/>
          </a:xfrm>
          <a:prstGeom prst="rect">
            <a:avLst/>
          </a:prstGeom>
        </p:spPr>
      </p:pic>
      <p:sp>
        <p:nvSpPr>
          <p:cNvPr id="5" name="Date Placeholder 3"/>
          <p:cNvSpPr>
            <a:spLocks noGrp="1"/>
          </p:cNvSpPr>
          <p:nvPr>
            <p:ph type="dt" sz="half" idx="2"/>
          </p:nvPr>
        </p:nvSpPr>
        <p:spPr>
          <a:xfrm>
            <a:off x="457200" y="6356350"/>
            <a:ext cx="2133600" cy="365125"/>
          </a:xfrm>
        </p:spPr>
        <p:txBody>
          <a:bodyPr/>
          <a:lstStyle/>
          <a:p>
            <a:r>
              <a:rPr lang="en-US" smtClean="0"/>
              <a:t>January 2015</a:t>
            </a:r>
            <a:endParaRPr lang="en-US" dirty="0"/>
          </a:p>
        </p:txBody>
      </p:sp>
      <p:sp>
        <p:nvSpPr>
          <p:cNvPr id="6" name="Slide Number Placeholder 4"/>
          <p:cNvSpPr>
            <a:spLocks noGrp="1"/>
          </p:cNvSpPr>
          <p:nvPr>
            <p:ph type="sldNum" sz="quarter" idx="4"/>
          </p:nvPr>
        </p:nvSpPr>
        <p:spPr>
          <a:xfrm>
            <a:off x="7772400" y="6324600"/>
            <a:ext cx="990600" cy="365125"/>
          </a:xfrm>
        </p:spPr>
        <p:txBody>
          <a:bodyPr/>
          <a:lstStyle/>
          <a:p>
            <a:fld id="{E8555075-F7D8-774D-92CE-0FFE5404D32F}" type="slidenum">
              <a:rPr lang="en-US" smtClean="0"/>
              <a:pPr/>
              <a:t>15</a:t>
            </a:fld>
            <a:endParaRPr lang="en-US" dirty="0"/>
          </a:p>
        </p:txBody>
      </p:sp>
    </p:spTree>
    <p:extLst>
      <p:ext uri="{BB962C8B-B14F-4D97-AF65-F5344CB8AC3E}">
        <p14:creationId xmlns:p14="http://schemas.microsoft.com/office/powerpoint/2010/main" val="25653060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Part III: Household Information</a:t>
            </a:r>
            <a:endParaRPr lang="en-US" sz="4000" dirty="0"/>
          </a:p>
        </p:txBody>
      </p:sp>
      <p:sp>
        <p:nvSpPr>
          <p:cNvPr id="3" name="Content Placeholder 2"/>
          <p:cNvSpPr>
            <a:spLocks noGrp="1"/>
          </p:cNvSpPr>
          <p:nvPr>
            <p:ph idx="1"/>
          </p:nvPr>
        </p:nvSpPr>
        <p:spPr/>
        <p:txBody>
          <a:bodyPr>
            <a:normAutofit/>
          </a:bodyPr>
          <a:lstStyle/>
          <a:p>
            <a:pPr>
              <a:lnSpc>
                <a:spcPct val="114000"/>
              </a:lnSpc>
              <a:buClr>
                <a:srgbClr val="0B1F65"/>
              </a:buClr>
              <a:buFont typeface="Webdings" panose="05030102010509060703" pitchFamily="18" charset="2"/>
              <a:buChar char="4"/>
            </a:pPr>
            <a:r>
              <a:rPr lang="en-US" sz="2000" dirty="0"/>
              <a:t>Part </a:t>
            </a:r>
            <a:r>
              <a:rPr lang="en-US" sz="2000" dirty="0" smtClean="0"/>
              <a:t>III, lines 21-33, reports information </a:t>
            </a:r>
            <a:r>
              <a:rPr lang="en-US" sz="2000" dirty="0"/>
              <a:t>about </a:t>
            </a:r>
            <a:r>
              <a:rPr lang="en-US" sz="2000" dirty="0" smtClean="0"/>
              <a:t>the tax filer’s insurance </a:t>
            </a:r>
            <a:r>
              <a:rPr lang="en-US" sz="2000" dirty="0"/>
              <a:t>coverage that </a:t>
            </a:r>
            <a:r>
              <a:rPr lang="en-US" sz="2000" dirty="0" smtClean="0"/>
              <a:t>they will </a:t>
            </a:r>
            <a:r>
              <a:rPr lang="en-US" sz="2000" dirty="0"/>
              <a:t>need to </a:t>
            </a:r>
            <a:r>
              <a:rPr lang="en-US" sz="2000" dirty="0" smtClean="0"/>
              <a:t>complete </a:t>
            </a:r>
            <a:r>
              <a:rPr lang="en-US" sz="2000" dirty="0"/>
              <a:t>Form 8962 to claim the </a:t>
            </a:r>
            <a:r>
              <a:rPr lang="en-US" sz="2000" dirty="0" smtClean="0"/>
              <a:t>PTC </a:t>
            </a:r>
            <a:r>
              <a:rPr lang="en-US" sz="2000" dirty="0"/>
              <a:t>and reconcile APTC, </a:t>
            </a:r>
            <a:r>
              <a:rPr lang="en-US" sz="2000" dirty="0" smtClean="0"/>
              <a:t>including </a:t>
            </a:r>
            <a:r>
              <a:rPr lang="en-US" sz="2000" dirty="0"/>
              <a:t>monthly:</a:t>
            </a:r>
          </a:p>
          <a:p>
            <a:pPr lvl="1">
              <a:lnSpc>
                <a:spcPct val="114000"/>
              </a:lnSpc>
              <a:buFont typeface="Arial" panose="020B0604020202020204" pitchFamily="34" charset="0"/>
              <a:buChar char="–"/>
            </a:pPr>
            <a:r>
              <a:rPr lang="en-US" sz="1800" dirty="0"/>
              <a:t>Premium </a:t>
            </a:r>
            <a:r>
              <a:rPr lang="en-US" sz="1800" dirty="0" smtClean="0"/>
              <a:t>amount</a:t>
            </a:r>
            <a:endParaRPr lang="en-US" sz="1800" dirty="0"/>
          </a:p>
          <a:p>
            <a:pPr lvl="1">
              <a:lnSpc>
                <a:spcPct val="114000"/>
              </a:lnSpc>
              <a:buFont typeface="Arial" panose="020B0604020202020204" pitchFamily="34" charset="0"/>
              <a:buChar char="–"/>
            </a:pPr>
            <a:r>
              <a:rPr lang="en-US" sz="1800" dirty="0"/>
              <a:t>Premium amount </a:t>
            </a:r>
            <a:r>
              <a:rPr lang="en-US" sz="1800" dirty="0" smtClean="0"/>
              <a:t>of Second Lowest Cost Silver Plan (SLCSP)</a:t>
            </a:r>
            <a:endParaRPr lang="en-US" sz="1800" dirty="0"/>
          </a:p>
          <a:p>
            <a:pPr lvl="1">
              <a:lnSpc>
                <a:spcPct val="114000"/>
              </a:lnSpc>
              <a:buFont typeface="Arial" panose="020B0604020202020204" pitchFamily="34" charset="0"/>
              <a:buChar char="–"/>
            </a:pPr>
            <a:r>
              <a:rPr lang="en-US" sz="1800" dirty="0" smtClean="0"/>
              <a:t>APTC</a:t>
            </a:r>
            <a:endParaRPr lang="en-US" sz="1800" dirty="0"/>
          </a:p>
          <a:p>
            <a:endParaRPr lang="en-US" sz="2000" dirty="0"/>
          </a:p>
          <a:p>
            <a:endParaRPr lang="en-US" dirty="0"/>
          </a:p>
          <a:p>
            <a:endParaRPr lang="en-US" dirty="0"/>
          </a:p>
        </p:txBody>
      </p:sp>
      <p:pic>
        <p:nvPicPr>
          <p:cNvPr id="4" name="Picture 3" descr="1095-A" title="Part III Household Information"/>
          <p:cNvPicPr>
            <a:picLocks noChangeAspect="1"/>
          </p:cNvPicPr>
          <p:nvPr/>
        </p:nvPicPr>
        <p:blipFill rotWithShape="1">
          <a:blip r:embed="rId3">
            <a:extLst>
              <a:ext uri="{28A0092B-C50C-407E-A947-70E740481C1C}">
                <a14:useLocalDpi xmlns:a14="http://schemas.microsoft.com/office/drawing/2010/main" val="0"/>
              </a:ext>
            </a:extLst>
          </a:blip>
          <a:srcRect b="40522"/>
          <a:stretch/>
        </p:blipFill>
        <p:spPr>
          <a:xfrm>
            <a:off x="988332" y="4191000"/>
            <a:ext cx="7181850" cy="1756229"/>
          </a:xfrm>
          <a:prstGeom prst="rect">
            <a:avLst/>
          </a:prstGeom>
        </p:spPr>
      </p:pic>
      <p:sp>
        <p:nvSpPr>
          <p:cNvPr id="5" name="Date Placeholder 3"/>
          <p:cNvSpPr>
            <a:spLocks noGrp="1"/>
          </p:cNvSpPr>
          <p:nvPr>
            <p:ph type="dt" sz="half" idx="2"/>
          </p:nvPr>
        </p:nvSpPr>
        <p:spPr>
          <a:xfrm>
            <a:off x="457200" y="6356350"/>
            <a:ext cx="2133600" cy="365125"/>
          </a:xfrm>
        </p:spPr>
        <p:txBody>
          <a:bodyPr/>
          <a:lstStyle/>
          <a:p>
            <a:r>
              <a:rPr lang="en-US" smtClean="0"/>
              <a:t>January 2015</a:t>
            </a:r>
            <a:endParaRPr lang="en-US" dirty="0"/>
          </a:p>
        </p:txBody>
      </p:sp>
      <p:sp>
        <p:nvSpPr>
          <p:cNvPr id="6" name="Slide Number Placeholder 4"/>
          <p:cNvSpPr>
            <a:spLocks noGrp="1"/>
          </p:cNvSpPr>
          <p:nvPr>
            <p:ph type="sldNum" sz="quarter" idx="4"/>
          </p:nvPr>
        </p:nvSpPr>
        <p:spPr>
          <a:xfrm>
            <a:off x="7772400" y="6324600"/>
            <a:ext cx="990600" cy="365125"/>
          </a:xfrm>
        </p:spPr>
        <p:txBody>
          <a:bodyPr/>
          <a:lstStyle/>
          <a:p>
            <a:fld id="{E8555075-F7D8-774D-92CE-0FFE5404D32F}" type="slidenum">
              <a:rPr lang="en-US" smtClean="0"/>
              <a:pPr/>
              <a:t>16</a:t>
            </a:fld>
            <a:endParaRPr lang="en-US" dirty="0"/>
          </a:p>
        </p:txBody>
      </p:sp>
    </p:spTree>
    <p:extLst>
      <p:ext uri="{BB962C8B-B14F-4D97-AF65-F5344CB8AC3E}">
        <p14:creationId xmlns:p14="http://schemas.microsoft.com/office/powerpoint/2010/main" val="28938561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pPr>
              <a:lnSpc>
                <a:spcPct val="120000"/>
              </a:lnSpc>
              <a:spcBef>
                <a:spcPts val="600"/>
              </a:spcBef>
            </a:pPr>
            <a:r>
              <a:rPr lang="en-US" dirty="0" smtClean="0"/>
              <a:t>For consumers who didn’t receive APTC (</a:t>
            </a:r>
            <a:r>
              <a:rPr lang="en-US" dirty="0"/>
              <a:t>because they didn’t apply for it or were found </a:t>
            </a:r>
            <a:r>
              <a:rPr lang="en-US" dirty="0" smtClean="0"/>
              <a:t>ineligible):</a:t>
            </a:r>
          </a:p>
          <a:p>
            <a:pPr lvl="1">
              <a:lnSpc>
                <a:spcPct val="120000"/>
              </a:lnSpc>
              <a:spcBef>
                <a:spcPts val="600"/>
              </a:spcBef>
            </a:pPr>
            <a:r>
              <a:rPr lang="en-US" dirty="0" smtClean="0"/>
              <a:t>Monthly APTC Amount will be populated as “0” </a:t>
            </a:r>
          </a:p>
          <a:p>
            <a:pPr lvl="1">
              <a:lnSpc>
                <a:spcPct val="120000"/>
              </a:lnSpc>
              <a:spcBef>
                <a:spcPts val="600"/>
              </a:spcBef>
            </a:pPr>
            <a:r>
              <a:rPr lang="en-US" dirty="0" smtClean="0"/>
              <a:t>SLCSP will be populated as “0” </a:t>
            </a:r>
          </a:p>
          <a:p>
            <a:pPr>
              <a:lnSpc>
                <a:spcPct val="120000"/>
              </a:lnSpc>
              <a:spcBef>
                <a:spcPts val="600"/>
              </a:spcBef>
            </a:pPr>
            <a:r>
              <a:rPr lang="en-US" dirty="0" smtClean="0"/>
              <a:t>The Stand Alone Dental Plan (SADP) </a:t>
            </a:r>
            <a:r>
              <a:rPr lang="en-US" dirty="0"/>
              <a:t>name, start date, and end date, </a:t>
            </a:r>
            <a:r>
              <a:rPr lang="en-US" dirty="0" smtClean="0"/>
              <a:t>won’t be </a:t>
            </a:r>
            <a:r>
              <a:rPr lang="en-US" dirty="0"/>
              <a:t>included on Form 1095-A</a:t>
            </a:r>
          </a:p>
          <a:p>
            <a:pPr>
              <a:lnSpc>
                <a:spcPct val="120000"/>
              </a:lnSpc>
              <a:spcBef>
                <a:spcPts val="600"/>
              </a:spcBef>
            </a:pPr>
            <a:r>
              <a:rPr lang="en-US" dirty="0"/>
              <a:t>For consumers enrolled in both a QHP and SADP, the portion of the SADP premium amount for pediatric dental benefits will be included on Form </a:t>
            </a:r>
            <a:r>
              <a:rPr lang="en-US" dirty="0" smtClean="0"/>
              <a:t>1095-A</a:t>
            </a:r>
          </a:p>
          <a:p>
            <a:pPr lvl="1">
              <a:lnSpc>
                <a:spcPct val="120000"/>
              </a:lnSpc>
              <a:spcBef>
                <a:spcPts val="600"/>
              </a:spcBef>
            </a:pPr>
            <a:r>
              <a:rPr lang="en-US" dirty="0" smtClean="0"/>
              <a:t>In Part </a:t>
            </a:r>
            <a:r>
              <a:rPr lang="en-US" dirty="0"/>
              <a:t>III, Column A, and will be added to the premium allocated to essential health benefits (EHBs) for the QHP</a:t>
            </a:r>
          </a:p>
          <a:p>
            <a:endParaRPr lang="en-US" dirty="0" smtClean="0"/>
          </a:p>
          <a:p>
            <a:endParaRPr lang="en-US" dirty="0"/>
          </a:p>
          <a:p>
            <a:endParaRPr lang="en-US" dirty="0"/>
          </a:p>
        </p:txBody>
      </p:sp>
      <p:sp>
        <p:nvSpPr>
          <p:cNvPr id="3" name="Title 2"/>
          <p:cNvSpPr>
            <a:spLocks noGrp="1"/>
          </p:cNvSpPr>
          <p:nvPr>
            <p:ph type="title"/>
          </p:nvPr>
        </p:nvSpPr>
        <p:spPr/>
        <p:txBody>
          <a:bodyPr/>
          <a:lstStyle/>
          <a:p>
            <a:r>
              <a:rPr lang="en-US" dirty="0" smtClean="0"/>
              <a:t>1095-A Data Elements </a:t>
            </a:r>
            <a:endParaRPr lang="en-US" dirty="0"/>
          </a:p>
        </p:txBody>
      </p:sp>
      <p:sp>
        <p:nvSpPr>
          <p:cNvPr id="4" name="Date Placeholder 3"/>
          <p:cNvSpPr>
            <a:spLocks noGrp="1"/>
          </p:cNvSpPr>
          <p:nvPr>
            <p:ph type="dt" sz="half" idx="2"/>
          </p:nvPr>
        </p:nvSpPr>
        <p:spPr/>
        <p:txBody>
          <a:bodyPr/>
          <a:lstStyle/>
          <a:p>
            <a:r>
              <a:rPr lang="en-US" smtClean="0"/>
              <a:t>January 2015</a:t>
            </a:r>
            <a:endParaRPr lang="en-US" dirty="0"/>
          </a:p>
        </p:txBody>
      </p:sp>
      <p:sp>
        <p:nvSpPr>
          <p:cNvPr id="5" name="Slide Number Placeholder 4"/>
          <p:cNvSpPr>
            <a:spLocks noGrp="1"/>
          </p:cNvSpPr>
          <p:nvPr>
            <p:ph type="sldNum" sz="quarter" idx="4"/>
          </p:nvPr>
        </p:nvSpPr>
        <p:spPr/>
        <p:txBody>
          <a:bodyPr/>
          <a:lstStyle/>
          <a:p>
            <a:fld id="{E8555075-F7D8-774D-92CE-0FFE5404D32F}" type="slidenum">
              <a:rPr lang="en-US" smtClean="0"/>
              <a:pPr/>
              <a:t>17</a:t>
            </a:fld>
            <a:endParaRPr lang="en-US" dirty="0"/>
          </a:p>
        </p:txBody>
      </p:sp>
    </p:spTree>
    <p:extLst>
      <p:ext uri="{BB962C8B-B14F-4D97-AF65-F5344CB8AC3E}">
        <p14:creationId xmlns:p14="http://schemas.microsoft.com/office/powerpoint/2010/main" val="32347618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descr="Table with the differences between the APTC and the PTC" title="Table with the differences between the APTC and the PTC"/>
          <p:cNvGraphicFramePr>
            <a:graphicFrameLocks noGrp="1"/>
          </p:cNvGraphicFramePr>
          <p:nvPr>
            <p:ph idx="1"/>
            <p:extLst>
              <p:ext uri="{D42A27DB-BD31-4B8C-83A1-F6EECF244321}">
                <p14:modId xmlns:p14="http://schemas.microsoft.com/office/powerpoint/2010/main" val="949570714"/>
              </p:ext>
            </p:extLst>
          </p:nvPr>
        </p:nvGraphicFramePr>
        <p:xfrm>
          <a:off x="457200" y="1676400"/>
          <a:ext cx="8229600" cy="4480560"/>
        </p:xfrm>
        <a:graphic>
          <a:graphicData uri="http://schemas.openxmlformats.org/drawingml/2006/table">
            <a:tbl>
              <a:tblPr firstRow="1" bandRow="1">
                <a:tableStyleId>{5C22544A-7EE6-4342-B048-85BDC9FD1C3A}</a:tableStyleId>
              </a:tblPr>
              <a:tblGrid>
                <a:gridCol w="2362200"/>
                <a:gridCol w="2895600"/>
                <a:gridCol w="2971800"/>
              </a:tblGrid>
              <a:tr h="429390">
                <a:tc>
                  <a:txBody>
                    <a:bodyPr/>
                    <a:lstStyle/>
                    <a:p>
                      <a:r>
                        <a:rPr lang="en-US" sz="2400" dirty="0" smtClean="0"/>
                        <a:t>Differences</a:t>
                      </a:r>
                      <a:endParaRPr lang="en-US" sz="2400" dirty="0"/>
                    </a:p>
                  </a:txBody>
                  <a:tcPr/>
                </a:tc>
                <a:tc>
                  <a:txBody>
                    <a:bodyPr/>
                    <a:lstStyle/>
                    <a:p>
                      <a:pPr algn="ctr"/>
                      <a:r>
                        <a:rPr lang="en-US" sz="2000" dirty="0" smtClean="0"/>
                        <a:t>APTC</a:t>
                      </a:r>
                      <a:endParaRPr lang="en-US" sz="2000" dirty="0"/>
                    </a:p>
                  </a:txBody>
                  <a:tcPr/>
                </a:tc>
                <a:tc>
                  <a:txBody>
                    <a:bodyPr/>
                    <a:lstStyle/>
                    <a:p>
                      <a:pPr algn="ctr"/>
                      <a:r>
                        <a:rPr lang="en-US" sz="2000" dirty="0" smtClean="0"/>
                        <a:t>PTC</a:t>
                      </a:r>
                      <a:endParaRPr lang="en-US" sz="2000" dirty="0"/>
                    </a:p>
                  </a:txBody>
                  <a:tcPr/>
                </a:tc>
              </a:tr>
              <a:tr h="635261">
                <a:tc>
                  <a:txBody>
                    <a:bodyPr/>
                    <a:lstStyle/>
                    <a:p>
                      <a:r>
                        <a:rPr lang="en-US" sz="1800" b="1" dirty="0" smtClean="0"/>
                        <a:t>When</a:t>
                      </a:r>
                      <a:r>
                        <a:rPr lang="en-US" sz="1800" b="1" baseline="0" dirty="0" smtClean="0"/>
                        <a:t> is it determined</a:t>
                      </a:r>
                      <a:endParaRPr lang="en-US" sz="1800" b="1" dirty="0"/>
                    </a:p>
                  </a:txBody>
                  <a:tcPr/>
                </a:tc>
                <a:tc>
                  <a:txBody>
                    <a:bodyPr/>
                    <a:lstStyle/>
                    <a:p>
                      <a:r>
                        <a:rPr lang="en-US" sz="1800" dirty="0" smtClean="0"/>
                        <a:t>With submission of the Marketplace</a:t>
                      </a:r>
                      <a:r>
                        <a:rPr lang="en-US" sz="1800" baseline="0" dirty="0" smtClean="0"/>
                        <a:t> application</a:t>
                      </a:r>
                      <a:endParaRPr lang="en-US" sz="1800" dirty="0"/>
                    </a:p>
                  </a:txBody>
                  <a:tcPr/>
                </a:tc>
                <a:tc>
                  <a:txBody>
                    <a:bodyPr/>
                    <a:lstStyle/>
                    <a:p>
                      <a:r>
                        <a:rPr lang="en-US" sz="1800" dirty="0" smtClean="0"/>
                        <a:t>With submission of a Federal income tax return</a:t>
                      </a:r>
                      <a:endParaRPr lang="en-US" sz="1800" dirty="0"/>
                    </a:p>
                  </a:txBody>
                  <a:tcPr/>
                </a:tc>
              </a:tr>
              <a:tr h="57454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strike="noStrike" dirty="0" smtClean="0"/>
                        <a:t>Who makes the determination</a:t>
                      </a:r>
                      <a:endParaRPr lang="en-US" sz="1800" b="1" strike="noStrike" dirty="0" smtClean="0">
                        <a:solidFill>
                          <a:schemeClr val="tx1"/>
                        </a:solidFill>
                      </a:endParaRPr>
                    </a:p>
                  </a:txBody>
                  <a:tcPr/>
                </a:tc>
                <a:tc>
                  <a:txBody>
                    <a:bodyPr/>
                    <a:lstStyle/>
                    <a:p>
                      <a:r>
                        <a:rPr lang="en-US" sz="1800" dirty="0" smtClean="0"/>
                        <a:t>The Marketplace</a:t>
                      </a:r>
                      <a:endParaRPr lang="en-US" sz="1800" dirty="0"/>
                    </a:p>
                  </a:txBody>
                  <a:tcPr/>
                </a:tc>
                <a:tc>
                  <a:txBody>
                    <a:bodyPr/>
                    <a:lstStyle/>
                    <a:p>
                      <a:r>
                        <a:rPr lang="en-US" sz="1800" dirty="0" smtClean="0"/>
                        <a:t>The IRS</a:t>
                      </a:r>
                      <a:endParaRPr lang="en-US" sz="1800" dirty="0"/>
                    </a:p>
                  </a:txBody>
                  <a:tcPr/>
                </a:tc>
              </a:tr>
              <a:tr h="89995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t>How is</a:t>
                      </a:r>
                      <a:r>
                        <a:rPr lang="en-US" sz="1800" b="1" baseline="0" dirty="0" smtClean="0"/>
                        <a:t> it calculated</a:t>
                      </a:r>
                      <a:endParaRPr lang="en-US" sz="1800" b="1" dirty="0" smtClean="0"/>
                    </a:p>
                  </a:txBody>
                  <a:tcPr/>
                </a:tc>
                <a:tc>
                  <a:txBody>
                    <a:bodyPr/>
                    <a:lstStyle/>
                    <a:p>
                      <a:r>
                        <a:rPr lang="en-US" sz="1800" dirty="0" smtClean="0"/>
                        <a:t>Based on </a:t>
                      </a:r>
                      <a:r>
                        <a:rPr lang="en-US" sz="1800" u="sng" dirty="0" smtClean="0"/>
                        <a:t>estimated</a:t>
                      </a:r>
                      <a:r>
                        <a:rPr lang="en-US" sz="1800" dirty="0" smtClean="0"/>
                        <a:t> household income and family size reported on the Marketplace application</a:t>
                      </a:r>
                      <a:endParaRPr lang="en-US" sz="1800" strike="sngStrike" dirty="0">
                        <a:solidFill>
                          <a:schemeClr val="tx1"/>
                        </a:solidFill>
                      </a:endParaRPr>
                    </a:p>
                  </a:txBody>
                  <a:tcPr/>
                </a:tc>
                <a:tc>
                  <a:txBody>
                    <a:bodyPr/>
                    <a:lstStyle/>
                    <a:p>
                      <a:r>
                        <a:rPr lang="en-US" sz="1800" dirty="0" smtClean="0"/>
                        <a:t>Based on </a:t>
                      </a:r>
                      <a:r>
                        <a:rPr lang="en-US" sz="1800" u="sng" dirty="0" smtClean="0"/>
                        <a:t>actual</a:t>
                      </a:r>
                      <a:r>
                        <a:rPr lang="en-US" sz="1800" dirty="0" smtClean="0"/>
                        <a:t> household income and family size as reported on the tax return</a:t>
                      </a:r>
                      <a:endParaRPr lang="en-US" sz="1800" dirty="0"/>
                    </a:p>
                  </a:txBody>
                  <a:tcPr/>
                </a:tc>
              </a:tr>
              <a:tr h="635261">
                <a:tc>
                  <a:txBody>
                    <a:bodyPr/>
                    <a:lstStyle/>
                    <a:p>
                      <a:r>
                        <a:rPr lang="en-US" sz="1800" b="1" dirty="0" smtClean="0"/>
                        <a:t>Who receives</a:t>
                      </a:r>
                      <a:r>
                        <a:rPr lang="en-US" sz="1800" b="1" baseline="0" dirty="0" smtClean="0"/>
                        <a:t> it</a:t>
                      </a:r>
                      <a:endParaRPr lang="en-US" sz="1800" b="1" dirty="0"/>
                    </a:p>
                  </a:txBody>
                  <a:tcPr/>
                </a:tc>
                <a:tc>
                  <a:txBody>
                    <a:bodyPr/>
                    <a:lstStyle/>
                    <a:p>
                      <a:r>
                        <a:rPr lang="en-US" sz="1800" dirty="0" smtClean="0"/>
                        <a:t>The issuer (insurance company on your behalf)</a:t>
                      </a:r>
                      <a:endParaRPr lang="en-US" sz="1800" dirty="0">
                        <a:solidFill>
                          <a:schemeClr val="tx1"/>
                        </a:solidFill>
                      </a:endParaRPr>
                    </a:p>
                  </a:txBody>
                  <a:tcPr/>
                </a:tc>
                <a:tc>
                  <a:txBody>
                    <a:bodyPr/>
                    <a:lstStyle/>
                    <a:p>
                      <a:r>
                        <a:rPr lang="en-US" sz="1800" dirty="0" smtClean="0"/>
                        <a:t>You</a:t>
                      </a:r>
                      <a:endParaRPr lang="en-US" sz="1800" strike="sngStrike" dirty="0" smtClean="0"/>
                    </a:p>
                  </a:txBody>
                  <a:tcPr/>
                </a:tc>
              </a:tr>
              <a:tr h="635261">
                <a:tc>
                  <a:txBody>
                    <a:bodyPr/>
                    <a:lstStyle/>
                    <a:p>
                      <a:r>
                        <a:rPr lang="en-US" sz="1800" b="1" dirty="0" smtClean="0"/>
                        <a:t>When is it paid</a:t>
                      </a:r>
                      <a:endParaRPr lang="en-US" sz="1800" b="1" dirty="0"/>
                    </a:p>
                  </a:txBody>
                  <a:tcPr/>
                </a:tc>
                <a:tc>
                  <a:txBody>
                    <a:bodyPr/>
                    <a:lstStyle/>
                    <a:p>
                      <a:r>
                        <a:rPr lang="en-US" sz="1800" dirty="0" smtClean="0"/>
                        <a:t>“In advance” on a monthly basis throughout a coverage year</a:t>
                      </a:r>
                      <a:endParaRPr lang="en-US" sz="1800" dirty="0"/>
                    </a:p>
                  </a:txBody>
                  <a:tcPr/>
                </a:tc>
                <a:tc>
                  <a:txBody>
                    <a:bodyPr/>
                    <a:lstStyle/>
                    <a:p>
                      <a:r>
                        <a:rPr lang="en-US" sz="1800" strike="noStrike" dirty="0" smtClean="0"/>
                        <a:t>At the end of </a:t>
                      </a:r>
                      <a:r>
                        <a:rPr lang="en-US" sz="1800" strike="noStrike" baseline="0" dirty="0" smtClean="0"/>
                        <a:t>the tax year</a:t>
                      </a:r>
                      <a:endParaRPr lang="en-US" sz="1800" strike="noStrike" dirty="0">
                        <a:solidFill>
                          <a:schemeClr val="tx1"/>
                        </a:solidFill>
                      </a:endParaRPr>
                    </a:p>
                  </a:txBody>
                  <a:tcPr/>
                </a:tc>
              </a:tr>
            </a:tbl>
          </a:graphicData>
        </a:graphic>
      </p:graphicFrame>
      <p:sp>
        <p:nvSpPr>
          <p:cNvPr id="2" name="Title 1"/>
          <p:cNvSpPr>
            <a:spLocks noGrp="1"/>
          </p:cNvSpPr>
          <p:nvPr>
            <p:ph type="title"/>
          </p:nvPr>
        </p:nvSpPr>
        <p:spPr/>
        <p:txBody>
          <a:bodyPr/>
          <a:lstStyle/>
          <a:p>
            <a:r>
              <a:rPr lang="en-US" dirty="0" smtClean="0"/>
              <a:t>What is the difference </a:t>
            </a:r>
            <a:r>
              <a:rPr lang="en-US" dirty="0"/>
              <a:t>b</a:t>
            </a:r>
            <a:r>
              <a:rPr lang="en-US" dirty="0" smtClean="0"/>
              <a:t>etween </a:t>
            </a:r>
            <a:r>
              <a:rPr lang="en-US" dirty="0"/>
              <a:t>APTC and </a:t>
            </a:r>
            <a:r>
              <a:rPr lang="en-US" dirty="0" smtClean="0"/>
              <a:t>PTC?</a:t>
            </a:r>
            <a:endParaRPr lang="en-US" dirty="0"/>
          </a:p>
        </p:txBody>
      </p:sp>
      <p:sp>
        <p:nvSpPr>
          <p:cNvPr id="3" name="Date Placeholder 2"/>
          <p:cNvSpPr>
            <a:spLocks noGrp="1"/>
          </p:cNvSpPr>
          <p:nvPr>
            <p:ph type="dt" sz="half" idx="2"/>
          </p:nvPr>
        </p:nvSpPr>
        <p:spPr/>
        <p:txBody>
          <a:bodyPr/>
          <a:lstStyle/>
          <a:p>
            <a:r>
              <a:rPr lang="en-US" smtClean="0"/>
              <a:t>January 2015</a:t>
            </a:r>
            <a:endParaRPr lang="en-US" dirty="0"/>
          </a:p>
        </p:txBody>
      </p:sp>
      <p:sp>
        <p:nvSpPr>
          <p:cNvPr id="5" name="Slide Number Placeholder 4"/>
          <p:cNvSpPr>
            <a:spLocks noGrp="1"/>
          </p:cNvSpPr>
          <p:nvPr>
            <p:ph type="sldNum" sz="quarter" idx="4"/>
          </p:nvPr>
        </p:nvSpPr>
        <p:spPr/>
        <p:txBody>
          <a:bodyPr/>
          <a:lstStyle/>
          <a:p>
            <a:fld id="{E8555075-F7D8-774D-92CE-0FFE5404D32F}" type="slidenum">
              <a:rPr lang="en-US" smtClean="0"/>
              <a:pPr/>
              <a:t>18</a:t>
            </a:fld>
            <a:endParaRPr lang="en-US" dirty="0"/>
          </a:p>
        </p:txBody>
      </p:sp>
    </p:spTree>
    <p:extLst>
      <p:ext uri="{BB962C8B-B14F-4D97-AF65-F5344CB8AC3E}">
        <p14:creationId xmlns:p14="http://schemas.microsoft.com/office/powerpoint/2010/main" val="128049098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marL="0" indent="0">
              <a:lnSpc>
                <a:spcPct val="110000"/>
              </a:lnSpc>
              <a:buNone/>
            </a:pPr>
            <a:r>
              <a:rPr lang="en-US" dirty="0" smtClean="0"/>
              <a:t>PTC can be claimed even if you didn’t apply for financial assistance when you submitted your Marketplace application</a:t>
            </a:r>
          </a:p>
          <a:p>
            <a:pPr marL="0" indent="0">
              <a:lnSpc>
                <a:spcPct val="110000"/>
              </a:lnSpc>
              <a:buNone/>
            </a:pPr>
            <a:r>
              <a:rPr lang="en-US" dirty="0"/>
              <a:t> </a:t>
            </a:r>
            <a:r>
              <a:rPr lang="en-US" dirty="0" smtClean="0"/>
              <a:t>  You must</a:t>
            </a:r>
          </a:p>
          <a:p>
            <a:pPr lvl="1">
              <a:lnSpc>
                <a:spcPct val="110000"/>
              </a:lnSpc>
            </a:pPr>
            <a:r>
              <a:rPr lang="en-US" dirty="0"/>
              <a:t>Be enrolled in an effectuated Marketplace QHP during </a:t>
            </a:r>
            <a:r>
              <a:rPr lang="en-US" dirty="0" smtClean="0"/>
              <a:t>Plan Year 2014</a:t>
            </a:r>
          </a:p>
          <a:p>
            <a:pPr lvl="1">
              <a:lnSpc>
                <a:spcPct val="110000"/>
              </a:lnSpc>
            </a:pPr>
            <a:r>
              <a:rPr lang="en-US" dirty="0" smtClean="0"/>
              <a:t>Complete Form </a:t>
            </a:r>
            <a:r>
              <a:rPr lang="en-US" dirty="0"/>
              <a:t>8962 </a:t>
            </a:r>
            <a:r>
              <a:rPr lang="en-US" dirty="0" smtClean="0"/>
              <a:t>(Premium Tax Credit) and </a:t>
            </a:r>
            <a:r>
              <a:rPr lang="en-US" dirty="0"/>
              <a:t>submit to IRS with tax </a:t>
            </a:r>
            <a:r>
              <a:rPr lang="en-US" dirty="0" smtClean="0"/>
              <a:t>returns (file jointly if married)</a:t>
            </a:r>
            <a:endParaRPr lang="en-US" dirty="0"/>
          </a:p>
          <a:p>
            <a:pPr lvl="1">
              <a:lnSpc>
                <a:spcPct val="110000"/>
              </a:lnSpc>
            </a:pPr>
            <a:r>
              <a:rPr lang="en-US" dirty="0" smtClean="0"/>
              <a:t>Meet </a:t>
            </a:r>
            <a:r>
              <a:rPr lang="en-US" dirty="0"/>
              <a:t>eligibility criteria for financial assistance, as determined by the </a:t>
            </a:r>
            <a:r>
              <a:rPr lang="en-US" dirty="0" smtClean="0"/>
              <a:t>IRS</a:t>
            </a:r>
          </a:p>
          <a:p>
            <a:endParaRPr lang="en-US" dirty="0" smtClean="0"/>
          </a:p>
          <a:p>
            <a:endParaRPr lang="en-US" dirty="0" smtClean="0"/>
          </a:p>
          <a:p>
            <a:endParaRPr lang="en-US" dirty="0" smtClean="0"/>
          </a:p>
          <a:p>
            <a:endParaRPr lang="en-US" dirty="0" smtClean="0"/>
          </a:p>
        </p:txBody>
      </p:sp>
      <p:sp>
        <p:nvSpPr>
          <p:cNvPr id="2" name="Title 1"/>
          <p:cNvSpPr>
            <a:spLocks noGrp="1"/>
          </p:cNvSpPr>
          <p:nvPr>
            <p:ph type="title"/>
          </p:nvPr>
        </p:nvSpPr>
        <p:spPr/>
        <p:txBody>
          <a:bodyPr/>
          <a:lstStyle/>
          <a:p>
            <a:r>
              <a:rPr lang="en-US" dirty="0" smtClean="0"/>
              <a:t>How Can You Get the </a:t>
            </a:r>
            <a:br>
              <a:rPr lang="en-US" dirty="0" smtClean="0"/>
            </a:br>
            <a:r>
              <a:rPr lang="en-US" dirty="0" smtClean="0"/>
              <a:t>Premium Tax Credit (PTC)?</a:t>
            </a:r>
            <a:endParaRPr lang="en-US" dirty="0"/>
          </a:p>
        </p:txBody>
      </p:sp>
      <p:sp>
        <p:nvSpPr>
          <p:cNvPr id="4" name="Date Placeholder 3"/>
          <p:cNvSpPr>
            <a:spLocks noGrp="1"/>
          </p:cNvSpPr>
          <p:nvPr>
            <p:ph type="dt" sz="half" idx="2"/>
          </p:nvPr>
        </p:nvSpPr>
        <p:spPr/>
        <p:txBody>
          <a:bodyPr/>
          <a:lstStyle/>
          <a:p>
            <a:r>
              <a:rPr lang="en-US" smtClean="0"/>
              <a:t>January 2015</a:t>
            </a:r>
            <a:endParaRPr lang="en-US" dirty="0"/>
          </a:p>
        </p:txBody>
      </p:sp>
      <p:sp>
        <p:nvSpPr>
          <p:cNvPr id="5" name="Slide Number Placeholder 4"/>
          <p:cNvSpPr>
            <a:spLocks noGrp="1"/>
          </p:cNvSpPr>
          <p:nvPr>
            <p:ph type="sldNum" sz="quarter" idx="4"/>
          </p:nvPr>
        </p:nvSpPr>
        <p:spPr/>
        <p:txBody>
          <a:bodyPr/>
          <a:lstStyle/>
          <a:p>
            <a:fld id="{E8555075-F7D8-774D-92CE-0FFE5404D32F}" type="slidenum">
              <a:rPr lang="en-US" smtClean="0"/>
              <a:pPr/>
              <a:t>19</a:t>
            </a:fld>
            <a:endParaRPr lang="en-US" dirty="0"/>
          </a:p>
        </p:txBody>
      </p:sp>
    </p:spTree>
    <p:extLst>
      <p:ext uri="{BB962C8B-B14F-4D97-AF65-F5344CB8AC3E}">
        <p14:creationId xmlns:p14="http://schemas.microsoft.com/office/powerpoint/2010/main" val="38667140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0" indent="0">
              <a:buNone/>
            </a:pPr>
            <a:r>
              <a:rPr lang="en-US" dirty="0" smtClean="0"/>
              <a:t>This presentation provides an overview of the connections between Health Insurance Marketplace coverage and Federal income taxes, including</a:t>
            </a:r>
          </a:p>
          <a:p>
            <a:pPr lvl="1">
              <a:buFont typeface="Arial" panose="020B0604020202020204" pitchFamily="34" charset="0"/>
              <a:buChar char="•"/>
            </a:pPr>
            <a:r>
              <a:rPr lang="en-US" dirty="0" smtClean="0"/>
              <a:t>Outreach and education efforts</a:t>
            </a:r>
          </a:p>
          <a:p>
            <a:pPr lvl="1">
              <a:buFont typeface="Arial" panose="020B0604020202020204" pitchFamily="34" charset="0"/>
              <a:buChar char="•"/>
            </a:pPr>
            <a:r>
              <a:rPr lang="en-US" dirty="0" smtClean="0"/>
              <a:t>Different consumer audiences and what they should expect</a:t>
            </a:r>
          </a:p>
          <a:p>
            <a:pPr lvl="1">
              <a:buFont typeface="Arial" panose="020B0604020202020204" pitchFamily="34" charset="0"/>
              <a:buChar char="•"/>
            </a:pPr>
            <a:r>
              <a:rPr lang="en-US" dirty="0" smtClean="0"/>
              <a:t>Tax forms and tools</a:t>
            </a:r>
          </a:p>
          <a:p>
            <a:pPr lvl="1">
              <a:buFont typeface="Arial" panose="020B0604020202020204" pitchFamily="34" charset="0"/>
              <a:buChar char="•"/>
            </a:pPr>
            <a:r>
              <a:rPr lang="en-US" dirty="0" smtClean="0"/>
              <a:t>Resources</a:t>
            </a:r>
          </a:p>
          <a:p>
            <a:pPr lvl="1">
              <a:buFont typeface="Arial" panose="020B0604020202020204" pitchFamily="34" charset="0"/>
              <a:buChar char="•"/>
            </a:pPr>
            <a:endParaRPr lang="en-US" dirty="0" smtClean="0"/>
          </a:p>
          <a:p>
            <a:pPr lvl="1"/>
            <a:endParaRPr lang="en-US" dirty="0"/>
          </a:p>
        </p:txBody>
      </p:sp>
      <p:sp>
        <p:nvSpPr>
          <p:cNvPr id="3" name="Title 2"/>
          <p:cNvSpPr>
            <a:spLocks noGrp="1"/>
          </p:cNvSpPr>
          <p:nvPr>
            <p:ph type="title"/>
          </p:nvPr>
        </p:nvSpPr>
        <p:spPr/>
        <p:txBody>
          <a:bodyPr/>
          <a:lstStyle/>
          <a:p>
            <a:r>
              <a:rPr lang="en-US" sz="3600" dirty="0" smtClean="0"/>
              <a:t>Introduction</a:t>
            </a:r>
            <a:endParaRPr lang="en-US" sz="3600" dirty="0"/>
          </a:p>
        </p:txBody>
      </p:sp>
      <p:sp>
        <p:nvSpPr>
          <p:cNvPr id="4" name="Date Placeholder 3"/>
          <p:cNvSpPr>
            <a:spLocks noGrp="1"/>
          </p:cNvSpPr>
          <p:nvPr>
            <p:ph type="dt" sz="half" idx="2"/>
          </p:nvPr>
        </p:nvSpPr>
        <p:spPr/>
        <p:txBody>
          <a:bodyPr/>
          <a:lstStyle/>
          <a:p>
            <a:r>
              <a:rPr lang="en-US" smtClean="0"/>
              <a:t>January 2015</a:t>
            </a:r>
            <a:endParaRPr lang="en-US" dirty="0"/>
          </a:p>
        </p:txBody>
      </p:sp>
      <p:sp>
        <p:nvSpPr>
          <p:cNvPr id="5" name="Slide Number Placeholder 4"/>
          <p:cNvSpPr>
            <a:spLocks noGrp="1"/>
          </p:cNvSpPr>
          <p:nvPr>
            <p:ph type="sldNum" sz="quarter" idx="4"/>
          </p:nvPr>
        </p:nvSpPr>
        <p:spPr/>
        <p:txBody>
          <a:bodyPr/>
          <a:lstStyle/>
          <a:p>
            <a:fld id="{E8555075-F7D8-774D-92CE-0FFE5404D32F}" type="slidenum">
              <a:rPr lang="en-US" smtClean="0"/>
              <a:pPr/>
              <a:t>2</a:t>
            </a:fld>
            <a:endParaRPr lang="en-US" dirty="0"/>
          </a:p>
        </p:txBody>
      </p:sp>
    </p:spTree>
    <p:extLst>
      <p:ext uri="{BB962C8B-B14F-4D97-AF65-F5344CB8AC3E}">
        <p14:creationId xmlns:p14="http://schemas.microsoft.com/office/powerpoint/2010/main" val="14111727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76400"/>
            <a:ext cx="8229600" cy="4297363"/>
          </a:xfrm>
        </p:spPr>
        <p:txBody>
          <a:bodyPr>
            <a:noAutofit/>
          </a:bodyPr>
          <a:lstStyle/>
          <a:p>
            <a:pPr marL="0" indent="0">
              <a:buNone/>
            </a:pPr>
            <a:r>
              <a:rPr lang="en-US" sz="2800" dirty="0" smtClean="0"/>
              <a:t>The IRS will reconcile the total APTC received during the year with the amount of PTC that you may qualify for when you file your annual tax return</a:t>
            </a:r>
          </a:p>
          <a:p>
            <a:pPr lvl="1">
              <a:lnSpc>
                <a:spcPct val="120000"/>
              </a:lnSpc>
            </a:pPr>
            <a:r>
              <a:rPr lang="en-US" sz="2400" dirty="0" smtClean="0"/>
              <a:t>If your APTC </a:t>
            </a:r>
          </a:p>
          <a:p>
            <a:pPr lvl="2">
              <a:lnSpc>
                <a:spcPct val="120000"/>
              </a:lnSpc>
            </a:pPr>
            <a:r>
              <a:rPr lang="en-US" sz="2000" dirty="0" smtClean="0"/>
              <a:t>Was less than the PTC amount on your Form 8962, your refund will increase by the difference or the amount of taxes you owe will be lowered</a:t>
            </a:r>
          </a:p>
          <a:p>
            <a:pPr lvl="2">
              <a:lnSpc>
                <a:spcPct val="120000"/>
              </a:lnSpc>
            </a:pPr>
            <a:r>
              <a:rPr lang="en-US" sz="2000" dirty="0" smtClean="0"/>
              <a:t>Was greater than the PTC amount on your Form 8962, the difference will increase the amount you owe and your refund will either be smaller, or you may have a balance due</a:t>
            </a:r>
            <a:br>
              <a:rPr lang="en-US" sz="2000" dirty="0" smtClean="0"/>
            </a:br>
            <a:endParaRPr lang="en-US" sz="2000" dirty="0"/>
          </a:p>
        </p:txBody>
      </p:sp>
      <p:sp>
        <p:nvSpPr>
          <p:cNvPr id="2" name="Title 1"/>
          <p:cNvSpPr>
            <a:spLocks noGrp="1"/>
          </p:cNvSpPr>
          <p:nvPr>
            <p:ph type="title"/>
          </p:nvPr>
        </p:nvSpPr>
        <p:spPr/>
        <p:txBody>
          <a:bodyPr/>
          <a:lstStyle/>
          <a:p>
            <a:r>
              <a:rPr lang="en-US" dirty="0" smtClean="0"/>
              <a:t>What is APTC reconciliation?</a:t>
            </a:r>
            <a:endParaRPr lang="en-US" dirty="0"/>
          </a:p>
        </p:txBody>
      </p:sp>
      <p:sp>
        <p:nvSpPr>
          <p:cNvPr id="4" name="Date Placeholder 3"/>
          <p:cNvSpPr>
            <a:spLocks noGrp="1"/>
          </p:cNvSpPr>
          <p:nvPr>
            <p:ph type="dt" sz="half" idx="2"/>
          </p:nvPr>
        </p:nvSpPr>
        <p:spPr/>
        <p:txBody>
          <a:bodyPr/>
          <a:lstStyle/>
          <a:p>
            <a:r>
              <a:rPr lang="en-US" smtClean="0"/>
              <a:t>January 2015</a:t>
            </a:r>
            <a:endParaRPr lang="en-US" dirty="0"/>
          </a:p>
        </p:txBody>
      </p:sp>
      <p:sp>
        <p:nvSpPr>
          <p:cNvPr id="5" name="Slide Number Placeholder 4"/>
          <p:cNvSpPr>
            <a:spLocks noGrp="1"/>
          </p:cNvSpPr>
          <p:nvPr>
            <p:ph type="sldNum" sz="quarter" idx="4"/>
          </p:nvPr>
        </p:nvSpPr>
        <p:spPr/>
        <p:txBody>
          <a:bodyPr/>
          <a:lstStyle/>
          <a:p>
            <a:fld id="{E8555075-F7D8-774D-92CE-0FFE5404D32F}" type="slidenum">
              <a:rPr lang="en-US" smtClean="0"/>
              <a:pPr/>
              <a:t>20</a:t>
            </a:fld>
            <a:endParaRPr lang="en-US" dirty="0"/>
          </a:p>
        </p:txBody>
      </p:sp>
    </p:spTree>
    <p:extLst>
      <p:ext uri="{BB962C8B-B14F-4D97-AF65-F5344CB8AC3E}">
        <p14:creationId xmlns:p14="http://schemas.microsoft.com/office/powerpoint/2010/main" val="204915045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pPr marL="0" indent="0">
              <a:spcBef>
                <a:spcPts val="600"/>
              </a:spcBef>
              <a:buNone/>
            </a:pPr>
            <a:r>
              <a:rPr lang="en-US" sz="2800" dirty="0" smtClean="0"/>
              <a:t>If you had </a:t>
            </a:r>
            <a:r>
              <a:rPr lang="en-US" sz="2800" b="1" dirty="0" smtClean="0"/>
              <a:t>no</a:t>
            </a:r>
            <a:r>
              <a:rPr lang="en-US" sz="2800" dirty="0" smtClean="0"/>
              <a:t> health coverage for </a:t>
            </a:r>
            <a:r>
              <a:rPr lang="en-US" sz="2800" b="1" dirty="0" smtClean="0"/>
              <a:t>all or part of </a:t>
            </a:r>
            <a:r>
              <a:rPr lang="en-US" sz="2800" dirty="0" smtClean="0"/>
              <a:t>2014 (14% of Americans) </a:t>
            </a:r>
          </a:p>
          <a:p>
            <a:pPr lvl="1">
              <a:spcBef>
                <a:spcPts val="600"/>
              </a:spcBef>
            </a:pPr>
            <a:r>
              <a:rPr lang="en-US" sz="2600" dirty="0" smtClean="0"/>
              <a:t>You applied to the Marketplace for an exemption and received a unique Exemption Certificate Number (ECN) or your application is pending</a:t>
            </a:r>
          </a:p>
          <a:p>
            <a:pPr lvl="1"/>
            <a:r>
              <a:rPr lang="en-US" sz="2600" dirty="0" smtClean="0"/>
              <a:t>If not, you’ll complete Form </a:t>
            </a:r>
            <a:r>
              <a:rPr lang="en-US" sz="2600" dirty="0"/>
              <a:t>8965 (4</a:t>
            </a:r>
            <a:r>
              <a:rPr lang="en-US" sz="2600" dirty="0" smtClean="0"/>
              <a:t>% of Americans fall into this category) with your tax return to </a:t>
            </a:r>
            <a:r>
              <a:rPr lang="en-US" sz="2600" dirty="0"/>
              <a:t>see if you qualify for an exemption </a:t>
            </a:r>
          </a:p>
          <a:p>
            <a:pPr lvl="1"/>
            <a:r>
              <a:rPr lang="en-US" sz="2600" dirty="0"/>
              <a:t>If you can afford to buy insurance and choose not to, you’ll have to pay a fee unless you qualify for an exemption</a:t>
            </a:r>
            <a:endParaRPr lang="en-US" sz="2200" dirty="0"/>
          </a:p>
        </p:txBody>
      </p:sp>
      <p:sp>
        <p:nvSpPr>
          <p:cNvPr id="12" name="Title 11"/>
          <p:cNvSpPr>
            <a:spLocks noGrp="1"/>
          </p:cNvSpPr>
          <p:nvPr>
            <p:ph type="title"/>
          </p:nvPr>
        </p:nvSpPr>
        <p:spPr/>
        <p:txBody>
          <a:bodyPr/>
          <a:lstStyle/>
          <a:p>
            <a:r>
              <a:rPr lang="en-US" sz="3600" dirty="0" smtClean="0"/>
              <a:t>The Uninsured</a:t>
            </a:r>
            <a:endParaRPr lang="en-US" sz="3600" dirty="0"/>
          </a:p>
        </p:txBody>
      </p:sp>
      <p:sp>
        <p:nvSpPr>
          <p:cNvPr id="3" name="Date Placeholder 2"/>
          <p:cNvSpPr>
            <a:spLocks noGrp="1"/>
          </p:cNvSpPr>
          <p:nvPr>
            <p:ph type="dt" sz="half" idx="2"/>
          </p:nvPr>
        </p:nvSpPr>
        <p:spPr/>
        <p:txBody>
          <a:bodyPr/>
          <a:lstStyle/>
          <a:p>
            <a:r>
              <a:rPr lang="en-US" smtClean="0"/>
              <a:t>January 2015</a:t>
            </a:r>
            <a:endParaRPr lang="en-US" dirty="0"/>
          </a:p>
        </p:txBody>
      </p:sp>
      <p:sp>
        <p:nvSpPr>
          <p:cNvPr id="4" name="Slide Number Placeholder 3"/>
          <p:cNvSpPr>
            <a:spLocks noGrp="1"/>
          </p:cNvSpPr>
          <p:nvPr>
            <p:ph type="sldNum" sz="quarter" idx="4"/>
          </p:nvPr>
        </p:nvSpPr>
        <p:spPr/>
        <p:txBody>
          <a:bodyPr/>
          <a:lstStyle/>
          <a:p>
            <a:fld id="{E8555075-F7D8-774D-92CE-0FFE5404D32F}" type="slidenum">
              <a:rPr lang="en-US" smtClean="0"/>
              <a:pPr/>
              <a:t>21</a:t>
            </a:fld>
            <a:endParaRPr lang="en-US" dirty="0"/>
          </a:p>
        </p:txBody>
      </p:sp>
    </p:spTree>
    <p:extLst>
      <p:ext uri="{BB962C8B-B14F-4D97-AF65-F5344CB8AC3E}">
        <p14:creationId xmlns:p14="http://schemas.microsoft.com/office/powerpoint/2010/main" val="116780649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10000"/>
          </a:bodyPr>
          <a:lstStyle/>
          <a:p>
            <a:pPr>
              <a:lnSpc>
                <a:spcPct val="120000"/>
              </a:lnSpc>
              <a:buFont typeface="Wingdings" panose="05000000000000000000" pitchFamily="2" charset="2"/>
              <a:buChar char="§"/>
            </a:pPr>
            <a:r>
              <a:rPr lang="en-US" dirty="0" smtClean="0"/>
              <a:t>You don’t need </a:t>
            </a:r>
            <a:r>
              <a:rPr lang="en-US" dirty="0"/>
              <a:t>to pay the fee if you </a:t>
            </a:r>
            <a:r>
              <a:rPr lang="en-US" dirty="0" smtClean="0"/>
              <a:t>qualify for  </a:t>
            </a:r>
            <a:r>
              <a:rPr lang="en-US" dirty="0"/>
              <a:t>an “</a:t>
            </a:r>
            <a:r>
              <a:rPr lang="en-US" dirty="0" smtClean="0"/>
              <a:t>exemption.” Examples include</a:t>
            </a:r>
          </a:p>
          <a:p>
            <a:pPr lvl="1">
              <a:lnSpc>
                <a:spcPct val="120000"/>
              </a:lnSpc>
              <a:buFont typeface="Arial" panose="020B0604020202020204" pitchFamily="34" charset="0"/>
              <a:buChar char="•"/>
            </a:pPr>
            <a:r>
              <a:rPr lang="en-US" dirty="0" smtClean="0"/>
              <a:t>There isn’t an affordable health insurance plan available  </a:t>
            </a:r>
          </a:p>
          <a:p>
            <a:pPr lvl="1">
              <a:lnSpc>
                <a:spcPct val="120000"/>
              </a:lnSpc>
              <a:buFont typeface="Arial" panose="020B0604020202020204" pitchFamily="34" charset="0"/>
              <a:buChar char="•"/>
            </a:pPr>
            <a:r>
              <a:rPr lang="en-US" dirty="0" smtClean="0"/>
              <a:t>Only a short gap in coverage (less than 3 months)</a:t>
            </a:r>
          </a:p>
          <a:p>
            <a:pPr lvl="1">
              <a:lnSpc>
                <a:spcPct val="120000"/>
              </a:lnSpc>
              <a:buFont typeface="Arial" panose="020B0604020202020204" pitchFamily="34" charset="0"/>
              <a:buChar char="•"/>
            </a:pPr>
            <a:r>
              <a:rPr lang="en-US" dirty="0" smtClean="0"/>
              <a:t>Eligibility for services through the Indian Health Service</a:t>
            </a:r>
          </a:p>
          <a:p>
            <a:pPr>
              <a:lnSpc>
                <a:spcPct val="120000"/>
              </a:lnSpc>
            </a:pPr>
            <a:r>
              <a:rPr lang="en-US" dirty="0" smtClean="0"/>
              <a:t>If you had coverage starting in May 2014 or earlier, you qualify for an exemption for the months before your coverage started</a:t>
            </a:r>
          </a:p>
          <a:p>
            <a:pPr marL="0" indent="0">
              <a:lnSpc>
                <a:spcPct val="120000"/>
              </a:lnSpc>
              <a:buNone/>
            </a:pPr>
            <a:endParaRPr lang="en-US" dirty="0"/>
          </a:p>
        </p:txBody>
      </p:sp>
      <p:sp>
        <p:nvSpPr>
          <p:cNvPr id="3" name="Title 2"/>
          <p:cNvSpPr>
            <a:spLocks noGrp="1"/>
          </p:cNvSpPr>
          <p:nvPr>
            <p:ph type="title"/>
          </p:nvPr>
        </p:nvSpPr>
        <p:spPr/>
        <p:txBody>
          <a:bodyPr/>
          <a:lstStyle/>
          <a:p>
            <a:r>
              <a:rPr lang="en-US" sz="3600" dirty="0" smtClean="0"/>
              <a:t>Getting an Exemption</a:t>
            </a:r>
            <a:endParaRPr lang="en-US" sz="3600" dirty="0"/>
          </a:p>
        </p:txBody>
      </p:sp>
      <p:sp>
        <p:nvSpPr>
          <p:cNvPr id="4" name="Date Placeholder 3"/>
          <p:cNvSpPr>
            <a:spLocks noGrp="1"/>
          </p:cNvSpPr>
          <p:nvPr>
            <p:ph type="dt" sz="half" idx="2"/>
          </p:nvPr>
        </p:nvSpPr>
        <p:spPr/>
        <p:txBody>
          <a:bodyPr/>
          <a:lstStyle/>
          <a:p>
            <a:r>
              <a:rPr lang="en-US" smtClean="0"/>
              <a:t>January 2015</a:t>
            </a:r>
            <a:endParaRPr lang="en-US" dirty="0"/>
          </a:p>
        </p:txBody>
      </p:sp>
      <p:sp>
        <p:nvSpPr>
          <p:cNvPr id="5" name="Slide Number Placeholder 4"/>
          <p:cNvSpPr>
            <a:spLocks noGrp="1"/>
          </p:cNvSpPr>
          <p:nvPr>
            <p:ph type="sldNum" sz="quarter" idx="4"/>
          </p:nvPr>
        </p:nvSpPr>
        <p:spPr/>
        <p:txBody>
          <a:bodyPr/>
          <a:lstStyle/>
          <a:p>
            <a:fld id="{E8555075-F7D8-774D-92CE-0FFE5404D32F}" type="slidenum">
              <a:rPr lang="en-US" smtClean="0"/>
              <a:pPr/>
              <a:t>22</a:t>
            </a:fld>
            <a:endParaRPr lang="en-US" dirty="0"/>
          </a:p>
        </p:txBody>
      </p:sp>
    </p:spTree>
    <p:extLst>
      <p:ext uri="{BB962C8B-B14F-4D97-AF65-F5344CB8AC3E}">
        <p14:creationId xmlns:p14="http://schemas.microsoft.com/office/powerpoint/2010/main" val="179230095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828800"/>
            <a:ext cx="8458200" cy="4297363"/>
          </a:xfrm>
        </p:spPr>
        <p:txBody>
          <a:bodyPr>
            <a:normAutofit fontScale="92500" lnSpcReduction="20000"/>
          </a:bodyPr>
          <a:lstStyle/>
          <a:p>
            <a:pPr>
              <a:lnSpc>
                <a:spcPct val="120000"/>
              </a:lnSpc>
              <a:spcBef>
                <a:spcPts val="600"/>
              </a:spcBef>
              <a:buFont typeface="Wingdings" panose="05000000000000000000" pitchFamily="2" charset="2"/>
              <a:buChar char="§"/>
            </a:pPr>
            <a:r>
              <a:rPr lang="en-US" dirty="0" smtClean="0"/>
              <a:t>There </a:t>
            </a:r>
            <a:r>
              <a:rPr lang="en-US" dirty="0"/>
              <a:t>are two types of </a:t>
            </a:r>
            <a:r>
              <a:rPr lang="en-US" dirty="0" smtClean="0"/>
              <a:t>exemptions </a:t>
            </a:r>
            <a:endParaRPr lang="en-US" dirty="0"/>
          </a:p>
          <a:p>
            <a:pPr lvl="1">
              <a:lnSpc>
                <a:spcPct val="120000"/>
              </a:lnSpc>
              <a:spcBef>
                <a:spcPts val="600"/>
              </a:spcBef>
              <a:buFont typeface="Arial" panose="020B0604020202020204" pitchFamily="34" charset="0"/>
              <a:buChar char="•"/>
            </a:pPr>
            <a:r>
              <a:rPr lang="en-US" b="1" dirty="0"/>
              <a:t>IRS exemptions</a:t>
            </a:r>
            <a:r>
              <a:rPr lang="en-US" dirty="0"/>
              <a:t> that you can get from the IRS </a:t>
            </a:r>
            <a:r>
              <a:rPr lang="en-US" dirty="0" smtClean="0"/>
              <a:t>when </a:t>
            </a:r>
            <a:r>
              <a:rPr lang="en-US" dirty="0"/>
              <a:t>you file your tax </a:t>
            </a:r>
            <a:r>
              <a:rPr lang="en-US" dirty="0" smtClean="0"/>
              <a:t>return</a:t>
            </a:r>
            <a:endParaRPr lang="en-US" dirty="0"/>
          </a:p>
          <a:p>
            <a:pPr lvl="1">
              <a:lnSpc>
                <a:spcPct val="120000"/>
              </a:lnSpc>
              <a:spcBef>
                <a:spcPts val="600"/>
              </a:spcBef>
              <a:buFont typeface="Arial" panose="020B0604020202020204" pitchFamily="34" charset="0"/>
              <a:buChar char="•"/>
            </a:pPr>
            <a:r>
              <a:rPr lang="en-US" b="1" dirty="0"/>
              <a:t>Marketplace exemptions</a:t>
            </a:r>
            <a:r>
              <a:rPr lang="en-US" dirty="0"/>
              <a:t> that you’ll need to request by completing a paper application and mailing it to the </a:t>
            </a:r>
            <a:r>
              <a:rPr lang="en-US" dirty="0" smtClean="0"/>
              <a:t>Marketplace</a:t>
            </a:r>
            <a:endParaRPr lang="en-US" dirty="0"/>
          </a:p>
          <a:p>
            <a:pPr>
              <a:lnSpc>
                <a:spcPct val="120000"/>
              </a:lnSpc>
              <a:spcBef>
                <a:spcPts val="600"/>
              </a:spcBef>
              <a:buFont typeface="Wingdings" panose="05000000000000000000" pitchFamily="2" charset="2"/>
              <a:buChar char="§"/>
            </a:pPr>
            <a:r>
              <a:rPr lang="en-US" dirty="0" smtClean="0"/>
              <a:t>Complete </a:t>
            </a:r>
            <a:r>
              <a:rPr lang="en-US" dirty="0"/>
              <a:t>list of exemptions and </a:t>
            </a:r>
            <a:r>
              <a:rPr lang="en-US" dirty="0" smtClean="0"/>
              <a:t>applications are on </a:t>
            </a:r>
            <a:r>
              <a:rPr lang="en-US" dirty="0"/>
              <a:t>HealthCare.gov or </a:t>
            </a:r>
            <a:r>
              <a:rPr lang="en-US" dirty="0" smtClean="0"/>
              <a:t>through </a:t>
            </a:r>
            <a:r>
              <a:rPr lang="en-US" dirty="0"/>
              <a:t>the Marketplace Call Center at </a:t>
            </a:r>
            <a:r>
              <a:rPr lang="en-US" dirty="0" smtClean="0"/>
              <a:t>1-800-318-2596 (TTY</a:t>
            </a:r>
            <a:r>
              <a:rPr lang="en-US" dirty="0"/>
              <a:t>: </a:t>
            </a:r>
            <a:r>
              <a:rPr lang="en-US" dirty="0" smtClean="0"/>
              <a:t>1-855-889-4325)</a:t>
            </a:r>
            <a:endParaRPr lang="en-US" dirty="0"/>
          </a:p>
        </p:txBody>
      </p:sp>
      <p:sp>
        <p:nvSpPr>
          <p:cNvPr id="3" name="Title 2"/>
          <p:cNvSpPr>
            <a:spLocks noGrp="1"/>
          </p:cNvSpPr>
          <p:nvPr>
            <p:ph type="title"/>
          </p:nvPr>
        </p:nvSpPr>
        <p:spPr/>
        <p:txBody>
          <a:bodyPr/>
          <a:lstStyle/>
          <a:p>
            <a:r>
              <a:rPr lang="en-US" sz="3600" dirty="0" smtClean="0"/>
              <a:t>Types of Exemptions</a:t>
            </a:r>
            <a:endParaRPr lang="en-US" sz="3600" dirty="0"/>
          </a:p>
        </p:txBody>
      </p:sp>
      <p:sp>
        <p:nvSpPr>
          <p:cNvPr id="4" name="Date Placeholder 3"/>
          <p:cNvSpPr>
            <a:spLocks noGrp="1"/>
          </p:cNvSpPr>
          <p:nvPr>
            <p:ph type="dt" sz="half" idx="2"/>
          </p:nvPr>
        </p:nvSpPr>
        <p:spPr/>
        <p:txBody>
          <a:bodyPr/>
          <a:lstStyle/>
          <a:p>
            <a:r>
              <a:rPr lang="en-US" smtClean="0"/>
              <a:t>January 2015</a:t>
            </a:r>
            <a:endParaRPr lang="en-US" dirty="0"/>
          </a:p>
        </p:txBody>
      </p:sp>
      <p:sp>
        <p:nvSpPr>
          <p:cNvPr id="5" name="Slide Number Placeholder 4"/>
          <p:cNvSpPr>
            <a:spLocks noGrp="1"/>
          </p:cNvSpPr>
          <p:nvPr>
            <p:ph type="sldNum" sz="quarter" idx="4"/>
          </p:nvPr>
        </p:nvSpPr>
        <p:spPr/>
        <p:txBody>
          <a:bodyPr/>
          <a:lstStyle/>
          <a:p>
            <a:fld id="{E8555075-F7D8-774D-92CE-0FFE5404D32F}" type="slidenum">
              <a:rPr lang="en-US" smtClean="0"/>
              <a:pPr/>
              <a:t>23</a:t>
            </a:fld>
            <a:endParaRPr lang="en-US" dirty="0"/>
          </a:p>
        </p:txBody>
      </p:sp>
    </p:spTree>
    <p:extLst>
      <p:ext uri="{BB962C8B-B14F-4D97-AF65-F5344CB8AC3E}">
        <p14:creationId xmlns:p14="http://schemas.microsoft.com/office/powerpoint/2010/main" val="77383765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55000" lnSpcReduction="20000"/>
          </a:bodyPr>
          <a:lstStyle/>
          <a:p>
            <a:pPr>
              <a:lnSpc>
                <a:spcPct val="120000"/>
              </a:lnSpc>
              <a:spcBef>
                <a:spcPts val="600"/>
              </a:spcBef>
              <a:buFont typeface="Wingdings" panose="05000000000000000000" pitchFamily="2" charset="2"/>
              <a:buChar char="§"/>
            </a:pPr>
            <a:r>
              <a:rPr lang="en-US" sz="3800" dirty="0" smtClean="0"/>
              <a:t>If </a:t>
            </a:r>
            <a:r>
              <a:rPr lang="en-US" sz="3800" dirty="0"/>
              <a:t>the Marketplace approves your exemption application, </a:t>
            </a:r>
            <a:r>
              <a:rPr lang="en-US" sz="3800" dirty="0" smtClean="0"/>
              <a:t>keep </a:t>
            </a:r>
            <a:r>
              <a:rPr lang="en-US" sz="3800" dirty="0"/>
              <a:t>the approval notice you get in the </a:t>
            </a:r>
            <a:r>
              <a:rPr lang="en-US" sz="3800" dirty="0" smtClean="0"/>
              <a:t>mail </a:t>
            </a:r>
            <a:r>
              <a:rPr lang="en-US" sz="3800" dirty="0"/>
              <a:t>with other important tax </a:t>
            </a:r>
            <a:r>
              <a:rPr lang="en-US" sz="3800" dirty="0" smtClean="0"/>
              <a:t>documents, like your W-2</a:t>
            </a:r>
            <a:endParaRPr lang="en-US" sz="3800" dirty="0"/>
          </a:p>
          <a:p>
            <a:pPr lvl="1">
              <a:lnSpc>
                <a:spcPct val="120000"/>
              </a:lnSpc>
              <a:spcBef>
                <a:spcPts val="600"/>
              </a:spcBef>
              <a:buFont typeface="Arial" panose="020B0604020202020204" pitchFamily="34" charset="0"/>
              <a:buChar char="•"/>
            </a:pPr>
            <a:r>
              <a:rPr lang="en-US" sz="3300" dirty="0" smtClean="0"/>
              <a:t>It includes </a:t>
            </a:r>
            <a:r>
              <a:rPr lang="en-US" sz="3300" dirty="0"/>
              <a:t>a unique Exemption Certificate Number or </a:t>
            </a:r>
            <a:r>
              <a:rPr lang="en-US" sz="3300" dirty="0" smtClean="0"/>
              <a:t>ECN that you will enter on </a:t>
            </a:r>
            <a:r>
              <a:rPr lang="en-US" sz="3300" dirty="0"/>
              <a:t>your Federal income tax return when you file your federal taxes for the year you didn’t have health </a:t>
            </a:r>
            <a:r>
              <a:rPr lang="en-US" sz="3300" dirty="0" smtClean="0"/>
              <a:t>coverage</a:t>
            </a:r>
          </a:p>
          <a:p>
            <a:pPr lvl="1">
              <a:lnSpc>
                <a:spcPct val="120000"/>
              </a:lnSpc>
              <a:spcBef>
                <a:spcPts val="600"/>
              </a:spcBef>
              <a:buFont typeface="Arial" panose="020B0604020202020204" pitchFamily="34" charset="0"/>
              <a:buChar char="•"/>
            </a:pPr>
            <a:r>
              <a:rPr lang="en-US" sz="3200" dirty="0" smtClean="0"/>
              <a:t>If the ECN isn’t granted for the whole year, you may still have to pay a fee for some months </a:t>
            </a:r>
          </a:p>
          <a:p>
            <a:pPr lvl="1">
              <a:lnSpc>
                <a:spcPct val="120000"/>
              </a:lnSpc>
              <a:spcBef>
                <a:spcPts val="600"/>
              </a:spcBef>
              <a:buFont typeface="Arial" panose="020B0604020202020204" pitchFamily="34" charset="0"/>
              <a:buChar char="•"/>
            </a:pPr>
            <a:r>
              <a:rPr lang="en-US" sz="3200" dirty="0" smtClean="0"/>
              <a:t>If you mailed an exemption application to the Marketplace and are still waiting for a decision when you file your tax return, follow the instructions with your tax return to enter “Pending” in the appropriate places</a:t>
            </a:r>
          </a:p>
          <a:p>
            <a:pPr>
              <a:lnSpc>
                <a:spcPct val="120000"/>
              </a:lnSpc>
              <a:spcBef>
                <a:spcPts val="600"/>
              </a:spcBef>
              <a:buFont typeface="Wingdings" panose="05000000000000000000" pitchFamily="2" charset="2"/>
              <a:buChar char="§"/>
            </a:pPr>
            <a:r>
              <a:rPr lang="en-US" sz="3800" dirty="0" smtClean="0"/>
              <a:t>If you apply for the exemption directly from the IRS using Form 8965, you won’t need an ECN </a:t>
            </a:r>
          </a:p>
          <a:p>
            <a:pPr>
              <a:lnSpc>
                <a:spcPct val="120000"/>
              </a:lnSpc>
              <a:spcBef>
                <a:spcPts val="600"/>
              </a:spcBef>
            </a:pPr>
            <a:endParaRPr lang="en-US" dirty="0"/>
          </a:p>
        </p:txBody>
      </p:sp>
      <p:sp>
        <p:nvSpPr>
          <p:cNvPr id="3" name="Title 2"/>
          <p:cNvSpPr>
            <a:spLocks noGrp="1"/>
          </p:cNvSpPr>
          <p:nvPr>
            <p:ph type="title"/>
          </p:nvPr>
        </p:nvSpPr>
        <p:spPr/>
        <p:txBody>
          <a:bodyPr/>
          <a:lstStyle/>
          <a:p>
            <a:r>
              <a:rPr lang="en-US" sz="3600" dirty="0" smtClean="0"/>
              <a:t>Exemption Approval Notice</a:t>
            </a:r>
            <a:endParaRPr lang="en-US" sz="3600" dirty="0"/>
          </a:p>
        </p:txBody>
      </p:sp>
      <p:sp>
        <p:nvSpPr>
          <p:cNvPr id="4" name="Date Placeholder 3"/>
          <p:cNvSpPr>
            <a:spLocks noGrp="1"/>
          </p:cNvSpPr>
          <p:nvPr>
            <p:ph type="dt" sz="half" idx="2"/>
          </p:nvPr>
        </p:nvSpPr>
        <p:spPr/>
        <p:txBody>
          <a:bodyPr/>
          <a:lstStyle/>
          <a:p>
            <a:r>
              <a:rPr lang="en-US" smtClean="0"/>
              <a:t>January 2015</a:t>
            </a:r>
            <a:endParaRPr lang="en-US" dirty="0"/>
          </a:p>
        </p:txBody>
      </p:sp>
      <p:sp>
        <p:nvSpPr>
          <p:cNvPr id="5" name="Slide Number Placeholder 4"/>
          <p:cNvSpPr>
            <a:spLocks noGrp="1"/>
          </p:cNvSpPr>
          <p:nvPr>
            <p:ph type="sldNum" sz="quarter" idx="4"/>
          </p:nvPr>
        </p:nvSpPr>
        <p:spPr/>
        <p:txBody>
          <a:bodyPr/>
          <a:lstStyle/>
          <a:p>
            <a:fld id="{E8555075-F7D8-774D-92CE-0FFE5404D32F}" type="slidenum">
              <a:rPr lang="en-US" smtClean="0"/>
              <a:pPr/>
              <a:t>24</a:t>
            </a:fld>
            <a:endParaRPr lang="en-US" dirty="0"/>
          </a:p>
        </p:txBody>
      </p:sp>
    </p:spTree>
    <p:extLst>
      <p:ext uri="{BB962C8B-B14F-4D97-AF65-F5344CB8AC3E}">
        <p14:creationId xmlns:p14="http://schemas.microsoft.com/office/powerpoint/2010/main" val="388400827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pPr>
              <a:lnSpc>
                <a:spcPct val="120000"/>
              </a:lnSpc>
              <a:spcBef>
                <a:spcPts val="600"/>
              </a:spcBef>
              <a:buFont typeface="Wingdings" panose="05000000000000000000" pitchFamily="2" charset="2"/>
              <a:buChar char="§"/>
            </a:pPr>
            <a:r>
              <a:rPr lang="en-US" sz="3600" dirty="0" smtClean="0"/>
              <a:t>If you could afford to buy insurance and chose not to, you may have to pay a fee</a:t>
            </a:r>
            <a:endParaRPr lang="en-US" sz="3600" dirty="0"/>
          </a:p>
          <a:p>
            <a:pPr lvl="1">
              <a:lnSpc>
                <a:spcPct val="120000"/>
              </a:lnSpc>
              <a:spcBef>
                <a:spcPts val="600"/>
              </a:spcBef>
              <a:buFont typeface="Arial" panose="020B0604020202020204" pitchFamily="34" charset="0"/>
              <a:buChar char="•"/>
            </a:pPr>
            <a:r>
              <a:rPr lang="en-US" sz="3100" dirty="0" smtClean="0"/>
              <a:t>If you </a:t>
            </a:r>
            <a:r>
              <a:rPr lang="en-US" sz="3100" dirty="0"/>
              <a:t>don’t qualify for an exemption, you may need to pay a fee with your federal tax </a:t>
            </a:r>
            <a:r>
              <a:rPr lang="en-US" sz="3100" dirty="0" smtClean="0"/>
              <a:t>return  </a:t>
            </a:r>
          </a:p>
          <a:p>
            <a:pPr lvl="1">
              <a:lnSpc>
                <a:spcPct val="120000"/>
              </a:lnSpc>
              <a:spcBef>
                <a:spcPts val="600"/>
              </a:spcBef>
              <a:buFont typeface="Arial" panose="020B0604020202020204" pitchFamily="34" charset="0"/>
              <a:buChar char="•"/>
            </a:pPr>
            <a:r>
              <a:rPr lang="en-US" sz="3100" dirty="0" smtClean="0"/>
              <a:t>The </a:t>
            </a:r>
            <a:r>
              <a:rPr lang="en-US" sz="3100" dirty="0"/>
              <a:t>fee is based on your income, and how many months you didn’t have health </a:t>
            </a:r>
            <a:r>
              <a:rPr lang="en-US" sz="3100" dirty="0" smtClean="0"/>
              <a:t>insurance</a:t>
            </a:r>
          </a:p>
          <a:p>
            <a:pPr lvl="1">
              <a:lnSpc>
                <a:spcPct val="120000"/>
              </a:lnSpc>
              <a:spcBef>
                <a:spcPts val="600"/>
              </a:spcBef>
              <a:buFont typeface="Arial" panose="020B0604020202020204" pitchFamily="34" charset="0"/>
              <a:buChar char="•"/>
            </a:pPr>
            <a:r>
              <a:rPr lang="en-US" sz="3100" dirty="0" smtClean="0"/>
              <a:t>Generally</a:t>
            </a:r>
            <a:r>
              <a:rPr lang="en-US" sz="3100" dirty="0"/>
              <a:t>, the higher your income and the more months you were without health insurance, the higher the </a:t>
            </a:r>
            <a:r>
              <a:rPr lang="en-US" sz="3100" dirty="0" smtClean="0"/>
              <a:t>fee  </a:t>
            </a:r>
            <a:endParaRPr lang="en-US" sz="3100" dirty="0"/>
          </a:p>
          <a:p>
            <a:pPr marL="0" indent="0">
              <a:lnSpc>
                <a:spcPct val="120000"/>
              </a:lnSpc>
              <a:spcBef>
                <a:spcPts val="600"/>
              </a:spcBef>
              <a:buNone/>
            </a:pPr>
            <a:endParaRPr lang="en-US" sz="3600" dirty="0"/>
          </a:p>
        </p:txBody>
      </p:sp>
      <p:sp>
        <p:nvSpPr>
          <p:cNvPr id="3" name="Title 2"/>
          <p:cNvSpPr>
            <a:spLocks noGrp="1"/>
          </p:cNvSpPr>
          <p:nvPr>
            <p:ph type="title"/>
          </p:nvPr>
        </p:nvSpPr>
        <p:spPr/>
        <p:txBody>
          <a:bodyPr/>
          <a:lstStyle/>
          <a:p>
            <a:r>
              <a:rPr lang="en-US" sz="3600" dirty="0" smtClean="0"/>
              <a:t>Paying the Fee</a:t>
            </a:r>
            <a:endParaRPr lang="en-US" sz="3600" dirty="0"/>
          </a:p>
        </p:txBody>
      </p:sp>
      <p:sp>
        <p:nvSpPr>
          <p:cNvPr id="4" name="Date Placeholder 3"/>
          <p:cNvSpPr>
            <a:spLocks noGrp="1"/>
          </p:cNvSpPr>
          <p:nvPr>
            <p:ph type="dt" sz="half" idx="2"/>
          </p:nvPr>
        </p:nvSpPr>
        <p:spPr/>
        <p:txBody>
          <a:bodyPr/>
          <a:lstStyle/>
          <a:p>
            <a:r>
              <a:rPr lang="en-US" smtClean="0"/>
              <a:t>January 2015</a:t>
            </a:r>
            <a:endParaRPr lang="en-US" dirty="0"/>
          </a:p>
        </p:txBody>
      </p:sp>
      <p:sp>
        <p:nvSpPr>
          <p:cNvPr id="5" name="Slide Number Placeholder 4"/>
          <p:cNvSpPr>
            <a:spLocks noGrp="1"/>
          </p:cNvSpPr>
          <p:nvPr>
            <p:ph type="sldNum" sz="quarter" idx="4"/>
          </p:nvPr>
        </p:nvSpPr>
        <p:spPr/>
        <p:txBody>
          <a:bodyPr/>
          <a:lstStyle/>
          <a:p>
            <a:fld id="{E8555075-F7D8-774D-92CE-0FFE5404D32F}" type="slidenum">
              <a:rPr lang="en-US" smtClean="0"/>
              <a:pPr/>
              <a:t>25</a:t>
            </a:fld>
            <a:endParaRPr lang="en-US" dirty="0"/>
          </a:p>
        </p:txBody>
      </p:sp>
    </p:spTree>
    <p:extLst>
      <p:ext uri="{BB962C8B-B14F-4D97-AF65-F5344CB8AC3E}">
        <p14:creationId xmlns:p14="http://schemas.microsoft.com/office/powerpoint/2010/main" val="4838235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a:spcBef>
                <a:spcPts val="600"/>
              </a:spcBef>
              <a:buFont typeface="Wingdings" panose="05000000000000000000" pitchFamily="2" charset="2"/>
              <a:buChar char="§"/>
            </a:pPr>
            <a:r>
              <a:rPr lang="en-US" sz="2000" dirty="0" smtClean="0"/>
              <a:t>If </a:t>
            </a:r>
            <a:r>
              <a:rPr lang="en-US" sz="2000" dirty="0"/>
              <a:t>you didn’t have health insurance for all of 2014, you’ll pay the </a:t>
            </a:r>
            <a:r>
              <a:rPr lang="en-US" sz="2000" b="1" dirty="0"/>
              <a:t>higher</a:t>
            </a:r>
            <a:r>
              <a:rPr lang="en-US" sz="2000" dirty="0"/>
              <a:t> </a:t>
            </a:r>
            <a:r>
              <a:rPr lang="en-US" sz="2000" dirty="0" smtClean="0"/>
              <a:t>of</a:t>
            </a:r>
            <a:endParaRPr lang="en-US" sz="2000" dirty="0"/>
          </a:p>
          <a:p>
            <a:pPr lvl="1">
              <a:spcBef>
                <a:spcPts val="600"/>
              </a:spcBef>
              <a:buFont typeface="Arial" panose="020B0604020202020204" pitchFamily="34" charset="0"/>
              <a:buChar char="•"/>
            </a:pPr>
            <a:r>
              <a:rPr lang="en-US" sz="1800" dirty="0"/>
              <a:t>$95 per person who was without coverage for the year ($47.50 per child under 18</a:t>
            </a:r>
            <a:r>
              <a:rPr lang="en-US" sz="1800" dirty="0" smtClean="0"/>
              <a:t>)</a:t>
            </a:r>
          </a:p>
          <a:p>
            <a:pPr lvl="2">
              <a:spcBef>
                <a:spcPts val="600"/>
              </a:spcBef>
              <a:buSzPct val="50000"/>
              <a:buFont typeface="Wingdings" panose="05000000000000000000" pitchFamily="2" charset="2"/>
              <a:buChar char="q"/>
            </a:pPr>
            <a:r>
              <a:rPr lang="en-US" sz="1600" dirty="0" smtClean="0"/>
              <a:t>The </a:t>
            </a:r>
            <a:r>
              <a:rPr lang="en-US" sz="1600" dirty="0"/>
              <a:t>maximum fee per family using this method is $</a:t>
            </a:r>
            <a:r>
              <a:rPr lang="en-US" sz="1600" dirty="0" smtClean="0"/>
              <a:t>285</a:t>
            </a:r>
            <a:endParaRPr lang="en-US" sz="1600" dirty="0"/>
          </a:p>
          <a:p>
            <a:pPr lvl="1">
              <a:spcBef>
                <a:spcPts val="600"/>
              </a:spcBef>
              <a:buFont typeface="Arial" panose="020B0604020202020204" pitchFamily="34" charset="0"/>
              <a:buChar char="•"/>
            </a:pPr>
            <a:r>
              <a:rPr lang="en-US" sz="1800" dirty="0"/>
              <a:t>An amount that varies depending on your income (generally 1% of your yearly household income over a certain threshold</a:t>
            </a:r>
            <a:r>
              <a:rPr lang="en-US" sz="1800" dirty="0" smtClean="0"/>
              <a:t>)</a:t>
            </a:r>
            <a:endParaRPr lang="en-US" sz="1800" dirty="0"/>
          </a:p>
          <a:p>
            <a:pPr>
              <a:spcBef>
                <a:spcPts val="600"/>
              </a:spcBef>
              <a:buFont typeface="Wingdings" panose="05000000000000000000" pitchFamily="2" charset="2"/>
              <a:buChar char="§"/>
            </a:pPr>
            <a:r>
              <a:rPr lang="en-US" sz="2000" dirty="0" smtClean="0"/>
              <a:t>The </a:t>
            </a:r>
            <a:r>
              <a:rPr lang="en-US" sz="2000" dirty="0"/>
              <a:t>fee increases every </a:t>
            </a:r>
            <a:r>
              <a:rPr lang="en-US" sz="2000" dirty="0" smtClean="0"/>
              <a:t>year</a:t>
            </a:r>
          </a:p>
          <a:p>
            <a:pPr lvl="1">
              <a:spcBef>
                <a:spcPts val="600"/>
              </a:spcBef>
              <a:buFont typeface="Arial" panose="020B0604020202020204" pitchFamily="34" charset="0"/>
              <a:buChar char="•"/>
            </a:pPr>
            <a:r>
              <a:rPr lang="en-US" sz="1800" dirty="0" smtClean="0"/>
              <a:t>In </a:t>
            </a:r>
            <a:r>
              <a:rPr lang="en-US" sz="1800" dirty="0"/>
              <a:t>2015, it’s $325 per person or 2% of your yearly household income over the </a:t>
            </a:r>
            <a:r>
              <a:rPr lang="en-US" sz="1800" dirty="0" smtClean="0"/>
              <a:t>threshold</a:t>
            </a:r>
          </a:p>
          <a:p>
            <a:pPr lvl="1">
              <a:spcBef>
                <a:spcPts val="600"/>
              </a:spcBef>
              <a:buFont typeface="Arial" panose="020B0604020202020204" pitchFamily="34" charset="0"/>
              <a:buChar char="•"/>
            </a:pPr>
            <a:r>
              <a:rPr lang="en-US" sz="1800" dirty="0" smtClean="0"/>
              <a:t>In </a:t>
            </a:r>
            <a:r>
              <a:rPr lang="en-US" sz="1800" dirty="0"/>
              <a:t>2016, it’s $695 per person or 2.5% of income over the </a:t>
            </a:r>
            <a:r>
              <a:rPr lang="en-US" sz="1800" dirty="0" smtClean="0"/>
              <a:t>threshold</a:t>
            </a:r>
          </a:p>
          <a:p>
            <a:pPr lvl="1">
              <a:lnSpc>
                <a:spcPct val="120000"/>
              </a:lnSpc>
              <a:spcBef>
                <a:spcPts val="600"/>
              </a:spcBef>
              <a:buFont typeface="Arial" panose="020B0604020202020204" pitchFamily="34" charset="0"/>
              <a:buChar char="•"/>
            </a:pPr>
            <a:r>
              <a:rPr lang="en-US" sz="1800" dirty="0" smtClean="0"/>
              <a:t>After </a:t>
            </a:r>
            <a:r>
              <a:rPr lang="en-US" sz="1800" dirty="0"/>
              <a:t>that it's adjusted for </a:t>
            </a:r>
            <a:r>
              <a:rPr lang="en-US" sz="1800" dirty="0" smtClean="0"/>
              <a:t>inflation</a:t>
            </a:r>
          </a:p>
          <a:p>
            <a:pPr marL="0" indent="0">
              <a:lnSpc>
                <a:spcPct val="120000"/>
              </a:lnSpc>
              <a:spcBef>
                <a:spcPts val="600"/>
              </a:spcBef>
              <a:buNone/>
            </a:pPr>
            <a:endParaRPr lang="en-US" dirty="0"/>
          </a:p>
        </p:txBody>
      </p:sp>
      <p:sp>
        <p:nvSpPr>
          <p:cNvPr id="3" name="Title 2"/>
          <p:cNvSpPr>
            <a:spLocks noGrp="1"/>
          </p:cNvSpPr>
          <p:nvPr>
            <p:ph type="title"/>
          </p:nvPr>
        </p:nvSpPr>
        <p:spPr/>
        <p:txBody>
          <a:bodyPr/>
          <a:lstStyle/>
          <a:p>
            <a:r>
              <a:rPr lang="en-US" sz="3600" dirty="0" smtClean="0"/>
              <a:t>The Amount of the Fee</a:t>
            </a:r>
            <a:endParaRPr lang="en-US" sz="3600" dirty="0"/>
          </a:p>
        </p:txBody>
      </p:sp>
      <p:sp>
        <p:nvSpPr>
          <p:cNvPr id="4" name="Date Placeholder 3"/>
          <p:cNvSpPr>
            <a:spLocks noGrp="1"/>
          </p:cNvSpPr>
          <p:nvPr>
            <p:ph type="dt" sz="half" idx="2"/>
          </p:nvPr>
        </p:nvSpPr>
        <p:spPr/>
        <p:txBody>
          <a:bodyPr/>
          <a:lstStyle/>
          <a:p>
            <a:r>
              <a:rPr lang="en-US" smtClean="0"/>
              <a:t>January 2015</a:t>
            </a:r>
            <a:endParaRPr lang="en-US" dirty="0"/>
          </a:p>
        </p:txBody>
      </p:sp>
      <p:sp>
        <p:nvSpPr>
          <p:cNvPr id="5" name="Slide Number Placeholder 4"/>
          <p:cNvSpPr>
            <a:spLocks noGrp="1"/>
          </p:cNvSpPr>
          <p:nvPr>
            <p:ph type="sldNum" sz="quarter" idx="4"/>
          </p:nvPr>
        </p:nvSpPr>
        <p:spPr/>
        <p:txBody>
          <a:bodyPr/>
          <a:lstStyle/>
          <a:p>
            <a:fld id="{E8555075-F7D8-774D-92CE-0FFE5404D32F}" type="slidenum">
              <a:rPr lang="en-US" smtClean="0"/>
              <a:pPr/>
              <a:t>26</a:t>
            </a:fld>
            <a:endParaRPr lang="en-US" dirty="0"/>
          </a:p>
        </p:txBody>
      </p:sp>
    </p:spTree>
    <p:extLst>
      <p:ext uri="{BB962C8B-B14F-4D97-AF65-F5344CB8AC3E}">
        <p14:creationId xmlns:p14="http://schemas.microsoft.com/office/powerpoint/2010/main" val="405196139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lvl="0"/>
            <a:r>
              <a:rPr lang="en-US" sz="3600" dirty="0" smtClean="0"/>
              <a:t/>
            </a:r>
            <a:br>
              <a:rPr lang="en-US" sz="3600" dirty="0" smtClean="0"/>
            </a:br>
            <a:r>
              <a:rPr lang="en-US" sz="3600" dirty="0" smtClean="0"/>
              <a:t>How We’ll Share Messages</a:t>
            </a:r>
            <a:br>
              <a:rPr lang="en-US" sz="3600" dirty="0" smtClean="0"/>
            </a:br>
            <a:endParaRPr lang="en-US" sz="3600" dirty="0"/>
          </a:p>
        </p:txBody>
      </p:sp>
      <p:sp>
        <p:nvSpPr>
          <p:cNvPr id="2" name="Content Placeholder 1"/>
          <p:cNvSpPr>
            <a:spLocks noGrp="1"/>
          </p:cNvSpPr>
          <p:nvPr>
            <p:ph idx="1"/>
          </p:nvPr>
        </p:nvSpPr>
        <p:spPr>
          <a:xfrm>
            <a:off x="457200" y="1828800"/>
            <a:ext cx="3810000" cy="4297363"/>
          </a:xfrm>
        </p:spPr>
        <p:txBody>
          <a:bodyPr>
            <a:noAutofit/>
          </a:bodyPr>
          <a:lstStyle/>
          <a:p>
            <a:pPr>
              <a:lnSpc>
                <a:spcPct val="120000"/>
              </a:lnSpc>
              <a:spcBef>
                <a:spcPts val="600"/>
              </a:spcBef>
            </a:pPr>
            <a:r>
              <a:rPr lang="en-US" sz="2000" dirty="0" smtClean="0"/>
              <a:t>New content on HealthCare.gov /taxes and IRS.gov</a:t>
            </a:r>
            <a:endParaRPr lang="en-US" sz="2000" dirty="0"/>
          </a:p>
          <a:p>
            <a:pPr>
              <a:lnSpc>
                <a:spcPct val="120000"/>
              </a:lnSpc>
              <a:spcBef>
                <a:spcPts val="600"/>
              </a:spcBef>
            </a:pPr>
            <a:r>
              <a:rPr lang="en-US" sz="2000" dirty="0" smtClean="0"/>
              <a:t>Web-based Tax </a:t>
            </a:r>
            <a:r>
              <a:rPr lang="en-US" sz="2000" dirty="0"/>
              <a:t>Tools (for some consumers)</a:t>
            </a:r>
          </a:p>
          <a:p>
            <a:pPr>
              <a:lnSpc>
                <a:spcPct val="120000"/>
              </a:lnSpc>
              <a:spcBef>
                <a:spcPts val="600"/>
              </a:spcBef>
            </a:pPr>
            <a:r>
              <a:rPr lang="en-US" sz="2000" dirty="0"/>
              <a:t>Form 1095-A, with cover letter &amp; instructions </a:t>
            </a:r>
            <a:endParaRPr lang="en-US" sz="2000" dirty="0" smtClean="0"/>
          </a:p>
          <a:p>
            <a:pPr>
              <a:lnSpc>
                <a:spcPct val="120000"/>
              </a:lnSpc>
              <a:spcBef>
                <a:spcPts val="600"/>
              </a:spcBef>
            </a:pPr>
            <a:r>
              <a:rPr lang="en-US" sz="2000" dirty="0" smtClean="0"/>
              <a:t>Fact Sheets</a:t>
            </a:r>
          </a:p>
          <a:p>
            <a:pPr lvl="1">
              <a:lnSpc>
                <a:spcPct val="120000"/>
              </a:lnSpc>
              <a:spcBef>
                <a:spcPts val="600"/>
              </a:spcBef>
            </a:pPr>
            <a:r>
              <a:rPr lang="en-US" sz="1800" dirty="0" smtClean="0"/>
              <a:t>For consumers (HealthCare.gov, IRS.gov)</a:t>
            </a:r>
          </a:p>
          <a:p>
            <a:pPr lvl="1">
              <a:lnSpc>
                <a:spcPct val="120000"/>
              </a:lnSpc>
              <a:spcBef>
                <a:spcPts val="600"/>
              </a:spcBef>
            </a:pPr>
            <a:r>
              <a:rPr lang="en-US" sz="1800" dirty="0" smtClean="0"/>
              <a:t>For partners (Marketplace.cms.gov, IRS.gov)	 </a:t>
            </a:r>
          </a:p>
        </p:txBody>
      </p:sp>
      <p:sp>
        <p:nvSpPr>
          <p:cNvPr id="6" name="Content Placeholder 1"/>
          <p:cNvSpPr txBox="1">
            <a:spLocks/>
          </p:cNvSpPr>
          <p:nvPr/>
        </p:nvSpPr>
        <p:spPr>
          <a:xfrm>
            <a:off x="4419600" y="1828800"/>
            <a:ext cx="4114800" cy="429736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Wingdings" panose="05000000000000000000" pitchFamily="2" charset="2"/>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SzPct val="50000"/>
              <a:buFont typeface="Wingdings" panose="05000000000000000000" pitchFamily="2" charset="2"/>
              <a:buChar char="q"/>
              <a:defRPr sz="24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spcBef>
                <a:spcPts val="600"/>
              </a:spcBef>
            </a:pPr>
            <a:r>
              <a:rPr lang="en-US" sz="2000" dirty="0" smtClean="0"/>
              <a:t>Training/outreach </a:t>
            </a:r>
            <a:r>
              <a:rPr lang="en-US" sz="2000" dirty="0"/>
              <a:t>for Marketplace Assisters and Navigators, Agents and Brokers, Tax </a:t>
            </a:r>
            <a:r>
              <a:rPr lang="en-US" sz="2000" dirty="0" smtClean="0"/>
              <a:t>Preparers</a:t>
            </a:r>
            <a:endParaRPr lang="en-US" sz="2000" dirty="0"/>
          </a:p>
          <a:p>
            <a:pPr>
              <a:lnSpc>
                <a:spcPct val="120000"/>
              </a:lnSpc>
              <a:spcBef>
                <a:spcPts val="600"/>
              </a:spcBef>
            </a:pPr>
            <a:r>
              <a:rPr lang="en-US" sz="2000" dirty="0" smtClean="0"/>
              <a:t>Email Campaign</a:t>
            </a:r>
          </a:p>
          <a:p>
            <a:pPr>
              <a:lnSpc>
                <a:spcPct val="120000"/>
              </a:lnSpc>
              <a:spcBef>
                <a:spcPts val="600"/>
              </a:spcBef>
            </a:pPr>
            <a:r>
              <a:rPr lang="en-US" sz="2000" dirty="0" smtClean="0"/>
              <a:t>Social Media Strategy </a:t>
            </a:r>
          </a:p>
          <a:p>
            <a:pPr>
              <a:lnSpc>
                <a:spcPct val="120000"/>
              </a:lnSpc>
              <a:spcBef>
                <a:spcPts val="600"/>
              </a:spcBef>
            </a:pPr>
            <a:r>
              <a:rPr lang="en-US" sz="2000" dirty="0" smtClean="0"/>
              <a:t>Press outreach </a:t>
            </a:r>
          </a:p>
          <a:p>
            <a:pPr>
              <a:lnSpc>
                <a:spcPct val="120000"/>
              </a:lnSpc>
              <a:spcBef>
                <a:spcPts val="600"/>
              </a:spcBef>
            </a:pPr>
            <a:r>
              <a:rPr lang="en-US" sz="2000" dirty="0" smtClean="0"/>
              <a:t>Messaging through IRS channels and programs (Free File and Volunteer Income Tax Assistance)</a:t>
            </a:r>
          </a:p>
          <a:p>
            <a:pPr>
              <a:lnSpc>
                <a:spcPct val="120000"/>
              </a:lnSpc>
              <a:spcBef>
                <a:spcPts val="600"/>
              </a:spcBef>
            </a:pPr>
            <a:r>
              <a:rPr lang="en-US" sz="2000" dirty="0" smtClean="0"/>
              <a:t>Talking points</a:t>
            </a:r>
          </a:p>
          <a:p>
            <a:pPr marL="0" indent="0">
              <a:lnSpc>
                <a:spcPct val="120000"/>
              </a:lnSpc>
              <a:spcBef>
                <a:spcPts val="600"/>
              </a:spcBef>
              <a:buNone/>
            </a:pPr>
            <a:endParaRPr lang="en-US" sz="2000" dirty="0" smtClean="0"/>
          </a:p>
        </p:txBody>
      </p:sp>
      <p:sp>
        <p:nvSpPr>
          <p:cNvPr id="4" name="Date Placeholder 3"/>
          <p:cNvSpPr>
            <a:spLocks noGrp="1"/>
          </p:cNvSpPr>
          <p:nvPr>
            <p:ph type="dt" sz="half" idx="2"/>
          </p:nvPr>
        </p:nvSpPr>
        <p:spPr/>
        <p:txBody>
          <a:bodyPr/>
          <a:lstStyle/>
          <a:p>
            <a:r>
              <a:rPr lang="en-US" smtClean="0"/>
              <a:t>January 2015</a:t>
            </a:r>
            <a:endParaRPr lang="en-US" dirty="0"/>
          </a:p>
        </p:txBody>
      </p:sp>
      <p:sp>
        <p:nvSpPr>
          <p:cNvPr id="5" name="Slide Number Placeholder 4"/>
          <p:cNvSpPr>
            <a:spLocks noGrp="1"/>
          </p:cNvSpPr>
          <p:nvPr>
            <p:ph type="sldNum" sz="quarter" idx="4"/>
          </p:nvPr>
        </p:nvSpPr>
        <p:spPr/>
        <p:txBody>
          <a:bodyPr/>
          <a:lstStyle/>
          <a:p>
            <a:fld id="{E8555075-F7D8-774D-92CE-0FFE5404D32F}" type="slidenum">
              <a:rPr lang="en-US" smtClean="0"/>
              <a:pPr/>
              <a:t>27</a:t>
            </a:fld>
            <a:endParaRPr lang="en-US" dirty="0"/>
          </a:p>
        </p:txBody>
      </p:sp>
    </p:spTree>
    <p:extLst>
      <p:ext uri="{BB962C8B-B14F-4D97-AF65-F5344CB8AC3E}">
        <p14:creationId xmlns:p14="http://schemas.microsoft.com/office/powerpoint/2010/main" val="87454907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Tax Tools</a:t>
            </a:r>
            <a:endParaRPr lang="en-US" dirty="0"/>
          </a:p>
        </p:txBody>
      </p:sp>
      <p:sp>
        <p:nvSpPr>
          <p:cNvPr id="3" name="Content Placeholder 2"/>
          <p:cNvSpPr>
            <a:spLocks noGrp="1"/>
          </p:cNvSpPr>
          <p:nvPr>
            <p:ph idx="1"/>
          </p:nvPr>
        </p:nvSpPr>
        <p:spPr>
          <a:xfrm>
            <a:off x="356886" y="1752600"/>
            <a:ext cx="8406114" cy="4495800"/>
          </a:xfrm>
        </p:spPr>
        <p:txBody>
          <a:bodyPr>
            <a:noAutofit/>
          </a:bodyPr>
          <a:lstStyle/>
          <a:p>
            <a:pPr marL="0" indent="0">
              <a:lnSpc>
                <a:spcPct val="115000"/>
              </a:lnSpc>
              <a:spcBef>
                <a:spcPts val="0"/>
              </a:spcBef>
              <a:buNone/>
            </a:pPr>
            <a:r>
              <a:rPr lang="en-US" sz="2600" dirty="0" smtClean="0">
                <a:ea typeface="Calibri"/>
                <a:cs typeface="Times New Roman"/>
              </a:rPr>
              <a:t>Online tools available on HealthCare.gov</a:t>
            </a:r>
          </a:p>
          <a:p>
            <a:pPr lvl="1">
              <a:lnSpc>
                <a:spcPct val="115000"/>
              </a:lnSpc>
              <a:spcBef>
                <a:spcPts val="0"/>
              </a:spcBef>
            </a:pPr>
            <a:r>
              <a:rPr lang="en-US" sz="2400" dirty="0" smtClean="0">
                <a:ea typeface="Calibri"/>
                <a:cs typeface="Times New Roman"/>
              </a:rPr>
              <a:t>Provide a </a:t>
            </a:r>
            <a:r>
              <a:rPr lang="en-US" sz="2400" dirty="0">
                <a:ea typeface="Calibri"/>
                <a:cs typeface="Times New Roman"/>
              </a:rPr>
              <a:t>step in filing taxes for </a:t>
            </a:r>
            <a:r>
              <a:rPr lang="en-US" sz="2400" i="1" dirty="0">
                <a:ea typeface="Calibri"/>
                <a:cs typeface="Times New Roman"/>
              </a:rPr>
              <a:t>certain </a:t>
            </a:r>
            <a:r>
              <a:rPr lang="en-US" sz="2400" dirty="0" smtClean="0">
                <a:ea typeface="Calibri"/>
                <a:cs typeface="Times New Roman"/>
              </a:rPr>
              <a:t>consumers</a:t>
            </a:r>
          </a:p>
          <a:p>
            <a:pPr lvl="1">
              <a:lnSpc>
                <a:spcPct val="115000"/>
              </a:lnSpc>
              <a:spcBef>
                <a:spcPts val="0"/>
              </a:spcBef>
            </a:pPr>
            <a:r>
              <a:rPr lang="en-US" sz="2400" dirty="0" smtClean="0">
                <a:ea typeface="Calibri"/>
                <a:cs typeface="Times New Roman"/>
              </a:rPr>
              <a:t>To find essential info that might not appear on 1095-A</a:t>
            </a:r>
          </a:p>
          <a:p>
            <a:pPr marL="457200" lvl="1" indent="0">
              <a:lnSpc>
                <a:spcPct val="115000"/>
              </a:lnSpc>
              <a:spcBef>
                <a:spcPts val="0"/>
              </a:spcBef>
              <a:buNone/>
            </a:pPr>
            <a:endParaRPr lang="en-US" sz="1400" dirty="0">
              <a:ea typeface="Calibri"/>
              <a:cs typeface="Times New Roman"/>
            </a:endParaRPr>
          </a:p>
          <a:p>
            <a:pPr lvl="1">
              <a:lnSpc>
                <a:spcPct val="115000"/>
              </a:lnSpc>
              <a:spcBef>
                <a:spcPts val="0"/>
              </a:spcBef>
            </a:pPr>
            <a:endParaRPr lang="en-US" sz="2400" dirty="0" smtClean="0">
              <a:ea typeface="Calibri"/>
              <a:cs typeface="Times New Roman"/>
            </a:endParaRPr>
          </a:p>
          <a:p>
            <a:pPr lvl="1">
              <a:lnSpc>
                <a:spcPct val="115000"/>
              </a:lnSpc>
              <a:spcBef>
                <a:spcPts val="0"/>
              </a:spcBef>
            </a:pPr>
            <a:endParaRPr lang="en-US" sz="2400" dirty="0">
              <a:ea typeface="Calibri"/>
              <a:cs typeface="Times New Roman"/>
            </a:endParaRPr>
          </a:p>
          <a:p>
            <a:pPr lvl="1">
              <a:lnSpc>
                <a:spcPct val="115000"/>
              </a:lnSpc>
              <a:spcBef>
                <a:spcPts val="0"/>
              </a:spcBef>
            </a:pPr>
            <a:endParaRPr lang="en-US" sz="2400" dirty="0" smtClean="0">
              <a:ea typeface="Calibri"/>
              <a:cs typeface="Times New Roman"/>
            </a:endParaRPr>
          </a:p>
          <a:p>
            <a:pPr marL="914400" lvl="2" indent="0">
              <a:buNone/>
            </a:pPr>
            <a:endParaRPr lang="en-US" sz="1050" dirty="0" smtClean="0">
              <a:cs typeface="Times New Roman"/>
            </a:endParaRPr>
          </a:p>
          <a:p>
            <a:pPr lvl="2"/>
            <a:r>
              <a:rPr lang="en-US" sz="2200" dirty="0" smtClean="0">
                <a:cs typeface="Times New Roman"/>
              </a:rPr>
              <a:t>Provides </a:t>
            </a:r>
            <a:r>
              <a:rPr lang="en-US" sz="2200" dirty="0">
                <a:cs typeface="Times New Roman"/>
              </a:rPr>
              <a:t>report with monthly break down of </a:t>
            </a:r>
            <a:r>
              <a:rPr lang="en-US" sz="2200" dirty="0" smtClean="0">
                <a:cs typeface="Times New Roman"/>
              </a:rPr>
              <a:t>the SLCSP </a:t>
            </a:r>
            <a:r>
              <a:rPr lang="en-US" sz="2200" dirty="0">
                <a:cs typeface="Times New Roman"/>
              </a:rPr>
              <a:t>or </a:t>
            </a:r>
            <a:r>
              <a:rPr lang="en-US" sz="2200" dirty="0" smtClean="0">
                <a:cs typeface="Times New Roman"/>
              </a:rPr>
              <a:t>LCBP using </a:t>
            </a:r>
            <a:r>
              <a:rPr lang="en-US" sz="2200" dirty="0">
                <a:ea typeface="Calibri"/>
                <a:cs typeface="Times New Roman"/>
              </a:rPr>
              <a:t>2014 plan data </a:t>
            </a:r>
            <a:endParaRPr lang="en-US" sz="2200" dirty="0">
              <a:cs typeface="Times New Roman"/>
            </a:endParaRPr>
          </a:p>
          <a:p>
            <a:pPr lvl="2"/>
            <a:r>
              <a:rPr lang="en-US" sz="2200" dirty="0">
                <a:cs typeface="Times New Roman"/>
              </a:rPr>
              <a:t>Doesn’t provide APTC, PTC, eligibility, etc.</a:t>
            </a:r>
          </a:p>
          <a:p>
            <a:pPr lvl="1"/>
            <a:r>
              <a:rPr lang="en-US" sz="2400" dirty="0">
                <a:cs typeface="Times New Roman"/>
              </a:rPr>
              <a:t>No account or login required </a:t>
            </a:r>
            <a:r>
              <a:rPr lang="en-US" sz="2400" dirty="0" smtClean="0">
                <a:cs typeface="Times New Roman"/>
              </a:rPr>
              <a:t>(anonymous)</a:t>
            </a:r>
            <a:endParaRPr lang="en-US" sz="2600" dirty="0">
              <a:cs typeface="Times New Roman"/>
            </a:endParaRPr>
          </a:p>
          <a:p>
            <a:pPr>
              <a:lnSpc>
                <a:spcPct val="115000"/>
              </a:lnSpc>
              <a:spcBef>
                <a:spcPts val="0"/>
              </a:spcBef>
              <a:spcAft>
                <a:spcPts val="1000"/>
              </a:spcAft>
            </a:pPr>
            <a:endParaRPr lang="en-US" sz="2000" dirty="0" smtClean="0">
              <a:ea typeface="Calibri"/>
              <a:cs typeface="Times New Roman"/>
            </a:endParaRPr>
          </a:p>
        </p:txBody>
      </p:sp>
      <p:sp>
        <p:nvSpPr>
          <p:cNvPr id="5" name="TextBox 4"/>
          <p:cNvSpPr txBox="1"/>
          <p:nvPr/>
        </p:nvSpPr>
        <p:spPr>
          <a:xfrm>
            <a:off x="527641" y="3200400"/>
            <a:ext cx="4114800" cy="1569660"/>
          </a:xfrm>
          <a:prstGeom prst="rect">
            <a:avLst/>
          </a:prstGeom>
          <a:solidFill>
            <a:srgbClr val="084A9C"/>
          </a:solidFill>
          <a:ln>
            <a:solidFill>
              <a:srgbClr val="084A9C"/>
            </a:solidFill>
          </a:ln>
        </p:spPr>
        <p:txBody>
          <a:bodyPr wrap="square" rtlCol="0">
            <a:spAutoFit/>
          </a:bodyPr>
          <a:lstStyle/>
          <a:p>
            <a:pPr marL="347663" indent="-347663">
              <a:buSzPct val="100000"/>
              <a:buFont typeface="+mj-lt"/>
              <a:buAutoNum type="arabicPeriod"/>
            </a:pPr>
            <a:r>
              <a:rPr lang="en-US" sz="2400" dirty="0" smtClean="0">
                <a:solidFill>
                  <a:schemeClr val="bg1"/>
                </a:solidFill>
                <a:cs typeface="Times New Roman"/>
              </a:rPr>
              <a:t>Tool if you didn’t take/qualify for APTC and want to see if you can qualify for PTC</a:t>
            </a:r>
            <a:endParaRPr lang="en-US" sz="2400" dirty="0">
              <a:solidFill>
                <a:schemeClr val="bg1"/>
              </a:solidFill>
              <a:cs typeface="Times New Roman"/>
            </a:endParaRPr>
          </a:p>
        </p:txBody>
      </p:sp>
      <p:sp>
        <p:nvSpPr>
          <p:cNvPr id="6" name="TextBox 5"/>
          <p:cNvSpPr txBox="1"/>
          <p:nvPr/>
        </p:nvSpPr>
        <p:spPr>
          <a:xfrm>
            <a:off x="4776486" y="3200400"/>
            <a:ext cx="3810000" cy="1569660"/>
          </a:xfrm>
          <a:prstGeom prst="rect">
            <a:avLst/>
          </a:prstGeom>
          <a:solidFill>
            <a:srgbClr val="084A9C"/>
          </a:solidFill>
          <a:ln>
            <a:solidFill>
              <a:srgbClr val="084A9C"/>
            </a:solidFill>
          </a:ln>
        </p:spPr>
        <p:txBody>
          <a:bodyPr wrap="square" rtlCol="0">
            <a:spAutoFit/>
          </a:bodyPr>
          <a:lstStyle/>
          <a:p>
            <a:pPr marL="457200" indent="-457200">
              <a:buSzPct val="100000"/>
              <a:buFont typeface="+mj-lt"/>
              <a:buAutoNum type="arabicPeriod" startAt="2"/>
            </a:pPr>
            <a:r>
              <a:rPr lang="en-US" sz="2400" dirty="0" smtClean="0">
                <a:solidFill>
                  <a:schemeClr val="bg1"/>
                </a:solidFill>
                <a:cs typeface="Times New Roman"/>
              </a:rPr>
              <a:t>Tool to see if you qualify for an exemption</a:t>
            </a:r>
          </a:p>
          <a:p>
            <a:pPr>
              <a:buSzPct val="100000"/>
            </a:pPr>
            <a:endParaRPr lang="en-US" sz="2400" dirty="0" smtClean="0">
              <a:solidFill>
                <a:schemeClr val="bg1"/>
              </a:solidFill>
              <a:cs typeface="Times New Roman"/>
            </a:endParaRPr>
          </a:p>
          <a:p>
            <a:pPr marL="457200" indent="-457200">
              <a:buSzPct val="100000"/>
              <a:buFont typeface="+mj-lt"/>
              <a:buAutoNum type="arabicPeriod" startAt="2"/>
            </a:pPr>
            <a:endParaRPr lang="en-US" sz="2400" dirty="0">
              <a:cs typeface="Times New Roman"/>
            </a:endParaRPr>
          </a:p>
        </p:txBody>
      </p:sp>
      <p:sp>
        <p:nvSpPr>
          <p:cNvPr id="7" name="Date Placeholder 3"/>
          <p:cNvSpPr>
            <a:spLocks noGrp="1"/>
          </p:cNvSpPr>
          <p:nvPr>
            <p:ph type="dt" sz="half" idx="2"/>
          </p:nvPr>
        </p:nvSpPr>
        <p:spPr>
          <a:xfrm>
            <a:off x="457200" y="6356350"/>
            <a:ext cx="2133600" cy="365125"/>
          </a:xfrm>
        </p:spPr>
        <p:txBody>
          <a:bodyPr/>
          <a:lstStyle/>
          <a:p>
            <a:r>
              <a:rPr lang="en-US" smtClean="0"/>
              <a:t>January 2015</a:t>
            </a:r>
            <a:endParaRPr lang="en-US" dirty="0"/>
          </a:p>
        </p:txBody>
      </p:sp>
      <p:sp>
        <p:nvSpPr>
          <p:cNvPr id="8" name="Slide Number Placeholder 4"/>
          <p:cNvSpPr>
            <a:spLocks noGrp="1"/>
          </p:cNvSpPr>
          <p:nvPr>
            <p:ph type="sldNum" sz="quarter" idx="4"/>
          </p:nvPr>
        </p:nvSpPr>
        <p:spPr>
          <a:xfrm>
            <a:off x="7772400" y="6324600"/>
            <a:ext cx="990600" cy="365125"/>
          </a:xfrm>
        </p:spPr>
        <p:txBody>
          <a:bodyPr/>
          <a:lstStyle/>
          <a:p>
            <a:fld id="{E8555075-F7D8-774D-92CE-0FFE5404D32F}" type="slidenum">
              <a:rPr lang="en-US" smtClean="0"/>
              <a:pPr/>
              <a:t>28</a:t>
            </a:fld>
            <a:endParaRPr lang="en-US" dirty="0"/>
          </a:p>
        </p:txBody>
      </p:sp>
    </p:spTree>
    <p:extLst>
      <p:ext uri="{BB962C8B-B14F-4D97-AF65-F5344CB8AC3E}">
        <p14:creationId xmlns:p14="http://schemas.microsoft.com/office/powerpoint/2010/main" val="249233339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a:lnSpc>
                <a:spcPct val="120000"/>
              </a:lnSpc>
              <a:spcBef>
                <a:spcPts val="600"/>
              </a:spcBef>
            </a:pPr>
            <a:r>
              <a:rPr lang="en-US" dirty="0" smtClean="0"/>
              <a:t>Ongoing training and tips delivered to Assisters through weekly webinars and newsletters, with deep-dive sessions addressing specific topics</a:t>
            </a:r>
          </a:p>
          <a:p>
            <a:pPr>
              <a:lnSpc>
                <a:spcPct val="120000"/>
              </a:lnSpc>
              <a:spcBef>
                <a:spcPts val="600"/>
              </a:spcBef>
            </a:pPr>
            <a:r>
              <a:rPr lang="en-US" dirty="0" smtClean="0"/>
              <a:t>Outreach to partner organizations including tax preparer community</a:t>
            </a:r>
          </a:p>
          <a:p>
            <a:pPr>
              <a:lnSpc>
                <a:spcPct val="120000"/>
              </a:lnSpc>
              <a:spcBef>
                <a:spcPts val="600"/>
              </a:spcBef>
            </a:pPr>
            <a:r>
              <a:rPr lang="en-US" dirty="0" smtClean="0"/>
              <a:t>Printed and downloadable consumer-facing materials (i.e. fact sheets, graphics, drop-in articles) available beginning late December</a:t>
            </a:r>
          </a:p>
          <a:p>
            <a:pPr>
              <a:lnSpc>
                <a:spcPct val="120000"/>
              </a:lnSpc>
              <a:spcBef>
                <a:spcPts val="600"/>
              </a:spcBef>
            </a:pPr>
            <a:endParaRPr lang="en-US" dirty="0"/>
          </a:p>
        </p:txBody>
      </p:sp>
      <p:sp>
        <p:nvSpPr>
          <p:cNvPr id="3" name="Title 2"/>
          <p:cNvSpPr>
            <a:spLocks noGrp="1"/>
          </p:cNvSpPr>
          <p:nvPr>
            <p:ph type="title"/>
          </p:nvPr>
        </p:nvSpPr>
        <p:spPr/>
        <p:txBody>
          <a:bodyPr/>
          <a:lstStyle/>
          <a:p>
            <a:r>
              <a:rPr lang="en-US" dirty="0" smtClean="0"/>
              <a:t>Assisters and Partners</a:t>
            </a:r>
            <a:endParaRPr lang="en-US" dirty="0"/>
          </a:p>
        </p:txBody>
      </p:sp>
      <p:sp>
        <p:nvSpPr>
          <p:cNvPr id="4" name="Date Placeholder 3"/>
          <p:cNvSpPr>
            <a:spLocks noGrp="1"/>
          </p:cNvSpPr>
          <p:nvPr>
            <p:ph type="dt" sz="half" idx="2"/>
          </p:nvPr>
        </p:nvSpPr>
        <p:spPr/>
        <p:txBody>
          <a:bodyPr/>
          <a:lstStyle/>
          <a:p>
            <a:r>
              <a:rPr lang="en-US" smtClean="0"/>
              <a:t>January 2015</a:t>
            </a:r>
            <a:endParaRPr lang="en-US" dirty="0"/>
          </a:p>
        </p:txBody>
      </p:sp>
      <p:sp>
        <p:nvSpPr>
          <p:cNvPr id="5" name="Slide Number Placeholder 4"/>
          <p:cNvSpPr>
            <a:spLocks noGrp="1"/>
          </p:cNvSpPr>
          <p:nvPr>
            <p:ph type="sldNum" sz="quarter" idx="4"/>
          </p:nvPr>
        </p:nvSpPr>
        <p:spPr/>
        <p:txBody>
          <a:bodyPr/>
          <a:lstStyle/>
          <a:p>
            <a:fld id="{E8555075-F7D8-774D-92CE-0FFE5404D32F}" type="slidenum">
              <a:rPr lang="en-US" smtClean="0"/>
              <a:pPr/>
              <a:t>29</a:t>
            </a:fld>
            <a:endParaRPr lang="en-US" dirty="0"/>
          </a:p>
        </p:txBody>
      </p:sp>
    </p:spTree>
    <p:extLst>
      <p:ext uri="{BB962C8B-B14F-4D97-AF65-F5344CB8AC3E}">
        <p14:creationId xmlns:p14="http://schemas.microsoft.com/office/powerpoint/2010/main" val="29483300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600" dirty="0" smtClean="0"/>
              <a:t>Tax Communications</a:t>
            </a:r>
            <a:endParaRPr lang="en-US" sz="3600" dirty="0"/>
          </a:p>
        </p:txBody>
      </p:sp>
      <p:sp>
        <p:nvSpPr>
          <p:cNvPr id="4" name="Date Placeholder 3"/>
          <p:cNvSpPr>
            <a:spLocks noGrp="1"/>
          </p:cNvSpPr>
          <p:nvPr>
            <p:ph type="dt" sz="half" idx="2"/>
          </p:nvPr>
        </p:nvSpPr>
        <p:spPr/>
        <p:txBody>
          <a:bodyPr/>
          <a:lstStyle/>
          <a:p>
            <a:r>
              <a:rPr lang="en-US" smtClean="0">
                <a:solidFill>
                  <a:prstClr val="black">
                    <a:tint val="75000"/>
                  </a:prstClr>
                </a:solidFill>
              </a:rPr>
              <a:t>January 2015</a:t>
            </a:r>
            <a:endParaRPr lang="en-US" dirty="0">
              <a:solidFill>
                <a:prstClr val="black">
                  <a:tint val="75000"/>
                </a:prstClr>
              </a:solidFill>
            </a:endParaRPr>
          </a:p>
        </p:txBody>
      </p:sp>
      <p:sp>
        <p:nvSpPr>
          <p:cNvPr id="5" name="Slide Number Placeholder 4"/>
          <p:cNvSpPr>
            <a:spLocks noGrp="1"/>
          </p:cNvSpPr>
          <p:nvPr>
            <p:ph type="sldNum" sz="quarter" idx="4"/>
          </p:nvPr>
        </p:nvSpPr>
        <p:spPr/>
        <p:txBody>
          <a:bodyPr/>
          <a:lstStyle/>
          <a:p>
            <a:fld id="{E8555075-F7D8-774D-92CE-0FFE5404D32F}" type="slidenum">
              <a:rPr lang="en-US" smtClean="0">
                <a:solidFill>
                  <a:prstClr val="black">
                    <a:tint val="75000"/>
                  </a:prstClr>
                </a:solidFill>
              </a:rPr>
              <a:pPr/>
              <a:t>3</a:t>
            </a:fld>
            <a:endParaRPr lang="en-US" dirty="0">
              <a:solidFill>
                <a:prstClr val="black">
                  <a:tint val="75000"/>
                </a:prstClr>
              </a:solidFill>
            </a:endParaRPr>
          </a:p>
        </p:txBody>
      </p:sp>
      <p:sp>
        <p:nvSpPr>
          <p:cNvPr id="7" name="Content Placeholder 1"/>
          <p:cNvSpPr>
            <a:spLocks noGrp="1"/>
          </p:cNvSpPr>
          <p:nvPr>
            <p:ph idx="1"/>
          </p:nvPr>
        </p:nvSpPr>
        <p:spPr/>
        <p:txBody>
          <a:bodyPr>
            <a:normAutofit/>
          </a:bodyPr>
          <a:lstStyle/>
          <a:p>
            <a:pPr marL="0" lvl="0" indent="0">
              <a:spcBef>
                <a:spcPts val="600"/>
              </a:spcBef>
              <a:buNone/>
            </a:pPr>
            <a:r>
              <a:rPr lang="en-US" sz="2800" b="1" dirty="0"/>
              <a:t>Health coverage now impacts consumer’s taxes</a:t>
            </a:r>
          </a:p>
          <a:p>
            <a:pPr marL="0" lvl="0" indent="0">
              <a:spcBef>
                <a:spcPts val="600"/>
              </a:spcBef>
              <a:buNone/>
            </a:pPr>
            <a:endParaRPr lang="en-US" sz="2800" dirty="0"/>
          </a:p>
          <a:p>
            <a:pPr marL="0" lvl="0" indent="0">
              <a:spcBef>
                <a:spcPts val="600"/>
              </a:spcBef>
              <a:buNone/>
            </a:pPr>
            <a:r>
              <a:rPr lang="en-US" sz="2800" dirty="0"/>
              <a:t>CMS is coordinating with the IRS, tax preparers, tax software developers, </a:t>
            </a:r>
            <a:r>
              <a:rPr lang="en-US" sz="2800" dirty="0" smtClean="0"/>
              <a:t>State-based </a:t>
            </a:r>
            <a:r>
              <a:rPr lang="en-US" sz="2800" dirty="0"/>
              <a:t>M</a:t>
            </a:r>
            <a:r>
              <a:rPr lang="en-US" sz="2800" dirty="0" smtClean="0"/>
              <a:t>arketplaces</a:t>
            </a:r>
            <a:r>
              <a:rPr lang="en-US" sz="2800" dirty="0"/>
              <a:t>, and other stakeholders to help consumers understand the connection between taxes and healthcare and what they need to do when filing taxes for 2014.</a:t>
            </a:r>
          </a:p>
        </p:txBody>
      </p:sp>
    </p:spTree>
    <p:extLst>
      <p:ext uri="{BB962C8B-B14F-4D97-AF65-F5344CB8AC3E}">
        <p14:creationId xmlns:p14="http://schemas.microsoft.com/office/powerpoint/2010/main" val="364015533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CMS is coordinating with SBMs to understand their state-level messaging and outreach</a:t>
            </a:r>
          </a:p>
          <a:p>
            <a:r>
              <a:rPr lang="en-US" dirty="0" smtClean="0"/>
              <a:t>HealthCare.gov can offer high-level info, then refer to the State website for specific details and assistance </a:t>
            </a:r>
          </a:p>
          <a:p>
            <a:r>
              <a:rPr lang="en-US" dirty="0" smtClean="0"/>
              <a:t>Call Center will provide state-level referrals as they do for Marketplace application and enrollment questions</a:t>
            </a:r>
            <a:endParaRPr lang="en-US" dirty="0"/>
          </a:p>
        </p:txBody>
      </p:sp>
      <p:sp>
        <p:nvSpPr>
          <p:cNvPr id="3" name="Title 2"/>
          <p:cNvSpPr>
            <a:spLocks noGrp="1"/>
          </p:cNvSpPr>
          <p:nvPr>
            <p:ph type="title"/>
          </p:nvPr>
        </p:nvSpPr>
        <p:spPr/>
        <p:txBody>
          <a:bodyPr/>
          <a:lstStyle/>
          <a:p>
            <a:r>
              <a:rPr lang="en-US" dirty="0" smtClean="0"/>
              <a:t>Consumers in State-Based Marketplaces  (SBMs)</a:t>
            </a:r>
            <a:endParaRPr lang="en-US" dirty="0"/>
          </a:p>
        </p:txBody>
      </p:sp>
      <p:sp>
        <p:nvSpPr>
          <p:cNvPr id="4" name="Date Placeholder 3"/>
          <p:cNvSpPr>
            <a:spLocks noGrp="1"/>
          </p:cNvSpPr>
          <p:nvPr>
            <p:ph type="dt" sz="half" idx="2"/>
          </p:nvPr>
        </p:nvSpPr>
        <p:spPr/>
        <p:txBody>
          <a:bodyPr/>
          <a:lstStyle/>
          <a:p>
            <a:r>
              <a:rPr lang="en-US" smtClean="0"/>
              <a:t>January 2015</a:t>
            </a:r>
            <a:endParaRPr lang="en-US" dirty="0"/>
          </a:p>
        </p:txBody>
      </p:sp>
      <p:sp>
        <p:nvSpPr>
          <p:cNvPr id="5" name="Slide Number Placeholder 4"/>
          <p:cNvSpPr>
            <a:spLocks noGrp="1"/>
          </p:cNvSpPr>
          <p:nvPr>
            <p:ph type="sldNum" sz="quarter" idx="4"/>
          </p:nvPr>
        </p:nvSpPr>
        <p:spPr/>
        <p:txBody>
          <a:bodyPr/>
          <a:lstStyle/>
          <a:p>
            <a:fld id="{E8555075-F7D8-774D-92CE-0FFE5404D32F}" type="slidenum">
              <a:rPr lang="en-US" smtClean="0"/>
              <a:pPr/>
              <a:t>30</a:t>
            </a:fld>
            <a:endParaRPr lang="en-US" dirty="0"/>
          </a:p>
        </p:txBody>
      </p:sp>
    </p:spTree>
    <p:extLst>
      <p:ext uri="{BB962C8B-B14F-4D97-AF65-F5344CB8AC3E}">
        <p14:creationId xmlns:p14="http://schemas.microsoft.com/office/powerpoint/2010/main" val="397262372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lvl="0">
              <a:lnSpc>
                <a:spcPct val="120000"/>
              </a:lnSpc>
              <a:spcBef>
                <a:spcPts val="600"/>
              </a:spcBef>
              <a:buFont typeface="Wingdings" panose="05000000000000000000" pitchFamily="2" charset="2"/>
              <a:buChar char="§"/>
            </a:pPr>
            <a:r>
              <a:rPr lang="en-US" dirty="0" smtClean="0"/>
              <a:t>For </a:t>
            </a:r>
            <a:r>
              <a:rPr lang="en-US" dirty="0"/>
              <a:t>more information about how your Marketplace coverage will affect your taxes, visit </a:t>
            </a:r>
            <a:r>
              <a:rPr lang="en-US" dirty="0" smtClean="0"/>
              <a:t>HealthCare.gov/taxes or </a:t>
            </a:r>
            <a:r>
              <a:rPr lang="en-US" dirty="0"/>
              <a:t>call the Marketplace Call Center at 1-800-318-2596 (TTY: 1-855-889-4325</a:t>
            </a:r>
            <a:r>
              <a:rPr lang="en-US" dirty="0" smtClean="0"/>
              <a:t>)</a:t>
            </a:r>
            <a:endParaRPr lang="en-US" sz="2400" dirty="0"/>
          </a:p>
          <a:p>
            <a:pPr lvl="0">
              <a:lnSpc>
                <a:spcPct val="120000"/>
              </a:lnSpc>
              <a:spcBef>
                <a:spcPts val="600"/>
              </a:spcBef>
              <a:buFont typeface="Wingdings" panose="05000000000000000000" pitchFamily="2" charset="2"/>
              <a:buChar char="§"/>
            </a:pPr>
            <a:r>
              <a:rPr lang="en-US" dirty="0" smtClean="0"/>
              <a:t>If </a:t>
            </a:r>
            <a:r>
              <a:rPr lang="en-US" dirty="0"/>
              <a:t>you have questions about your taxes, need Form </a:t>
            </a:r>
            <a:r>
              <a:rPr lang="en-US" dirty="0" smtClean="0"/>
              <a:t>8962 or 8965, </a:t>
            </a:r>
            <a:r>
              <a:rPr lang="en-US" dirty="0"/>
              <a:t>or want to learn more about the fee for not having health coverage, visit </a:t>
            </a:r>
            <a:r>
              <a:rPr lang="en-US" dirty="0" smtClean="0"/>
              <a:t>IRS.gov</a:t>
            </a:r>
            <a:endParaRPr lang="en-US" dirty="0"/>
          </a:p>
        </p:txBody>
      </p:sp>
      <p:sp>
        <p:nvSpPr>
          <p:cNvPr id="12" name="Title 11"/>
          <p:cNvSpPr>
            <a:spLocks noGrp="1"/>
          </p:cNvSpPr>
          <p:nvPr>
            <p:ph type="title"/>
          </p:nvPr>
        </p:nvSpPr>
        <p:spPr/>
        <p:txBody>
          <a:bodyPr/>
          <a:lstStyle/>
          <a:p>
            <a:r>
              <a:rPr lang="en-US" sz="3600" dirty="0" smtClean="0"/>
              <a:t>Resources</a:t>
            </a:r>
            <a:endParaRPr lang="en-US" sz="3600" dirty="0"/>
          </a:p>
        </p:txBody>
      </p:sp>
      <p:sp>
        <p:nvSpPr>
          <p:cNvPr id="3" name="Date Placeholder 2"/>
          <p:cNvSpPr>
            <a:spLocks noGrp="1"/>
          </p:cNvSpPr>
          <p:nvPr>
            <p:ph type="dt" sz="half" idx="2"/>
          </p:nvPr>
        </p:nvSpPr>
        <p:spPr/>
        <p:txBody>
          <a:bodyPr/>
          <a:lstStyle/>
          <a:p>
            <a:r>
              <a:rPr lang="en-US" smtClean="0"/>
              <a:t>January 2015</a:t>
            </a:r>
            <a:endParaRPr lang="en-US" dirty="0"/>
          </a:p>
        </p:txBody>
      </p:sp>
      <p:sp>
        <p:nvSpPr>
          <p:cNvPr id="4" name="Slide Number Placeholder 3"/>
          <p:cNvSpPr>
            <a:spLocks noGrp="1"/>
          </p:cNvSpPr>
          <p:nvPr>
            <p:ph type="sldNum" sz="quarter" idx="4"/>
          </p:nvPr>
        </p:nvSpPr>
        <p:spPr/>
        <p:txBody>
          <a:bodyPr/>
          <a:lstStyle/>
          <a:p>
            <a:fld id="{E8555075-F7D8-774D-92CE-0FFE5404D32F}" type="slidenum">
              <a:rPr lang="en-US" smtClean="0"/>
              <a:pPr/>
              <a:t>31</a:t>
            </a:fld>
            <a:endParaRPr lang="en-US" dirty="0"/>
          </a:p>
        </p:txBody>
      </p:sp>
    </p:spTree>
    <p:extLst>
      <p:ext uri="{BB962C8B-B14F-4D97-AF65-F5344CB8AC3E}">
        <p14:creationId xmlns:p14="http://schemas.microsoft.com/office/powerpoint/2010/main" val="107470195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dirty="0" smtClean="0"/>
              <a:t>Relevant IRS information includes:</a:t>
            </a:r>
          </a:p>
          <a:p>
            <a:pPr lvl="1"/>
            <a:r>
              <a:rPr lang="en-US" dirty="0"/>
              <a:t>Form 1095-A (</a:t>
            </a:r>
            <a:r>
              <a:rPr lang="en-US" dirty="0">
                <a:hlinkClick r:id="rId3" tooltip="Form 1095-A"/>
              </a:rPr>
              <a:t>http://</a:t>
            </a:r>
            <a:r>
              <a:rPr lang="en-US" dirty="0" smtClean="0">
                <a:hlinkClick r:id="rId3" tooltip="Form 1095-A"/>
              </a:rPr>
              <a:t>www.irs.gov/pub/irs-pdf/f1095a.pdf </a:t>
            </a:r>
            <a:r>
              <a:rPr lang="en-US" dirty="0" smtClean="0"/>
              <a:t>)</a:t>
            </a:r>
          </a:p>
          <a:p>
            <a:pPr lvl="1"/>
            <a:r>
              <a:rPr lang="en-US" dirty="0" smtClean="0"/>
              <a:t>Form </a:t>
            </a:r>
            <a:r>
              <a:rPr lang="en-US" dirty="0"/>
              <a:t>1095-A Instructions (</a:t>
            </a:r>
            <a:r>
              <a:rPr lang="en-US" dirty="0">
                <a:hlinkClick r:id="rId4" tooltip="Form 1095-A Instructions"/>
              </a:rPr>
              <a:t>http://</a:t>
            </a:r>
            <a:r>
              <a:rPr lang="en-US" dirty="0" smtClean="0">
                <a:hlinkClick r:id="rId4" tooltip="Form 1095-A Instructions"/>
              </a:rPr>
              <a:t>www.irs.gov/pub/irs-pdf/i1095a.pdf</a:t>
            </a:r>
            <a:r>
              <a:rPr lang="en-US" dirty="0" smtClean="0"/>
              <a:t> )</a:t>
            </a:r>
          </a:p>
          <a:p>
            <a:pPr lvl="1"/>
            <a:r>
              <a:rPr lang="en-US" dirty="0" smtClean="0"/>
              <a:t>Form </a:t>
            </a:r>
            <a:r>
              <a:rPr lang="en-US" dirty="0"/>
              <a:t>8962 (</a:t>
            </a:r>
            <a:r>
              <a:rPr lang="en-US" dirty="0">
                <a:hlinkClick r:id="rId5" tooltip="Form 8962"/>
              </a:rPr>
              <a:t>http://www.irs.gov/pub/irs-prior/f8962--</a:t>
            </a:r>
            <a:r>
              <a:rPr lang="en-US" dirty="0" smtClean="0">
                <a:hlinkClick r:id="rId5" tooltip="Form 8962"/>
              </a:rPr>
              <a:t>2014.pdf</a:t>
            </a:r>
            <a:r>
              <a:rPr lang="en-US" dirty="0" smtClean="0"/>
              <a:t>)</a:t>
            </a:r>
          </a:p>
          <a:p>
            <a:pPr lvl="1"/>
            <a:r>
              <a:rPr lang="en-US" dirty="0"/>
              <a:t>FAQs (</a:t>
            </a:r>
            <a:r>
              <a:rPr lang="en-US" dirty="0">
                <a:hlinkClick r:id="rId6" tooltip="FAQs"/>
              </a:rPr>
              <a:t>http://</a:t>
            </a:r>
            <a:r>
              <a:rPr lang="en-US" dirty="0" smtClean="0">
                <a:hlinkClick r:id="rId6" tooltip="FAQs"/>
              </a:rPr>
              <a:t>www.irs.gov/uac/Newsroom/Tax-Facts-about-the-Affordable-Care-Act-for-Individuals-and-Families</a:t>
            </a:r>
            <a:r>
              <a:rPr lang="en-US" dirty="0" smtClean="0"/>
              <a:t>) </a:t>
            </a:r>
            <a:endParaRPr lang="en-US" dirty="0"/>
          </a:p>
        </p:txBody>
      </p:sp>
      <p:sp>
        <p:nvSpPr>
          <p:cNvPr id="2" name="Title 1"/>
          <p:cNvSpPr>
            <a:spLocks noGrp="1"/>
          </p:cNvSpPr>
          <p:nvPr>
            <p:ph type="title"/>
          </p:nvPr>
        </p:nvSpPr>
        <p:spPr/>
        <p:txBody>
          <a:bodyPr/>
          <a:lstStyle/>
          <a:p>
            <a:r>
              <a:rPr lang="en-US" sz="3600" dirty="0" smtClean="0"/>
              <a:t>Additional Resources</a:t>
            </a:r>
            <a:endParaRPr lang="en-US" sz="3600" dirty="0"/>
          </a:p>
        </p:txBody>
      </p:sp>
      <p:sp>
        <p:nvSpPr>
          <p:cNvPr id="4" name="Date Placeholder 3"/>
          <p:cNvSpPr>
            <a:spLocks noGrp="1"/>
          </p:cNvSpPr>
          <p:nvPr>
            <p:ph type="dt" sz="half" idx="2"/>
          </p:nvPr>
        </p:nvSpPr>
        <p:spPr/>
        <p:txBody>
          <a:bodyPr/>
          <a:lstStyle/>
          <a:p>
            <a:r>
              <a:rPr lang="en-US" smtClean="0"/>
              <a:t>January 2015</a:t>
            </a:r>
            <a:endParaRPr lang="en-US" dirty="0"/>
          </a:p>
        </p:txBody>
      </p:sp>
      <p:sp>
        <p:nvSpPr>
          <p:cNvPr id="5" name="Slide Number Placeholder 4"/>
          <p:cNvSpPr>
            <a:spLocks noGrp="1"/>
          </p:cNvSpPr>
          <p:nvPr>
            <p:ph type="sldNum" sz="quarter" idx="4"/>
          </p:nvPr>
        </p:nvSpPr>
        <p:spPr/>
        <p:txBody>
          <a:bodyPr/>
          <a:lstStyle/>
          <a:p>
            <a:fld id="{E8555075-F7D8-774D-92CE-0FFE5404D32F}" type="slidenum">
              <a:rPr lang="en-US" smtClean="0"/>
              <a:pPr/>
              <a:t>32</a:t>
            </a:fld>
            <a:endParaRPr lang="en-US" dirty="0"/>
          </a:p>
        </p:txBody>
      </p:sp>
    </p:spTree>
    <p:extLst>
      <p:ext uri="{BB962C8B-B14F-4D97-AF65-F5344CB8AC3E}">
        <p14:creationId xmlns:p14="http://schemas.microsoft.com/office/powerpoint/2010/main" val="376348604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idx="1"/>
          </p:nvPr>
        </p:nvSpPr>
        <p:spPr/>
        <p:txBody>
          <a:bodyPr>
            <a:normAutofit fontScale="92500" lnSpcReduction="10000"/>
          </a:bodyPr>
          <a:lstStyle/>
          <a:p>
            <a:pPr marL="0" lvl="0" indent="0">
              <a:buNone/>
            </a:pPr>
            <a:r>
              <a:rPr lang="en-US" sz="2800" dirty="0"/>
              <a:t>Many people who signed up for Marketplace coverage can get free assistance with filling out their </a:t>
            </a:r>
            <a:r>
              <a:rPr lang="en-US" sz="2800" dirty="0" smtClean="0"/>
              <a:t>taxes</a:t>
            </a:r>
          </a:p>
          <a:p>
            <a:pPr marL="0" lvl="0" indent="0">
              <a:buNone/>
            </a:pPr>
            <a:endParaRPr lang="en-US" sz="2800" dirty="0"/>
          </a:p>
          <a:p>
            <a:pPr eaLnBrk="1" hangingPunct="1"/>
            <a:r>
              <a:rPr lang="en-US" altLang="en-US" sz="2800" b="1" dirty="0" smtClean="0">
                <a:solidFill>
                  <a:schemeClr val="tx1"/>
                </a:solidFill>
              </a:rPr>
              <a:t>VITA - Volunteer Income Tax Assistance</a:t>
            </a:r>
          </a:p>
          <a:p>
            <a:pPr marL="0" indent="0">
              <a:buNone/>
            </a:pPr>
            <a:r>
              <a:rPr lang="en-US" sz="2800" u="sng" dirty="0" smtClean="0">
                <a:solidFill>
                  <a:srgbClr val="0070C0"/>
                </a:solidFill>
                <a:hlinkClick r:id="rId3" tooltip="Find local free tax prep link"/>
              </a:rPr>
              <a:t>http</a:t>
            </a:r>
            <a:r>
              <a:rPr lang="en-US" sz="2800" u="sng" dirty="0">
                <a:solidFill>
                  <a:srgbClr val="0070C0"/>
                </a:solidFill>
                <a:hlinkClick r:id="rId3" tooltip="Find local free tax prep link"/>
              </a:rPr>
              <a:t>://www.irs.gov/Individuals/Find-a-Location-for-Free-Tax-Prep</a:t>
            </a:r>
            <a:endParaRPr lang="en-US" sz="2800" u="sng" dirty="0">
              <a:solidFill>
                <a:srgbClr val="0070C0"/>
              </a:solidFill>
            </a:endParaRPr>
          </a:p>
          <a:p>
            <a:pPr marL="0" indent="0" eaLnBrk="1" hangingPunct="1">
              <a:buNone/>
            </a:pPr>
            <a:endParaRPr lang="en-US" altLang="en-US" sz="2800" b="1" dirty="0">
              <a:solidFill>
                <a:schemeClr val="tx1"/>
              </a:solidFill>
            </a:endParaRPr>
          </a:p>
          <a:p>
            <a:pPr eaLnBrk="1" hangingPunct="1"/>
            <a:r>
              <a:rPr lang="en-US" altLang="en-US" sz="2800" b="1" dirty="0" smtClean="0">
                <a:solidFill>
                  <a:schemeClr val="tx1"/>
                </a:solidFill>
              </a:rPr>
              <a:t>AARP – Tax Aide</a:t>
            </a:r>
            <a:endParaRPr lang="en-US" altLang="en-US" dirty="0">
              <a:solidFill>
                <a:schemeClr val="tx1"/>
              </a:solidFill>
            </a:endParaRPr>
          </a:p>
          <a:p>
            <a:pPr marL="0" indent="0">
              <a:buNone/>
            </a:pPr>
            <a:r>
              <a:rPr lang="en-US" sz="2800" u="sng" dirty="0">
                <a:solidFill>
                  <a:srgbClr val="0070C0"/>
                </a:solidFill>
                <a:hlinkClick r:id="rId4" tooltip="AARP tax aide link"/>
              </a:rPr>
              <a:t>http://www.aarp.org/applications/VMISLocator/searchTaxAideLocations.action</a:t>
            </a:r>
            <a:endParaRPr lang="en-US" sz="2800" u="sng" dirty="0">
              <a:solidFill>
                <a:srgbClr val="0070C0"/>
              </a:solidFill>
            </a:endParaRPr>
          </a:p>
          <a:p>
            <a:pPr marL="0" indent="0" eaLnBrk="1" hangingPunct="1">
              <a:buNone/>
            </a:pPr>
            <a:endParaRPr lang="en-US" altLang="en-US" sz="2800" b="1" dirty="0" smtClean="0">
              <a:solidFill>
                <a:srgbClr val="0070C0"/>
              </a:solidFill>
            </a:endParaRPr>
          </a:p>
        </p:txBody>
      </p:sp>
      <p:sp>
        <p:nvSpPr>
          <p:cNvPr id="29698" name="Rectangle 2"/>
          <p:cNvSpPr>
            <a:spLocks noGrp="1" noChangeArrowheads="1"/>
          </p:cNvSpPr>
          <p:nvPr>
            <p:ph type="title"/>
          </p:nvPr>
        </p:nvSpPr>
        <p:spPr/>
        <p:txBody>
          <a:bodyPr>
            <a:normAutofit/>
          </a:bodyPr>
          <a:lstStyle/>
          <a:p>
            <a:pPr eaLnBrk="1" hangingPunct="1"/>
            <a:r>
              <a:rPr lang="en-US" altLang="en-US" sz="3600" b="1" dirty="0" smtClean="0">
                <a:solidFill>
                  <a:schemeClr val="tx1"/>
                </a:solidFill>
              </a:rPr>
              <a:t>Free Tax Preparation</a:t>
            </a:r>
          </a:p>
        </p:txBody>
      </p:sp>
      <p:sp>
        <p:nvSpPr>
          <p:cNvPr id="2" name="Slide Number Placeholder 1"/>
          <p:cNvSpPr>
            <a:spLocks noGrp="1"/>
          </p:cNvSpPr>
          <p:nvPr>
            <p:ph type="sldNum" sz="quarter" idx="4"/>
          </p:nvPr>
        </p:nvSpPr>
        <p:spPr/>
        <p:txBody>
          <a:bodyPr/>
          <a:lstStyle/>
          <a:p>
            <a:fld id="{9112612F-66B8-4049-89F9-28641019DB21}" type="slidenum">
              <a:rPr lang="en-US" smtClean="0">
                <a:solidFill>
                  <a:prstClr val="black">
                    <a:tint val="75000"/>
                  </a:prstClr>
                </a:solidFill>
              </a:rPr>
              <a:pPr/>
              <a:t>33</a:t>
            </a:fld>
            <a:endParaRPr lang="en-US" dirty="0">
              <a:solidFill>
                <a:prstClr val="black">
                  <a:tint val="75000"/>
                </a:prstClr>
              </a:solidFill>
            </a:endParaRPr>
          </a:p>
        </p:txBody>
      </p:sp>
      <p:sp>
        <p:nvSpPr>
          <p:cNvPr id="5" name="Date Placeholder 3"/>
          <p:cNvSpPr>
            <a:spLocks noGrp="1"/>
          </p:cNvSpPr>
          <p:nvPr>
            <p:ph type="dt" sz="half" idx="2"/>
          </p:nvPr>
        </p:nvSpPr>
        <p:spPr>
          <a:xfrm>
            <a:off x="457200" y="6356350"/>
            <a:ext cx="2133600" cy="365125"/>
          </a:xfrm>
        </p:spPr>
        <p:txBody>
          <a:bodyPr/>
          <a:lstStyle/>
          <a:p>
            <a:r>
              <a:rPr lang="en-US" smtClean="0"/>
              <a:t>January 2015</a:t>
            </a:r>
            <a:endParaRPr lang="en-US" dirty="0"/>
          </a:p>
        </p:txBody>
      </p:sp>
    </p:spTree>
    <p:extLst>
      <p:ext uri="{BB962C8B-B14F-4D97-AF65-F5344CB8AC3E}">
        <p14:creationId xmlns:p14="http://schemas.microsoft.com/office/powerpoint/2010/main" val="4425140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fontScale="85000" lnSpcReduction="10000"/>
          </a:bodyPr>
          <a:lstStyle/>
          <a:p>
            <a:pPr marL="0" indent="0">
              <a:buNone/>
            </a:pPr>
            <a:r>
              <a:rPr lang="en-US" sz="3600" b="1" dirty="0"/>
              <a:t>Y</a:t>
            </a:r>
            <a:r>
              <a:rPr lang="en-US" sz="3600" b="1" dirty="0" smtClean="0"/>
              <a:t>ou had health coverage in 2014</a:t>
            </a:r>
          </a:p>
          <a:p>
            <a:pPr marL="914400" lvl="1" indent="-514350">
              <a:buFont typeface="Wingdings" panose="05000000000000000000" pitchFamily="2" charset="2"/>
              <a:buChar char="§"/>
            </a:pPr>
            <a:r>
              <a:rPr lang="en-US" dirty="0" smtClean="0"/>
              <a:t>If that coverage was a health plan through the Marketplace</a:t>
            </a:r>
          </a:p>
          <a:p>
            <a:pPr marL="914400" lvl="1" indent="-514350">
              <a:buFont typeface="Wingdings" panose="05000000000000000000" pitchFamily="2" charset="2"/>
              <a:buChar char="§"/>
            </a:pPr>
            <a:r>
              <a:rPr lang="en-US" dirty="0" smtClean="0"/>
              <a:t>If you have non-Marketplace coverage (such as employer sponsored insurance, Medicare, or Medicaid)</a:t>
            </a:r>
          </a:p>
          <a:p>
            <a:pPr marL="400050" lvl="1" indent="0">
              <a:buNone/>
            </a:pPr>
            <a:endParaRPr lang="en-US" dirty="0" smtClean="0"/>
          </a:p>
          <a:p>
            <a:pPr marL="0" indent="0">
              <a:buNone/>
            </a:pPr>
            <a:r>
              <a:rPr lang="en-US" sz="3600" b="1" dirty="0" smtClean="0"/>
              <a:t>You </a:t>
            </a:r>
            <a:r>
              <a:rPr lang="en-US" sz="3600" b="1" dirty="0"/>
              <a:t>were uninsured for part or all of 2014</a:t>
            </a:r>
          </a:p>
          <a:p>
            <a:pPr marL="971550" lvl="1" indent="-457200">
              <a:buSzPct val="100000"/>
              <a:buFont typeface="Wingdings" panose="05000000000000000000" pitchFamily="2" charset="2"/>
              <a:buChar char="§"/>
            </a:pPr>
            <a:r>
              <a:rPr lang="en-US" dirty="0" smtClean="0"/>
              <a:t>You don’t have an exemption</a:t>
            </a:r>
          </a:p>
          <a:p>
            <a:pPr marL="971550" lvl="1" indent="-457200">
              <a:buSzPct val="100000"/>
              <a:buFont typeface="Wingdings" panose="05000000000000000000" pitchFamily="2" charset="2"/>
              <a:buChar char="§"/>
            </a:pPr>
            <a:r>
              <a:rPr lang="en-US" dirty="0" smtClean="0"/>
              <a:t>You have an approved exemption</a:t>
            </a:r>
          </a:p>
          <a:p>
            <a:pPr marL="0" indent="0">
              <a:buNone/>
            </a:pPr>
            <a:r>
              <a:rPr lang="en-US" dirty="0"/>
              <a:t>	</a:t>
            </a:r>
            <a:endParaRPr lang="en-US" dirty="0" smtClean="0"/>
          </a:p>
          <a:p>
            <a:pPr marL="509587" lvl="1" indent="0">
              <a:buNone/>
            </a:pPr>
            <a:endParaRPr lang="en-US" dirty="0"/>
          </a:p>
        </p:txBody>
      </p:sp>
      <p:sp>
        <p:nvSpPr>
          <p:cNvPr id="6" name="Title 5"/>
          <p:cNvSpPr>
            <a:spLocks noGrp="1"/>
          </p:cNvSpPr>
          <p:nvPr>
            <p:ph type="title"/>
          </p:nvPr>
        </p:nvSpPr>
        <p:spPr/>
        <p:txBody>
          <a:bodyPr/>
          <a:lstStyle/>
          <a:p>
            <a:r>
              <a:rPr lang="en-US" dirty="0" smtClean="0"/>
              <a:t>Target Consumer Audiences</a:t>
            </a:r>
            <a:endParaRPr lang="en-US" dirty="0"/>
          </a:p>
        </p:txBody>
      </p:sp>
      <p:sp>
        <p:nvSpPr>
          <p:cNvPr id="4" name="Date Placeholder 3"/>
          <p:cNvSpPr>
            <a:spLocks noGrp="1"/>
          </p:cNvSpPr>
          <p:nvPr>
            <p:ph type="dt" sz="half" idx="2"/>
          </p:nvPr>
        </p:nvSpPr>
        <p:spPr/>
        <p:txBody>
          <a:bodyPr/>
          <a:lstStyle/>
          <a:p>
            <a:r>
              <a:rPr lang="en-US" smtClean="0">
                <a:solidFill>
                  <a:prstClr val="black">
                    <a:tint val="75000"/>
                  </a:prstClr>
                </a:solidFill>
              </a:rPr>
              <a:t>January 2015</a:t>
            </a:r>
            <a:endParaRPr lang="en-US" dirty="0">
              <a:solidFill>
                <a:prstClr val="black">
                  <a:tint val="75000"/>
                </a:prstClr>
              </a:solidFill>
            </a:endParaRPr>
          </a:p>
        </p:txBody>
      </p:sp>
      <p:sp>
        <p:nvSpPr>
          <p:cNvPr id="5" name="Slide Number Placeholder 4"/>
          <p:cNvSpPr>
            <a:spLocks noGrp="1"/>
          </p:cNvSpPr>
          <p:nvPr>
            <p:ph type="sldNum" sz="quarter" idx="4"/>
          </p:nvPr>
        </p:nvSpPr>
        <p:spPr/>
        <p:txBody>
          <a:bodyPr/>
          <a:lstStyle/>
          <a:p>
            <a:fld id="{E8555075-F7D8-774D-92CE-0FFE5404D32F}" type="slidenum">
              <a:rPr lang="en-US" smtClean="0">
                <a:solidFill>
                  <a:prstClr val="black">
                    <a:tint val="75000"/>
                  </a:prstClr>
                </a:solidFill>
              </a:rPr>
              <a:pPr/>
              <a:t>4</a:t>
            </a:fld>
            <a:endParaRPr lang="en-US" dirty="0">
              <a:solidFill>
                <a:prstClr val="black">
                  <a:tint val="75000"/>
                </a:prstClr>
              </a:solidFill>
            </a:endParaRPr>
          </a:p>
        </p:txBody>
      </p:sp>
    </p:spTree>
    <p:extLst>
      <p:ext uri="{BB962C8B-B14F-4D97-AF65-F5344CB8AC3E}">
        <p14:creationId xmlns:p14="http://schemas.microsoft.com/office/powerpoint/2010/main" val="33849787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600" dirty="0" smtClean="0"/>
              <a:t>What Consumers Need to Know</a:t>
            </a:r>
            <a:endParaRPr lang="en-US" sz="3600" dirty="0"/>
          </a:p>
        </p:txBody>
      </p:sp>
      <p:sp>
        <p:nvSpPr>
          <p:cNvPr id="16" name="TextBox 15"/>
          <p:cNvSpPr txBox="1"/>
          <p:nvPr/>
        </p:nvSpPr>
        <p:spPr>
          <a:xfrm>
            <a:off x="381000" y="1897709"/>
            <a:ext cx="8499699" cy="523220"/>
          </a:xfrm>
          <a:prstGeom prst="rect">
            <a:avLst/>
          </a:prstGeom>
          <a:noFill/>
        </p:spPr>
        <p:txBody>
          <a:bodyPr wrap="none" rtlCol="0">
            <a:spAutoFit/>
          </a:bodyPr>
          <a:lstStyle/>
          <a:p>
            <a:pPr algn="ctr"/>
            <a:r>
              <a:rPr lang="en-US" sz="2800" b="1" dirty="0">
                <a:solidFill>
                  <a:prstClr val="black"/>
                </a:solidFill>
              </a:rPr>
              <a:t>Consumers </a:t>
            </a:r>
            <a:r>
              <a:rPr lang="en-US" sz="2800" b="1" dirty="0" smtClean="0">
                <a:solidFill>
                  <a:prstClr val="black"/>
                </a:solidFill>
              </a:rPr>
              <a:t>need help making </a:t>
            </a:r>
            <a:r>
              <a:rPr lang="en-US" sz="2800" b="1" dirty="0">
                <a:solidFill>
                  <a:prstClr val="black"/>
                </a:solidFill>
              </a:rPr>
              <a:t>the </a:t>
            </a:r>
            <a:r>
              <a:rPr lang="en-US" sz="2800" b="1" dirty="0" smtClean="0">
                <a:solidFill>
                  <a:prstClr val="black"/>
                </a:solidFill>
              </a:rPr>
              <a:t>connection between </a:t>
            </a:r>
            <a:endParaRPr lang="en-US" sz="2800" b="1" dirty="0">
              <a:solidFill>
                <a:prstClr val="black"/>
              </a:solidFill>
            </a:endParaRPr>
          </a:p>
        </p:txBody>
      </p:sp>
      <p:sp>
        <p:nvSpPr>
          <p:cNvPr id="7" name="TextBox 6"/>
          <p:cNvSpPr txBox="1"/>
          <p:nvPr/>
        </p:nvSpPr>
        <p:spPr>
          <a:xfrm>
            <a:off x="152400" y="3429000"/>
            <a:ext cx="3352800" cy="523220"/>
          </a:xfrm>
          <a:prstGeom prst="rect">
            <a:avLst/>
          </a:prstGeom>
          <a:solidFill>
            <a:srgbClr val="FF0000"/>
          </a:solidFill>
        </p:spPr>
        <p:txBody>
          <a:bodyPr wrap="square" rtlCol="0">
            <a:spAutoFit/>
          </a:bodyPr>
          <a:lstStyle/>
          <a:p>
            <a:r>
              <a:rPr lang="en-US" sz="2800" b="1" dirty="0" smtClean="0">
                <a:solidFill>
                  <a:prstClr val="white"/>
                </a:solidFill>
              </a:rPr>
              <a:t>Premium Tax Credits</a:t>
            </a:r>
            <a:endParaRPr lang="en-US" sz="2800" b="1" dirty="0">
              <a:solidFill>
                <a:prstClr val="white"/>
              </a:solidFill>
            </a:endParaRPr>
          </a:p>
        </p:txBody>
      </p:sp>
      <p:pic>
        <p:nvPicPr>
          <p:cNvPr id="15" name="Picture 14" descr=" person holidng two ends of a plug" title="graphic"/>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5200" y="2374900"/>
            <a:ext cx="1905000" cy="1435100"/>
          </a:xfrm>
          <a:prstGeom prst="rect">
            <a:avLst/>
          </a:prstGeom>
        </p:spPr>
      </p:pic>
      <p:sp>
        <p:nvSpPr>
          <p:cNvPr id="18" name="TextBox 17"/>
          <p:cNvSpPr txBox="1"/>
          <p:nvPr/>
        </p:nvSpPr>
        <p:spPr>
          <a:xfrm>
            <a:off x="3952952" y="3860447"/>
            <a:ext cx="1066800" cy="523220"/>
          </a:xfrm>
          <a:prstGeom prst="rect">
            <a:avLst/>
          </a:prstGeom>
          <a:noFill/>
        </p:spPr>
        <p:txBody>
          <a:bodyPr wrap="square" rtlCol="0">
            <a:spAutoFit/>
          </a:bodyPr>
          <a:lstStyle/>
          <a:p>
            <a:pPr algn="ctr"/>
            <a:r>
              <a:rPr lang="en-US" sz="2800" b="1" dirty="0" smtClean="0">
                <a:solidFill>
                  <a:srgbClr val="084A9C"/>
                </a:solidFill>
              </a:rPr>
              <a:t>and</a:t>
            </a:r>
            <a:endParaRPr lang="en-US" sz="2800" b="1" dirty="0">
              <a:solidFill>
                <a:srgbClr val="084A9C"/>
              </a:solidFill>
            </a:endParaRPr>
          </a:p>
        </p:txBody>
      </p:sp>
      <p:sp>
        <p:nvSpPr>
          <p:cNvPr id="8" name="TextBox 7"/>
          <p:cNvSpPr txBox="1"/>
          <p:nvPr/>
        </p:nvSpPr>
        <p:spPr>
          <a:xfrm>
            <a:off x="5486399" y="3429000"/>
            <a:ext cx="3394300" cy="523220"/>
          </a:xfrm>
          <a:prstGeom prst="rect">
            <a:avLst/>
          </a:prstGeom>
          <a:solidFill>
            <a:srgbClr val="084A9C"/>
          </a:solidFill>
        </p:spPr>
        <p:txBody>
          <a:bodyPr wrap="square" rtlCol="0">
            <a:spAutoFit/>
          </a:bodyPr>
          <a:lstStyle/>
          <a:p>
            <a:pPr algn="ctr"/>
            <a:r>
              <a:rPr lang="en-US" sz="2800" b="1" dirty="0" smtClean="0">
                <a:solidFill>
                  <a:prstClr val="white"/>
                </a:solidFill>
              </a:rPr>
              <a:t>Filing Their Taxes</a:t>
            </a:r>
            <a:endParaRPr lang="en-US" sz="2800" b="1" dirty="0">
              <a:solidFill>
                <a:prstClr val="white"/>
              </a:solidFill>
            </a:endParaRPr>
          </a:p>
        </p:txBody>
      </p:sp>
      <p:sp>
        <p:nvSpPr>
          <p:cNvPr id="11" name="TextBox 10"/>
          <p:cNvSpPr txBox="1"/>
          <p:nvPr/>
        </p:nvSpPr>
        <p:spPr>
          <a:xfrm>
            <a:off x="457200" y="4572000"/>
            <a:ext cx="8199818" cy="1815882"/>
          </a:xfrm>
          <a:prstGeom prst="rect">
            <a:avLst/>
          </a:prstGeom>
          <a:solidFill>
            <a:srgbClr val="FFD004"/>
          </a:solidFill>
        </p:spPr>
        <p:txBody>
          <a:bodyPr wrap="square" rtlCol="0">
            <a:spAutoFit/>
          </a:bodyPr>
          <a:lstStyle/>
          <a:p>
            <a:r>
              <a:rPr lang="en-US" sz="2800" dirty="0" smtClean="0">
                <a:solidFill>
                  <a:prstClr val="black"/>
                </a:solidFill>
              </a:rPr>
              <a:t>Many are unaware that: (1) they must reconcile their tax credits or claim tax credits for the first time, (2) they may have </a:t>
            </a:r>
            <a:r>
              <a:rPr lang="en-US" sz="2800" dirty="0">
                <a:solidFill>
                  <a:prstClr val="black"/>
                </a:solidFill>
              </a:rPr>
              <a:t>to pay a </a:t>
            </a:r>
            <a:r>
              <a:rPr lang="en-US" sz="2800" dirty="0" smtClean="0">
                <a:solidFill>
                  <a:prstClr val="black"/>
                </a:solidFill>
              </a:rPr>
              <a:t>fee if they are uninsured, or (3) they may qualify for an exemption from the fee.</a:t>
            </a:r>
            <a:endParaRPr lang="en-US" sz="2800" b="1" dirty="0">
              <a:solidFill>
                <a:prstClr val="black"/>
              </a:solidFill>
            </a:endParaRPr>
          </a:p>
        </p:txBody>
      </p:sp>
      <p:sp>
        <p:nvSpPr>
          <p:cNvPr id="4" name="Date Placeholder 3"/>
          <p:cNvSpPr>
            <a:spLocks noGrp="1"/>
          </p:cNvSpPr>
          <p:nvPr>
            <p:ph type="dt" sz="half" idx="2"/>
          </p:nvPr>
        </p:nvSpPr>
        <p:spPr/>
        <p:txBody>
          <a:bodyPr/>
          <a:lstStyle/>
          <a:p>
            <a:r>
              <a:rPr lang="en-US" smtClean="0">
                <a:solidFill>
                  <a:prstClr val="black">
                    <a:tint val="75000"/>
                  </a:prstClr>
                </a:solidFill>
              </a:rPr>
              <a:t>January 2015</a:t>
            </a:r>
            <a:endParaRPr lang="en-US" dirty="0">
              <a:solidFill>
                <a:prstClr val="black">
                  <a:tint val="75000"/>
                </a:prstClr>
              </a:solidFill>
            </a:endParaRPr>
          </a:p>
        </p:txBody>
      </p:sp>
      <p:sp>
        <p:nvSpPr>
          <p:cNvPr id="5" name="Slide Number Placeholder 4"/>
          <p:cNvSpPr>
            <a:spLocks noGrp="1"/>
          </p:cNvSpPr>
          <p:nvPr>
            <p:ph type="sldNum" sz="quarter" idx="4"/>
          </p:nvPr>
        </p:nvSpPr>
        <p:spPr/>
        <p:txBody>
          <a:bodyPr/>
          <a:lstStyle/>
          <a:p>
            <a:fld id="{E8555075-F7D8-774D-92CE-0FFE5404D32F}" type="slidenum">
              <a:rPr lang="en-US" smtClean="0">
                <a:solidFill>
                  <a:prstClr val="black">
                    <a:tint val="75000"/>
                  </a:prstClr>
                </a:solidFill>
              </a:rPr>
              <a:pPr/>
              <a:t>5</a:t>
            </a:fld>
            <a:endParaRPr lang="en-US" dirty="0">
              <a:solidFill>
                <a:prstClr val="black">
                  <a:tint val="75000"/>
                </a:prstClr>
              </a:solidFill>
            </a:endParaRPr>
          </a:p>
        </p:txBody>
      </p:sp>
    </p:spTree>
    <p:extLst>
      <p:ext uri="{BB962C8B-B14F-4D97-AF65-F5344CB8AC3E}">
        <p14:creationId xmlns:p14="http://schemas.microsoft.com/office/powerpoint/2010/main" val="31094349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600" dirty="0" smtClean="0"/>
              <a:t>Non-Marketplace Coverage</a:t>
            </a:r>
            <a:endParaRPr lang="en-US" sz="3600" dirty="0"/>
          </a:p>
        </p:txBody>
      </p:sp>
      <p:grpSp>
        <p:nvGrpSpPr>
          <p:cNvPr id="2" name="Group 1" descr="Graphic showing Full year coverage check box on IRS tax form, highligted with red oval" title="Graphic showing Full year coverage check box on IRS tax form"/>
          <p:cNvGrpSpPr/>
          <p:nvPr/>
        </p:nvGrpSpPr>
        <p:grpSpPr>
          <a:xfrm>
            <a:off x="5334000" y="2743200"/>
            <a:ext cx="3698975" cy="1866900"/>
            <a:chOff x="5334000" y="2743200"/>
            <a:chExt cx="3698975" cy="1866900"/>
          </a:xfrm>
        </p:grpSpPr>
        <p:pic>
          <p:nvPicPr>
            <p:cNvPr id="7" name="Picture 2" descr="screen shot of 1040 tax form showing line 61 where taxpayers report that they had health coverage for tax year" title="screen shot of 1040 tax form"/>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32776"/>
            <a:stretch/>
          </p:blipFill>
          <p:spPr bwMode="auto">
            <a:xfrm>
              <a:off x="5334000" y="2743200"/>
              <a:ext cx="3698975" cy="1866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Oval 7"/>
            <p:cNvSpPr/>
            <p:nvPr/>
          </p:nvSpPr>
          <p:spPr>
            <a:xfrm>
              <a:off x="8001000" y="3581400"/>
              <a:ext cx="9144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sp>
        <p:nvSpPr>
          <p:cNvPr id="4" name="Date Placeholder 3"/>
          <p:cNvSpPr>
            <a:spLocks noGrp="1"/>
          </p:cNvSpPr>
          <p:nvPr>
            <p:ph type="dt" sz="half" idx="2"/>
          </p:nvPr>
        </p:nvSpPr>
        <p:spPr/>
        <p:txBody>
          <a:bodyPr/>
          <a:lstStyle/>
          <a:p>
            <a:r>
              <a:rPr lang="en-US" smtClean="0">
                <a:solidFill>
                  <a:prstClr val="black">
                    <a:tint val="75000"/>
                  </a:prstClr>
                </a:solidFill>
              </a:rPr>
              <a:t>January 2015</a:t>
            </a:r>
            <a:endParaRPr lang="en-US" dirty="0">
              <a:solidFill>
                <a:prstClr val="black">
                  <a:tint val="75000"/>
                </a:prstClr>
              </a:solidFill>
            </a:endParaRPr>
          </a:p>
        </p:txBody>
      </p:sp>
      <p:sp>
        <p:nvSpPr>
          <p:cNvPr id="9" name="Content Placeholder 1"/>
          <p:cNvSpPr>
            <a:spLocks noGrp="1"/>
          </p:cNvSpPr>
          <p:nvPr>
            <p:ph idx="1"/>
          </p:nvPr>
        </p:nvSpPr>
        <p:spPr>
          <a:xfrm>
            <a:off x="457200" y="1828800"/>
            <a:ext cx="4648200" cy="4297363"/>
          </a:xfrm>
        </p:spPr>
        <p:txBody>
          <a:bodyPr>
            <a:normAutofit/>
          </a:bodyPr>
          <a:lstStyle/>
          <a:p>
            <a:pPr marL="0" lvl="0" indent="0">
              <a:buNone/>
            </a:pPr>
            <a:r>
              <a:rPr lang="en-US" sz="2400" dirty="0" smtClean="0"/>
              <a:t>Most people just need to check a box – more than 75% of taxpayers </a:t>
            </a:r>
          </a:p>
          <a:p>
            <a:pPr marL="0" lvl="0" indent="0">
              <a:buNone/>
            </a:pPr>
            <a:endParaRPr lang="en-US" sz="2400" dirty="0" smtClean="0"/>
          </a:p>
          <a:p>
            <a:pPr marL="0" lvl="0" indent="0">
              <a:buNone/>
            </a:pPr>
            <a:r>
              <a:rPr lang="en-US" sz="2400" dirty="0" smtClean="0"/>
              <a:t>If you had non-Marketplace Essential Health Coverage for every month of 2014 for yourself, your spouse (if filing jointly),</a:t>
            </a:r>
            <a:r>
              <a:rPr lang="en-US" sz="2400" dirty="0" smtClean="0">
                <a:solidFill>
                  <a:srgbClr val="92D050"/>
                </a:solidFill>
              </a:rPr>
              <a:t> </a:t>
            </a:r>
            <a:r>
              <a:rPr lang="en-US" sz="2400" dirty="0" smtClean="0"/>
              <a:t>and anyone you could or did claim as a dependent, you’ll </a:t>
            </a:r>
            <a:r>
              <a:rPr lang="en-US" sz="2400" b="1" dirty="0" smtClean="0"/>
              <a:t>just check a box</a:t>
            </a:r>
            <a:r>
              <a:rPr lang="en-US" sz="2400" dirty="0" smtClean="0"/>
              <a:t> on your tax return</a:t>
            </a:r>
          </a:p>
        </p:txBody>
      </p:sp>
      <p:sp>
        <p:nvSpPr>
          <p:cNvPr id="5" name="Slide Number Placeholder 4"/>
          <p:cNvSpPr>
            <a:spLocks noGrp="1"/>
          </p:cNvSpPr>
          <p:nvPr>
            <p:ph type="sldNum" sz="quarter" idx="4"/>
          </p:nvPr>
        </p:nvSpPr>
        <p:spPr/>
        <p:txBody>
          <a:bodyPr/>
          <a:lstStyle/>
          <a:p>
            <a:fld id="{E8555075-F7D8-774D-92CE-0FFE5404D32F}" type="slidenum">
              <a:rPr lang="en-US" smtClean="0">
                <a:solidFill>
                  <a:prstClr val="black">
                    <a:tint val="75000"/>
                  </a:prstClr>
                </a:solidFill>
              </a:rPr>
              <a:pPr/>
              <a:t>6</a:t>
            </a:fld>
            <a:endParaRPr lang="en-US" dirty="0">
              <a:solidFill>
                <a:prstClr val="black">
                  <a:tint val="75000"/>
                </a:prstClr>
              </a:solidFill>
            </a:endParaRPr>
          </a:p>
        </p:txBody>
      </p:sp>
    </p:spTree>
    <p:extLst>
      <p:ext uri="{BB962C8B-B14F-4D97-AF65-F5344CB8AC3E}">
        <p14:creationId xmlns:p14="http://schemas.microsoft.com/office/powerpoint/2010/main" val="38709226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600" dirty="0" smtClean="0"/>
              <a:t>Marketplace Consumers</a:t>
            </a:r>
            <a:endParaRPr lang="en-US" sz="3600" dirty="0"/>
          </a:p>
        </p:txBody>
      </p:sp>
      <p:sp>
        <p:nvSpPr>
          <p:cNvPr id="2" name="Content Placeholder 1"/>
          <p:cNvSpPr>
            <a:spLocks noGrp="1"/>
          </p:cNvSpPr>
          <p:nvPr>
            <p:ph idx="1"/>
          </p:nvPr>
        </p:nvSpPr>
        <p:spPr/>
        <p:txBody>
          <a:bodyPr>
            <a:normAutofit/>
          </a:bodyPr>
          <a:lstStyle/>
          <a:p>
            <a:pPr marL="0" lvl="0" indent="0">
              <a:buNone/>
            </a:pPr>
            <a:r>
              <a:rPr lang="en-US" dirty="0" smtClean="0"/>
              <a:t>If you had coverage through a Marketplace Qualified Health Plan in 2014 </a:t>
            </a:r>
          </a:p>
          <a:p>
            <a:pPr lvl="1"/>
            <a:r>
              <a:rPr lang="en-US" dirty="0" smtClean="0"/>
              <a:t>You’ll get a new Form 1095-A in the mail – it will help </a:t>
            </a:r>
            <a:r>
              <a:rPr lang="en-US" dirty="0"/>
              <a:t>you </a:t>
            </a:r>
            <a:r>
              <a:rPr lang="en-US" dirty="0" smtClean="0"/>
              <a:t>fill out Form-8962 to file </a:t>
            </a:r>
            <a:r>
              <a:rPr lang="en-US" dirty="0"/>
              <a:t>your federal income </a:t>
            </a:r>
            <a:r>
              <a:rPr lang="en-US" dirty="0" smtClean="0"/>
              <a:t>taxes with the IRS</a:t>
            </a:r>
          </a:p>
          <a:p>
            <a:pPr lvl="1"/>
            <a:r>
              <a:rPr lang="en-US" dirty="0" smtClean="0"/>
              <a:t>Wait for the form to file</a:t>
            </a:r>
            <a:endParaRPr lang="en-US" dirty="0"/>
          </a:p>
          <a:p>
            <a:pPr marL="0" indent="0">
              <a:buNone/>
            </a:pPr>
            <a:endParaRPr lang="en-US" dirty="0"/>
          </a:p>
        </p:txBody>
      </p:sp>
      <p:pic>
        <p:nvPicPr>
          <p:cNvPr id="7" name="Picture 2" descr="Screenshot of Form 1095-A Health Insurance Marketplace Statement" title="Screen shot of 1095-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81200" y="4876800"/>
            <a:ext cx="5480467" cy="13677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Date Placeholder 3"/>
          <p:cNvSpPr>
            <a:spLocks noGrp="1"/>
          </p:cNvSpPr>
          <p:nvPr>
            <p:ph type="dt" sz="half" idx="2"/>
          </p:nvPr>
        </p:nvSpPr>
        <p:spPr/>
        <p:txBody>
          <a:bodyPr/>
          <a:lstStyle/>
          <a:p>
            <a:r>
              <a:rPr lang="en-US" smtClean="0">
                <a:solidFill>
                  <a:prstClr val="black">
                    <a:tint val="75000"/>
                  </a:prstClr>
                </a:solidFill>
              </a:rPr>
              <a:t>January 2015</a:t>
            </a:r>
            <a:endParaRPr lang="en-US" dirty="0">
              <a:solidFill>
                <a:prstClr val="black">
                  <a:tint val="75000"/>
                </a:prstClr>
              </a:solidFill>
            </a:endParaRPr>
          </a:p>
        </p:txBody>
      </p:sp>
      <p:sp>
        <p:nvSpPr>
          <p:cNvPr id="5" name="Slide Number Placeholder 4"/>
          <p:cNvSpPr>
            <a:spLocks noGrp="1"/>
          </p:cNvSpPr>
          <p:nvPr>
            <p:ph type="sldNum" sz="quarter" idx="4"/>
          </p:nvPr>
        </p:nvSpPr>
        <p:spPr/>
        <p:txBody>
          <a:bodyPr/>
          <a:lstStyle/>
          <a:p>
            <a:fld id="{E8555075-F7D8-774D-92CE-0FFE5404D32F}" type="slidenum">
              <a:rPr lang="en-US" smtClean="0">
                <a:solidFill>
                  <a:prstClr val="black">
                    <a:tint val="75000"/>
                  </a:prstClr>
                </a:solidFill>
              </a:rPr>
              <a:pPr/>
              <a:t>7</a:t>
            </a:fld>
            <a:endParaRPr lang="en-US" dirty="0">
              <a:solidFill>
                <a:prstClr val="black">
                  <a:tint val="75000"/>
                </a:prstClr>
              </a:solidFill>
            </a:endParaRPr>
          </a:p>
        </p:txBody>
      </p:sp>
    </p:spTree>
    <p:extLst>
      <p:ext uri="{BB962C8B-B14F-4D97-AF65-F5344CB8AC3E}">
        <p14:creationId xmlns:p14="http://schemas.microsoft.com/office/powerpoint/2010/main" val="30382143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28800"/>
            <a:ext cx="8382000" cy="4419600"/>
          </a:xfrm>
        </p:spPr>
        <p:txBody>
          <a:bodyPr>
            <a:normAutofit fontScale="85000" lnSpcReduction="20000"/>
          </a:bodyPr>
          <a:lstStyle/>
          <a:p>
            <a:pPr marL="0" indent="0">
              <a:spcBef>
                <a:spcPts val="600"/>
              </a:spcBef>
              <a:buNone/>
            </a:pPr>
            <a:r>
              <a:rPr lang="en-US" sz="2700" dirty="0" smtClean="0"/>
              <a:t>An envelope labeled “</a:t>
            </a:r>
            <a:r>
              <a:rPr lang="en-US" sz="2700" b="1" dirty="0" smtClean="0"/>
              <a:t>Important Tax or Health Coverage Information Inside</a:t>
            </a:r>
            <a:r>
              <a:rPr lang="en-US" sz="2700" dirty="0" smtClean="0"/>
              <a:t>” will include</a:t>
            </a:r>
          </a:p>
          <a:p>
            <a:pPr>
              <a:spcBef>
                <a:spcPts val="600"/>
              </a:spcBef>
            </a:pPr>
            <a:r>
              <a:rPr lang="en-US" sz="2300" dirty="0" smtClean="0"/>
              <a:t>Cover letter (English or Spanish depending on user’s language preference)</a:t>
            </a:r>
          </a:p>
          <a:p>
            <a:pPr>
              <a:spcBef>
                <a:spcPts val="600"/>
              </a:spcBef>
            </a:pPr>
            <a:r>
              <a:rPr lang="en-US" sz="2300" dirty="0" smtClean="0"/>
              <a:t>Form 1095-A instructions  (Line-by-line instructions developed by IRS, English only)</a:t>
            </a:r>
          </a:p>
          <a:p>
            <a:pPr>
              <a:spcBef>
                <a:spcPts val="600"/>
              </a:spcBef>
            </a:pPr>
            <a:r>
              <a:rPr lang="en-US" sz="2300" dirty="0" smtClean="0"/>
              <a:t>Form 1095-A</a:t>
            </a:r>
          </a:p>
          <a:p>
            <a:pPr lvl="1">
              <a:spcBef>
                <a:spcPts val="600"/>
              </a:spcBef>
            </a:pPr>
            <a:r>
              <a:rPr lang="en-US" sz="2200" dirty="0"/>
              <a:t>A separate Form 1095-A will be generated for each policy in which the household enrolled</a:t>
            </a:r>
          </a:p>
          <a:p>
            <a:pPr lvl="1">
              <a:spcBef>
                <a:spcPts val="600"/>
              </a:spcBef>
            </a:pPr>
            <a:r>
              <a:rPr lang="en-US" sz="2200" dirty="0" smtClean="0"/>
              <a:t>Each </a:t>
            </a:r>
            <a:r>
              <a:rPr lang="en-US" sz="2200" dirty="0"/>
              <a:t>member of a tax household, who </a:t>
            </a:r>
            <a:r>
              <a:rPr lang="en-US" sz="2200" dirty="0" smtClean="0"/>
              <a:t>is on </a:t>
            </a:r>
            <a:r>
              <a:rPr lang="en-US" sz="2200" dirty="0"/>
              <a:t>the same policy, will be listed together on one Form </a:t>
            </a:r>
            <a:r>
              <a:rPr lang="en-US" sz="2200" dirty="0" smtClean="0"/>
              <a:t>1095-A</a:t>
            </a:r>
          </a:p>
          <a:p>
            <a:pPr lvl="1">
              <a:spcBef>
                <a:spcPts val="600"/>
              </a:spcBef>
            </a:pPr>
            <a:r>
              <a:rPr lang="en-US" sz="2200" dirty="0" smtClean="0"/>
              <a:t>Households of more than 5 enrolled members will receive an additional Form 1095-A that continues Part II</a:t>
            </a:r>
          </a:p>
          <a:p>
            <a:pPr marL="57150" indent="0">
              <a:spcBef>
                <a:spcPts val="600"/>
              </a:spcBef>
              <a:buNone/>
            </a:pPr>
            <a:r>
              <a:rPr lang="en-US" sz="2800" dirty="0" smtClean="0"/>
              <a:t>*</a:t>
            </a:r>
            <a:r>
              <a:rPr lang="en-US" sz="2600" dirty="0" smtClean="0"/>
              <a:t>Consumers also can download a copy of their 1095-A at HealthCare.gov</a:t>
            </a:r>
          </a:p>
        </p:txBody>
      </p:sp>
      <p:sp>
        <p:nvSpPr>
          <p:cNvPr id="2" name="Title 1"/>
          <p:cNvSpPr>
            <a:spLocks noGrp="1"/>
          </p:cNvSpPr>
          <p:nvPr>
            <p:ph type="title"/>
          </p:nvPr>
        </p:nvSpPr>
        <p:spPr/>
        <p:txBody>
          <a:bodyPr/>
          <a:lstStyle/>
          <a:p>
            <a:r>
              <a:rPr lang="en-US" dirty="0" smtClean="0"/>
              <a:t>What will Consumers See?</a:t>
            </a:r>
            <a:endParaRPr lang="en-US" dirty="0"/>
          </a:p>
        </p:txBody>
      </p:sp>
      <p:sp>
        <p:nvSpPr>
          <p:cNvPr id="4" name="Date Placeholder 3"/>
          <p:cNvSpPr>
            <a:spLocks noGrp="1"/>
          </p:cNvSpPr>
          <p:nvPr>
            <p:ph type="dt" sz="half" idx="2"/>
          </p:nvPr>
        </p:nvSpPr>
        <p:spPr/>
        <p:txBody>
          <a:bodyPr/>
          <a:lstStyle/>
          <a:p>
            <a:r>
              <a:rPr lang="en-US" smtClean="0"/>
              <a:t>January 2015</a:t>
            </a:r>
            <a:endParaRPr lang="en-US" dirty="0"/>
          </a:p>
        </p:txBody>
      </p:sp>
      <p:sp>
        <p:nvSpPr>
          <p:cNvPr id="5" name="Slide Number Placeholder 4"/>
          <p:cNvSpPr>
            <a:spLocks noGrp="1"/>
          </p:cNvSpPr>
          <p:nvPr>
            <p:ph type="sldNum" sz="quarter" idx="4"/>
          </p:nvPr>
        </p:nvSpPr>
        <p:spPr/>
        <p:txBody>
          <a:bodyPr/>
          <a:lstStyle/>
          <a:p>
            <a:fld id="{E8555075-F7D8-774D-92CE-0FFE5404D32F}" type="slidenum">
              <a:rPr lang="en-US" smtClean="0"/>
              <a:pPr/>
              <a:t>8</a:t>
            </a:fld>
            <a:endParaRPr lang="en-US" dirty="0"/>
          </a:p>
        </p:txBody>
      </p:sp>
    </p:spTree>
    <p:extLst>
      <p:ext uri="{BB962C8B-B14F-4D97-AF65-F5344CB8AC3E}">
        <p14:creationId xmlns:p14="http://schemas.microsoft.com/office/powerpoint/2010/main" val="23493134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Log In To “My Account”</a:t>
            </a:r>
            <a:endParaRPr lang="en-US" dirty="0"/>
          </a:p>
        </p:txBody>
      </p:sp>
      <p:pic>
        <p:nvPicPr>
          <p:cNvPr id="7" name="Picture 2" descr="Graphic of HealthCare.gov that shows Individuals &amp; Families webpage" title="Graphic of HealthCare.gov that shows Individuals &amp; Families webpage"/>
          <p:cNvPicPr>
            <a:picLocks noChangeAspect="1" noChangeArrowheads="1"/>
          </p:cNvPicPr>
          <p:nvPr/>
        </p:nvPicPr>
        <p:blipFill rotWithShape="1">
          <a:blip r:embed="rId3">
            <a:extLst>
              <a:ext uri="{28A0092B-C50C-407E-A947-70E740481C1C}">
                <a14:useLocalDpi xmlns:a14="http://schemas.microsoft.com/office/drawing/2010/main" val="0"/>
              </a:ext>
            </a:extLst>
          </a:blip>
          <a:srcRect r="2939"/>
          <a:stretch/>
        </p:blipFill>
        <p:spPr bwMode="auto">
          <a:xfrm>
            <a:off x="244202" y="2096090"/>
            <a:ext cx="4637930" cy="2933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Oval 7" descr="Oval highlighting Tax Info and Tools section of Individuals and Families page on HealthCare.gov" title="Oval highlighting Tax Info and Tools section of Individuals and Families page on HealthCare.gov"/>
          <p:cNvSpPr/>
          <p:nvPr/>
        </p:nvSpPr>
        <p:spPr>
          <a:xfrm>
            <a:off x="533400" y="4418398"/>
            <a:ext cx="914400" cy="610802"/>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own Arrow 5" descr="Arrow indicating login section of Individuals and Families page on HealthCare.gov" title="Arrow indicating login section of Individuals and Families page on HealthCare.gov"/>
          <p:cNvSpPr/>
          <p:nvPr/>
        </p:nvSpPr>
        <p:spPr>
          <a:xfrm>
            <a:off x="3976914" y="1677580"/>
            <a:ext cx="114300" cy="418510"/>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26" name="Picture 2" descr="Log in page for &quot;My Account&quot;" title="Screen shot"/>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4702629" y="2819400"/>
            <a:ext cx="4419600" cy="32710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2"/>
          </p:nvPr>
        </p:nvSpPr>
        <p:spPr/>
        <p:txBody>
          <a:bodyPr/>
          <a:lstStyle/>
          <a:p>
            <a:r>
              <a:rPr lang="en-US" smtClean="0"/>
              <a:t>January 2015</a:t>
            </a:r>
            <a:endParaRPr lang="en-US" dirty="0"/>
          </a:p>
        </p:txBody>
      </p:sp>
      <p:sp>
        <p:nvSpPr>
          <p:cNvPr id="5" name="Slide Number Placeholder 4"/>
          <p:cNvSpPr>
            <a:spLocks noGrp="1"/>
          </p:cNvSpPr>
          <p:nvPr>
            <p:ph type="sldNum" sz="quarter" idx="4"/>
          </p:nvPr>
        </p:nvSpPr>
        <p:spPr/>
        <p:txBody>
          <a:bodyPr/>
          <a:lstStyle/>
          <a:p>
            <a:fld id="{E8555075-F7D8-774D-92CE-0FFE5404D32F}" type="slidenum">
              <a:rPr lang="en-US" smtClean="0"/>
              <a:pPr/>
              <a:t>9</a:t>
            </a:fld>
            <a:endParaRPr lang="en-US" dirty="0"/>
          </a:p>
        </p:txBody>
      </p:sp>
    </p:spTree>
    <p:extLst>
      <p:ext uri="{BB962C8B-B14F-4D97-AF65-F5344CB8AC3E}">
        <p14:creationId xmlns:p14="http://schemas.microsoft.com/office/powerpoint/2010/main" val="94174451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UIDATA" val="&lt;database version=&quot;9.0&quot;&gt;&lt;object type=&quot;1&quot; unique_id=&quot;10001&quot;&gt;&lt;object type=&quot;2&quot; unique_id=&quot;10002&quot;&gt;&lt;object type=&quot;3&quot; unique_id=&quot;10003&quot;&gt;&lt;property id=&quot;20148&quot; value=&quot;5&quot;/&gt;&lt;property id=&quot;20300&quot; value=&quot;Slide 1 - &amp;quot; Marketplace Coverage &amp;amp; Taxes &amp;quot;&quot;/&gt;&lt;property id=&quot;20307&quot; value=&quot;280&quot;/&gt;&lt;/object&gt;&lt;object type=&quot;3&quot; unique_id=&quot;10004&quot;&gt;&lt;property id=&quot;20148&quot; value=&quot;5&quot;/&gt;&lt;property id=&quot;20300&quot; value=&quot;Slide 2 - &amp;quot;Introduction&amp;quot;&quot;/&gt;&lt;property id=&quot;20307&quot; value=&quot;294&quot;/&gt;&lt;/object&gt;&lt;object type=&quot;3&quot; unique_id=&quot;10005&quot;&gt;&lt;property id=&quot;20148&quot; value=&quot;5&quot;/&gt;&lt;property id=&quot;20300&quot; value=&quot;Slide 3 - &amp;quot;Tax Communications&amp;quot;&quot;/&gt;&lt;property id=&quot;20307&quot; value=&quot;333&quot;/&gt;&lt;/object&gt;&lt;object type=&quot;3&quot; unique_id=&quot;10006&quot;&gt;&lt;property id=&quot;20148&quot; value=&quot;5&quot;/&gt;&lt;property id=&quot;20300&quot; value=&quot;Slide 4 - &amp;quot;Target Consumer Audiences&amp;quot;&quot;/&gt;&lt;property id=&quot;20307&quot; value=&quot;334&quot;/&gt;&lt;/object&gt;&lt;object type=&quot;3&quot; unique_id=&quot;10007&quot;&gt;&lt;property id=&quot;20148&quot; value=&quot;5&quot;/&gt;&lt;property id=&quot;20300&quot; value=&quot;Slide 5 - &amp;quot;What Consumers Need to Know&amp;quot;&quot;/&gt;&lt;property id=&quot;20307&quot; value=&quot;335&quot;/&gt;&lt;/object&gt;&lt;object type=&quot;3&quot; unique_id=&quot;10008&quot;&gt;&lt;property id=&quot;20148&quot; value=&quot;5&quot;/&gt;&lt;property id=&quot;20300&quot; value=&quot;Slide 6 - &amp;quot;Non-Marketplace Coverage&amp;quot;&quot;/&gt;&lt;property id=&quot;20307&quot; value=&quot;336&quot;/&gt;&lt;/object&gt;&lt;object type=&quot;3&quot; unique_id=&quot;10009&quot;&gt;&lt;property id=&quot;20148&quot; value=&quot;5&quot;/&gt;&lt;property id=&quot;20300&quot; value=&quot;Slide 7 - &amp;quot;Marketplace Consumers&amp;quot;&quot;/&gt;&lt;property id=&quot;20307&quot; value=&quot;337&quot;/&gt;&lt;/object&gt;&lt;object type=&quot;3&quot; unique_id=&quot;10010&quot;&gt;&lt;property id=&quot;20148&quot; value=&quot;5&quot;/&gt;&lt;property id=&quot;20300&quot; value=&quot;Slide 8 - &amp;quot;What will Consumers See?&amp;quot;&quot;/&gt;&lt;property id=&quot;20307&quot; value=&quot;315&quot;/&gt;&lt;/object&gt;&lt;object type=&quot;3&quot; unique_id=&quot;10011&quot;&gt;&lt;property id=&quot;20148&quot; value=&quot;5&quot;/&gt;&lt;property id=&quot;20300&quot; value=&quot;Slide 9 - &amp;quot;Log In To “My Account”&amp;quot;&quot;/&gt;&lt;property id=&quot;20307&quot; value=&quot;348&quot;/&gt;&lt;/object&gt;&lt;object type=&quot;3&quot; unique_id=&quot;10012&quot;&gt;&lt;property id=&quot;20148&quot; value=&quot;5&quot;/&gt;&lt;property id=&quot;20300&quot; value=&quot;Slide 10 - &amp;quot;My Account  1095-A Messages&amp;quot;&quot;/&gt;&lt;property id=&quot;20307&quot; value=&quot;308&quot;/&gt;&lt;/object&gt;&lt;object type=&quot;3&quot; unique_id=&quot;10013&quot;&gt;&lt;property id=&quot;20148&quot; value=&quot;5&quot;/&gt;&lt;property id=&quot;20300&quot; value=&quot;Slide 11 - &amp;quot;My Account-  2014 Coverage&amp;quot;&quot;/&gt;&lt;property id=&quot;20307&quot; value=&quot;309&quot;/&gt;&lt;/object&gt;&lt;object type=&quot;3&quot; unique_id=&quot;10014&quot;&gt;&lt;property id=&quot;20148&quot; value=&quot;5&quot;/&gt;&lt;property id=&quot;20300&quot; value=&quot;Slide 12 - &amp;quot;My Account-  Form 1095-A Download&amp;quot;&quot;/&gt;&lt;property id=&quot;20307&quot; value=&quot;332&quot;/&gt;&lt;/object&gt;&lt;object type=&quot;3&quot; unique_id=&quot;10015&quot;&gt;&lt;property id=&quot;20148&quot; value=&quot;5&quot;/&gt;&lt;property id=&quot;20300&quot; value=&quot;Slide 13 - &amp;quot;Form 1095-A Elements&amp;quot;&quot;/&gt;&lt;property id=&quot;20307&quot; value=&quot;349&quot;/&gt;&lt;/object&gt;&lt;object type=&quot;3&quot; unique_id=&quot;10016&quot;&gt;&lt;property id=&quot;20148&quot; value=&quot;5&quot;/&gt;&lt;property id=&quot;20300&quot; value=&quot;Slide 14 - &amp;quot;Form 1095-A, Part I: Recipient Information&amp;quot;&quot;/&gt;&lt;property id=&quot;20307&quot; value=&quot;343&quot;/&gt;&lt;/object&gt;&lt;object type=&quot;3&quot; unique_id=&quot;10017&quot;&gt;&lt;property id=&quot;20148&quot; value=&quot;5&quot;/&gt;&lt;property id=&quot;20300&quot; value=&quot;Slide 15 - &amp;quot;Part II: Coverage Household&amp;quot;&quot;/&gt;&lt;property id=&quot;20307&quot; value=&quot;344&quot;/&gt;&lt;/object&gt;&lt;object type=&quot;3&quot; unique_id=&quot;10018&quot;&gt;&lt;property id=&quot;20148&quot; value=&quot;5&quot;/&gt;&lt;property id=&quot;20300&quot; value=&quot;Slide 16 - &amp;quot;Part III: Household Information&amp;quot;&quot;/&gt;&lt;property id=&quot;20307&quot; value=&quot;345&quot;/&gt;&lt;/object&gt;&lt;object type=&quot;3&quot; unique_id=&quot;10019&quot;&gt;&lt;property id=&quot;20148&quot; value=&quot;5&quot;/&gt;&lt;property id=&quot;20300&quot; value=&quot;Slide 17 - &amp;quot;1095-A Data Elements &amp;quot;&quot;/&gt;&lt;property id=&quot;20307&quot; value=&quot;347&quot;/&gt;&lt;/object&gt;&lt;object type=&quot;3&quot; unique_id=&quot;10020&quot;&gt;&lt;property id=&quot;20148&quot; value=&quot;5&quot;/&gt;&lt;property id=&quot;20300&quot; value=&quot;Slide 18 - &amp;quot;What is the difference between APTC and PTC?&amp;quot;&quot;/&gt;&lt;property id=&quot;20307&quot; value=&quot;324&quot;/&gt;&lt;/object&gt;&lt;object type=&quot;3&quot; unique_id=&quot;10021&quot;&gt;&lt;property id=&quot;20148&quot; value=&quot;5&quot;/&gt;&lt;property id=&quot;20300&quot; value=&quot;Slide 19 - &amp;quot;How Can You Get the  Premium Tax Credit (PTC)?&amp;quot;&quot;/&gt;&lt;property id=&quot;20307&quot; value=&quot;322&quot;/&gt;&lt;/object&gt;&lt;object type=&quot;3&quot; unique_id=&quot;10022&quot;&gt;&lt;property id=&quot;20148&quot; value=&quot;5&quot;/&gt;&lt;property id=&quot;20300&quot; value=&quot;Slide 20 - &amp;quot;What is APTC reconciliation?&amp;quot;&quot;/&gt;&lt;property id=&quot;20307&quot; value=&quot;323&quot;/&gt;&lt;/object&gt;&lt;object type=&quot;3&quot; unique_id=&quot;10023&quot;&gt;&lt;property id=&quot;20148&quot; value=&quot;5&quot;/&gt;&lt;property id=&quot;20300&quot; value=&quot;Slide 21 - &amp;quot;The Uninsured&amp;quot;&quot;/&gt;&lt;property id=&quot;20307&quot; value=&quot;338&quot;/&gt;&lt;/object&gt;&lt;object type=&quot;3&quot; unique_id=&quot;10024&quot;&gt;&lt;property id=&quot;20148&quot; value=&quot;5&quot;/&gt;&lt;property id=&quot;20300&quot; value=&quot;Slide 22 - &amp;quot;Getting an Exemption&amp;quot;&quot;/&gt;&lt;property id=&quot;20307&quot; value=&quot;288&quot;/&gt;&lt;/object&gt;&lt;object type=&quot;3&quot; unique_id=&quot;10025&quot;&gt;&lt;property id=&quot;20148&quot; value=&quot;5&quot;/&gt;&lt;property id=&quot;20300&quot; value=&quot;Slide 23 - &amp;quot;Types of Exemptions&amp;quot;&quot;/&gt;&lt;property id=&quot;20307&quot; value=&quot;293&quot;/&gt;&lt;/object&gt;&lt;object type=&quot;3&quot; unique_id=&quot;10026&quot;&gt;&lt;property id=&quot;20148&quot; value=&quot;5&quot;/&gt;&lt;property id=&quot;20300&quot; value=&quot;Slide 24 - &amp;quot;Exemption Approval Notice&amp;quot;&quot;/&gt;&lt;property id=&quot;20307&quot; value=&quot;289&quot;/&gt;&lt;/object&gt;&lt;object type=&quot;3&quot; unique_id=&quot;10027&quot;&gt;&lt;property id=&quot;20148&quot; value=&quot;5&quot;/&gt;&lt;property id=&quot;20300&quot; value=&quot;Slide 25 - &amp;quot;Paying the Fee&amp;quot;&quot;/&gt;&lt;property id=&quot;20307&quot; value=&quot;287&quot;/&gt;&lt;/object&gt;&lt;object type=&quot;3&quot; unique_id=&quot;10028&quot;&gt;&lt;property id=&quot;20148&quot; value=&quot;5&quot;/&gt;&lt;property id=&quot;20300&quot; value=&quot;Slide 26 - &amp;quot;The Amount of the Fee&amp;quot;&quot;/&gt;&lt;property id=&quot;20307&quot; value=&quot;291&quot;/&gt;&lt;/object&gt;&lt;object type=&quot;3&quot; unique_id=&quot;10029&quot;&gt;&lt;property id=&quot;20148&quot; value=&quot;5&quot;/&gt;&lt;property id=&quot;20300&quot; value=&quot;Slide 27 - &amp;quot; How We’ll Share Messages &amp;quot;&quot;/&gt;&lt;property id=&quot;20307&quot; value=&quot;339&quot;/&gt;&lt;/object&gt;&lt;object type=&quot;3&quot; unique_id=&quot;10030&quot;&gt;&lt;property id=&quot;20148&quot; value=&quot;5&quot;/&gt;&lt;property id=&quot;20300&quot; value=&quot;Slide 28 - &amp;quot;Tax Tools&amp;quot;&quot;/&gt;&lt;property id=&quot;20307&quot; value=&quot;300&quot;/&gt;&lt;/object&gt;&lt;object type=&quot;3&quot; unique_id=&quot;10031&quot;&gt;&lt;property id=&quot;20148&quot; value=&quot;5&quot;/&gt;&lt;property id=&quot;20300&quot; value=&quot;Slide 29 - &amp;quot;Assisters and Partners&amp;quot;&quot;/&gt;&lt;property id=&quot;20307&quot; value=&quot;341&quot;/&gt;&lt;/object&gt;&lt;object type=&quot;3&quot; unique_id=&quot;10032&quot;&gt;&lt;property id=&quot;20148&quot; value=&quot;5&quot;/&gt;&lt;property id=&quot;20300&quot; value=&quot;Slide 30 - &amp;quot;Consumers in State-Based Marketplaces  (SBMs)&amp;quot;&quot;/&gt;&lt;property id=&quot;20307&quot; value=&quot;342&quot;/&gt;&lt;/object&gt;&lt;object type=&quot;3&quot; unique_id=&quot;10033&quot;&gt;&lt;property id=&quot;20148&quot; value=&quot;5&quot;/&gt;&lt;property id=&quot;20300&quot; value=&quot;Slide 31 - &amp;quot;Resources&amp;quot;&quot;/&gt;&lt;property id=&quot;20307&quot; value=&quot;285&quot;/&gt;&lt;/object&gt;&lt;object type=&quot;3&quot; unique_id=&quot;10034&quot;&gt;&lt;property id=&quot;20148&quot; value=&quot;5&quot;/&gt;&lt;property id=&quot;20300&quot; value=&quot;Slide 32 - &amp;quot;Additional Resources&amp;quot;&quot;/&gt;&lt;property id=&quot;20307&quot; value=&quot;312&quot;/&gt;&lt;/object&gt;&lt;object type=&quot;3&quot; unique_id=&quot;10035&quot;&gt;&lt;property id=&quot;20148&quot; value=&quot;5&quot;/&gt;&lt;property id=&quot;20300&quot; value=&quot;Slide 33 - &amp;quot;Free Tax Preparation&amp;quot;&quot;/&gt;&lt;property id=&quot;20307&quot; value=&quot;313&quot;/&gt;&lt;/object&gt;&lt;/object&gt;&lt;object type=&quot;8&quot; unique_id=&quot;10070&quot;&gt;&lt;/object&gt;&lt;/object&gt;&lt;/database&gt;"/>
  <p:tag name="MMPROD_NEXTUNIQUEID" val="10009"/>
  <p:tag name="SECTOMILLISECCONVERTED" val="1"/>
</p:tagLst>
</file>

<file path=ppt/theme/theme1.xml><?xml version="1.0" encoding="utf-8"?>
<a:theme xmlns:a="http://schemas.openxmlformats.org/drawingml/2006/main" name="CMS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4568</TotalTime>
  <Words>2484</Words>
  <Application>Microsoft Office PowerPoint</Application>
  <PresentationFormat>On-screen Show (4:3)</PresentationFormat>
  <Paragraphs>319</Paragraphs>
  <Slides>33</Slides>
  <Notes>33</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CMS_template</vt:lpstr>
      <vt:lpstr> Marketplace Coverage &amp; Taxes </vt:lpstr>
      <vt:lpstr>Introduction</vt:lpstr>
      <vt:lpstr>Tax Communications</vt:lpstr>
      <vt:lpstr>Target Consumer Audiences</vt:lpstr>
      <vt:lpstr>What Consumers Need to Know</vt:lpstr>
      <vt:lpstr>Non-Marketplace Coverage</vt:lpstr>
      <vt:lpstr>Marketplace Consumers</vt:lpstr>
      <vt:lpstr>What will Consumers See?</vt:lpstr>
      <vt:lpstr>Log In To “My Account”</vt:lpstr>
      <vt:lpstr>My Account  1095-A Messages</vt:lpstr>
      <vt:lpstr>My Account-  2014 Coverage</vt:lpstr>
      <vt:lpstr>My Account-  Form 1095-A Download</vt:lpstr>
      <vt:lpstr>Form 1095-A Elements</vt:lpstr>
      <vt:lpstr>Form 1095-A, Part I: Recipient Information</vt:lpstr>
      <vt:lpstr>Part II: Coverage Household</vt:lpstr>
      <vt:lpstr>Part III: Household Information</vt:lpstr>
      <vt:lpstr>1095-A Data Elements </vt:lpstr>
      <vt:lpstr>What is the difference between APTC and PTC?</vt:lpstr>
      <vt:lpstr>How Can You Get the  Premium Tax Credit (PTC)?</vt:lpstr>
      <vt:lpstr>What is APTC reconciliation?</vt:lpstr>
      <vt:lpstr>The Uninsured</vt:lpstr>
      <vt:lpstr>Getting an Exemption</vt:lpstr>
      <vt:lpstr>Types of Exemptions</vt:lpstr>
      <vt:lpstr>Exemption Approval Notice</vt:lpstr>
      <vt:lpstr>Paying the Fee</vt:lpstr>
      <vt:lpstr>The Amount of the Fee</vt:lpstr>
      <vt:lpstr> How We’ll Share Messages </vt:lpstr>
      <vt:lpstr>Tax Tools</vt:lpstr>
      <vt:lpstr>Assisters and Partners</vt:lpstr>
      <vt:lpstr>Consumers in State-Based Marketplaces  (SBMs)</vt:lpstr>
      <vt:lpstr>Resources</vt:lpstr>
      <vt:lpstr>Additional Resources</vt:lpstr>
      <vt:lpstr>Free Tax Preparation</vt:lpstr>
    </vt:vector>
  </TitlesOfParts>
  <Company>CMS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CMS</dc:creator>
  <cp:lastModifiedBy>SUSAN GUSTAFSON</cp:lastModifiedBy>
  <cp:revision>211</cp:revision>
  <cp:lastPrinted>2014-12-23T16:25:42Z</cp:lastPrinted>
  <dcterms:created xsi:type="dcterms:W3CDTF">2012-02-10T20:51:24Z</dcterms:created>
  <dcterms:modified xsi:type="dcterms:W3CDTF">2015-01-30T21:41:56Z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-2124712438</vt:i4>
  </property>
  <property fmtid="{D5CDD505-2E9C-101B-9397-08002B2CF9AE}" pid="3" name="_NewReviewCycle">
    <vt:lpwstr/>
  </property>
  <property fmtid="{D5CDD505-2E9C-101B-9397-08002B2CF9AE}" pid="4" name="_EmailSubject">
    <vt:lpwstr>Prepping for Presenting Getter Ready for Tax Season</vt:lpwstr>
  </property>
  <property fmtid="{D5CDD505-2E9C-101B-9397-08002B2CF9AE}" pid="5" name="_AuthorEmail">
    <vt:lpwstr>Erin.Pressley@cms.hhs.gov</vt:lpwstr>
  </property>
  <property fmtid="{D5CDD505-2E9C-101B-9397-08002B2CF9AE}" pid="6" name="_AuthorEmailDisplayName">
    <vt:lpwstr>Pressley, Erin L. (CMS/OC)</vt:lpwstr>
  </property>
  <property fmtid="{D5CDD505-2E9C-101B-9397-08002B2CF9AE}" pid="7" name="_PreviousAdHocReviewCycleID">
    <vt:i4>-781307357</vt:i4>
  </property>
</Properties>
</file>