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22"/>
  </p:notesMasterIdLst>
  <p:handoutMasterIdLst>
    <p:handoutMasterId r:id="rId23"/>
  </p:handoutMasterIdLst>
  <p:sldIdLst>
    <p:sldId id="297" r:id="rId5"/>
    <p:sldId id="261" r:id="rId6"/>
    <p:sldId id="294" r:id="rId7"/>
    <p:sldId id="290" r:id="rId8"/>
    <p:sldId id="291" r:id="rId9"/>
    <p:sldId id="292" r:id="rId10"/>
    <p:sldId id="293" r:id="rId11"/>
    <p:sldId id="270" r:id="rId12"/>
    <p:sldId id="289" r:id="rId13"/>
    <p:sldId id="278" r:id="rId14"/>
    <p:sldId id="269" r:id="rId15"/>
    <p:sldId id="285" r:id="rId16"/>
    <p:sldId id="271" r:id="rId17"/>
    <p:sldId id="295" r:id="rId18"/>
    <p:sldId id="273" r:id="rId19"/>
    <p:sldId id="267" r:id="rId20"/>
    <p:sldId id="268" r:id="rId21"/>
  </p:sldIdLst>
  <p:sldSz cx="9144000" cy="6858000" type="screen4x3"/>
  <p:notesSz cx="6980238"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62" autoAdjust="0"/>
    <p:restoredTop sz="83481" autoAdjust="0"/>
  </p:normalViewPr>
  <p:slideViewPr>
    <p:cSldViewPr>
      <p:cViewPr>
        <p:scale>
          <a:sx n="80" d="100"/>
          <a:sy n="80" d="100"/>
        </p:scale>
        <p:origin x="-2430" y="-3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5" d="100"/>
          <a:sy n="85" d="100"/>
        </p:scale>
        <p:origin x="-3750" y="-96"/>
      </p:cViewPr>
      <p:guideLst>
        <p:guide orient="horz" pos="2880"/>
        <p:guide pos="219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188"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4464" y="0"/>
            <a:ext cx="3024187" cy="457200"/>
          </a:xfrm>
          <a:prstGeom prst="rect">
            <a:avLst/>
          </a:prstGeom>
        </p:spPr>
        <p:txBody>
          <a:bodyPr vert="horz" lIns="91440" tIns="45720" rIns="91440" bIns="45720" rtlCol="0"/>
          <a:lstStyle>
            <a:lvl1pPr algn="r">
              <a:defRPr sz="1200"/>
            </a:lvl1pPr>
          </a:lstStyle>
          <a:p>
            <a:fld id="{E037CC4D-BD84-4B1C-96EA-A4E5EA980BD6}" type="datetimeFigureOut">
              <a:rPr lang="en-US" smtClean="0"/>
              <a:t>02/04/2014</a:t>
            </a:fld>
            <a:endParaRPr lang="en-US"/>
          </a:p>
        </p:txBody>
      </p:sp>
      <p:sp>
        <p:nvSpPr>
          <p:cNvPr id="4" name="Footer Placeholder 3"/>
          <p:cNvSpPr>
            <a:spLocks noGrp="1"/>
          </p:cNvSpPr>
          <p:nvPr>
            <p:ph type="ftr" sz="quarter" idx="2"/>
          </p:nvPr>
        </p:nvSpPr>
        <p:spPr>
          <a:xfrm>
            <a:off x="0" y="8685213"/>
            <a:ext cx="3024188"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4464" y="8685213"/>
            <a:ext cx="3024187" cy="457200"/>
          </a:xfrm>
          <a:prstGeom prst="rect">
            <a:avLst/>
          </a:prstGeom>
        </p:spPr>
        <p:txBody>
          <a:bodyPr vert="horz" lIns="91440" tIns="45720" rIns="91440" bIns="45720" rtlCol="0" anchor="b"/>
          <a:lstStyle>
            <a:lvl1pPr algn="r">
              <a:defRPr sz="1200"/>
            </a:lvl1pPr>
          </a:lstStyle>
          <a:p>
            <a:fld id="{B56181BC-2D10-48ED-8E8C-CE5DBA871E8A}" type="slidenum">
              <a:rPr lang="en-US" smtClean="0"/>
              <a:t>‹#›</a:t>
            </a:fld>
            <a:endParaRPr lang="en-US"/>
          </a:p>
        </p:txBody>
      </p:sp>
    </p:spTree>
    <p:extLst>
      <p:ext uri="{BB962C8B-B14F-4D97-AF65-F5344CB8AC3E}">
        <p14:creationId xmlns:p14="http://schemas.microsoft.com/office/powerpoint/2010/main" val="31966162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3853" y="0"/>
            <a:ext cx="3024770" cy="457200"/>
          </a:xfrm>
          <a:prstGeom prst="rect">
            <a:avLst/>
          </a:prstGeom>
        </p:spPr>
        <p:txBody>
          <a:bodyPr vert="horz" lIns="91440" tIns="45720" rIns="91440" bIns="45720" rtlCol="0"/>
          <a:lstStyle>
            <a:lvl1pPr algn="r">
              <a:defRPr sz="1200"/>
            </a:lvl1pPr>
          </a:lstStyle>
          <a:p>
            <a:fld id="{2344E2B7-D98C-44BC-B900-AEE43B087152}" type="datetimeFigureOut">
              <a:rPr lang="en-US" smtClean="0"/>
              <a:t>02/04/2014</a:t>
            </a:fld>
            <a:endParaRPr lang="en-US"/>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024" y="4343400"/>
            <a:ext cx="558419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302477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3"/>
            <a:ext cx="3024770" cy="457200"/>
          </a:xfrm>
          <a:prstGeom prst="rect">
            <a:avLst/>
          </a:prstGeom>
        </p:spPr>
        <p:txBody>
          <a:bodyPr vert="horz" lIns="91440" tIns="45720" rIns="91440" bIns="45720" rtlCol="0" anchor="b"/>
          <a:lstStyle>
            <a:lvl1pPr algn="r">
              <a:defRPr sz="1200"/>
            </a:lvl1pPr>
          </a:lstStyle>
          <a:p>
            <a:fld id="{D00EF0A6-260B-4BBD-8952-21025184F971}" type="slidenum">
              <a:rPr lang="en-US" smtClean="0"/>
              <a:t>‹#›</a:t>
            </a:fld>
            <a:endParaRPr lang="en-US"/>
          </a:p>
        </p:txBody>
      </p:sp>
    </p:spTree>
    <p:extLst>
      <p:ext uri="{BB962C8B-B14F-4D97-AF65-F5344CB8AC3E}">
        <p14:creationId xmlns:p14="http://schemas.microsoft.com/office/powerpoint/2010/main" val="1173768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0EF0A6-260B-4BBD-8952-21025184F971}" type="slidenum">
              <a:rPr lang="en-US" smtClean="0"/>
              <a:t>1</a:t>
            </a:fld>
            <a:endParaRPr lang="en-US"/>
          </a:p>
        </p:txBody>
      </p:sp>
    </p:spTree>
    <p:extLst>
      <p:ext uri="{BB962C8B-B14F-4D97-AF65-F5344CB8AC3E}">
        <p14:creationId xmlns:p14="http://schemas.microsoft.com/office/powerpoint/2010/main" val="1214625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0EF0A6-260B-4BBD-8952-21025184F971}" type="slidenum">
              <a:rPr lang="en-US" smtClean="0"/>
              <a:t>10</a:t>
            </a:fld>
            <a:endParaRPr lang="en-US"/>
          </a:p>
        </p:txBody>
      </p:sp>
    </p:spTree>
    <p:extLst>
      <p:ext uri="{BB962C8B-B14F-4D97-AF65-F5344CB8AC3E}">
        <p14:creationId xmlns:p14="http://schemas.microsoft.com/office/powerpoint/2010/main" val="2560419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11</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449241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12</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13355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13</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39962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14</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139962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15</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256896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16</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1095367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0EF0A6-260B-4BBD-8952-21025184F971}" type="slidenum">
              <a:rPr lang="en-US" smtClean="0"/>
              <a:t>17</a:t>
            </a:fld>
            <a:endParaRPr lang="en-US"/>
          </a:p>
        </p:txBody>
      </p:sp>
    </p:spTree>
    <p:extLst>
      <p:ext uri="{BB962C8B-B14F-4D97-AF65-F5344CB8AC3E}">
        <p14:creationId xmlns:p14="http://schemas.microsoft.com/office/powerpoint/2010/main" val="3034056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2</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31943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3</a:t>
            </a:fld>
            <a:endParaRPr lang="en-US"/>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31943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4</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13355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5</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513355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6</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13355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7</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13355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t>8</a:t>
            </a:fld>
            <a:endParaRPr lang="en-US"/>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39297758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D00EF0A6-260B-4BBD-8952-21025184F971}" type="slidenum">
              <a:rPr lang="en-US" smtClean="0">
                <a:solidFill>
                  <a:prstClr val="black"/>
                </a:solidFill>
              </a:rPr>
              <a:pPr/>
              <a:t>9</a:t>
            </a:fld>
            <a:endParaRPr lang="en-US">
              <a:solidFill>
                <a:prstClr val="black"/>
              </a:solidFill>
            </a:endParaRPr>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513355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2100E0-9DFD-49B2-A0FF-A2B8472B343E}" type="datetime1">
              <a:rPr lang="en-US" smtClean="0"/>
              <a:t>02/04/2014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715611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3748DC-AA48-4D66-8F24-4A23D306E60C}" type="datetime1">
              <a:rPr lang="en-US" smtClean="0"/>
              <a:t>02/04/2014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1552775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003ABE-7764-4092-A362-C62844C078C2}" type="datetime1">
              <a:rPr lang="en-US" smtClean="0"/>
              <a:t>02/04/2014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14924570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pic>
        <p:nvPicPr>
          <p:cNvPr id="6" name="Picture 5" descr="srsplayingcardlo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 y="2514600"/>
            <a:ext cx="5615940" cy="4343400"/>
          </a:xfrm>
          <a:prstGeom prst="rect">
            <a:avLst/>
          </a:prstGeom>
        </p:spPr>
      </p:pic>
      <p:sp>
        <p:nvSpPr>
          <p:cNvPr id="7" name="Title 8"/>
          <p:cNvSpPr>
            <a:spLocks noGrp="1"/>
          </p:cNvSpPr>
          <p:nvPr>
            <p:ph type="title"/>
          </p:nvPr>
        </p:nvSpPr>
        <p:spPr>
          <a:xfrm>
            <a:off x="0" y="1371600"/>
            <a:ext cx="9144000" cy="1066800"/>
          </a:xfrm>
        </p:spPr>
        <p:txBody>
          <a:bodyPr/>
          <a:lstStyle/>
          <a:p>
            <a:r>
              <a:rPr lang="en-US" smtClean="0"/>
              <a:t>Click to edit Master title style</a:t>
            </a:r>
            <a:endParaRPr lang="en-US" dirty="0"/>
          </a:p>
        </p:txBody>
      </p:sp>
      <p:sp>
        <p:nvSpPr>
          <p:cNvPr id="10" name="Text Placeholder 2"/>
          <p:cNvSpPr>
            <a:spLocks noGrp="1"/>
          </p:cNvSpPr>
          <p:nvPr>
            <p:ph type="body" sz="quarter" idx="10" hasCustomPrompt="1"/>
          </p:nvPr>
        </p:nvSpPr>
        <p:spPr>
          <a:xfrm>
            <a:off x="5943600" y="3048000"/>
            <a:ext cx="2971800" cy="914400"/>
          </a:xfrm>
        </p:spPr>
        <p:txBody>
          <a:bodyPr>
            <a:normAutofit/>
          </a:bodyPr>
          <a:lstStyle>
            <a:lvl1pPr marL="0" indent="0" algn="l">
              <a:buNone/>
              <a:defRPr sz="2400" b="1" i="1">
                <a:solidFill>
                  <a:srgbClr val="084A9C"/>
                </a:solidFill>
              </a:defRPr>
            </a:lvl1pPr>
          </a:lstStyle>
          <a:p>
            <a:pPr algn="l"/>
            <a:r>
              <a:rPr lang="en-US" sz="2400" b="1" i="1" dirty="0" smtClean="0">
                <a:solidFill>
                  <a:srgbClr val="084A9C"/>
                </a:solidFill>
              </a:rPr>
              <a:t>Subtitle</a:t>
            </a:r>
          </a:p>
          <a:p>
            <a:pPr algn="l"/>
            <a:endParaRPr lang="en-US" sz="2800" b="0" i="1" dirty="0" smtClean="0">
              <a:solidFill>
                <a:srgbClr val="084A9C"/>
              </a:solidFill>
            </a:endParaRPr>
          </a:p>
        </p:txBody>
      </p:sp>
      <p:sp>
        <p:nvSpPr>
          <p:cNvPr id="11" name="Text Placeholder 2"/>
          <p:cNvSpPr>
            <a:spLocks noGrp="1"/>
          </p:cNvSpPr>
          <p:nvPr>
            <p:ph type="body" sz="quarter" idx="11" hasCustomPrompt="1"/>
          </p:nvPr>
        </p:nvSpPr>
        <p:spPr>
          <a:xfrm>
            <a:off x="5943600" y="4267200"/>
            <a:ext cx="2971800" cy="838200"/>
          </a:xfrm>
        </p:spPr>
        <p:txBody>
          <a:bodyPr>
            <a:norm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sz="2400" b="1" i="1">
                <a:solidFill>
                  <a:srgbClr val="084A9C"/>
                </a:solidFill>
              </a:defRPr>
            </a:lvl1pPr>
          </a:lstStyle>
          <a:p>
            <a:pPr algn="l"/>
            <a:r>
              <a:rPr lang="en-US" sz="2400" b="0" i="1" dirty="0" smtClean="0">
                <a:solidFill>
                  <a:srgbClr val="084A9C"/>
                </a:solidFill>
              </a:rPr>
              <a:t>Presenter/Date</a:t>
            </a:r>
            <a:endParaRPr lang="en-US" sz="2800" b="0" i="1" dirty="0" smtClean="0">
              <a:solidFill>
                <a:srgbClr val="084A9C"/>
              </a:solidFill>
            </a:endParaRPr>
          </a:p>
          <a:p>
            <a:pPr algn="l"/>
            <a:r>
              <a:rPr lang="en-US" sz="2400" b="0" i="1" dirty="0" smtClean="0">
                <a:solidFill>
                  <a:srgbClr val="084A9C"/>
                </a:solidFill>
              </a:rPr>
              <a:t>Date</a:t>
            </a:r>
            <a:endParaRPr lang="en-US" sz="2800" b="0" i="1" dirty="0" smtClean="0">
              <a:solidFill>
                <a:srgbClr val="084A9C"/>
              </a:solidFil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Tree>
    <p:extLst>
      <p:ext uri="{BB962C8B-B14F-4D97-AF65-F5344CB8AC3E}">
        <p14:creationId xmlns:p14="http://schemas.microsoft.com/office/powerpoint/2010/main" val="25988122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MS content2">
    <p:spTree>
      <p:nvGrpSpPr>
        <p:cNvPr id="1" name=""/>
        <p:cNvGrpSpPr/>
        <p:nvPr/>
      </p:nvGrpSpPr>
      <p:grpSpPr>
        <a:xfrm>
          <a:off x="0" y="0"/>
          <a:ext cx="0" cy="0"/>
          <a:chOff x="0" y="0"/>
          <a:chExt cx="0" cy="0"/>
        </a:xfrm>
      </p:grpSpPr>
      <p:sp>
        <p:nvSpPr>
          <p:cNvPr id="6"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Placeholder 8"/>
          <p:cNvSpPr>
            <a:spLocks noGrp="1"/>
          </p:cNvSpPr>
          <p:nvPr>
            <p:ph type="title"/>
          </p:nvPr>
        </p:nvSpPr>
        <p:spPr>
          <a:xfrm>
            <a:off x="0" y="0"/>
            <a:ext cx="9144000"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smtClean="0"/>
              <a:t>Click to edit Master title style</a:t>
            </a:r>
            <a:endParaRPr lang="en-US" dirty="0"/>
          </a:p>
        </p:txBody>
      </p:sp>
    </p:spTree>
    <p:extLst>
      <p:ext uri="{BB962C8B-B14F-4D97-AF65-F5344CB8AC3E}">
        <p14:creationId xmlns:p14="http://schemas.microsoft.com/office/powerpoint/2010/main" val="2547649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BF783-8B68-4155-BCC5-6D4DF01720B9}" type="datetime1">
              <a:rPr lang="en-US" smtClean="0"/>
              <a:t>02/04/2014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2346869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10054A-890A-4E15-946F-2A859953B809}" type="datetime1">
              <a:rPr lang="en-US" smtClean="0"/>
              <a:t>02/04/2014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201403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4B19F5-4DF3-4DDC-A2FD-965D38C6016C}" type="datetime1">
              <a:rPr lang="en-US" smtClean="0"/>
              <a:t>02/04/2014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4289430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B5BCFA-C2F4-4E17-8DC5-5A018466EA90}" type="datetime1">
              <a:rPr lang="en-US" smtClean="0"/>
              <a:t>02/04/2014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2816516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126780-69AD-47AA-BEBD-2ED33A55A41D}" type="datetime1">
              <a:rPr lang="en-US" smtClean="0"/>
              <a:t>02/04/2014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1683836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05827-C30E-4471-95D5-1EF03230CC0F}" type="datetime1">
              <a:rPr lang="en-US" smtClean="0"/>
              <a:t>02/04/2014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586540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3FA817-1DCD-4662-BC0A-794723477AA2}" type="datetime1">
              <a:rPr lang="en-US" smtClean="0"/>
              <a:t>02/04/2014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1763093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45BE6F-FE97-412C-9B2C-4A1A2988C2BB}" type="datetime1">
              <a:rPr lang="en-US" smtClean="0"/>
              <a:t>02/04/2014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17DA5-5A25-4D66-872B-59DDB2E48A56}" type="slidenum">
              <a:rPr lang="en-US" smtClean="0"/>
              <a:t>‹#›</a:t>
            </a:fld>
            <a:endParaRPr lang="en-US"/>
          </a:p>
        </p:txBody>
      </p:sp>
    </p:spTree>
    <p:extLst>
      <p:ext uri="{BB962C8B-B14F-4D97-AF65-F5344CB8AC3E}">
        <p14:creationId xmlns:p14="http://schemas.microsoft.com/office/powerpoint/2010/main" val="4173138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1FD1C8-0796-4783-9D39-C082C2BB4E93}" type="datetime1">
              <a:rPr lang="en-US" smtClean="0"/>
              <a:t>02/04/2014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217DA5-5A25-4D66-872B-59DDB2E48A56}" type="slidenum">
              <a:rPr lang="en-US" smtClean="0"/>
              <a:t>‹#›</a:t>
            </a:fld>
            <a:endParaRPr lang="en-US"/>
          </a:p>
        </p:txBody>
      </p:sp>
    </p:spTree>
    <p:extLst>
      <p:ext uri="{BB962C8B-B14F-4D97-AF65-F5344CB8AC3E}">
        <p14:creationId xmlns:p14="http://schemas.microsoft.com/office/powerpoint/2010/main" val="6298969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hf hdr="0" ftr="0" dt="0"/>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mailto:IPPSAdmissions@cms.hhs.gov"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Inpatient Admission and </a:t>
            </a:r>
            <a:br>
              <a:rPr lang="en-US" dirty="0"/>
            </a:br>
            <a:r>
              <a:rPr lang="en-US" dirty="0"/>
              <a:t>Medical Review Criteria</a:t>
            </a:r>
          </a:p>
        </p:txBody>
      </p:sp>
      <p:sp>
        <p:nvSpPr>
          <p:cNvPr id="3" name="Text Placeholder 2"/>
          <p:cNvSpPr>
            <a:spLocks noGrp="1"/>
          </p:cNvSpPr>
          <p:nvPr>
            <p:ph type="body" sz="quarter" idx="10"/>
          </p:nvPr>
        </p:nvSpPr>
        <p:spPr>
          <a:xfrm>
            <a:off x="5715000" y="2743200"/>
            <a:ext cx="3200400" cy="1219200"/>
          </a:xfrm>
        </p:spPr>
        <p:txBody>
          <a:bodyPr>
            <a:noAutofit/>
          </a:bodyPr>
          <a:lstStyle/>
          <a:p>
            <a:pPr algn="ctr"/>
            <a:r>
              <a:rPr lang="en-US" sz="2800" dirty="0" smtClean="0">
                <a:solidFill>
                  <a:schemeClr val="tx1"/>
                </a:solidFill>
              </a:rPr>
              <a:t>The  </a:t>
            </a:r>
            <a:br>
              <a:rPr lang="en-US" sz="2800" dirty="0" smtClean="0">
                <a:solidFill>
                  <a:schemeClr val="tx1"/>
                </a:solidFill>
              </a:rPr>
            </a:br>
            <a:r>
              <a:rPr lang="en-US" sz="2800" dirty="0" smtClean="0">
                <a:solidFill>
                  <a:schemeClr val="tx1"/>
                </a:solidFill>
              </a:rPr>
              <a:t>2-Midnight Rule</a:t>
            </a:r>
            <a:endParaRPr lang="en-US" sz="2800" dirty="0">
              <a:solidFill>
                <a:schemeClr val="tx1"/>
              </a:solidFill>
            </a:endParaRPr>
          </a:p>
        </p:txBody>
      </p:sp>
      <p:sp>
        <p:nvSpPr>
          <p:cNvPr id="4" name="Text Placeholder 3"/>
          <p:cNvSpPr>
            <a:spLocks noGrp="1"/>
          </p:cNvSpPr>
          <p:nvPr>
            <p:ph type="body" sz="quarter" idx="11"/>
          </p:nvPr>
        </p:nvSpPr>
        <p:spPr/>
        <p:txBody>
          <a:bodyPr>
            <a:normAutofit lnSpcReduction="10000"/>
          </a:bodyPr>
          <a:lstStyle/>
          <a:p>
            <a:pPr algn="ctr"/>
            <a:r>
              <a:rPr lang="en-US" b="0" dirty="0">
                <a:solidFill>
                  <a:schemeClr val="tx1"/>
                </a:solidFill>
              </a:rPr>
              <a:t>February 4</a:t>
            </a:r>
            <a:r>
              <a:rPr lang="en-US" b="0" baseline="30000" dirty="0">
                <a:solidFill>
                  <a:schemeClr val="tx1"/>
                </a:solidFill>
              </a:rPr>
              <a:t>th</a:t>
            </a:r>
            <a:r>
              <a:rPr lang="en-US" b="0" dirty="0">
                <a:solidFill>
                  <a:schemeClr val="tx1"/>
                </a:solidFill>
              </a:rPr>
              <a:t>, 2014</a:t>
            </a:r>
          </a:p>
          <a:p>
            <a:pPr algn="ctr"/>
            <a:r>
              <a:rPr lang="en-US" b="0" dirty="0">
                <a:solidFill>
                  <a:schemeClr val="tx1"/>
                </a:solidFill>
              </a:rPr>
              <a:t>2:30-3:30PM ET</a:t>
            </a:r>
          </a:p>
          <a:p>
            <a:endParaRPr lang="en-US" dirty="0"/>
          </a:p>
        </p:txBody>
      </p:sp>
    </p:spTree>
    <p:extLst>
      <p:ext uri="{BB962C8B-B14F-4D97-AF65-F5344CB8AC3E}">
        <p14:creationId xmlns:p14="http://schemas.microsoft.com/office/powerpoint/2010/main" val="3293833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2362200"/>
            <a:ext cx="9144000" cy="798513"/>
          </a:xfrm>
        </p:spPr>
        <p:txBody>
          <a:bodyPr>
            <a:normAutofit/>
          </a:bodyPr>
          <a:lstStyle/>
          <a:p>
            <a:r>
              <a:rPr lang="en-US" b="1" dirty="0" smtClean="0"/>
              <a:t>Case Scenarios</a:t>
            </a:r>
            <a:endParaRPr lang="en-US" b="1" dirty="0"/>
          </a:p>
        </p:txBody>
      </p:sp>
      <p:sp>
        <p:nvSpPr>
          <p:cNvPr id="7" name="Slide Number Placeholder 6"/>
          <p:cNvSpPr>
            <a:spLocks noGrp="1"/>
          </p:cNvSpPr>
          <p:nvPr>
            <p:ph type="sldNum" sz="quarter" idx="12"/>
          </p:nvPr>
        </p:nvSpPr>
        <p:spPr>
          <a:xfrm>
            <a:off x="6781800" y="6416675"/>
            <a:ext cx="2133600" cy="365125"/>
          </a:xfrm>
        </p:spPr>
        <p:txBody>
          <a:bodyPr vert="horz" lIns="91440" tIns="45720" rIns="91440" bIns="45720" rtlCol="0" anchor="ctr"/>
          <a:lstStyle/>
          <a:p>
            <a:fld id="{7D217DA5-5A25-4D66-872B-59DDB2E48A56}" type="slidenum">
              <a:rPr lang="en-US" sz="2000">
                <a:solidFill>
                  <a:srgbClr val="FFFFFF"/>
                </a:solidFill>
              </a:rPr>
              <a:pPr/>
              <a:t>10</a:t>
            </a:fld>
            <a:endParaRPr lang="en-US" sz="2000" dirty="0">
              <a:solidFill>
                <a:srgbClr val="FFFFFF"/>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156" y="3357442"/>
            <a:ext cx="7659687" cy="143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67193" y="4267200"/>
            <a:ext cx="8382000" cy="923330"/>
          </a:xfrm>
          <a:prstGeom prst="rect">
            <a:avLst/>
          </a:prstGeom>
          <a:noFill/>
        </p:spPr>
        <p:txBody>
          <a:bodyPr wrap="square" rtlCol="0">
            <a:spAutoFit/>
          </a:bodyPr>
          <a:lstStyle/>
          <a:p>
            <a:r>
              <a:rPr lang="en-US" i="1" dirty="0" smtClean="0"/>
              <a:t>*Note that these case scenarios are being provided for educational purposes only. Compliance with the 2-midnight rule is considered on a case-by-case basis, in accordance with the information contained in the medical record.  </a:t>
            </a:r>
            <a:endParaRPr lang="en-US" i="1" dirty="0"/>
          </a:p>
        </p:txBody>
      </p:sp>
    </p:spTree>
    <p:extLst>
      <p:ext uri="{BB962C8B-B14F-4D97-AF65-F5344CB8AC3E}">
        <p14:creationId xmlns:p14="http://schemas.microsoft.com/office/powerpoint/2010/main" val="4024336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1295400"/>
            <a:ext cx="8382000" cy="4724400"/>
          </a:xfrm>
        </p:spPr>
        <p:txBody>
          <a:bodyPr>
            <a:noAutofit/>
          </a:bodyPr>
          <a:lstStyle/>
          <a:p>
            <a:pPr marL="0" lvl="0" indent="0">
              <a:buNone/>
            </a:pPr>
            <a:r>
              <a:rPr lang="en-US" sz="1600" dirty="0" smtClean="0"/>
              <a:t>68 year-old </a:t>
            </a:r>
            <a:r>
              <a:rPr lang="en-US" sz="1600" dirty="0"/>
              <a:t>man  presents to the ED with several </a:t>
            </a:r>
            <a:r>
              <a:rPr lang="en-US" sz="1600" dirty="0" smtClean="0"/>
              <a:t>day history of </a:t>
            </a:r>
            <a:r>
              <a:rPr lang="en-US" sz="1600" dirty="0"/>
              <a:t>urinary symptoms, vague intermittent abdominal </a:t>
            </a:r>
            <a:r>
              <a:rPr lang="en-US" sz="1600" dirty="0" smtClean="0"/>
              <a:t>discomfort, “</a:t>
            </a:r>
            <a:r>
              <a:rPr lang="en-US" sz="1600" dirty="0"/>
              <a:t>gassy” </a:t>
            </a:r>
            <a:r>
              <a:rPr lang="en-US" sz="1600" dirty="0" smtClean="0"/>
              <a:t>and “feverish” feeling over </a:t>
            </a:r>
            <a:r>
              <a:rPr lang="en-US" sz="1600" dirty="0"/>
              <a:t>the past several days, </a:t>
            </a:r>
            <a:r>
              <a:rPr lang="en-US" sz="1600" dirty="0" smtClean="0"/>
              <a:t>and intermittent chills and nausea without vomiting</a:t>
            </a:r>
            <a:r>
              <a:rPr lang="en-US" sz="1600" dirty="0"/>
              <a:t>.  </a:t>
            </a:r>
            <a:r>
              <a:rPr lang="en-US" sz="1600" dirty="0" smtClean="0"/>
              <a:t>Patient </a:t>
            </a:r>
            <a:r>
              <a:rPr lang="en-US" sz="1600" dirty="0"/>
              <a:t>on </a:t>
            </a:r>
            <a:r>
              <a:rPr lang="en-US" sz="1600" dirty="0" smtClean="0"/>
              <a:t>oral medications for </a:t>
            </a:r>
            <a:r>
              <a:rPr lang="en-US" sz="1600" dirty="0"/>
              <a:t>constipation, hypertension, cholesterol, </a:t>
            </a:r>
            <a:r>
              <a:rPr lang="en-US" sz="1600" dirty="0" smtClean="0"/>
              <a:t>and diabetes.  </a:t>
            </a:r>
            <a:r>
              <a:rPr lang="en-US" sz="1600" dirty="0"/>
              <a:t>Patient complains that he is not feeling like himself – no appetite, tired, “maybe a touch of the flu”.  </a:t>
            </a:r>
            <a:r>
              <a:rPr lang="en-US" sz="1600" dirty="0" smtClean="0"/>
              <a:t>No other complaints.   </a:t>
            </a:r>
          </a:p>
          <a:p>
            <a:pPr marL="0" lvl="0" indent="0">
              <a:buNone/>
            </a:pPr>
            <a:endParaRPr lang="en-US" sz="1400" dirty="0" smtClean="0"/>
          </a:p>
          <a:p>
            <a:pPr marL="0" lvl="0" indent="0">
              <a:buNone/>
            </a:pPr>
            <a:r>
              <a:rPr lang="en-US" sz="1400" b="1" u="sng" dirty="0" smtClean="0"/>
              <a:t>10/1/2013</a:t>
            </a:r>
          </a:p>
          <a:p>
            <a:pPr marL="182880">
              <a:spcBef>
                <a:spcPts val="0"/>
              </a:spcBef>
            </a:pPr>
            <a:r>
              <a:rPr lang="en-US" sz="1400" dirty="0" smtClean="0"/>
              <a:t>10:00 pm - </a:t>
            </a:r>
            <a:r>
              <a:rPr lang="en-US" sz="1400" dirty="0"/>
              <a:t>P</a:t>
            </a:r>
            <a:r>
              <a:rPr lang="en-US" sz="1400" dirty="0" smtClean="0"/>
              <a:t>atient </a:t>
            </a:r>
            <a:r>
              <a:rPr lang="en-US" sz="1400" dirty="0"/>
              <a:t>is </a:t>
            </a:r>
            <a:r>
              <a:rPr lang="en-US" sz="1400" dirty="0" smtClean="0"/>
              <a:t>triaged. </a:t>
            </a:r>
          </a:p>
          <a:p>
            <a:pPr marL="182880">
              <a:spcBef>
                <a:spcPts val="0"/>
              </a:spcBef>
            </a:pPr>
            <a:r>
              <a:rPr lang="en-US" sz="1400" dirty="0" smtClean="0"/>
              <a:t>10:10 pm - </a:t>
            </a:r>
            <a:r>
              <a:rPr lang="en-US" sz="1400" dirty="0"/>
              <a:t>U</a:t>
            </a:r>
            <a:r>
              <a:rPr lang="en-US" sz="1400" dirty="0" smtClean="0"/>
              <a:t>rine sample and blood glucose reading </a:t>
            </a:r>
            <a:r>
              <a:rPr lang="en-US" sz="1400" dirty="0"/>
              <a:t>obtained and patient sent to the waiting </a:t>
            </a:r>
            <a:r>
              <a:rPr lang="en-US" sz="1400" dirty="0" smtClean="0"/>
              <a:t>room. </a:t>
            </a:r>
            <a:endParaRPr lang="en-US" sz="1400" dirty="0"/>
          </a:p>
          <a:p>
            <a:pPr marL="182880">
              <a:spcBef>
                <a:spcPts val="0"/>
              </a:spcBef>
            </a:pPr>
            <a:r>
              <a:rPr lang="en-US" sz="1400" dirty="0" smtClean="0"/>
              <a:t>11:00 pm - MD </a:t>
            </a:r>
            <a:r>
              <a:rPr lang="en-US" sz="1400" dirty="0"/>
              <a:t>assesses patient, orders therapeutic/additional diagnostic </a:t>
            </a:r>
            <a:r>
              <a:rPr lang="en-US" sz="1400" dirty="0" smtClean="0"/>
              <a:t>tests. </a:t>
            </a:r>
            <a:endParaRPr lang="en-US" sz="1400" dirty="0"/>
          </a:p>
          <a:p>
            <a:pPr marL="182880">
              <a:spcBef>
                <a:spcPts val="0"/>
              </a:spcBef>
            </a:pPr>
            <a:r>
              <a:rPr lang="en-US" sz="1400" dirty="0" smtClean="0"/>
              <a:t>12:00 am - Patient </a:t>
            </a:r>
            <a:r>
              <a:rPr lang="en-US" sz="1400" dirty="0"/>
              <a:t>with new complaint of chest pain – additional therapeutic/diagnostic </a:t>
            </a:r>
            <a:r>
              <a:rPr lang="en-US" sz="1400" dirty="0" smtClean="0"/>
              <a:t>tests ordered. </a:t>
            </a:r>
            <a:endParaRPr lang="en-US" sz="1400" dirty="0"/>
          </a:p>
          <a:p>
            <a:pPr marL="0" indent="0">
              <a:buNone/>
            </a:pPr>
            <a:r>
              <a:rPr lang="en-US" sz="1400" b="1" u="sng" dirty="0" smtClean="0"/>
              <a:t>10/2/2013</a:t>
            </a:r>
          </a:p>
          <a:p>
            <a:pPr>
              <a:spcBef>
                <a:spcPts val="0"/>
              </a:spcBef>
            </a:pPr>
            <a:r>
              <a:rPr lang="en-US" sz="1400" dirty="0" smtClean="0"/>
              <a:t>12:15 </a:t>
            </a:r>
            <a:r>
              <a:rPr lang="en-US" sz="1400" dirty="0"/>
              <a:t>am – MD re-evaluates and determines a need for medically necessary hospital level of care/services for this patient to beyond midnight  #</a:t>
            </a:r>
            <a:r>
              <a:rPr lang="en-US" sz="1400" dirty="0" smtClean="0"/>
              <a:t>2. </a:t>
            </a:r>
            <a:endParaRPr lang="en-US" sz="1400" dirty="0"/>
          </a:p>
          <a:p>
            <a:pPr>
              <a:spcBef>
                <a:spcPts val="0"/>
              </a:spcBef>
            </a:pPr>
            <a:r>
              <a:rPr lang="en-US" sz="1400" dirty="0" smtClean="0"/>
              <a:t>12:35 </a:t>
            </a:r>
            <a:r>
              <a:rPr lang="en-US" sz="1400" dirty="0"/>
              <a:t>am – Formal </a:t>
            </a:r>
            <a:r>
              <a:rPr lang="en-US" sz="1400" dirty="0" smtClean="0"/>
              <a:t>order/admission provided. </a:t>
            </a:r>
            <a:endParaRPr lang="en-US" sz="1400" dirty="0"/>
          </a:p>
          <a:p>
            <a:pPr marL="0" indent="0">
              <a:buNone/>
            </a:pPr>
            <a:r>
              <a:rPr lang="en-US" sz="1400" b="1" u="sng" dirty="0" smtClean="0"/>
              <a:t>10/3/2013</a:t>
            </a:r>
          </a:p>
          <a:p>
            <a:pPr>
              <a:spcBef>
                <a:spcPts val="0"/>
              </a:spcBef>
            </a:pPr>
            <a:r>
              <a:rPr lang="en-US" sz="1400" dirty="0" smtClean="0"/>
              <a:t>7:35 am: Patient </a:t>
            </a:r>
            <a:r>
              <a:rPr lang="en-US" sz="1400" dirty="0"/>
              <a:t>is discharged </a:t>
            </a:r>
            <a:r>
              <a:rPr lang="en-US" sz="1400" dirty="0" smtClean="0"/>
              <a:t>home. </a:t>
            </a:r>
          </a:p>
          <a:p>
            <a:pPr marL="0" indent="0">
              <a:spcBef>
                <a:spcPts val="0"/>
              </a:spcBef>
              <a:buNone/>
            </a:pPr>
            <a:endParaRPr lang="en-US" sz="1400" b="1" dirty="0" smtClean="0"/>
          </a:p>
          <a:p>
            <a:pPr marL="0" indent="0">
              <a:buNone/>
            </a:pPr>
            <a:r>
              <a:rPr lang="en-US" sz="1600" b="1" dirty="0" smtClean="0"/>
              <a:t>Hospital may bill this claim for inpatient Part A payment. </a:t>
            </a:r>
          </a:p>
        </p:txBody>
      </p:sp>
      <p:sp>
        <p:nvSpPr>
          <p:cNvPr id="4" name="Title 3"/>
          <p:cNvSpPr>
            <a:spLocks noGrp="1"/>
          </p:cNvSpPr>
          <p:nvPr>
            <p:ph type="title"/>
          </p:nvPr>
        </p:nvSpPr>
        <p:spPr>
          <a:xfrm>
            <a:off x="0" y="0"/>
            <a:ext cx="9144000" cy="1066800"/>
          </a:xfrm>
        </p:spPr>
        <p:txBody>
          <a:bodyPr>
            <a:normAutofit/>
          </a:bodyPr>
          <a:lstStyle/>
          <a:p>
            <a:pPr algn="l"/>
            <a:r>
              <a:rPr lang="en-US" sz="3600" b="1" dirty="0" smtClean="0"/>
              <a:t>Scenario #1: Presentation to ED Initial </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11</a:t>
            </a:fld>
            <a:endParaRPr lang="en-US" sz="1600" dirty="0">
              <a:solidFill>
                <a:srgbClr val="FFFFFF"/>
              </a:solidFill>
            </a:endParaRPr>
          </a:p>
        </p:txBody>
      </p:sp>
    </p:spTree>
    <p:extLst>
      <p:ext uri="{BB962C8B-B14F-4D97-AF65-F5344CB8AC3E}">
        <p14:creationId xmlns:p14="http://schemas.microsoft.com/office/powerpoint/2010/main" val="25325724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47500" lnSpcReduction="20000"/>
          </a:bodyPr>
          <a:lstStyle/>
          <a:p>
            <a:pPr marL="0" lvl="0" indent="0">
              <a:buNone/>
            </a:pPr>
            <a:r>
              <a:rPr lang="en-US" sz="3300" dirty="0" smtClean="0"/>
              <a:t>A 80 year-old </a:t>
            </a:r>
            <a:r>
              <a:rPr lang="en-US" sz="3300" dirty="0"/>
              <a:t>woman presents to her primary care </a:t>
            </a:r>
            <a:r>
              <a:rPr lang="en-US" sz="3300" dirty="0" smtClean="0"/>
              <a:t>physician’s </a:t>
            </a:r>
            <a:r>
              <a:rPr lang="en-US" sz="3300" dirty="0"/>
              <a:t>office not feeling well.  </a:t>
            </a:r>
            <a:r>
              <a:rPr lang="en-US" sz="3300" dirty="0" smtClean="0"/>
              <a:t>Past medical history is significant </a:t>
            </a:r>
            <a:r>
              <a:rPr lang="en-US" sz="3300" dirty="0"/>
              <a:t>for </a:t>
            </a:r>
            <a:r>
              <a:rPr lang="en-US" sz="3300" dirty="0" smtClean="0"/>
              <a:t>chronic obstructive pulmonary disease and the patient is on </a:t>
            </a:r>
            <a:r>
              <a:rPr lang="en-US" sz="3300" dirty="0"/>
              <a:t>multiple medications. She has </a:t>
            </a:r>
            <a:r>
              <a:rPr lang="en-US" sz="3300" dirty="0" smtClean="0"/>
              <a:t>experienced increasing </a:t>
            </a:r>
            <a:r>
              <a:rPr lang="en-US" sz="3300" dirty="0"/>
              <a:t>shortness of breath for several days. </a:t>
            </a:r>
            <a:endParaRPr lang="en-US" sz="3300" dirty="0" smtClean="0"/>
          </a:p>
          <a:p>
            <a:pPr marL="0" lvl="0" indent="0">
              <a:buNone/>
            </a:pPr>
            <a:endParaRPr lang="en-US" sz="3300" dirty="0" smtClean="0"/>
          </a:p>
          <a:p>
            <a:pPr marL="0" lvl="0" indent="0">
              <a:buNone/>
            </a:pPr>
            <a:r>
              <a:rPr lang="en-US" sz="3300" b="1" u="sng" dirty="0" smtClean="0"/>
              <a:t>10/1/2013</a:t>
            </a:r>
            <a:endParaRPr lang="en-US" sz="3300" b="1" dirty="0" smtClean="0"/>
          </a:p>
          <a:p>
            <a:r>
              <a:rPr lang="en-US" sz="3300" dirty="0" smtClean="0"/>
              <a:t>6:00 pm - </a:t>
            </a:r>
            <a:r>
              <a:rPr lang="en-US" sz="3300" dirty="0"/>
              <a:t>Patient is </a:t>
            </a:r>
            <a:r>
              <a:rPr lang="en-US" sz="3300" dirty="0" smtClean="0"/>
              <a:t>evaluated by primary and sent to the hospital for </a:t>
            </a:r>
            <a:r>
              <a:rPr lang="en-US" sz="3300" dirty="0"/>
              <a:t>further </a:t>
            </a:r>
            <a:r>
              <a:rPr lang="en-US" sz="3300" dirty="0" smtClean="0"/>
              <a:t>evaluation via ambulance. </a:t>
            </a:r>
          </a:p>
          <a:p>
            <a:r>
              <a:rPr lang="en-US" sz="3300" dirty="0" smtClean="0"/>
              <a:t>9:00 pm – Upon arrival at the hospital the </a:t>
            </a:r>
            <a:r>
              <a:rPr lang="en-US" sz="3300" dirty="0"/>
              <a:t>admitting </a:t>
            </a:r>
            <a:r>
              <a:rPr lang="en-US" sz="3300" dirty="0" smtClean="0"/>
              <a:t>practitioner confirms </a:t>
            </a:r>
            <a:r>
              <a:rPr lang="en-US" sz="3300" dirty="0"/>
              <a:t>the suspected diagnosis and admits the beneficiary </a:t>
            </a:r>
            <a:r>
              <a:rPr lang="en-US" sz="3300" dirty="0" smtClean="0"/>
              <a:t>based on the expectation that the patient’s </a:t>
            </a:r>
            <a:r>
              <a:rPr lang="en-US" sz="3300" dirty="0"/>
              <a:t>care will span at least 2 </a:t>
            </a:r>
            <a:r>
              <a:rPr lang="en-US" sz="3300" dirty="0" smtClean="0"/>
              <a:t>midnights. </a:t>
            </a:r>
          </a:p>
          <a:p>
            <a:pPr marL="0" indent="0">
              <a:buNone/>
            </a:pPr>
            <a:r>
              <a:rPr lang="en-US" sz="3300" b="1" u="sng" dirty="0" smtClean="0"/>
              <a:t>10/2/2013 </a:t>
            </a:r>
            <a:r>
              <a:rPr lang="en-US" sz="3300" b="1" u="sng" dirty="0"/>
              <a:t>-</a:t>
            </a:r>
            <a:r>
              <a:rPr lang="en-US" sz="3300" b="1" u="sng" dirty="0" smtClean="0"/>
              <a:t>10/4/2013</a:t>
            </a:r>
          </a:p>
          <a:p>
            <a:r>
              <a:rPr lang="en-US" sz="3300" dirty="0" smtClean="0"/>
              <a:t>Patient </a:t>
            </a:r>
            <a:r>
              <a:rPr lang="en-US" sz="3300" dirty="0"/>
              <a:t>continues to receive medically necessary hospital level of </a:t>
            </a:r>
            <a:r>
              <a:rPr lang="en-US" sz="3300" dirty="0" smtClean="0"/>
              <a:t>care/services. </a:t>
            </a:r>
          </a:p>
          <a:p>
            <a:pPr marL="0" indent="0">
              <a:buNone/>
            </a:pPr>
            <a:r>
              <a:rPr lang="en-US" sz="3300" b="1" u="sng" dirty="0" smtClean="0"/>
              <a:t>10/5/2013</a:t>
            </a:r>
            <a:endParaRPr lang="en-US" sz="3300" b="1" dirty="0"/>
          </a:p>
          <a:p>
            <a:r>
              <a:rPr lang="en-US" sz="3300" dirty="0" smtClean="0"/>
              <a:t>9:00 am - Patient </a:t>
            </a:r>
            <a:r>
              <a:rPr lang="en-US" sz="3300" dirty="0"/>
              <a:t>is discharged </a:t>
            </a:r>
            <a:r>
              <a:rPr lang="en-US" sz="3300" dirty="0" smtClean="0"/>
              <a:t>home. </a:t>
            </a:r>
            <a:r>
              <a:rPr lang="en-US" dirty="0" smtClean="0"/>
              <a:t/>
            </a:r>
            <a:br>
              <a:rPr lang="en-US" dirty="0" smtClean="0"/>
            </a:br>
            <a:endParaRPr lang="en-US" dirty="0" smtClean="0"/>
          </a:p>
          <a:p>
            <a:endParaRPr lang="en-US" dirty="0" smtClean="0"/>
          </a:p>
          <a:p>
            <a:pPr marL="0" indent="0">
              <a:buNone/>
            </a:pPr>
            <a:r>
              <a:rPr lang="en-US" sz="3600" b="1" dirty="0" smtClean="0"/>
              <a:t>Hospital may bill this claim for inpatient Part A payment. </a:t>
            </a:r>
            <a:endParaRPr lang="en-US" dirty="0"/>
          </a:p>
        </p:txBody>
      </p:sp>
      <p:sp>
        <p:nvSpPr>
          <p:cNvPr id="4" name="Title 3"/>
          <p:cNvSpPr>
            <a:spLocks noGrp="1"/>
          </p:cNvSpPr>
          <p:nvPr>
            <p:ph type="title"/>
          </p:nvPr>
        </p:nvSpPr>
        <p:spPr/>
        <p:txBody>
          <a:bodyPr>
            <a:normAutofit/>
          </a:bodyPr>
          <a:lstStyle/>
          <a:p>
            <a:pPr algn="l"/>
            <a:r>
              <a:rPr lang="en-US" sz="3600" b="1" dirty="0" smtClean="0"/>
              <a:t>Scenario #2: Initial Presentation to Physician Office</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12</a:t>
            </a:fld>
            <a:endParaRPr lang="en-US" sz="2000" dirty="0">
              <a:solidFill>
                <a:srgbClr val="FFFFFF"/>
              </a:solidFill>
            </a:endParaRPr>
          </a:p>
        </p:txBody>
      </p:sp>
    </p:spTree>
    <p:extLst>
      <p:ext uri="{BB962C8B-B14F-4D97-AF65-F5344CB8AC3E}">
        <p14:creationId xmlns:p14="http://schemas.microsoft.com/office/powerpoint/2010/main" val="14390932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19200"/>
            <a:ext cx="8229600" cy="4876800"/>
          </a:xfrm>
        </p:spPr>
        <p:txBody>
          <a:bodyPr>
            <a:noAutofit/>
          </a:bodyPr>
          <a:lstStyle/>
          <a:p>
            <a:pPr marL="0" lvl="0" indent="0">
              <a:buNone/>
            </a:pPr>
            <a:r>
              <a:rPr lang="en-US" sz="1600" dirty="0"/>
              <a:t>7</a:t>
            </a:r>
            <a:r>
              <a:rPr lang="en-US" sz="1600" dirty="0" smtClean="0"/>
              <a:t>3 year-old </a:t>
            </a:r>
            <a:r>
              <a:rPr lang="en-US" sz="1600" dirty="0"/>
              <a:t>male with an accidental  environmental </a:t>
            </a:r>
            <a:r>
              <a:rPr lang="en-US" sz="1600" dirty="0" smtClean="0"/>
              <a:t>toxic exposure presents to the ED. </a:t>
            </a:r>
            <a:br>
              <a:rPr lang="en-US" sz="1600" dirty="0" smtClean="0"/>
            </a:br>
            <a:r>
              <a:rPr lang="en-US" sz="1600" dirty="0" smtClean="0"/>
              <a:t/>
            </a:r>
            <a:br>
              <a:rPr lang="en-US" sz="1600" dirty="0" smtClean="0"/>
            </a:br>
            <a:r>
              <a:rPr lang="en-US" sz="1600" b="1" u="sng" dirty="0" smtClean="0"/>
              <a:t>12/1/2013</a:t>
            </a:r>
            <a:endParaRPr lang="en-US" sz="1600" b="1" u="sng" dirty="0"/>
          </a:p>
          <a:p>
            <a:r>
              <a:rPr lang="en-US" sz="1400" dirty="0" smtClean="0"/>
              <a:t>9:00 am - Patient </a:t>
            </a:r>
            <a:r>
              <a:rPr lang="en-US" sz="1400" dirty="0"/>
              <a:t>arrives by ambulance to </a:t>
            </a:r>
            <a:r>
              <a:rPr lang="en-US" sz="1400" dirty="0" smtClean="0"/>
              <a:t>the </a:t>
            </a:r>
            <a:r>
              <a:rPr lang="en-US" sz="1400" dirty="0"/>
              <a:t>ED. Patient is awake and </a:t>
            </a:r>
            <a:r>
              <a:rPr lang="en-US" sz="1400" dirty="0" smtClean="0"/>
              <a:t>alert.</a:t>
            </a:r>
          </a:p>
          <a:p>
            <a:r>
              <a:rPr lang="en-US" sz="1400" dirty="0" smtClean="0"/>
              <a:t>9:03 am - Poison control/POISONINDEX consulted, which advises that </a:t>
            </a:r>
            <a:r>
              <a:rPr lang="en-US" sz="1400" dirty="0"/>
              <a:t>patient requires </a:t>
            </a:r>
            <a:r>
              <a:rPr lang="en-US" sz="1400" dirty="0" smtClean="0"/>
              <a:t>heart monitoring; plan to put in breathing tube if necessary. Small hospital facility, heart monitoring is only available in the intensive care unit. </a:t>
            </a:r>
          </a:p>
          <a:p>
            <a:r>
              <a:rPr lang="en-US" sz="1400" dirty="0" smtClean="0"/>
              <a:t>9:07 am - </a:t>
            </a:r>
            <a:r>
              <a:rPr lang="en-US" sz="1400" dirty="0"/>
              <a:t>Therapeutic and diagnostic </a:t>
            </a:r>
            <a:r>
              <a:rPr lang="en-US" sz="1400" dirty="0" smtClean="0"/>
              <a:t>tests </a:t>
            </a:r>
            <a:r>
              <a:rPr lang="en-US" sz="1400" dirty="0"/>
              <a:t>have all been ordered and initiated. </a:t>
            </a:r>
            <a:r>
              <a:rPr lang="en-US" sz="1400" dirty="0" smtClean="0"/>
              <a:t>Patient airway intact.</a:t>
            </a:r>
          </a:p>
          <a:p>
            <a:r>
              <a:rPr lang="en-US" sz="1400" dirty="0" smtClean="0"/>
              <a:t>10:00 am - MD requests transfer to ICU for telemetry monitoring. </a:t>
            </a:r>
            <a:r>
              <a:rPr lang="en-US" sz="1400" dirty="0"/>
              <a:t>Unclear </a:t>
            </a:r>
            <a:r>
              <a:rPr lang="en-US" sz="1400" dirty="0" smtClean="0"/>
              <a:t>to the physician if </a:t>
            </a:r>
            <a:r>
              <a:rPr lang="en-US" sz="1400" dirty="0"/>
              <a:t>this patient will need medically necessary hospital level care/services </a:t>
            </a:r>
            <a:r>
              <a:rPr lang="en-US" sz="1400" dirty="0" smtClean="0"/>
              <a:t>for 2 or more midnights.  Determination will be dependent </a:t>
            </a:r>
            <a:r>
              <a:rPr lang="en-US" sz="1400" dirty="0"/>
              <a:t>on clinical presentation and results of diagnostic and therapeutic </a:t>
            </a:r>
            <a:r>
              <a:rPr lang="en-US" sz="1400" dirty="0" smtClean="0"/>
              <a:t>tests.  </a:t>
            </a:r>
          </a:p>
          <a:p>
            <a:pPr marL="57150" indent="0">
              <a:buNone/>
            </a:pPr>
            <a:r>
              <a:rPr lang="en-US" sz="1600" b="1" u="sng" dirty="0" smtClean="0"/>
              <a:t>12/2/2013</a:t>
            </a:r>
            <a:endParaRPr lang="en-US" sz="1600" u="sng" dirty="0" smtClean="0"/>
          </a:p>
          <a:p>
            <a:r>
              <a:rPr lang="en-US" sz="1400" dirty="0" smtClean="0"/>
              <a:t>10:30am - Medical concerns resolving</a:t>
            </a:r>
            <a:r>
              <a:rPr lang="en-US" sz="1400" dirty="0"/>
              <a:t>; </a:t>
            </a:r>
            <a:r>
              <a:rPr lang="en-US" sz="1400" dirty="0" smtClean="0"/>
              <a:t>airway remained intact absent mechanical intervention. </a:t>
            </a:r>
          </a:p>
          <a:p>
            <a:r>
              <a:rPr lang="en-US" sz="1400" dirty="0" smtClean="0"/>
              <a:t>12:00pm - Physician </a:t>
            </a:r>
            <a:r>
              <a:rPr lang="en-US" sz="1400" dirty="0"/>
              <a:t>writes orders to discharge </a:t>
            </a:r>
            <a:r>
              <a:rPr lang="en-US" sz="1400" dirty="0" smtClean="0"/>
              <a:t>home. </a:t>
            </a:r>
            <a:br>
              <a:rPr lang="en-US" sz="1400" dirty="0" smtClean="0"/>
            </a:br>
            <a:endParaRPr lang="en-US" sz="1400" dirty="0" smtClean="0"/>
          </a:p>
          <a:p>
            <a:pPr marL="57150" indent="0">
              <a:buNone/>
            </a:pPr>
            <a:r>
              <a:rPr lang="en-US" sz="1600" b="1" dirty="0" smtClean="0"/>
              <a:t>Hospital should bill for outpatient services.  Location of care in the hospital does not dictate </a:t>
            </a:r>
            <a:r>
              <a:rPr lang="en-US" sz="1600" b="1" dirty="0"/>
              <a:t>patient </a:t>
            </a:r>
            <a:r>
              <a:rPr lang="en-US" sz="1600" b="1" dirty="0" smtClean="0"/>
              <a:t>status.  The patient’s expected length of stay was unclear upon presentation and the physician appropriately kept the patient as an outpatient because an expectation of care passing 2 midnights never developed. No other circumstance was applicable.</a:t>
            </a:r>
            <a:endParaRPr lang="en-US" sz="1600" b="1" dirty="0"/>
          </a:p>
        </p:txBody>
      </p:sp>
      <p:sp>
        <p:nvSpPr>
          <p:cNvPr id="4" name="Title 3"/>
          <p:cNvSpPr>
            <a:spLocks noGrp="1"/>
          </p:cNvSpPr>
          <p:nvPr>
            <p:ph type="title"/>
          </p:nvPr>
        </p:nvSpPr>
        <p:spPr>
          <a:xfrm>
            <a:off x="0" y="0"/>
            <a:ext cx="9144000" cy="1066800"/>
          </a:xfrm>
        </p:spPr>
        <p:txBody>
          <a:bodyPr>
            <a:normAutofit/>
          </a:bodyPr>
          <a:lstStyle/>
          <a:p>
            <a:pPr algn="l"/>
            <a:r>
              <a:rPr lang="en-US" sz="3600" b="1" dirty="0" smtClean="0"/>
              <a:t>Scenario #3: Treatment in the ICU</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13</a:t>
            </a:fld>
            <a:endParaRPr lang="en-US" sz="2000" dirty="0">
              <a:solidFill>
                <a:srgbClr val="FFFFFF"/>
              </a:solidFill>
            </a:endParaRPr>
          </a:p>
        </p:txBody>
      </p:sp>
    </p:spTree>
    <p:extLst>
      <p:ext uri="{BB962C8B-B14F-4D97-AF65-F5344CB8AC3E}">
        <p14:creationId xmlns:p14="http://schemas.microsoft.com/office/powerpoint/2010/main" val="2532572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4"/>
          <p:cNvSpPr>
            <a:spLocks noGrp="1"/>
          </p:cNvSpPr>
          <p:nvPr>
            <p:ph idx="1"/>
          </p:nvPr>
        </p:nvSpPr>
        <p:spPr>
          <a:xfrm>
            <a:off x="457200" y="1447800"/>
            <a:ext cx="8229600" cy="4297363"/>
          </a:xfrm>
        </p:spPr>
        <p:txBody>
          <a:bodyPr>
            <a:noAutofit/>
          </a:bodyPr>
          <a:lstStyle/>
          <a:p>
            <a:pPr marL="0" indent="0">
              <a:buNone/>
            </a:pPr>
            <a:r>
              <a:rPr lang="en-US" sz="1600" dirty="0"/>
              <a:t>80 year-old patient presents from home to the ED on a Saturday with clinical presentation consistent with an acute exacerbation of chronic congestive heart failure. She is short of breath and </a:t>
            </a:r>
            <a:r>
              <a:rPr lang="en-US" sz="1600" dirty="0" smtClean="0"/>
              <a:t>her oxygen level is low when walking. </a:t>
            </a:r>
            <a:r>
              <a:rPr lang="en-US" sz="1600" dirty="0"/>
              <a:t>The physician determines that she will require hospital care for diuresis and monitoring, however it is unclear at presentation whether she will require 1 or 2 midnights of hospital care.  </a:t>
            </a:r>
          </a:p>
          <a:p>
            <a:pPr marL="0" indent="0">
              <a:buNone/>
            </a:pPr>
            <a:endParaRPr lang="en-US" sz="1400" dirty="0"/>
          </a:p>
          <a:p>
            <a:pPr marL="0" indent="0">
              <a:buNone/>
            </a:pPr>
            <a:r>
              <a:rPr lang="en-US" sz="1200" b="1" u="sng" dirty="0" smtClean="0"/>
              <a:t>12/7/2013</a:t>
            </a:r>
            <a:endParaRPr lang="en-US" sz="1200" dirty="0" smtClean="0"/>
          </a:p>
          <a:p>
            <a:pPr lvl="0"/>
            <a:r>
              <a:rPr lang="en-US" sz="1200" dirty="0" smtClean="0"/>
              <a:t>9:00 pm – Patient begins receiving medically necessary services in the ED.  She shows evidence of fluid overload, requiring intravenous diuresis and supplemental oxygen and continuous monitoring.  </a:t>
            </a:r>
          </a:p>
          <a:p>
            <a:pPr lvl="0"/>
            <a:r>
              <a:rPr lang="en-US" sz="1200" dirty="0" smtClean="0"/>
              <a:t>11:00 </a:t>
            </a:r>
            <a:r>
              <a:rPr lang="en-US" sz="1200" dirty="0"/>
              <a:t>pm – Intravenous  diuretics are provided and an order for observation services is written with a plan to re-evaluate her within 24 hours for the need for continued hospital care or discharge to home.  </a:t>
            </a:r>
          </a:p>
          <a:p>
            <a:pPr marL="0" indent="0">
              <a:buNone/>
            </a:pPr>
            <a:r>
              <a:rPr lang="en-US" sz="1200" b="1" u="sng" dirty="0"/>
              <a:t>12/8/2013 </a:t>
            </a:r>
            <a:endParaRPr lang="en-US" sz="1200" dirty="0" smtClean="0"/>
          </a:p>
          <a:p>
            <a:pPr lvl="0"/>
            <a:r>
              <a:rPr lang="en-US" sz="1200" dirty="0" smtClean="0"/>
              <a:t>9:00 am - She remains short of breath and hypoxic with ambulation, requiring  additional intravenous diuresis and supplemental oxygen.   </a:t>
            </a:r>
          </a:p>
          <a:p>
            <a:pPr lvl="0"/>
            <a:r>
              <a:rPr lang="en-US" sz="1200" dirty="0" smtClean="0"/>
              <a:t>5:00 </a:t>
            </a:r>
            <a:r>
              <a:rPr lang="en-US" sz="1200" dirty="0"/>
              <a:t>pm – She continues to respond to diuretics but remains short of breath and hypoxic with ambulation, requiring additional intravenous diuresis for another 12 to 24 hours.  Inpatient admission order is  written based on the expectation that the patient will require at least 1 more midnight in the hospital for medically necessary hospital care.  </a:t>
            </a:r>
          </a:p>
          <a:p>
            <a:pPr marL="0" indent="0">
              <a:buNone/>
            </a:pPr>
            <a:r>
              <a:rPr lang="en-US" sz="1200" b="1" u="sng" dirty="0"/>
              <a:t>12/9/2013 </a:t>
            </a:r>
            <a:endParaRPr lang="en-US" sz="1200" dirty="0"/>
          </a:p>
          <a:p>
            <a:pPr lvl="0"/>
            <a:r>
              <a:rPr lang="en-US" sz="1200" dirty="0"/>
              <a:t>10:00 am - The patient’s acute CHF exacerbation is resolved and she is discharged home.  </a:t>
            </a:r>
            <a:endParaRPr lang="en-US" sz="1200" dirty="0" smtClean="0"/>
          </a:p>
          <a:p>
            <a:pPr marL="0" indent="0">
              <a:buNone/>
            </a:pPr>
            <a:r>
              <a:rPr lang="en-US" sz="1600" b="1" dirty="0" smtClean="0"/>
              <a:t>Hospital </a:t>
            </a:r>
            <a:r>
              <a:rPr lang="en-US" sz="1600" b="1" dirty="0"/>
              <a:t>may bill this claim for inpatient Part A payment. Providers should treat patients as outpatients until the expectation develops that the patient will require a second midnight of hospital care.  When the expectation develops, an inpatient admission order should be </a:t>
            </a:r>
            <a:r>
              <a:rPr lang="en-US" sz="1600" b="1" dirty="0" smtClean="0"/>
              <a:t>written.</a:t>
            </a:r>
            <a:r>
              <a:rPr lang="en-US" sz="1600" b="1" dirty="0"/>
              <a:t>  </a:t>
            </a:r>
            <a:endParaRPr lang="en-US" sz="1600" dirty="0"/>
          </a:p>
        </p:txBody>
      </p:sp>
      <p:sp>
        <p:nvSpPr>
          <p:cNvPr id="4" name="Title 3"/>
          <p:cNvSpPr>
            <a:spLocks noGrp="1"/>
          </p:cNvSpPr>
          <p:nvPr>
            <p:ph type="title"/>
          </p:nvPr>
        </p:nvSpPr>
        <p:spPr>
          <a:xfrm>
            <a:off x="0" y="0"/>
            <a:ext cx="9144000" cy="1143000"/>
          </a:xfrm>
        </p:spPr>
        <p:txBody>
          <a:bodyPr>
            <a:normAutofit/>
          </a:bodyPr>
          <a:lstStyle/>
          <a:p>
            <a:pPr algn="l"/>
            <a:r>
              <a:rPr lang="en-US" sz="3600" b="1" dirty="0" smtClean="0"/>
              <a:t>Scenario #4: Uncertain Length of Stay</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14</a:t>
            </a:fld>
            <a:endParaRPr lang="en-US" sz="2000" dirty="0">
              <a:solidFill>
                <a:srgbClr val="FFFFFF"/>
              </a:solidFill>
            </a:endParaRPr>
          </a:p>
        </p:txBody>
      </p:sp>
    </p:spTree>
    <p:extLst>
      <p:ext uri="{BB962C8B-B14F-4D97-AF65-F5344CB8AC3E}">
        <p14:creationId xmlns:p14="http://schemas.microsoft.com/office/powerpoint/2010/main" val="3192067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371600"/>
            <a:ext cx="8229600" cy="4297363"/>
          </a:xfrm>
        </p:spPr>
        <p:txBody>
          <a:bodyPr>
            <a:normAutofit fontScale="47500" lnSpcReduction="20000"/>
          </a:bodyPr>
          <a:lstStyle/>
          <a:p>
            <a:pPr marL="0" lvl="0" indent="0">
              <a:buNone/>
            </a:pPr>
            <a:r>
              <a:rPr lang="en-US" sz="3800" dirty="0" smtClean="0"/>
              <a:t>Disabled 50 year-old </a:t>
            </a:r>
            <a:r>
              <a:rPr lang="en-US" sz="3800" dirty="0"/>
              <a:t>man presents to ED </a:t>
            </a:r>
            <a:r>
              <a:rPr lang="en-US" sz="3800" dirty="0" smtClean="0"/>
              <a:t>from home with history of cancer, now with probable metastases, and various complaints, including nausea and vomiting, dehydration</a:t>
            </a:r>
            <a:r>
              <a:rPr lang="en-US" sz="3800" dirty="0"/>
              <a:t> </a:t>
            </a:r>
            <a:r>
              <a:rPr lang="en-US" sz="3800" dirty="0" smtClean="0"/>
              <a:t>and kidney insufficiency.</a:t>
            </a:r>
            <a:br>
              <a:rPr lang="en-US" sz="3800" dirty="0" smtClean="0"/>
            </a:br>
            <a:endParaRPr lang="en-US" sz="3800" dirty="0"/>
          </a:p>
          <a:p>
            <a:pPr marL="0" lvl="0" indent="0">
              <a:buNone/>
            </a:pPr>
            <a:r>
              <a:rPr lang="en-US" sz="3400" b="1" u="sng" dirty="0" smtClean="0"/>
              <a:t>1/1/2014</a:t>
            </a:r>
            <a:endParaRPr lang="en-US" sz="3400" b="1" dirty="0" smtClean="0"/>
          </a:p>
          <a:p>
            <a:r>
              <a:rPr lang="en-US" sz="3400" dirty="0" smtClean="0"/>
              <a:t>10:00 pm - </a:t>
            </a:r>
            <a:r>
              <a:rPr lang="en-US" sz="3400" dirty="0"/>
              <a:t>presents to the </a:t>
            </a:r>
            <a:r>
              <a:rPr lang="en-US" sz="3400" dirty="0" smtClean="0"/>
              <a:t>ED </a:t>
            </a:r>
            <a:r>
              <a:rPr lang="en-US" sz="3400" dirty="0"/>
              <a:t>at which time the admitting provider evaluates and orders diagnostic/therapeutic </a:t>
            </a:r>
            <a:r>
              <a:rPr lang="en-US" sz="3400" dirty="0" smtClean="0"/>
              <a:t>tests. </a:t>
            </a:r>
          </a:p>
          <a:p>
            <a:pPr marL="0" indent="0">
              <a:buNone/>
            </a:pPr>
            <a:r>
              <a:rPr lang="en-US" sz="3400" b="1" u="sng" dirty="0" smtClean="0"/>
              <a:t>1/2/2014 </a:t>
            </a:r>
          </a:p>
          <a:p>
            <a:r>
              <a:rPr lang="en-US" sz="3400" dirty="0" smtClean="0"/>
              <a:t>4:00 am - Physician </a:t>
            </a:r>
            <a:r>
              <a:rPr lang="en-US" sz="3400" dirty="0"/>
              <a:t>writes an order to </a:t>
            </a:r>
            <a:r>
              <a:rPr lang="en-US" sz="3400" dirty="0" smtClean="0"/>
              <a:t>admit. Patient </a:t>
            </a:r>
            <a:r>
              <a:rPr lang="en-US" sz="3400" dirty="0"/>
              <a:t>is formally admitted with the expectation  of medically necessary hospital level of care/services  for 2 or more </a:t>
            </a:r>
            <a:r>
              <a:rPr lang="en-US" sz="3400" dirty="0" smtClean="0"/>
              <a:t>midnights. </a:t>
            </a:r>
          </a:p>
          <a:p>
            <a:r>
              <a:rPr lang="en-US" sz="3400" dirty="0" smtClean="0"/>
              <a:t>9:00 am - Appropriate </a:t>
            </a:r>
            <a:r>
              <a:rPr lang="en-US" sz="3400" dirty="0"/>
              <a:t>designee and the family discuss with the primary physician the desire for hospice care to begin for this patient </a:t>
            </a:r>
            <a:r>
              <a:rPr lang="en-US" sz="3400" dirty="0" smtClean="0"/>
              <a:t>immediately.</a:t>
            </a:r>
          </a:p>
          <a:p>
            <a:r>
              <a:rPr lang="en-US" sz="3400" dirty="0" smtClean="0"/>
              <a:t>3:00 pm – Patient is discharged with home hospice.  </a:t>
            </a:r>
            <a:endParaRPr lang="en-US" sz="3400" dirty="0"/>
          </a:p>
          <a:p>
            <a:pPr marL="0" indent="0">
              <a:buNone/>
            </a:pPr>
            <a:endParaRPr lang="en-US" dirty="0"/>
          </a:p>
          <a:p>
            <a:pPr marL="0" indent="0">
              <a:buNone/>
            </a:pPr>
            <a:r>
              <a:rPr lang="en-US" sz="4200" b="1" dirty="0"/>
              <a:t>Hospital may bill this claim for inpatient Part A payment. </a:t>
            </a:r>
            <a:r>
              <a:rPr lang="en-US" sz="4200" b="1" dirty="0" smtClean="0"/>
              <a:t> This represents an unforeseen circumstance interrupting an otherwise reasonable admitting practitioner expectation for hospital care. </a:t>
            </a:r>
            <a:endParaRPr lang="en-US" sz="4200" strike="sngStrike" dirty="0"/>
          </a:p>
        </p:txBody>
      </p:sp>
      <p:sp>
        <p:nvSpPr>
          <p:cNvPr id="4" name="Title 3"/>
          <p:cNvSpPr>
            <a:spLocks noGrp="1"/>
          </p:cNvSpPr>
          <p:nvPr>
            <p:ph type="title"/>
          </p:nvPr>
        </p:nvSpPr>
        <p:spPr>
          <a:xfrm>
            <a:off x="0" y="0"/>
            <a:ext cx="9144000" cy="1143000"/>
          </a:xfrm>
        </p:spPr>
        <p:txBody>
          <a:bodyPr>
            <a:normAutofit/>
          </a:bodyPr>
          <a:lstStyle/>
          <a:p>
            <a:pPr algn="l"/>
            <a:r>
              <a:rPr lang="en-US" sz="3200" b="1" dirty="0" smtClean="0"/>
              <a:t>Scenario #5: Unforeseen Circumstance </a:t>
            </a:r>
            <a:r>
              <a:rPr lang="en-US" sz="1600" b="1" dirty="0" smtClean="0"/>
              <a:t>(</a:t>
            </a:r>
            <a:r>
              <a:rPr lang="en-US" sz="1600" b="1" u="sng" dirty="0" smtClean="0"/>
              <a:t>after</a:t>
            </a:r>
            <a:r>
              <a:rPr lang="en-US" sz="1600" b="1" dirty="0" smtClean="0"/>
              <a:t> formal admission)</a:t>
            </a:r>
            <a:endParaRPr lang="en-US" sz="1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15</a:t>
            </a:fld>
            <a:endParaRPr lang="en-US" sz="2000" dirty="0">
              <a:solidFill>
                <a:srgbClr val="FFFFFF"/>
              </a:solidFill>
            </a:endParaRPr>
          </a:p>
        </p:txBody>
      </p:sp>
    </p:spTree>
    <p:extLst>
      <p:ext uri="{BB962C8B-B14F-4D97-AF65-F5344CB8AC3E}">
        <p14:creationId xmlns:p14="http://schemas.microsoft.com/office/powerpoint/2010/main" val="2532572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1295400"/>
            <a:ext cx="8382000" cy="4724400"/>
          </a:xfrm>
        </p:spPr>
        <p:txBody>
          <a:bodyPr>
            <a:normAutofit fontScale="55000" lnSpcReduction="20000"/>
          </a:bodyPr>
          <a:lstStyle/>
          <a:p>
            <a:pPr marL="0" lvl="0" indent="0">
              <a:buNone/>
            </a:pPr>
            <a:r>
              <a:rPr lang="en-US" dirty="0" smtClean="0"/>
              <a:t>78 year-old </a:t>
            </a:r>
            <a:r>
              <a:rPr lang="en-US" dirty="0"/>
              <a:t>man with a past and current medical history of chronic illnesses that are well controlled with medications.  Patient slips while shoveling and falls and sustains a closed wrist fracture.  </a:t>
            </a:r>
          </a:p>
          <a:p>
            <a:pPr marL="0" indent="0">
              <a:buNone/>
            </a:pPr>
            <a:endParaRPr lang="en-US" u="sng" dirty="0"/>
          </a:p>
          <a:p>
            <a:pPr marL="0" indent="0">
              <a:buNone/>
            </a:pPr>
            <a:r>
              <a:rPr lang="en-US" sz="2900" b="1" u="sng" dirty="0"/>
              <a:t>11/9/2013 Saturday</a:t>
            </a:r>
            <a:endParaRPr lang="en-US" sz="2900" b="1" u="sng" dirty="0" smtClean="0"/>
          </a:p>
          <a:p>
            <a:r>
              <a:rPr lang="en-US" sz="2900" dirty="0" smtClean="0"/>
              <a:t>11:00 pm - Beneficiary presents to the ED following fall at home. Beneficiary presents alone.</a:t>
            </a:r>
          </a:p>
          <a:p>
            <a:r>
              <a:rPr lang="en-US" sz="2900" dirty="0" smtClean="0"/>
              <a:t>11:30 pm - Beneficiary arm fracture confirmed by practitioner. Pain medication provided.</a:t>
            </a:r>
          </a:p>
          <a:p>
            <a:pPr marL="0" indent="0">
              <a:buNone/>
            </a:pPr>
            <a:r>
              <a:rPr lang="en-US" sz="2900" b="1" u="sng" dirty="0" smtClean="0"/>
              <a:t>11/10/13 Sunday</a:t>
            </a:r>
          </a:p>
          <a:p>
            <a:r>
              <a:rPr lang="en-US" sz="2900" dirty="0" smtClean="0"/>
              <a:t>3:30 am - Beneficiary pain well controlled, stable for discharge but continues to require custodial care. No family or friends available and hospital social services are unavailable until Monday morning.</a:t>
            </a:r>
          </a:p>
          <a:p>
            <a:r>
              <a:rPr lang="en-US" sz="2900" dirty="0" smtClean="0"/>
              <a:t>Beneficiary held in hospital pending home care plan, no IV access, pain well controlled with oral medication. </a:t>
            </a:r>
          </a:p>
          <a:p>
            <a:pPr marL="0" indent="0">
              <a:buNone/>
            </a:pPr>
            <a:r>
              <a:rPr lang="en-US" sz="2900" b="1" u="sng" dirty="0" smtClean="0"/>
              <a:t>11/11/13 Monday</a:t>
            </a:r>
            <a:endParaRPr lang="en-US" sz="2900" b="1" u="sng" dirty="0"/>
          </a:p>
          <a:p>
            <a:r>
              <a:rPr lang="en-US" sz="2900" dirty="0" smtClean="0"/>
              <a:t>10:00 am – Beneficiary released to home with family member.  No other complications.  </a:t>
            </a:r>
            <a:endParaRPr lang="en-US" sz="2900" dirty="0"/>
          </a:p>
          <a:p>
            <a:pPr marL="0" indent="0">
              <a:buNone/>
            </a:pPr>
            <a:endParaRPr lang="en-US" sz="2900" dirty="0" smtClean="0"/>
          </a:p>
          <a:p>
            <a:pPr marL="0" indent="0">
              <a:buNone/>
            </a:pPr>
            <a:r>
              <a:rPr lang="en-US" dirty="0"/>
              <a:t/>
            </a:r>
            <a:br>
              <a:rPr lang="en-US" dirty="0"/>
            </a:br>
            <a:r>
              <a:rPr lang="en-US" b="1" dirty="0" smtClean="0"/>
              <a:t>Outpatient services may be provided and billed to Medicare as appropriate.</a:t>
            </a:r>
            <a:endParaRPr lang="en-US" dirty="0" smtClean="0"/>
          </a:p>
          <a:p>
            <a:endParaRPr lang="en-US" dirty="0"/>
          </a:p>
        </p:txBody>
      </p:sp>
      <p:sp>
        <p:nvSpPr>
          <p:cNvPr id="4" name="Title 3"/>
          <p:cNvSpPr>
            <a:spLocks noGrp="1"/>
          </p:cNvSpPr>
          <p:nvPr>
            <p:ph type="title"/>
          </p:nvPr>
        </p:nvSpPr>
        <p:spPr>
          <a:xfrm>
            <a:off x="0" y="0"/>
            <a:ext cx="9144000" cy="990600"/>
          </a:xfrm>
        </p:spPr>
        <p:txBody>
          <a:bodyPr>
            <a:normAutofit/>
          </a:bodyPr>
          <a:lstStyle/>
          <a:p>
            <a:pPr algn="l"/>
            <a:r>
              <a:rPr lang="en-US" sz="3600" b="1" dirty="0" smtClean="0"/>
              <a:t>Scenario #6: Medical Necessity</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16</a:t>
            </a:fld>
            <a:endParaRPr lang="en-US" sz="1600" dirty="0">
              <a:solidFill>
                <a:srgbClr val="FFFFFF"/>
              </a:solidFill>
            </a:endParaRPr>
          </a:p>
        </p:txBody>
      </p:sp>
    </p:spTree>
    <p:extLst>
      <p:ext uri="{BB962C8B-B14F-4D97-AF65-F5344CB8AC3E}">
        <p14:creationId xmlns:p14="http://schemas.microsoft.com/office/powerpoint/2010/main" val="3301717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 y="2362200"/>
            <a:ext cx="9144000" cy="798513"/>
          </a:xfrm>
        </p:spPr>
        <p:txBody>
          <a:bodyPr>
            <a:normAutofit/>
          </a:bodyPr>
          <a:lstStyle/>
          <a:p>
            <a:r>
              <a:rPr lang="en-US" b="1" dirty="0" smtClean="0"/>
              <a:t>Question and Answer Session</a:t>
            </a:r>
            <a:endParaRPr lang="en-US" b="1" dirty="0"/>
          </a:p>
        </p:txBody>
      </p:sp>
      <p:sp>
        <p:nvSpPr>
          <p:cNvPr id="7" name="Slide Number Placeholder 6"/>
          <p:cNvSpPr>
            <a:spLocks noGrp="1"/>
          </p:cNvSpPr>
          <p:nvPr>
            <p:ph type="sldNum" sz="quarter" idx="12"/>
          </p:nvPr>
        </p:nvSpPr>
        <p:spPr>
          <a:xfrm>
            <a:off x="6781800" y="6416675"/>
            <a:ext cx="2133600" cy="365125"/>
          </a:xfrm>
        </p:spPr>
        <p:txBody>
          <a:bodyPr vert="horz" lIns="91440" tIns="45720" rIns="91440" bIns="45720" rtlCol="0" anchor="ctr"/>
          <a:lstStyle/>
          <a:p>
            <a:fld id="{7D217DA5-5A25-4D66-872B-59DDB2E48A56}" type="slidenum">
              <a:rPr lang="en-US" sz="2000">
                <a:solidFill>
                  <a:srgbClr val="FFFFFF"/>
                </a:solidFill>
              </a:rPr>
              <a:pPr/>
              <a:t>17</a:t>
            </a:fld>
            <a:endParaRPr lang="en-US" sz="2000" dirty="0">
              <a:solidFill>
                <a:srgbClr val="FFFFFF"/>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156" y="3357442"/>
            <a:ext cx="7659687" cy="143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935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1828800"/>
            <a:ext cx="8229600" cy="4297363"/>
          </a:xfrm>
        </p:spPr>
        <p:txBody>
          <a:bodyPr>
            <a:normAutofit/>
          </a:bodyPr>
          <a:lstStyle/>
          <a:p>
            <a:r>
              <a:rPr lang="en-US" dirty="0" smtClean="0"/>
              <a:t>CMS Introductions</a:t>
            </a:r>
          </a:p>
          <a:p>
            <a:r>
              <a:rPr lang="en-US" dirty="0" smtClean="0"/>
              <a:t>2-Midnight Rule</a:t>
            </a:r>
          </a:p>
          <a:p>
            <a:r>
              <a:rPr lang="en-US" dirty="0" smtClean="0"/>
              <a:t>Unforeseen Circumstances and Exceptions</a:t>
            </a:r>
          </a:p>
          <a:p>
            <a:r>
              <a:rPr lang="en-US" dirty="0" smtClean="0"/>
              <a:t>Counting 2 Midnights</a:t>
            </a:r>
          </a:p>
          <a:p>
            <a:r>
              <a:rPr lang="en-US" dirty="0"/>
              <a:t>Medical </a:t>
            </a:r>
            <a:r>
              <a:rPr lang="en-US" dirty="0" smtClean="0"/>
              <a:t>Necessity</a:t>
            </a:r>
          </a:p>
          <a:p>
            <a:r>
              <a:rPr lang="en-US" dirty="0" smtClean="0"/>
              <a:t>Case Scenarios </a:t>
            </a:r>
          </a:p>
          <a:p>
            <a:r>
              <a:rPr lang="en-US" dirty="0" smtClean="0"/>
              <a:t>Questions &amp; Conclusion</a:t>
            </a:r>
            <a:endParaRPr lang="en-US" dirty="0"/>
          </a:p>
        </p:txBody>
      </p:sp>
      <p:sp>
        <p:nvSpPr>
          <p:cNvPr id="4" name="Title 3"/>
          <p:cNvSpPr>
            <a:spLocks noGrp="1"/>
          </p:cNvSpPr>
          <p:nvPr>
            <p:ph type="title"/>
          </p:nvPr>
        </p:nvSpPr>
        <p:spPr/>
        <p:txBody>
          <a:bodyPr>
            <a:normAutofit/>
          </a:bodyPr>
          <a:lstStyle/>
          <a:p>
            <a:pPr algn="l"/>
            <a:r>
              <a:rPr lang="en-US" sz="3600" b="1" dirty="0" smtClean="0"/>
              <a:t>Agenda for Today</a:t>
            </a:r>
            <a:endParaRPr lang="en-US" sz="3600" b="1" dirty="0"/>
          </a:p>
        </p:txBody>
      </p:sp>
      <p:sp>
        <p:nvSpPr>
          <p:cNvPr id="6" name="Slide Number Placeholder 5"/>
          <p:cNvSpPr>
            <a:spLocks noGrp="1"/>
          </p:cNvSpPr>
          <p:nvPr>
            <p:ph type="sldNum" sz="quarter" idx="4294967295"/>
          </p:nvPr>
        </p:nvSpPr>
        <p:spPr>
          <a:xfrm>
            <a:off x="6934200" y="6416675"/>
            <a:ext cx="2209800" cy="365125"/>
          </a:xfrm>
        </p:spPr>
        <p:txBody>
          <a:bodyPr vert="horz" lIns="91440" tIns="45720" rIns="91440" bIns="45720" rtlCol="0" anchor="ctr"/>
          <a:lstStyle/>
          <a:p>
            <a:fld id="{7D217DA5-5A25-4D66-872B-59DDB2E48A56}" type="slidenum">
              <a:rPr lang="en-US" sz="2000">
                <a:solidFill>
                  <a:srgbClr val="FFFFFF"/>
                </a:solidFill>
              </a:rPr>
              <a:pPr/>
              <a:t>2</a:t>
            </a:fld>
            <a:endParaRPr lang="en-US" sz="2000" dirty="0">
              <a:solidFill>
                <a:srgbClr val="FFFFFF"/>
              </a:solidFill>
            </a:endParaRPr>
          </a:p>
        </p:txBody>
      </p:sp>
    </p:spTree>
    <p:extLst>
      <p:ext uri="{BB962C8B-B14F-4D97-AF65-F5344CB8AC3E}">
        <p14:creationId xmlns:p14="http://schemas.microsoft.com/office/powerpoint/2010/main" val="3906892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lnSpcReduction="10000"/>
          </a:bodyPr>
          <a:lstStyle/>
          <a:p>
            <a:r>
              <a:rPr lang="en-US" dirty="0" smtClean="0"/>
              <a:t>Melanie Combs-Dyer</a:t>
            </a:r>
          </a:p>
          <a:p>
            <a:pPr lvl="1"/>
            <a:r>
              <a:rPr lang="en-US" dirty="0" smtClean="0"/>
              <a:t>Acting Director, Provider Compliance Group</a:t>
            </a:r>
          </a:p>
          <a:p>
            <a:endParaRPr lang="en-US" dirty="0"/>
          </a:p>
          <a:p>
            <a:r>
              <a:rPr lang="en-US" dirty="0" smtClean="0"/>
              <a:t>Jennifer Dupee</a:t>
            </a:r>
          </a:p>
          <a:p>
            <a:pPr lvl="1"/>
            <a:r>
              <a:rPr lang="en-US" dirty="0" smtClean="0"/>
              <a:t>Nurse Consultant, Provider Compliance Group</a:t>
            </a:r>
          </a:p>
          <a:p>
            <a:pPr marL="457200" lvl="1" indent="0">
              <a:buNone/>
            </a:pPr>
            <a:endParaRPr lang="en-US" dirty="0" smtClean="0"/>
          </a:p>
          <a:p>
            <a:r>
              <a:rPr lang="en-US" dirty="0" smtClean="0"/>
              <a:t>Jennifer Phillips</a:t>
            </a:r>
          </a:p>
          <a:p>
            <a:pPr lvl="1"/>
            <a:r>
              <a:rPr lang="en-US" dirty="0" smtClean="0"/>
              <a:t>Nurse Consultant, Provider Compliance Group </a:t>
            </a:r>
            <a:endParaRPr lang="en-US" dirty="0"/>
          </a:p>
        </p:txBody>
      </p:sp>
      <p:sp>
        <p:nvSpPr>
          <p:cNvPr id="4" name="Title 3"/>
          <p:cNvSpPr>
            <a:spLocks noGrp="1"/>
          </p:cNvSpPr>
          <p:nvPr>
            <p:ph type="title"/>
          </p:nvPr>
        </p:nvSpPr>
        <p:spPr/>
        <p:txBody>
          <a:bodyPr>
            <a:normAutofit/>
          </a:bodyPr>
          <a:lstStyle/>
          <a:p>
            <a:pPr algn="l"/>
            <a:r>
              <a:rPr lang="en-US" sz="3600" b="1" dirty="0" smtClean="0"/>
              <a:t>Speakers</a:t>
            </a:r>
            <a:endParaRPr lang="en-US" sz="3600" b="1" dirty="0"/>
          </a:p>
        </p:txBody>
      </p:sp>
      <p:sp>
        <p:nvSpPr>
          <p:cNvPr id="6" name="Slide Number Placeholder 5"/>
          <p:cNvSpPr>
            <a:spLocks noGrp="1"/>
          </p:cNvSpPr>
          <p:nvPr>
            <p:ph type="sldNum" sz="quarter" idx="4294967295"/>
          </p:nvPr>
        </p:nvSpPr>
        <p:spPr>
          <a:xfrm>
            <a:off x="6934200" y="6416675"/>
            <a:ext cx="2209800" cy="365125"/>
          </a:xfrm>
        </p:spPr>
        <p:txBody>
          <a:bodyPr vert="horz" lIns="91440" tIns="45720" rIns="91440" bIns="45720" rtlCol="0" anchor="ctr"/>
          <a:lstStyle/>
          <a:p>
            <a:fld id="{7D217DA5-5A25-4D66-872B-59DDB2E48A56}" type="slidenum">
              <a:rPr lang="en-US" sz="2000">
                <a:solidFill>
                  <a:srgbClr val="FFFFFF"/>
                </a:solidFill>
              </a:rPr>
              <a:pPr/>
              <a:t>3</a:t>
            </a:fld>
            <a:endParaRPr lang="en-US" sz="2000" dirty="0">
              <a:solidFill>
                <a:srgbClr val="FFFFFF"/>
              </a:solidFill>
            </a:endParaRPr>
          </a:p>
        </p:txBody>
      </p:sp>
    </p:spTree>
    <p:extLst>
      <p:ext uri="{BB962C8B-B14F-4D97-AF65-F5344CB8AC3E}">
        <p14:creationId xmlns:p14="http://schemas.microsoft.com/office/powerpoint/2010/main" val="10422411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Surgical procedures, diagnostic tests, and other treatments are generally </a:t>
            </a:r>
            <a:r>
              <a:rPr lang="en-US" b="1" u="sng" dirty="0"/>
              <a:t>appropriate</a:t>
            </a:r>
            <a:r>
              <a:rPr lang="en-US" dirty="0"/>
              <a:t> for inpatient hospital payment under Medicare Part A when: </a:t>
            </a:r>
          </a:p>
          <a:p>
            <a:pPr lvl="1"/>
            <a:r>
              <a:rPr lang="en-US" dirty="0"/>
              <a:t>The physician expects the patient to require a stay that crosses at least 2 midnights, and </a:t>
            </a:r>
          </a:p>
          <a:p>
            <a:pPr lvl="1"/>
            <a:r>
              <a:rPr lang="en-US" dirty="0"/>
              <a:t>Admits the patient to the hospital based on that </a:t>
            </a:r>
            <a:r>
              <a:rPr lang="en-US" dirty="0" smtClean="0"/>
              <a:t>expectation</a:t>
            </a:r>
            <a:endParaRPr lang="en-US" dirty="0"/>
          </a:p>
        </p:txBody>
      </p:sp>
      <p:sp>
        <p:nvSpPr>
          <p:cNvPr id="4" name="Title 3"/>
          <p:cNvSpPr>
            <a:spLocks noGrp="1"/>
          </p:cNvSpPr>
          <p:nvPr>
            <p:ph type="title"/>
          </p:nvPr>
        </p:nvSpPr>
        <p:spPr/>
        <p:txBody>
          <a:bodyPr>
            <a:normAutofit/>
          </a:bodyPr>
          <a:lstStyle/>
          <a:p>
            <a:pPr algn="l"/>
            <a:r>
              <a:rPr lang="en-US" sz="3600" b="1" dirty="0" smtClean="0"/>
              <a:t>2-Midnight Rule</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4</a:t>
            </a:fld>
            <a:endParaRPr lang="en-US" sz="2000" dirty="0">
              <a:solidFill>
                <a:srgbClr val="FFFFFF"/>
              </a:solidFill>
            </a:endParaRPr>
          </a:p>
        </p:txBody>
      </p:sp>
    </p:spTree>
    <p:extLst>
      <p:ext uri="{BB962C8B-B14F-4D97-AF65-F5344CB8AC3E}">
        <p14:creationId xmlns:p14="http://schemas.microsoft.com/office/powerpoint/2010/main" val="3517294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US" dirty="0"/>
              <a:t>Conversely, surgical procedures, diagnostic tests, and other treatments are generally </a:t>
            </a:r>
            <a:r>
              <a:rPr lang="en-US" b="1" u="sng" dirty="0"/>
              <a:t>inappropriate </a:t>
            </a:r>
            <a:r>
              <a:rPr lang="en-US" dirty="0"/>
              <a:t>for inpatient hospital payment under Medicare Part A when: </a:t>
            </a:r>
          </a:p>
          <a:p>
            <a:pPr lvl="1"/>
            <a:r>
              <a:rPr lang="en-US" dirty="0"/>
              <a:t>The physician expects to keep the patient in the hospital for only a limited period of time that does not cross 2 </a:t>
            </a:r>
            <a:r>
              <a:rPr lang="en-US" dirty="0" smtClean="0"/>
              <a:t>midnights</a:t>
            </a:r>
          </a:p>
          <a:p>
            <a:pPr lvl="1"/>
            <a:endParaRPr lang="en-US" dirty="0" smtClean="0"/>
          </a:p>
          <a:p>
            <a:r>
              <a:rPr lang="en-US" dirty="0" smtClean="0"/>
              <a:t>CMS anticipates such services should be submitted for Part B payment.</a:t>
            </a:r>
            <a:r>
              <a:rPr lang="en-US" dirty="0"/>
              <a:t/>
            </a:r>
            <a:br>
              <a:rPr lang="en-US" dirty="0"/>
            </a:br>
            <a:endParaRPr lang="en-US" dirty="0"/>
          </a:p>
          <a:p>
            <a:endParaRPr lang="en-US" dirty="0"/>
          </a:p>
        </p:txBody>
      </p:sp>
      <p:sp>
        <p:nvSpPr>
          <p:cNvPr id="4" name="Title 3"/>
          <p:cNvSpPr>
            <a:spLocks noGrp="1"/>
          </p:cNvSpPr>
          <p:nvPr>
            <p:ph type="title"/>
          </p:nvPr>
        </p:nvSpPr>
        <p:spPr/>
        <p:txBody>
          <a:bodyPr>
            <a:normAutofit/>
          </a:bodyPr>
          <a:lstStyle/>
          <a:p>
            <a:pPr algn="l"/>
            <a:r>
              <a:rPr lang="en-US" sz="3600" b="1" dirty="0" smtClean="0"/>
              <a:t>2-Midnight Rule</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5</a:t>
            </a:fld>
            <a:endParaRPr lang="en-US" sz="2000" dirty="0">
              <a:solidFill>
                <a:srgbClr val="FFFFFF"/>
              </a:solidFill>
            </a:endParaRPr>
          </a:p>
        </p:txBody>
      </p:sp>
    </p:spTree>
    <p:extLst>
      <p:ext uri="{BB962C8B-B14F-4D97-AF65-F5344CB8AC3E}">
        <p14:creationId xmlns:p14="http://schemas.microsoft.com/office/powerpoint/2010/main" val="27562648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Unforeseen circumstance </a:t>
            </a:r>
            <a:r>
              <a:rPr lang="en-US" dirty="0"/>
              <a:t>may result in a shorter beneficiary stay than the physician’s expectation (that the beneficiary would require a stay greater than 2 midnights)</a:t>
            </a:r>
          </a:p>
          <a:p>
            <a:pPr lvl="1"/>
            <a:r>
              <a:rPr lang="en-US" dirty="0" smtClean="0"/>
              <a:t>Death</a:t>
            </a:r>
            <a:endParaRPr lang="en-US" dirty="0"/>
          </a:p>
          <a:p>
            <a:pPr lvl="1"/>
            <a:r>
              <a:rPr lang="en-US" dirty="0"/>
              <a:t>Transfer</a:t>
            </a:r>
          </a:p>
          <a:p>
            <a:pPr lvl="1"/>
            <a:r>
              <a:rPr lang="en-US" dirty="0" smtClean="0"/>
              <a:t>Departure </a:t>
            </a:r>
            <a:r>
              <a:rPr lang="en-US" dirty="0"/>
              <a:t>against medical advice (AMA</a:t>
            </a:r>
            <a:r>
              <a:rPr lang="en-US" dirty="0" smtClean="0"/>
              <a:t>)</a:t>
            </a:r>
          </a:p>
          <a:p>
            <a:pPr lvl="1"/>
            <a:r>
              <a:rPr lang="en-US" dirty="0" smtClean="0"/>
              <a:t>Unforeseen recovery </a:t>
            </a:r>
          </a:p>
          <a:p>
            <a:pPr lvl="1"/>
            <a:r>
              <a:rPr lang="en-US" dirty="0" smtClean="0"/>
              <a:t>Election of hospice care </a:t>
            </a:r>
            <a:endParaRPr lang="en-US" dirty="0"/>
          </a:p>
          <a:p>
            <a:pPr marL="457200" lvl="1" indent="0">
              <a:buNone/>
            </a:pPr>
            <a:endParaRPr lang="en-US" dirty="0"/>
          </a:p>
          <a:p>
            <a:r>
              <a:rPr lang="en-US" dirty="0"/>
              <a:t>Such claims may be considered appropriate for hospital inpatient payment</a:t>
            </a:r>
          </a:p>
          <a:p>
            <a:endParaRPr lang="en-US" dirty="0"/>
          </a:p>
          <a:p>
            <a:r>
              <a:rPr lang="en-US" dirty="0"/>
              <a:t>The physician’s expectation and any unforeseen interruptions in care must be documented in the medical record </a:t>
            </a:r>
          </a:p>
        </p:txBody>
      </p:sp>
      <p:sp>
        <p:nvSpPr>
          <p:cNvPr id="4" name="Title 3"/>
          <p:cNvSpPr>
            <a:spLocks noGrp="1"/>
          </p:cNvSpPr>
          <p:nvPr>
            <p:ph type="title"/>
          </p:nvPr>
        </p:nvSpPr>
        <p:spPr/>
        <p:txBody>
          <a:bodyPr>
            <a:normAutofit/>
          </a:bodyPr>
          <a:lstStyle/>
          <a:p>
            <a:pPr algn="l"/>
            <a:r>
              <a:rPr lang="en-US" sz="3600" b="1" dirty="0" smtClean="0"/>
              <a:t>Unforeseen Circumstances</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6</a:t>
            </a:fld>
            <a:endParaRPr lang="en-US" sz="2000" dirty="0">
              <a:solidFill>
                <a:srgbClr val="FFFFFF"/>
              </a:solidFill>
            </a:endParaRPr>
          </a:p>
        </p:txBody>
      </p:sp>
    </p:spTree>
    <p:extLst>
      <p:ext uri="{BB962C8B-B14F-4D97-AF65-F5344CB8AC3E}">
        <p14:creationId xmlns:p14="http://schemas.microsoft.com/office/powerpoint/2010/main" val="3605072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1"/>
          <p:cNvSpPr>
            <a:spLocks noGrp="1"/>
          </p:cNvSpPr>
          <p:nvPr>
            <p:ph idx="1"/>
          </p:nvPr>
        </p:nvSpPr>
        <p:spPr/>
        <p:txBody>
          <a:bodyPr>
            <a:normAutofit fontScale="85000" lnSpcReduction="10000"/>
          </a:bodyPr>
          <a:lstStyle/>
          <a:p>
            <a:r>
              <a:rPr lang="en-US" sz="2400" dirty="0" smtClean="0"/>
              <a:t>In certain cases, the physician may have an expectation of a hospital stay lasting less than 2 midnights, yet inpatient admission may be appropriate </a:t>
            </a:r>
          </a:p>
          <a:p>
            <a:pPr marL="457200" lvl="1" indent="0">
              <a:buNone/>
            </a:pPr>
            <a:endParaRPr lang="en-US" sz="2400" dirty="0" smtClean="0"/>
          </a:p>
          <a:p>
            <a:r>
              <a:rPr lang="en-US" sz="2400" dirty="0" smtClean="0"/>
              <a:t>Includes: </a:t>
            </a:r>
          </a:p>
          <a:p>
            <a:pPr lvl="1"/>
            <a:r>
              <a:rPr lang="en-US" sz="2400" dirty="0" smtClean="0"/>
              <a:t>Medically Necessary Procedures on the Inpatient-Only List</a:t>
            </a:r>
          </a:p>
          <a:p>
            <a:pPr lvl="1"/>
            <a:r>
              <a:rPr lang="en-US" sz="2400" dirty="0" smtClean="0"/>
              <a:t>Other Circumstances </a:t>
            </a:r>
          </a:p>
          <a:p>
            <a:pPr lvl="2"/>
            <a:r>
              <a:rPr lang="en-US" dirty="0" smtClean="0"/>
              <a:t>Approved by CMS and outlined in </a:t>
            </a:r>
            <a:r>
              <a:rPr lang="en-US" dirty="0" err="1" smtClean="0"/>
              <a:t>subregulatory</a:t>
            </a:r>
            <a:r>
              <a:rPr lang="en-US" dirty="0" smtClean="0"/>
              <a:t> guidance</a:t>
            </a:r>
          </a:p>
          <a:p>
            <a:pPr lvl="2"/>
            <a:r>
              <a:rPr lang="en-US" dirty="0" smtClean="0"/>
              <a:t>New Onset Mechanical Ventilation*</a:t>
            </a:r>
          </a:p>
          <a:p>
            <a:pPr lvl="2"/>
            <a:r>
              <a:rPr lang="en-US" dirty="0" smtClean="0"/>
              <a:t>Additional suggestions being accepted at </a:t>
            </a:r>
            <a:r>
              <a:rPr lang="en-US" dirty="0" smtClean="0">
                <a:hlinkClick r:id="rId3"/>
              </a:rPr>
              <a:t>IPPSAdmissions@cms.hhs.gov</a:t>
            </a:r>
            <a:r>
              <a:rPr lang="en-US" dirty="0" smtClean="0"/>
              <a:t> (subject line “Suggested Exception”)</a:t>
            </a:r>
          </a:p>
          <a:p>
            <a:pPr marL="914400" lvl="2" indent="0">
              <a:buNone/>
            </a:pPr>
            <a:endParaRPr lang="en-US" sz="2000" dirty="0" smtClean="0"/>
          </a:p>
          <a:p>
            <a:pPr marL="114300" indent="0">
              <a:buNone/>
            </a:pPr>
            <a:r>
              <a:rPr lang="en-US" sz="2000" dirty="0" smtClean="0"/>
              <a:t>*</a:t>
            </a:r>
            <a:r>
              <a:rPr lang="en-US" sz="2000" i="1" dirty="0"/>
              <a:t> NOTE: This exception </a:t>
            </a:r>
            <a:r>
              <a:rPr lang="en-US" sz="2000" i="1" dirty="0" smtClean="0"/>
              <a:t>does </a:t>
            </a:r>
            <a:r>
              <a:rPr lang="en-US" sz="2000" i="1" dirty="0"/>
              <a:t>not </a:t>
            </a:r>
            <a:r>
              <a:rPr lang="en-US" sz="2000" i="1" dirty="0" smtClean="0"/>
              <a:t>apply </a:t>
            </a:r>
            <a:r>
              <a:rPr lang="en-US" sz="2000" i="1" dirty="0"/>
              <a:t>to anticipated intubations related to minor surgical procedures or other treatment. </a:t>
            </a:r>
            <a:endParaRPr lang="en-US" sz="2000" dirty="0" smtClean="0"/>
          </a:p>
        </p:txBody>
      </p:sp>
      <p:sp>
        <p:nvSpPr>
          <p:cNvPr id="4" name="Title 3"/>
          <p:cNvSpPr>
            <a:spLocks noGrp="1"/>
          </p:cNvSpPr>
          <p:nvPr>
            <p:ph type="title"/>
          </p:nvPr>
        </p:nvSpPr>
        <p:spPr/>
        <p:txBody>
          <a:bodyPr>
            <a:normAutofit/>
          </a:bodyPr>
          <a:lstStyle/>
          <a:p>
            <a:pPr algn="l"/>
            <a:r>
              <a:rPr lang="en-US" sz="3600" b="1" dirty="0" smtClean="0"/>
              <a:t>Exceptions to the 2-Midnight Rule</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7</a:t>
            </a:fld>
            <a:endParaRPr lang="en-US" sz="1600" dirty="0">
              <a:solidFill>
                <a:srgbClr val="FFFFFF"/>
              </a:solidFill>
            </a:endParaRPr>
          </a:p>
        </p:txBody>
      </p:sp>
    </p:spTree>
    <p:extLst>
      <p:ext uri="{BB962C8B-B14F-4D97-AF65-F5344CB8AC3E}">
        <p14:creationId xmlns:p14="http://schemas.microsoft.com/office/powerpoint/2010/main" val="3848485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70000" lnSpcReduction="20000"/>
          </a:bodyPr>
          <a:lstStyle/>
          <a:p>
            <a:r>
              <a:rPr lang="en-US" dirty="0" smtClean="0"/>
              <a:t>2-midnight </a:t>
            </a:r>
            <a:r>
              <a:rPr lang="en-US" dirty="0"/>
              <a:t>benchmark “clock</a:t>
            </a:r>
            <a:r>
              <a:rPr lang="en-US" dirty="0" smtClean="0"/>
              <a:t>” starts:</a:t>
            </a:r>
          </a:p>
          <a:p>
            <a:pPr lvl="1"/>
            <a:r>
              <a:rPr lang="en-US" dirty="0" smtClean="0"/>
              <a:t>When hospital care begins</a:t>
            </a:r>
          </a:p>
          <a:p>
            <a:pPr lvl="2"/>
            <a:r>
              <a:rPr lang="en-US" dirty="0" smtClean="0"/>
              <a:t>Observation care</a:t>
            </a:r>
          </a:p>
          <a:p>
            <a:pPr lvl="2"/>
            <a:r>
              <a:rPr lang="en-US" dirty="0" smtClean="0"/>
              <a:t>Emergency </a:t>
            </a:r>
            <a:r>
              <a:rPr lang="en-US" dirty="0"/>
              <a:t>department, operating room, other treatment area services </a:t>
            </a:r>
            <a:endParaRPr lang="en-US" dirty="0" smtClean="0"/>
          </a:p>
          <a:p>
            <a:pPr lvl="1"/>
            <a:r>
              <a:rPr lang="en-US" dirty="0" smtClean="0"/>
              <a:t>The start of care after </a:t>
            </a:r>
            <a:r>
              <a:rPr lang="en-US" dirty="0"/>
              <a:t>registration and initial triaging activities (such as vital </a:t>
            </a:r>
            <a:r>
              <a:rPr lang="en-US" dirty="0" smtClean="0"/>
              <a:t>signs)</a:t>
            </a:r>
            <a:endParaRPr lang="en-US" dirty="0"/>
          </a:p>
          <a:p>
            <a:pPr lvl="1"/>
            <a:r>
              <a:rPr lang="en-US" dirty="0" smtClean="0"/>
              <a:t>Exclude excessive wait times</a:t>
            </a:r>
          </a:p>
          <a:p>
            <a:pPr marL="0" indent="0">
              <a:buNone/>
            </a:pPr>
            <a:endParaRPr lang="en-US" dirty="0" smtClean="0"/>
          </a:p>
          <a:p>
            <a:r>
              <a:rPr lang="en-US" dirty="0" smtClean="0"/>
              <a:t>Remember that while the total time in the hospital may be taken into consideration when the physician is making an admission decision (i.e. expectation of hospital care for 2 or more midnights), the inpatient admission does not begin until the inpatient order and formal admission occur</a:t>
            </a:r>
            <a:endParaRPr lang="en-US" dirty="0"/>
          </a:p>
          <a:p>
            <a:endParaRPr lang="en-US" dirty="0" smtClean="0"/>
          </a:p>
          <a:p>
            <a:endParaRPr lang="en-US" dirty="0"/>
          </a:p>
        </p:txBody>
      </p:sp>
      <p:sp>
        <p:nvSpPr>
          <p:cNvPr id="4" name="Title 3"/>
          <p:cNvSpPr>
            <a:spLocks noGrp="1"/>
          </p:cNvSpPr>
          <p:nvPr>
            <p:ph type="title"/>
          </p:nvPr>
        </p:nvSpPr>
        <p:spPr/>
        <p:txBody>
          <a:bodyPr>
            <a:normAutofit/>
          </a:bodyPr>
          <a:lstStyle/>
          <a:p>
            <a:pPr algn="l"/>
            <a:r>
              <a:rPr lang="en-US" sz="3600" b="1" dirty="0" smtClean="0"/>
              <a:t>	   Start Clock</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t>8</a:t>
            </a:fld>
            <a:endParaRPr lang="en-US" sz="2000" dirty="0">
              <a:solidFill>
                <a:srgbClr val="FFFFFF"/>
              </a:solidFill>
            </a:endParaRPr>
          </a:p>
        </p:txBody>
      </p:sp>
      <p:pic>
        <p:nvPicPr>
          <p:cNvPr id="1027" name="Picture 3" descr="Picture of a clock approaching midnight." title="Clock"/>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6691"/>
            <a:ext cx="1026583" cy="1543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572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a:spLocks noGrp="1"/>
          </p:cNvSpPr>
          <p:nvPr>
            <p:ph idx="1"/>
          </p:nvPr>
        </p:nvSpPr>
        <p:spPr>
          <a:xfrm>
            <a:off x="381000" y="2209800"/>
            <a:ext cx="8229600" cy="4297363"/>
          </a:xfrm>
        </p:spPr>
        <p:txBody>
          <a:bodyPr>
            <a:normAutofit/>
          </a:bodyPr>
          <a:lstStyle/>
          <a:p>
            <a:r>
              <a:rPr lang="en-US" dirty="0" smtClean="0"/>
              <a:t>What is Medically Necessary Hospital Care?</a:t>
            </a:r>
          </a:p>
          <a:p>
            <a:pPr lvl="1"/>
            <a:r>
              <a:rPr lang="en-US" dirty="0" smtClean="0"/>
              <a:t>Care that needs to be provided during a stay at the hospital</a:t>
            </a:r>
          </a:p>
          <a:p>
            <a:pPr lvl="1"/>
            <a:r>
              <a:rPr lang="en-US" dirty="0" smtClean="0"/>
              <a:t>Medically necessary for diagnosis &amp; treatment (Social Security Act </a:t>
            </a:r>
            <a:r>
              <a:rPr lang="en-US" dirty="0" smtClean="0">
                <a:latin typeface="Times New Roman"/>
                <a:cs typeface="Times New Roman"/>
              </a:rPr>
              <a:t>§</a:t>
            </a:r>
            <a:r>
              <a:rPr lang="en-US" dirty="0" smtClean="0"/>
              <a:t>1862(a)(1)(A))</a:t>
            </a:r>
          </a:p>
          <a:p>
            <a:pPr marL="457200" lvl="1" indent="0">
              <a:buNone/>
            </a:pPr>
            <a:endParaRPr lang="en-US" dirty="0" smtClean="0">
              <a:solidFill>
                <a:srgbClr val="FF0000"/>
              </a:solidFill>
            </a:endParaRPr>
          </a:p>
        </p:txBody>
      </p:sp>
      <p:sp>
        <p:nvSpPr>
          <p:cNvPr id="4" name="Title 3"/>
          <p:cNvSpPr>
            <a:spLocks noGrp="1"/>
          </p:cNvSpPr>
          <p:nvPr>
            <p:ph type="title"/>
          </p:nvPr>
        </p:nvSpPr>
        <p:spPr/>
        <p:txBody>
          <a:bodyPr>
            <a:normAutofit/>
          </a:bodyPr>
          <a:lstStyle/>
          <a:p>
            <a:pPr algn="l"/>
            <a:r>
              <a:rPr lang="en-US" sz="3600" b="1" dirty="0" smtClean="0"/>
              <a:t>Medical Necessity</a:t>
            </a:r>
            <a:endParaRPr lang="en-US" sz="3600" b="1" dirty="0"/>
          </a:p>
        </p:txBody>
      </p:sp>
      <p:sp>
        <p:nvSpPr>
          <p:cNvPr id="7" name="Slide Number Placeholder 6"/>
          <p:cNvSpPr>
            <a:spLocks noGrp="1"/>
          </p:cNvSpPr>
          <p:nvPr>
            <p:ph type="sldNum" sz="quarter" idx="4294967295"/>
          </p:nvPr>
        </p:nvSpPr>
        <p:spPr>
          <a:xfrm>
            <a:off x="6934200" y="6416675"/>
            <a:ext cx="2209800" cy="365125"/>
          </a:xfrm>
        </p:spPr>
        <p:txBody>
          <a:bodyPr/>
          <a:lstStyle/>
          <a:p>
            <a:fld id="{7D217DA5-5A25-4D66-872B-59DDB2E48A56}" type="slidenum">
              <a:rPr lang="en-US" sz="2000" smtClean="0">
                <a:solidFill>
                  <a:srgbClr val="FFFFFF"/>
                </a:solidFill>
              </a:rPr>
              <a:pPr/>
              <a:t>9</a:t>
            </a:fld>
            <a:endParaRPr lang="en-US" sz="1600" dirty="0">
              <a:solidFill>
                <a:srgbClr val="FFFFFF"/>
              </a:solidFill>
            </a:endParaRPr>
          </a:p>
        </p:txBody>
      </p:sp>
    </p:spTree>
    <p:extLst>
      <p:ext uri="{BB962C8B-B14F-4D97-AF65-F5344CB8AC3E}">
        <p14:creationId xmlns:p14="http://schemas.microsoft.com/office/powerpoint/2010/main" val="39523773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Inpatient Admission and  Medical Review Criteria&amp;quot;&quot;/&gt;&lt;property id=&quot;20307&quot; value=&quot;297&quot;/&gt;&lt;/object&gt;&lt;object type=&quot;3&quot; unique_id=&quot;10004&quot;&gt;&lt;property id=&quot;20148&quot; value=&quot;5&quot;/&gt;&lt;property id=&quot;20300&quot; value=&quot;Slide 2 - &amp;quot;Agenda for Today&amp;quot;&quot;/&gt;&lt;property id=&quot;20307&quot; value=&quot;261&quot;/&gt;&lt;/object&gt;&lt;object type=&quot;3&quot; unique_id=&quot;10005&quot;&gt;&lt;property id=&quot;20148&quot; value=&quot;5&quot;/&gt;&lt;property id=&quot;20300&quot; value=&quot;Slide 3 - &amp;quot;Speakers&amp;quot;&quot;/&gt;&lt;property id=&quot;20307&quot; value=&quot;294&quot;/&gt;&lt;/object&gt;&lt;object type=&quot;3&quot; unique_id=&quot;10006&quot;&gt;&lt;property id=&quot;20148&quot; value=&quot;5&quot;/&gt;&lt;property id=&quot;20300&quot; value=&quot;Slide 4 - &amp;quot;2-Midnight Rule&amp;quot;&quot;/&gt;&lt;property id=&quot;20307&quot; value=&quot;290&quot;/&gt;&lt;/object&gt;&lt;object type=&quot;3&quot; unique_id=&quot;10007&quot;&gt;&lt;property id=&quot;20148&quot; value=&quot;5&quot;/&gt;&lt;property id=&quot;20300&quot; value=&quot;Slide 5 - &amp;quot;2-Midnight Rule&amp;quot;&quot;/&gt;&lt;property id=&quot;20307&quot; value=&quot;291&quot;/&gt;&lt;/object&gt;&lt;object type=&quot;3&quot; unique_id=&quot;10008&quot;&gt;&lt;property id=&quot;20148&quot; value=&quot;5&quot;/&gt;&lt;property id=&quot;20300&quot; value=&quot;Slide 6 - &amp;quot;Unforeseen Circumstances&amp;quot;&quot;/&gt;&lt;property id=&quot;20307&quot; value=&quot;292&quot;/&gt;&lt;/object&gt;&lt;object type=&quot;3&quot; unique_id=&quot;10009&quot;&gt;&lt;property id=&quot;20148&quot; value=&quot;5&quot;/&gt;&lt;property id=&quot;20300&quot; value=&quot;Slide 7 - &amp;quot;Exceptions to the 2-Midnight Rule&amp;quot;&quot;/&gt;&lt;property id=&quot;20307&quot; value=&quot;293&quot;/&gt;&lt;/object&gt;&lt;object type=&quot;3&quot; unique_id=&quot;10010&quot;&gt;&lt;property id=&quot;20148&quot; value=&quot;5&quot;/&gt;&lt;property id=&quot;20300&quot; value=&quot;Slide 8 - &amp;quot;&amp;amp;#x09;   Start Clock&amp;quot;&quot;/&gt;&lt;property id=&quot;20307&quot; value=&quot;270&quot;/&gt;&lt;/object&gt;&lt;object type=&quot;3&quot; unique_id=&quot;10011&quot;&gt;&lt;property id=&quot;20148&quot; value=&quot;5&quot;/&gt;&lt;property id=&quot;20300&quot; value=&quot;Slide 9 - &amp;quot;Medical Necessity&amp;quot;&quot;/&gt;&lt;property id=&quot;20307&quot; value=&quot;289&quot;/&gt;&lt;/object&gt;&lt;object type=&quot;3&quot; unique_id=&quot;10012&quot;&gt;&lt;property id=&quot;20148&quot; value=&quot;5&quot;/&gt;&lt;property id=&quot;20300&quot; value=&quot;Slide 10 - &amp;quot;Case Scenarios&amp;quot;&quot;/&gt;&lt;property id=&quot;20307&quot; value=&quot;278&quot;/&gt;&lt;/object&gt;&lt;object type=&quot;3&quot; unique_id=&quot;10013&quot;&gt;&lt;property id=&quot;20148&quot; value=&quot;5&quot;/&gt;&lt;property id=&quot;20300&quot; value=&quot;Slide 11 - &amp;quot;Scenario #1: Presentation to ED Initial &amp;quot;&quot;/&gt;&lt;property id=&quot;20307&quot; value=&quot;269&quot;/&gt;&lt;/object&gt;&lt;object type=&quot;3&quot; unique_id=&quot;10014&quot;&gt;&lt;property id=&quot;20148&quot; value=&quot;5&quot;/&gt;&lt;property id=&quot;20300&quot; value=&quot;Slide 12 - &amp;quot;Scenario #2: Initial Presentation to Physician Office&amp;quot;&quot;/&gt;&lt;property id=&quot;20307&quot; value=&quot;285&quot;/&gt;&lt;/object&gt;&lt;object type=&quot;3&quot; unique_id=&quot;10015&quot;&gt;&lt;property id=&quot;20148&quot; value=&quot;5&quot;/&gt;&lt;property id=&quot;20300&quot; value=&quot;Slide 13 - &amp;quot;Scenario #3: Treatment in the ICU&amp;quot;&quot;/&gt;&lt;property id=&quot;20307&quot; value=&quot;271&quot;/&gt;&lt;/object&gt;&lt;object type=&quot;3&quot; unique_id=&quot;10016&quot;&gt;&lt;property id=&quot;20148&quot; value=&quot;5&quot;/&gt;&lt;property id=&quot;20300&quot; value=&quot;Slide 14 - &amp;quot;Scenario #4: Uncertain Length of Stay&amp;quot;&quot;/&gt;&lt;property id=&quot;20307&quot; value=&quot;295&quot;/&gt;&lt;/object&gt;&lt;object type=&quot;3&quot; unique_id=&quot;10017&quot;&gt;&lt;property id=&quot;20148&quot; value=&quot;5&quot;/&gt;&lt;property id=&quot;20300&quot; value=&quot;Slide 15 - &amp;quot;Scenario #5: Unforeseen Circumstance (after formal admission)&amp;quot;&quot;/&gt;&lt;property id=&quot;20307&quot; value=&quot;273&quot;/&gt;&lt;/object&gt;&lt;object type=&quot;3&quot; unique_id=&quot;10018&quot;&gt;&lt;property id=&quot;20148&quot; value=&quot;5&quot;/&gt;&lt;property id=&quot;20300&quot; value=&quot;Slide 16 - &amp;quot;Scenario #6: Medical Necessity&amp;quot;&quot;/&gt;&lt;property id=&quot;20307&quot; value=&quot;267&quot;/&gt;&lt;/object&gt;&lt;object type=&quot;3&quot; unique_id=&quot;10019&quot;&gt;&lt;property id=&quot;20148&quot; value=&quot;5&quot;/&gt;&lt;property id=&quot;20300&quot; value=&quot;Slide 17 - &amp;quot;Question and Answer Session&amp;quot;&quot;/&gt;&lt;property id=&quot;20307&quot; value=&quot;268&quot;/&gt;&lt;/object&gt;&lt;/object&gt;&lt;object type=&quot;8&quot; unique_id=&quot;10038&quot;&gt;&lt;/object&gt;&lt;/object&gt;&lt;/database&gt;"/>
  <p:tag name="MMPROD_NEXTUNIQUEID" val="10009"/>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288532B7B4A114E80C007A4CB58B61D" ma:contentTypeVersion="0" ma:contentTypeDescription="Create a new document." ma:contentTypeScope="" ma:versionID="0576b4aa9b551d7612f05c38152968a9">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90A8763-4657-46F8-8522-A96990E88C16}">
  <ds:schemaRefs>
    <ds:schemaRef ds:uri="http://purl.org/dc/elements/1.1/"/>
    <ds:schemaRef ds:uri="http://purl.org/dc/dcmitype/"/>
    <ds:schemaRef ds:uri="http://schemas.microsoft.com/office/2006/documentManagement/types"/>
    <ds:schemaRef ds:uri="http://schemas.microsoft.com/office/infopath/2007/PartnerControls"/>
    <ds:schemaRef ds:uri="http://schemas.microsoft.com/office/2006/metadata/properties"/>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9BB80E6-354A-435D-98EF-AC35A142F75D}">
  <ds:schemaRefs>
    <ds:schemaRef ds:uri="http://schemas.microsoft.com/sharepoint/v3/contenttype/forms"/>
  </ds:schemaRefs>
</ds:datastoreItem>
</file>

<file path=customXml/itemProps3.xml><?xml version="1.0" encoding="utf-8"?>
<ds:datastoreItem xmlns:ds="http://schemas.openxmlformats.org/officeDocument/2006/customXml" ds:itemID="{D4CCEF00-B5B2-44FD-8C1D-2B5F0145B5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2707</TotalTime>
  <Words>1149</Words>
  <Application>Microsoft Office PowerPoint</Application>
  <PresentationFormat>On-screen Show (4:3)</PresentationFormat>
  <Paragraphs>173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Inpatient Admission and  Medical Review Criteria</vt:lpstr>
      <vt:lpstr>Agenda for Today</vt:lpstr>
      <vt:lpstr>Speakers</vt:lpstr>
      <vt:lpstr>2-Midnight Rule</vt:lpstr>
      <vt:lpstr>2-Midnight Rule</vt:lpstr>
      <vt:lpstr>Unforeseen Circumstances</vt:lpstr>
      <vt:lpstr>Exceptions to the 2-Midnight Rule</vt:lpstr>
      <vt:lpstr>    Start Clock</vt:lpstr>
      <vt:lpstr>Medical Necessity</vt:lpstr>
      <vt:lpstr>Case Scenarios</vt:lpstr>
      <vt:lpstr>Scenario #1: Presentation to ED Initial </vt:lpstr>
      <vt:lpstr>Scenario #2: Initial Presentation to Physician Office</vt:lpstr>
      <vt:lpstr>Scenario #3: Treatment in the ICU</vt:lpstr>
      <vt:lpstr>Scenario #4: Uncertain Length of Stay</vt:lpstr>
      <vt:lpstr>Scenario #5: Unforeseen Circumstance (after formal admission)</vt:lpstr>
      <vt:lpstr>Scenario #6: Medical Necessity</vt:lpstr>
      <vt:lpstr>Question and Answer Session</vt:lpstr>
    </vt:vector>
  </TitlesOfParts>
  <Company>CMS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Wendy Hildt</dc:creator>
  <cp:lastModifiedBy>SUSAN GUSTAFSON</cp:lastModifiedBy>
  <cp:revision>174</cp:revision>
  <cp:lastPrinted>2014-01-02T11:52:10Z</cp:lastPrinted>
  <dcterms:created xsi:type="dcterms:W3CDTF">2013-05-20T13:35:06Z</dcterms:created>
  <dcterms:modified xsi:type="dcterms:W3CDTF">2014-02-04T13:59:49Z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1042459475</vt:i4>
  </property>
  <property fmtid="{D5CDD505-2E9C-101B-9397-08002B2CF9AE}" pid="3" name="_NewReviewCycle">
    <vt:lpwstr/>
  </property>
  <property fmtid="{D5CDD505-2E9C-101B-9397-08002B2CF9AE}" pid="4" name="_EmailSubject">
    <vt:lpwstr>Slide decks for today's Stakeholder Webinar</vt:lpwstr>
  </property>
  <property fmtid="{D5CDD505-2E9C-101B-9397-08002B2CF9AE}" pid="5" name="_AuthorEmail">
    <vt:lpwstr>Deborah.Higgins@cms.hhs.gov</vt:lpwstr>
  </property>
  <property fmtid="{D5CDD505-2E9C-101B-9397-08002B2CF9AE}" pid="6" name="_AuthorEmailDisplayName">
    <vt:lpwstr>Higgins, Deborah D. (CMS/OC)</vt:lpwstr>
  </property>
  <property fmtid="{D5CDD505-2E9C-101B-9397-08002B2CF9AE}" pid="7" name="_PreviousAdHocReviewCycleID">
    <vt:i4>32539211</vt:i4>
  </property>
  <property fmtid="{D5CDD505-2E9C-101B-9397-08002B2CF9AE}" pid="8" name="ContentTypeId">
    <vt:lpwstr>0x010100D288532B7B4A114E80C007A4CB58B61D</vt:lpwstr>
  </property>
</Properties>
</file>