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66" r:id="rId3"/>
    <p:sldId id="257" r:id="rId4"/>
    <p:sldId id="264" r:id="rId5"/>
    <p:sldId id="265" r:id="rId6"/>
    <p:sldId id="263" r:id="rId7"/>
    <p:sldId id="258" r:id="rId8"/>
    <p:sldId id="259" r:id="rId9"/>
    <p:sldId id="262"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7" autoAdjust="0"/>
    <p:restoredTop sz="94729" autoAdjust="0"/>
  </p:normalViewPr>
  <p:slideViewPr>
    <p:cSldViewPr>
      <p:cViewPr varScale="1">
        <p:scale>
          <a:sx n="111" d="100"/>
          <a:sy n="111" d="100"/>
        </p:scale>
        <p:origin x="576" y="11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C60B65-9B9C-489D-96F4-458F512607DC}" type="datetimeFigureOut">
              <a:rPr lang="en-US" smtClean="0"/>
              <a:t>02/19/2016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25F85F-33FC-4B3C-A94C-F9F308FCFC8C}" type="slidenum">
              <a:rPr lang="en-US" smtClean="0"/>
              <a:t>‹#›</a:t>
            </a:fld>
            <a:endParaRPr lang="en-US"/>
          </a:p>
        </p:txBody>
      </p:sp>
    </p:spTree>
    <p:extLst>
      <p:ext uri="{BB962C8B-B14F-4D97-AF65-F5344CB8AC3E}">
        <p14:creationId xmlns:p14="http://schemas.microsoft.com/office/powerpoint/2010/main" val="339659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legislation</a:t>
            </a:r>
            <a:r>
              <a:rPr lang="en-US" baseline="0" dirty="0" smtClean="0"/>
              <a:t> also ends the IRS/SSA/CMS Data Match that requires employers to report MSP data to CMS</a:t>
            </a:r>
            <a:endParaRPr lang="en-US" dirty="0"/>
          </a:p>
        </p:txBody>
      </p:sp>
      <p:sp>
        <p:nvSpPr>
          <p:cNvPr id="4" name="Slide Number Placeholder 3"/>
          <p:cNvSpPr>
            <a:spLocks noGrp="1"/>
          </p:cNvSpPr>
          <p:nvPr>
            <p:ph type="sldNum" sz="quarter" idx="10"/>
          </p:nvPr>
        </p:nvSpPr>
        <p:spPr/>
        <p:txBody>
          <a:bodyPr/>
          <a:lstStyle/>
          <a:p>
            <a:fld id="{1125F85F-33FC-4B3C-A94C-F9F308FCFC8C}" type="slidenum">
              <a:rPr lang="en-US" smtClean="0"/>
              <a:t>3</a:t>
            </a:fld>
            <a:endParaRPr lang="en-US"/>
          </a:p>
        </p:txBody>
      </p:sp>
    </p:spTree>
    <p:extLst>
      <p:ext uri="{BB962C8B-B14F-4D97-AF65-F5344CB8AC3E}">
        <p14:creationId xmlns:p14="http://schemas.microsoft.com/office/powerpoint/2010/main" val="1289002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IEQ is one time only process and is not updated.</a:t>
            </a:r>
          </a:p>
          <a:p>
            <a:r>
              <a:rPr lang="en-US" dirty="0" smtClean="0"/>
              <a:t>Section</a:t>
            </a:r>
            <a:r>
              <a:rPr lang="en-US" baseline="0" dirty="0" smtClean="0"/>
              <a:t> 111 also makes the IRS/SSA/CMS Data Match a redundant process.</a:t>
            </a:r>
            <a:endParaRPr lang="en-US" dirty="0"/>
          </a:p>
        </p:txBody>
      </p:sp>
      <p:sp>
        <p:nvSpPr>
          <p:cNvPr id="4" name="Slide Number Placeholder 3"/>
          <p:cNvSpPr>
            <a:spLocks noGrp="1"/>
          </p:cNvSpPr>
          <p:nvPr>
            <p:ph type="sldNum" sz="quarter" idx="10"/>
          </p:nvPr>
        </p:nvSpPr>
        <p:spPr/>
        <p:txBody>
          <a:bodyPr/>
          <a:lstStyle/>
          <a:p>
            <a:fld id="{1125F85F-33FC-4B3C-A94C-F9F308FCFC8C}" type="slidenum">
              <a:rPr lang="en-US" smtClean="0"/>
              <a:t>5</a:t>
            </a:fld>
            <a:endParaRPr lang="en-US"/>
          </a:p>
        </p:txBody>
      </p:sp>
    </p:spTree>
    <p:extLst>
      <p:ext uri="{BB962C8B-B14F-4D97-AF65-F5344CB8AC3E}">
        <p14:creationId xmlns:p14="http://schemas.microsoft.com/office/powerpoint/2010/main" val="3235381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IEQ is a voluntary process.  Section 111 is mandatory with CMP provisions.</a:t>
            </a:r>
          </a:p>
          <a:p>
            <a:r>
              <a:rPr lang="en-US" dirty="0" smtClean="0"/>
              <a:t>Response rate by</a:t>
            </a:r>
            <a:r>
              <a:rPr lang="en-US" baseline="0" dirty="0" smtClean="0"/>
              <a:t> employers to IRS/SSA/CMS Data Match has also fallen.</a:t>
            </a:r>
            <a:endParaRPr lang="en-US" dirty="0"/>
          </a:p>
        </p:txBody>
      </p:sp>
      <p:sp>
        <p:nvSpPr>
          <p:cNvPr id="4" name="Slide Number Placeholder 3"/>
          <p:cNvSpPr>
            <a:spLocks noGrp="1"/>
          </p:cNvSpPr>
          <p:nvPr>
            <p:ph type="sldNum" sz="quarter" idx="10"/>
          </p:nvPr>
        </p:nvSpPr>
        <p:spPr/>
        <p:txBody>
          <a:bodyPr/>
          <a:lstStyle/>
          <a:p>
            <a:fld id="{1125F85F-33FC-4B3C-A94C-F9F308FCFC8C}" type="slidenum">
              <a:rPr lang="en-US" smtClean="0"/>
              <a:t>6</a:t>
            </a:fld>
            <a:endParaRPr lang="en-US"/>
          </a:p>
        </p:txBody>
      </p:sp>
    </p:spTree>
    <p:extLst>
      <p:ext uri="{BB962C8B-B14F-4D97-AF65-F5344CB8AC3E}">
        <p14:creationId xmlns:p14="http://schemas.microsoft.com/office/powerpoint/2010/main" val="361308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52822A4-315B-4CA4-86B7-266688EEF7F1}" type="datetimeFigureOut">
              <a:rPr lang="en-US" smtClean="0"/>
              <a:t>02/19/2016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3253783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2822A4-315B-4CA4-86B7-266688EEF7F1}" type="datetimeFigureOut">
              <a:rPr lang="en-US" smtClean="0"/>
              <a:t>02/19/2016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4168530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2822A4-315B-4CA4-86B7-266688EEF7F1}" type="datetimeFigureOut">
              <a:rPr lang="en-US" smtClean="0"/>
              <a:t>02/19/2016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63361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2822A4-315B-4CA4-86B7-266688EEF7F1}" type="datetimeFigureOut">
              <a:rPr lang="en-US" smtClean="0"/>
              <a:t>02/19/2016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1107447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2822A4-315B-4CA4-86B7-266688EEF7F1}" type="datetimeFigureOut">
              <a:rPr lang="en-US" smtClean="0"/>
              <a:t>02/19/2016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866584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52822A4-315B-4CA4-86B7-266688EEF7F1}" type="datetimeFigureOut">
              <a:rPr lang="en-US" smtClean="0"/>
              <a:t>02/19/2016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789463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2822A4-315B-4CA4-86B7-266688EEF7F1}" type="datetimeFigureOut">
              <a:rPr lang="en-US" smtClean="0"/>
              <a:t>02/19/2016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3185102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2822A4-315B-4CA4-86B7-266688EEF7F1}" type="datetimeFigureOut">
              <a:rPr lang="en-US" smtClean="0"/>
              <a:t>02/19/2016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10034581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2822A4-315B-4CA4-86B7-266688EEF7F1}" type="datetimeFigureOut">
              <a:rPr lang="en-US" smtClean="0"/>
              <a:t>02/19/2016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042049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2822A4-315B-4CA4-86B7-266688EEF7F1}" type="datetimeFigureOut">
              <a:rPr lang="en-US" smtClean="0"/>
              <a:t>02/19/2016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995814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2822A4-315B-4CA4-86B7-266688EEF7F1}" type="datetimeFigureOut">
              <a:rPr lang="en-US" smtClean="0"/>
              <a:t>02/19/2016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6B5051-EC6D-4E19-AD27-CCF02F6159F1}" type="slidenum">
              <a:rPr lang="en-US" smtClean="0"/>
              <a:t>‹#›</a:t>
            </a:fld>
            <a:endParaRPr lang="en-US"/>
          </a:p>
        </p:txBody>
      </p:sp>
    </p:spTree>
    <p:extLst>
      <p:ext uri="{BB962C8B-B14F-4D97-AF65-F5344CB8AC3E}">
        <p14:creationId xmlns:p14="http://schemas.microsoft.com/office/powerpoint/2010/main" val="28203918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822A4-315B-4CA4-86B7-266688EEF7F1}" type="datetimeFigureOut">
              <a:rPr lang="en-US" smtClean="0"/>
              <a:t>02/19/2016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B5051-EC6D-4E19-AD27-CCF02F6159F1}" type="slidenum">
              <a:rPr lang="en-US" smtClean="0"/>
              <a:t>‹#›</a:t>
            </a:fld>
            <a:endParaRPr lang="en-US"/>
          </a:p>
        </p:txBody>
      </p:sp>
    </p:spTree>
    <p:extLst>
      <p:ext uri="{BB962C8B-B14F-4D97-AF65-F5344CB8AC3E}">
        <p14:creationId xmlns:p14="http://schemas.microsoft.com/office/powerpoint/2010/main" val="41071427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1"/>
            <a:ext cx="7772400" cy="3276599"/>
          </a:xfrm>
        </p:spPr>
        <p:txBody>
          <a:bodyPr>
            <a:normAutofit/>
          </a:bodyPr>
          <a:lstStyle/>
          <a:p>
            <a:r>
              <a:rPr lang="en-US" sz="3200" dirty="0" smtClean="0"/>
              <a:t>DISCONTINUATION OF THE INITIAL ENROLLMENT QUESTIONNAIRE (IEQ)</a:t>
            </a:r>
            <a:endParaRPr lang="en-US" sz="3200" dirty="0"/>
          </a:p>
        </p:txBody>
      </p:sp>
      <p:sp>
        <p:nvSpPr>
          <p:cNvPr id="3" name="Subtitle 2"/>
          <p:cNvSpPr>
            <a:spLocks noGrp="1"/>
          </p:cNvSpPr>
          <p:nvPr>
            <p:ph type="subTitle" idx="1"/>
          </p:nvPr>
        </p:nvSpPr>
        <p:spPr>
          <a:xfrm>
            <a:off x="1371600" y="3886200"/>
            <a:ext cx="6400800" cy="914400"/>
          </a:xfrm>
        </p:spPr>
        <p:txBody>
          <a:bodyPr/>
          <a:lstStyle/>
          <a:p>
            <a:endParaRPr lang="en-US" dirty="0"/>
          </a:p>
        </p:txBody>
      </p:sp>
    </p:spTree>
    <p:extLst>
      <p:ext uri="{BB962C8B-B14F-4D97-AF65-F5344CB8AC3E}">
        <p14:creationId xmlns:p14="http://schemas.microsoft.com/office/powerpoint/2010/main" val="13323911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prstClr val="black"/>
                </a:solidFill>
              </a:rPr>
              <a:t>DISCONTINUATION OF THE IEQ</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			What is the IEQ?</a:t>
            </a:r>
          </a:p>
          <a:p>
            <a:pPr marL="0" indent="0">
              <a:buNone/>
            </a:pPr>
            <a:endParaRPr lang="en-US" dirty="0"/>
          </a:p>
          <a:p>
            <a:r>
              <a:rPr lang="en-US" dirty="0" smtClean="0"/>
              <a:t>IEQ is a questionnaire beneficiaries are told to complete on MyMedicare.gov when they first enroll in Medicare.</a:t>
            </a:r>
          </a:p>
          <a:p>
            <a:r>
              <a:rPr lang="en-US" dirty="0" smtClean="0"/>
              <a:t>IEQ is used to collect information about other insurance that is primary to Medicare.</a:t>
            </a:r>
          </a:p>
          <a:p>
            <a:r>
              <a:rPr lang="en-US" dirty="0" smtClean="0"/>
              <a:t>IEQ data is one of many tools used by the Benefits Coordination &amp; Recovery Center (BCRC) to gather other payer data.</a:t>
            </a:r>
            <a:endParaRPr lang="en-US" dirty="0"/>
          </a:p>
        </p:txBody>
      </p:sp>
    </p:spTree>
    <p:extLst>
      <p:ext uri="{BB962C8B-B14F-4D97-AF65-F5344CB8AC3E}">
        <p14:creationId xmlns:p14="http://schemas.microsoft.com/office/powerpoint/2010/main" val="3181753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249362"/>
          </a:xfrm>
        </p:spPr>
        <p:txBody>
          <a:bodyPr>
            <a:normAutofit/>
          </a:bodyPr>
          <a:lstStyle/>
          <a:p>
            <a:r>
              <a:rPr lang="en-US" sz="4000" dirty="0" smtClean="0"/>
              <a:t>DISCONTINUATION OF THE IEQ </a:t>
            </a:r>
            <a:r>
              <a:rPr lang="en-US" sz="4000" dirty="0" smtClean="0">
                <a:solidFill>
                  <a:schemeClr val="bg1"/>
                </a:solidFill>
              </a:rPr>
              <a:t>1</a:t>
            </a:r>
            <a:endParaRPr lang="en-US" sz="4000" dirty="0"/>
          </a:p>
        </p:txBody>
      </p:sp>
      <p:sp>
        <p:nvSpPr>
          <p:cNvPr id="3" name="Content Placeholder 2"/>
          <p:cNvSpPr>
            <a:spLocks noGrp="1"/>
          </p:cNvSpPr>
          <p:nvPr>
            <p:ph idx="1"/>
          </p:nvPr>
        </p:nvSpPr>
        <p:spPr/>
        <p:txBody>
          <a:bodyPr/>
          <a:lstStyle/>
          <a:p>
            <a:r>
              <a:rPr lang="en-US" smtClean="0"/>
              <a:t>In accordance with the “Medicare Access and CHIP Reauthorization Act of 2015” (MACRA) SEC. 516. REPEALING DUPLICATIVE MEDICARE SECONDARY PAYOR PROVISION.  The Initial Enrollment Questionnaire (IEQ) is to be phased out between January 1, 2016 and July 1, 2016.  </a:t>
            </a:r>
            <a:endParaRPr lang="en-US" dirty="0"/>
          </a:p>
        </p:txBody>
      </p:sp>
    </p:spTree>
    <p:extLst>
      <p:ext uri="{BB962C8B-B14F-4D97-AF65-F5344CB8AC3E}">
        <p14:creationId xmlns:p14="http://schemas.microsoft.com/office/powerpoint/2010/main" val="2015649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prstClr val="black"/>
                </a:solidFill>
              </a:rPr>
              <a:t>DISCONTINUATION OF THE </a:t>
            </a:r>
            <a:r>
              <a:rPr lang="en-US" sz="4000" dirty="0" smtClean="0">
                <a:solidFill>
                  <a:prstClr val="black"/>
                </a:solidFill>
              </a:rPr>
              <a:t>IEQ </a:t>
            </a:r>
            <a:r>
              <a:rPr lang="en-US" sz="4000" dirty="0" smtClean="0">
                <a:solidFill>
                  <a:schemeClr val="bg1"/>
                </a:solidFill>
              </a:rPr>
              <a:t>2</a:t>
            </a:r>
            <a:endParaRPr lang="en-US" dirty="0">
              <a:solidFill>
                <a:schemeClr val="bg1"/>
              </a:solidFill>
            </a:endParaRPr>
          </a:p>
        </p:txBody>
      </p:sp>
      <p:sp>
        <p:nvSpPr>
          <p:cNvPr id="3" name="Content Placeholder 2"/>
          <p:cNvSpPr>
            <a:spLocks noGrp="1"/>
          </p:cNvSpPr>
          <p:nvPr>
            <p:ph idx="1"/>
          </p:nvPr>
        </p:nvSpPr>
        <p:spPr/>
        <p:txBody>
          <a:bodyPr>
            <a:normAutofit lnSpcReduction="10000"/>
          </a:bodyPr>
          <a:lstStyle/>
          <a:p>
            <a:r>
              <a:rPr lang="en-US" dirty="0"/>
              <a:t>As of January 1, 2016, requests for completion of an IEQ </a:t>
            </a:r>
            <a:r>
              <a:rPr lang="en-US" dirty="0" smtClean="0"/>
              <a:t>are </a:t>
            </a:r>
            <a:r>
              <a:rPr lang="en-US" dirty="0"/>
              <a:t>no </a:t>
            </a:r>
            <a:r>
              <a:rPr lang="en-US" dirty="0" smtClean="0"/>
              <a:t>longer </a:t>
            </a:r>
            <a:r>
              <a:rPr lang="en-US" dirty="0"/>
              <a:t>included in Medicare’s initial enrollment </a:t>
            </a:r>
            <a:r>
              <a:rPr lang="en-US" dirty="0" smtClean="0"/>
              <a:t>package.</a:t>
            </a:r>
          </a:p>
          <a:p>
            <a:r>
              <a:rPr lang="en-US" dirty="0" smtClean="0"/>
              <a:t>Individuals </a:t>
            </a:r>
            <a:r>
              <a:rPr lang="en-US" dirty="0"/>
              <a:t>who received an IEQ request prior to January 1, 2016, should still complete their questionnaire via </a:t>
            </a:r>
            <a:r>
              <a:rPr lang="en-US" dirty="0" smtClean="0"/>
              <a:t>MyMedicare.gov by July 1, 2016. </a:t>
            </a:r>
            <a:r>
              <a:rPr lang="en-US" dirty="0"/>
              <a:t> </a:t>
            </a:r>
            <a:endParaRPr lang="en-US" dirty="0" smtClean="0"/>
          </a:p>
          <a:p>
            <a:r>
              <a:rPr lang="en-US" dirty="0" smtClean="0"/>
              <a:t>Beneficiaries can continue to self –report to BCRC at any time.</a:t>
            </a:r>
            <a:endParaRPr lang="en-US" dirty="0"/>
          </a:p>
        </p:txBody>
      </p:sp>
    </p:spTree>
    <p:extLst>
      <p:ext uri="{BB962C8B-B14F-4D97-AF65-F5344CB8AC3E}">
        <p14:creationId xmlns:p14="http://schemas.microsoft.com/office/powerpoint/2010/main" val="3469754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solidFill>
                  <a:prstClr val="black"/>
                </a:solidFill>
              </a:rPr>
              <a:t>DISCONTINUATION OF THE </a:t>
            </a:r>
            <a:r>
              <a:rPr lang="en-US" sz="4000" dirty="0" smtClean="0">
                <a:solidFill>
                  <a:prstClr val="black"/>
                </a:solidFill>
              </a:rPr>
              <a:t>IEQ </a:t>
            </a:r>
            <a:endParaRPr lang="en-US" dirty="0"/>
          </a:p>
        </p:txBody>
      </p:sp>
      <p:sp>
        <p:nvSpPr>
          <p:cNvPr id="3" name="Content Placeholder 2"/>
          <p:cNvSpPr>
            <a:spLocks noGrp="1"/>
          </p:cNvSpPr>
          <p:nvPr>
            <p:ph idx="1"/>
          </p:nvPr>
        </p:nvSpPr>
        <p:spPr/>
        <p:txBody>
          <a:bodyPr>
            <a:normAutofit fontScale="92500"/>
          </a:bodyPr>
          <a:lstStyle/>
          <a:p>
            <a:pPr marL="0" lvl="0" indent="0" algn="ctr">
              <a:buNone/>
            </a:pPr>
            <a:r>
              <a:rPr lang="en-US" dirty="0" smtClean="0">
                <a:solidFill>
                  <a:prstClr val="black"/>
                </a:solidFill>
              </a:rPr>
              <a:t>Background</a:t>
            </a:r>
            <a:endParaRPr lang="en-US" dirty="0">
              <a:solidFill>
                <a:prstClr val="black"/>
              </a:solidFill>
            </a:endParaRPr>
          </a:p>
          <a:p>
            <a:pPr marL="0" lvl="0" indent="0">
              <a:buNone/>
            </a:pPr>
            <a:endParaRPr lang="en-US" dirty="0">
              <a:solidFill>
                <a:prstClr val="black"/>
              </a:solidFill>
            </a:endParaRPr>
          </a:p>
          <a:p>
            <a:pPr lvl="0"/>
            <a:r>
              <a:rPr lang="en-US" dirty="0" smtClean="0">
                <a:solidFill>
                  <a:prstClr val="black"/>
                </a:solidFill>
              </a:rPr>
              <a:t>The </a:t>
            </a:r>
            <a:r>
              <a:rPr lang="en-US" dirty="0">
                <a:solidFill>
                  <a:prstClr val="black"/>
                </a:solidFill>
              </a:rPr>
              <a:t>mandatory insurer reporting provisions in Section 111 of the 2007 Medicare &amp; Medicaid SCHIP Extension Act </a:t>
            </a:r>
            <a:r>
              <a:rPr lang="en-US" dirty="0" smtClean="0">
                <a:solidFill>
                  <a:prstClr val="black"/>
                </a:solidFill>
              </a:rPr>
              <a:t>provide </a:t>
            </a:r>
            <a:r>
              <a:rPr lang="en-US" dirty="0">
                <a:solidFill>
                  <a:prstClr val="black"/>
                </a:solidFill>
              </a:rPr>
              <a:t>the same </a:t>
            </a:r>
            <a:r>
              <a:rPr lang="en-US" dirty="0" smtClean="0">
                <a:solidFill>
                  <a:prstClr val="black"/>
                </a:solidFill>
              </a:rPr>
              <a:t>data.</a:t>
            </a:r>
          </a:p>
          <a:p>
            <a:pPr lvl="0"/>
            <a:r>
              <a:rPr lang="en-US" dirty="0" smtClean="0">
                <a:solidFill>
                  <a:prstClr val="black"/>
                </a:solidFill>
              </a:rPr>
              <a:t>Insurer data is more </a:t>
            </a:r>
            <a:r>
              <a:rPr lang="en-US" dirty="0">
                <a:solidFill>
                  <a:prstClr val="black"/>
                </a:solidFill>
              </a:rPr>
              <a:t>accurate</a:t>
            </a:r>
            <a:r>
              <a:rPr lang="en-US" dirty="0" smtClean="0">
                <a:solidFill>
                  <a:prstClr val="black"/>
                </a:solidFill>
              </a:rPr>
              <a:t>.</a:t>
            </a:r>
          </a:p>
          <a:p>
            <a:pPr lvl="0"/>
            <a:r>
              <a:rPr lang="en-US" dirty="0" smtClean="0">
                <a:solidFill>
                  <a:prstClr val="black"/>
                </a:solidFill>
              </a:rPr>
              <a:t>Insurer data is updated regularly.</a:t>
            </a:r>
          </a:p>
          <a:p>
            <a:pPr lvl="0"/>
            <a:r>
              <a:rPr lang="en-US" dirty="0" smtClean="0">
                <a:solidFill>
                  <a:prstClr val="black"/>
                </a:solidFill>
              </a:rPr>
              <a:t>Section 111 makes the IEQ a redundant process.</a:t>
            </a:r>
            <a:endParaRPr lang="en-US" dirty="0">
              <a:solidFill>
                <a:prstClr val="black"/>
              </a:solidFill>
            </a:endParaRPr>
          </a:p>
        </p:txBody>
      </p:sp>
    </p:spTree>
    <p:extLst>
      <p:ext uri="{BB962C8B-B14F-4D97-AF65-F5344CB8AC3E}">
        <p14:creationId xmlns:p14="http://schemas.microsoft.com/office/powerpoint/2010/main" val="18025496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DISCONTINUATION OF THE </a:t>
            </a:r>
            <a:r>
              <a:rPr lang="en-US" sz="4000" dirty="0" smtClean="0"/>
              <a:t>IEQ </a:t>
            </a:r>
            <a:r>
              <a:rPr lang="en-US" sz="4000" dirty="0" smtClean="0">
                <a:solidFill>
                  <a:schemeClr val="bg1"/>
                </a:solidFill>
              </a:rPr>
              <a:t>6</a:t>
            </a:r>
            <a:endParaRPr lang="en-US" sz="4000" dirty="0">
              <a:solidFill>
                <a:schemeClr val="bg1"/>
              </a:solidFill>
            </a:endParaRPr>
          </a:p>
        </p:txBody>
      </p:sp>
      <p:sp>
        <p:nvSpPr>
          <p:cNvPr id="3" name="Content Placeholder 2"/>
          <p:cNvSpPr>
            <a:spLocks noGrp="1"/>
          </p:cNvSpPr>
          <p:nvPr>
            <p:ph idx="1"/>
          </p:nvPr>
        </p:nvSpPr>
        <p:spPr/>
        <p:txBody>
          <a:bodyPr>
            <a:normAutofit lnSpcReduction="10000"/>
          </a:bodyPr>
          <a:lstStyle/>
          <a:p>
            <a:pPr marL="0" indent="0" algn="ctr">
              <a:buNone/>
            </a:pPr>
            <a:r>
              <a:rPr lang="en-US" dirty="0" smtClean="0"/>
              <a:t>Background</a:t>
            </a:r>
          </a:p>
          <a:p>
            <a:pPr marL="0" indent="0" algn="ctr">
              <a:buNone/>
            </a:pPr>
            <a:endParaRPr lang="en-US" dirty="0"/>
          </a:p>
          <a:p>
            <a:r>
              <a:rPr lang="en-US" dirty="0" smtClean="0"/>
              <a:t>As a result of Section  111, the response rate for the IEQ has declined precipitously in recent years.</a:t>
            </a:r>
          </a:p>
          <a:p>
            <a:endParaRPr lang="en-US" dirty="0"/>
          </a:p>
          <a:p>
            <a:r>
              <a:rPr lang="en-US" dirty="0" smtClean="0"/>
              <a:t>Accuracy of the information from IEQ’s has historically been the least accurate of all other sources .</a:t>
            </a:r>
            <a:endParaRPr lang="en-US" dirty="0"/>
          </a:p>
        </p:txBody>
      </p:sp>
    </p:spTree>
    <p:extLst>
      <p:ext uri="{BB962C8B-B14F-4D97-AF65-F5344CB8AC3E}">
        <p14:creationId xmlns:p14="http://schemas.microsoft.com/office/powerpoint/2010/main" val="3289855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scontinuation"/>
          <p:cNvSpPr>
            <a:spLocks noGrp="1"/>
          </p:cNvSpPr>
          <p:nvPr>
            <p:ph type="title"/>
          </p:nvPr>
        </p:nvSpPr>
        <p:spPr/>
        <p:txBody>
          <a:bodyPr>
            <a:normAutofit/>
          </a:bodyPr>
          <a:lstStyle/>
          <a:p>
            <a:r>
              <a:rPr lang="en-US" sz="4000" dirty="0" smtClean="0"/>
              <a:t>DISCONTINUATION OF THE </a:t>
            </a:r>
            <a:r>
              <a:rPr lang="en-US" sz="4000" dirty="0" smtClean="0"/>
              <a:t>IEQ </a:t>
            </a:r>
            <a:r>
              <a:rPr lang="en-US" sz="4000" dirty="0" smtClean="0">
                <a:solidFill>
                  <a:schemeClr val="bg1"/>
                </a:solidFill>
              </a:rPr>
              <a:t>7</a:t>
            </a:r>
            <a:endParaRPr lang="en-US" sz="4000" dirty="0">
              <a:solidFill>
                <a:schemeClr val="bg1"/>
              </a:solidFill>
            </a:endParaRPr>
          </a:p>
        </p:txBody>
      </p:sp>
      <p:sp>
        <p:nvSpPr>
          <p:cNvPr id="3" name="Content Placeholder 2"/>
          <p:cNvSpPr>
            <a:spLocks noGrp="1"/>
          </p:cNvSpPr>
          <p:nvPr>
            <p:ph idx="1"/>
          </p:nvPr>
        </p:nvSpPr>
        <p:spPr/>
        <p:txBody>
          <a:bodyPr>
            <a:normAutofit/>
          </a:bodyPr>
          <a:lstStyle/>
          <a:p>
            <a:r>
              <a:rPr lang="en-US" dirty="0" smtClean="0"/>
              <a:t>CMS has identified all instances of IEQ throughout CMS and HHS and any other areas referencing the IEQ.</a:t>
            </a:r>
          </a:p>
          <a:p>
            <a:pPr marL="0" indent="0">
              <a:buNone/>
            </a:pPr>
            <a:endParaRPr lang="en-US" dirty="0"/>
          </a:p>
          <a:p>
            <a:pPr lvl="1"/>
            <a:r>
              <a:rPr lang="en-US" dirty="0" smtClean="0"/>
              <a:t>Medicare.gov</a:t>
            </a:r>
          </a:p>
          <a:p>
            <a:pPr lvl="1"/>
            <a:r>
              <a:rPr lang="en-US" dirty="0" smtClean="0"/>
              <a:t>COB&amp;R.gov pages</a:t>
            </a:r>
          </a:p>
          <a:p>
            <a:pPr lvl="1"/>
            <a:r>
              <a:rPr lang="en-US" dirty="0" smtClean="0"/>
              <a:t>Initial enrollment package (IEP)</a:t>
            </a:r>
          </a:p>
          <a:p>
            <a:pPr lvl="1"/>
            <a:r>
              <a:rPr lang="en-US" dirty="0" smtClean="0"/>
              <a:t>1-800 Medicare</a:t>
            </a:r>
            <a:endParaRPr lang="en-US" dirty="0"/>
          </a:p>
        </p:txBody>
      </p:sp>
    </p:spTree>
    <p:extLst>
      <p:ext uri="{BB962C8B-B14F-4D97-AF65-F5344CB8AC3E}">
        <p14:creationId xmlns:p14="http://schemas.microsoft.com/office/powerpoint/2010/main" val="5682998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DISCONTINUATION OF THE </a:t>
            </a:r>
            <a:r>
              <a:rPr lang="en-US" sz="4000" dirty="0" smtClean="0"/>
              <a:t>IEQ </a:t>
            </a:r>
            <a:r>
              <a:rPr lang="en-US" sz="4000" dirty="0" smtClean="0">
                <a:solidFill>
                  <a:schemeClr val="bg1"/>
                </a:solidFill>
              </a:rPr>
              <a:t>8</a:t>
            </a:r>
            <a:endParaRPr lang="en-US" sz="4000" dirty="0">
              <a:solidFill>
                <a:schemeClr val="bg1"/>
              </a:solidFill>
            </a:endParaRPr>
          </a:p>
        </p:txBody>
      </p:sp>
      <p:sp>
        <p:nvSpPr>
          <p:cNvPr id="3" name="Content Placeholder 2"/>
          <p:cNvSpPr>
            <a:spLocks noGrp="1"/>
          </p:cNvSpPr>
          <p:nvPr>
            <p:ph idx="1"/>
          </p:nvPr>
        </p:nvSpPr>
        <p:spPr>
          <a:xfrm>
            <a:off x="304800" y="1676400"/>
            <a:ext cx="8229600" cy="4953000"/>
          </a:xfrm>
        </p:spPr>
        <p:txBody>
          <a:bodyPr>
            <a:normAutofit fontScale="92500"/>
          </a:bodyPr>
          <a:lstStyle/>
          <a:p>
            <a:r>
              <a:rPr lang="en-US" dirty="0"/>
              <a:t>Notice to complete IEQ has been removed from Medicare Welcome </a:t>
            </a:r>
            <a:r>
              <a:rPr lang="en-US" dirty="0" smtClean="0"/>
              <a:t>Package.</a:t>
            </a:r>
          </a:p>
          <a:p>
            <a:r>
              <a:rPr lang="en-US" dirty="0" smtClean="0"/>
              <a:t>CMS </a:t>
            </a:r>
            <a:r>
              <a:rPr lang="en-US" dirty="0"/>
              <a:t>has begun removing references to the </a:t>
            </a:r>
            <a:r>
              <a:rPr lang="en-US" dirty="0" smtClean="0"/>
              <a:t>IEQ.</a:t>
            </a:r>
          </a:p>
          <a:p>
            <a:r>
              <a:rPr lang="en-US" dirty="0" smtClean="0"/>
              <a:t>The ability to complete the IEQ will remain available to beneficiaries who received Medicare Welcome Packages prior to January 1, 2016.</a:t>
            </a:r>
          </a:p>
          <a:p>
            <a:r>
              <a:rPr lang="en-US" dirty="0" smtClean="0"/>
              <a:t>Other references to the IEQ will be removed by July 1, 2016, when the ability to complete the IEQ on MyMedicare.gov is shut down. </a:t>
            </a:r>
          </a:p>
        </p:txBody>
      </p:sp>
    </p:spTree>
    <p:extLst>
      <p:ext uri="{BB962C8B-B14F-4D97-AF65-F5344CB8AC3E}">
        <p14:creationId xmlns:p14="http://schemas.microsoft.com/office/powerpoint/2010/main" val="3903994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DISCONTINUATION OF THE </a:t>
            </a:r>
            <a:r>
              <a:rPr lang="en-US" dirty="0" smtClean="0"/>
              <a:t>IEQ </a:t>
            </a:r>
            <a:r>
              <a:rPr lang="en-US" dirty="0" smtClean="0">
                <a:solidFill>
                  <a:schemeClr val="bg1"/>
                </a:solidFill>
              </a:rPr>
              <a:t>10</a:t>
            </a:r>
            <a:endParaRPr lang="en-US" dirty="0">
              <a:solidFill>
                <a:schemeClr val="bg1"/>
              </a:solidFill>
            </a:endParaRPr>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dirty="0" smtClean="0"/>
              <a:t>QUESTIONS</a:t>
            </a:r>
          </a:p>
          <a:p>
            <a:pPr marL="0" indent="0" algn="ctr">
              <a:buNone/>
            </a:pPr>
            <a:endParaRPr lang="en-US" dirty="0"/>
          </a:p>
          <a:p>
            <a:pPr marL="0" indent="0" algn="ctr">
              <a:buNone/>
            </a:pPr>
            <a:r>
              <a:rPr lang="en-US" dirty="0" smtClean="0"/>
              <a:t>&amp;</a:t>
            </a:r>
          </a:p>
          <a:p>
            <a:pPr marL="0" indent="0" algn="ctr">
              <a:buNone/>
            </a:pPr>
            <a:endParaRPr lang="en-US" dirty="0"/>
          </a:p>
          <a:p>
            <a:pPr marL="0" indent="0" algn="ctr">
              <a:buNone/>
            </a:pPr>
            <a:r>
              <a:rPr lang="en-US" dirty="0" smtClean="0"/>
              <a:t>ANSWERS</a:t>
            </a:r>
            <a:endParaRPr lang="en-US" dirty="0"/>
          </a:p>
        </p:txBody>
      </p:sp>
    </p:spTree>
    <p:extLst>
      <p:ext uri="{BB962C8B-B14F-4D97-AF65-F5344CB8AC3E}">
        <p14:creationId xmlns:p14="http://schemas.microsoft.com/office/powerpoint/2010/main" val="7375746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1575</TotalTime>
  <Words>402</Words>
  <Application>Microsoft Office PowerPoint</Application>
  <PresentationFormat>On-screen Show (4:3)</PresentationFormat>
  <Paragraphs>53</Paragraphs>
  <Slides>9</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DISCONTINUATION OF THE INITIAL ENROLLMENT QUESTIONNAIRE (IEQ)</vt:lpstr>
      <vt:lpstr>DISCONTINUATION OF THE IEQ</vt:lpstr>
      <vt:lpstr>DISCONTINUATION OF THE IEQ 1</vt:lpstr>
      <vt:lpstr>DISCONTINUATION OF THE IEQ 2</vt:lpstr>
      <vt:lpstr>DISCONTINUATION OF THE IEQ </vt:lpstr>
      <vt:lpstr>DISCONTINUATION OF THE IEQ 6</vt:lpstr>
      <vt:lpstr>DISCONTINUATION OF THE IEQ 7</vt:lpstr>
      <vt:lpstr>DISCONTINUATION OF THE IEQ 8</vt:lpstr>
      <vt:lpstr>DISCONTINUATION OF THE IEQ 10</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Medicare Access and CHIP Reauthorization Act of 2015</dc:title>
  <dc:creator>WARD MARSH</dc:creator>
  <cp:lastModifiedBy>Kim Lare</cp:lastModifiedBy>
  <cp:revision>31</cp:revision>
  <dcterms:created xsi:type="dcterms:W3CDTF">2016-01-20T21:07:39Z</dcterms:created>
  <dcterms:modified xsi:type="dcterms:W3CDTF">2016-02-19T13:21:02Z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1323937375</vt:i4>
  </property>
  <property fmtid="{D5CDD505-2E9C-101B-9397-08002B2CF9AE}" pid="3" name="_NewReviewCycle">
    <vt:lpwstr/>
  </property>
  <property fmtid="{D5CDD505-2E9C-101B-9397-08002B2CF9AE}" pid="4" name="_EmailSubject">
    <vt:lpwstr>IEQ Power Point</vt:lpwstr>
  </property>
  <property fmtid="{D5CDD505-2E9C-101B-9397-08002B2CF9AE}" pid="5" name="_AuthorEmail">
    <vt:lpwstr>John.Albert@cms.hhs.gov</vt:lpwstr>
  </property>
  <property fmtid="{D5CDD505-2E9C-101B-9397-08002B2CF9AE}" pid="6" name="_AuthorEmailDisplayName">
    <vt:lpwstr>Albert, John P. (CMS/OFM)</vt:lpwstr>
  </property>
  <property fmtid="{D5CDD505-2E9C-101B-9397-08002B2CF9AE}" pid="7" name="_PreviousAdHocReviewCycleID">
    <vt:i4>-1388547288</vt:i4>
  </property>
</Properties>
</file>