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0" r:id="rId2"/>
    <p:sldMasterId id="2147483702" r:id="rId3"/>
    <p:sldMasterId id="2147483707" r:id="rId4"/>
  </p:sldMasterIdLst>
  <p:notesMasterIdLst>
    <p:notesMasterId r:id="rId11"/>
  </p:notesMasterIdLst>
  <p:sldIdLst>
    <p:sldId id="270" r:id="rId5"/>
    <p:sldId id="264" r:id="rId6"/>
    <p:sldId id="266" r:id="rId7"/>
    <p:sldId id="265" r:id="rId8"/>
    <p:sldId id="268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130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00" d="100"/>
          <a:sy n="100" d="100"/>
        </p:scale>
        <p:origin x="158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33CEFF-EE08-4029-85BA-8A20AD177DB0}" type="datetimeFigureOut">
              <a:rPr lang="en-US" smtClean="0"/>
              <a:t>02/19/2016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9AABC-3890-4BF1-9CCD-30844D29FA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2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ms.gov/Regulations-and-Guidance/Guidance/Manuals/Internet-Only-Manuals-IOMs-Items/CMS019326.html" TargetMode="External"/><Relationship Id="rId3" Type="http://schemas.openxmlformats.org/officeDocument/2006/relationships/hyperlink" Target="http://www.medicare.gov/" TargetMode="External"/><Relationship Id="rId7" Type="http://schemas.openxmlformats.org/officeDocument/2006/relationships/hyperlink" Target="http://www.cms.gov/Regulations-and-Guidance/Guidance/Manuals/Downloads/mc86c03.pdf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rrb.gov/" TargetMode="External"/><Relationship Id="rId5" Type="http://schemas.openxmlformats.org/officeDocument/2006/relationships/hyperlink" Target="http://www.socialsecurity.gov/" TargetMode="External"/><Relationship Id="rId4" Type="http://schemas.openxmlformats.org/officeDocument/2006/relationships/hyperlink" Target="http://www.cms.gov/" TargetMode="External"/><Relationship Id="rId9" Type="http://schemas.openxmlformats.org/officeDocument/2006/relationships/hyperlink" Target="http://www.healthcare.gov/law/full/index.htm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31888"/>
            <a:ext cx="4114800" cy="3086100"/>
          </a:xfrm>
        </p:spPr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195812-3256-4445-A330-544460ECDDB3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904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35EDB75-A320-4BDD-BF36-287FFD451107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4" name="Notes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417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" name="Slide Number Placeholder 3"/>
          <p:cNvSpPr>
            <a:spLocks noGrp="1"/>
          </p:cNvSpPr>
          <p:nvPr>
            <p:ph type="sldNum" sz="quarter" idx="5"/>
          </p:nvPr>
        </p:nvSpPr>
        <p:spPr>
          <a:xfrm>
            <a:off x="4143591" y="9120727"/>
            <a:ext cx="3169921" cy="478817"/>
          </a:xfrm>
        </p:spPr>
        <p:txBody>
          <a:bodyPr/>
          <a:lstStyle/>
          <a:p>
            <a:pPr>
              <a:defRPr/>
            </a:pPr>
            <a:fld id="{403CF03F-F319-4886-AE41-6436F337AB4E}" type="slidenum">
              <a:rPr lang="en-US" sz="1300">
                <a:latin typeface="+mn-lt"/>
              </a:rPr>
              <a:pPr>
                <a:defRPr/>
              </a:pPr>
              <a:t>3</a:t>
            </a:fld>
            <a:endParaRPr lang="en-US" sz="1300" dirty="0">
              <a:latin typeface="+mn-lt"/>
            </a:endParaRPr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4730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35EDB75-A320-4BDD-BF36-287FFD451107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4" name="Notes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2954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CEFD4F1-0B2A-4E59-A39B-E9253EB0178C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 smtClean="0">
              <a:solidFill>
                <a:prstClr val="black"/>
              </a:solidFill>
            </a:endParaRPr>
          </a:p>
        </p:txBody>
      </p:sp>
      <p:graphicFrame>
        <p:nvGraphicFramePr>
          <p:cNvPr id="4" name="Content Placeholder 5" descr="Resources&#10;Medicare Products&#10;www.medicare.gov&#10;1-800-MEDICARE (1-800-633-4227)&#10;(TTY users should call 1-877-466-2048)&#10;Prescription Drug Benefit Manual&#10;http://www.cms.gov/Medicare/Prescription-Drug-Coverage/PrescriptionDrugCovContra/&#10;PartDManuals.html&#10;PDP Enrollment and Disenrollment Guidance&#10;http://www.cms.gov/Medicare/Eligibility-and-Enrollment/MedicarePresDrugEligEnrol/index.html&#10;Local State Health Insurance Programs&#10;www.medicare.gov/contacts&#10;Centers for Medicare &amp; Medicaid Services&#10;www.cms.gov&#10;Social Security &#10;1-800-772-1213&#10;www.socialsecurity.gov&#10;Medicare’s Limited Income NET Program&#10;1-800-783-1307 or 1-877-801-0369 (TTY)&#10;e-mail : MedicareLINET@cms.hhs.gov &#10;Affordable Care Act &#10;www.healthcare.gov/law/full/index.html&#10;RxAssist&#10;A directory of Patient Assistance Programs (PAPs) &#10;www.rxassist.org&#10;Medicare Part D Appeals www.medicarepartdappeals.com&#10;Determining the Part B income- related  premium &#10;SSA publication 10161 available at http://www.socialsecurity.gov/pubs/10536.pdf&#10;Medicare &amp; You Handbook&#10;CMS (Product No. 10050)&#10;Your Guide to Medicare Prescription Drug Coverage&#10;(CMS Product No. 11109)&#10;Your Medicare Benefits&#10;(CMS Product No. 10116) &#10;To get these products:&#10;View and order single copies: &#10;www.medicare.gov&#10;        &#10;Order multiple copies &#10;(partners only):&#10;productordering.cms.hhs.gov&#10;(You must register your organization)&#10;"/>
          <p:cNvGraphicFramePr>
            <a:graphicFrameLocks/>
          </p:cNvGraphicFramePr>
          <p:nvPr>
            <p:extLst/>
          </p:nvPr>
        </p:nvGraphicFramePr>
        <p:xfrm>
          <a:off x="314267" y="760768"/>
          <a:ext cx="6762123" cy="73008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4041"/>
                <a:gridCol w="2040384"/>
                <a:gridCol w="2467698"/>
              </a:tblGrid>
              <a:tr h="263747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Resources</a:t>
                      </a:r>
                      <a:endParaRPr lang="en-US" sz="15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867" marR="48867" marT="8684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b="1" dirty="0">
                          <a:solidFill>
                            <a:srgbClr val="4F81B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Resources</a:t>
                      </a:r>
                      <a:endParaRPr lang="en-US" sz="1500" dirty="0">
                        <a:solidFill>
                          <a:srgbClr val="4F81BD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867" marR="48867" marT="8684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5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Medicare Products</a:t>
                      </a:r>
                      <a:endParaRPr lang="en-US" sz="15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8867" marR="48867" marT="8684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6815894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300" b="1" dirty="0" smtClean="0"/>
                        <a:t>Centers for Medicare &amp; </a:t>
                      </a:r>
                    </a:p>
                    <a:p>
                      <a:pPr>
                        <a:buNone/>
                      </a:pPr>
                      <a:r>
                        <a:rPr lang="en-US" sz="1300" b="1" dirty="0" smtClean="0"/>
                        <a:t>Medicaid Services (CMS)</a:t>
                      </a:r>
                    </a:p>
                    <a:p>
                      <a:pPr>
                        <a:buNone/>
                      </a:pPr>
                      <a:r>
                        <a:rPr lang="en-US" sz="1300" dirty="0" smtClean="0"/>
                        <a:t>1-800-MEDICARE (1-800-633-4227). </a:t>
                      </a:r>
                      <a:r>
                        <a:rPr lang="en-US" sz="1300" b="0" dirty="0" smtClean="0"/>
                        <a:t>TTY users should call</a:t>
                      </a:r>
                      <a:r>
                        <a:rPr lang="en-US" sz="1300" b="1" dirty="0" smtClean="0"/>
                        <a:t> </a:t>
                      </a:r>
                    </a:p>
                    <a:p>
                      <a:pPr>
                        <a:buNone/>
                      </a:pPr>
                      <a:r>
                        <a:rPr lang="en-US" sz="1300" dirty="0" smtClean="0"/>
                        <a:t>1-877-486-2048.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u="sng" dirty="0" smtClean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3"/>
                        </a:rPr>
                        <a:t>Medicare.gov</a:t>
                      </a:r>
                      <a:endParaRPr lang="en-US" sz="13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u="sng" dirty="0" smtClean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4"/>
                        </a:rPr>
                        <a:t>CMS.gov</a:t>
                      </a:r>
                      <a:r>
                        <a:rPr lang="en-US" sz="130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r>
                        <a:rPr lang="en-US" sz="1300" b="1" dirty="0" smtClean="0"/>
                        <a:t>Social Security</a:t>
                      </a:r>
                    </a:p>
                    <a:p>
                      <a:r>
                        <a:rPr lang="en-US" sz="13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1‑800‑772‑1213. TTY users should call 1‑800‑325‑0778. </a:t>
                      </a:r>
                    </a:p>
                    <a:p>
                      <a:r>
                        <a:rPr lang="en-US" sz="1300" b="1" dirty="0" smtClean="0">
                          <a:hlinkClick r:id="rId5"/>
                        </a:rPr>
                        <a:t>socialsecurity.gov</a:t>
                      </a:r>
                      <a:endParaRPr lang="en-US" sz="1300" b="1" dirty="0" smtClean="0"/>
                    </a:p>
                    <a:p>
                      <a:endParaRPr lang="en-US" sz="1300" b="1" dirty="0" smtClean="0"/>
                    </a:p>
                    <a:p>
                      <a:r>
                        <a:rPr lang="en-US" sz="1300" b="1" dirty="0" smtClean="0"/>
                        <a:t>Railroad Retirement Board</a:t>
                      </a:r>
                    </a:p>
                    <a:p>
                      <a:r>
                        <a:rPr lang="en-US" sz="1300" dirty="0" smtClean="0"/>
                        <a:t>1-877-772-5772. </a:t>
                      </a:r>
                      <a:r>
                        <a:rPr lang="en-US" sz="1300" b="0" dirty="0" smtClean="0"/>
                        <a:t>TTY users should call 1-312-751-4701.</a:t>
                      </a:r>
                      <a:endParaRPr lang="en-US" sz="1300" b="1" dirty="0" smtClean="0"/>
                    </a:p>
                    <a:p>
                      <a:r>
                        <a:rPr lang="en-US" sz="1300" b="0" dirty="0" smtClean="0">
                          <a:hlinkClick r:id="rId6"/>
                        </a:rPr>
                        <a:t>RRB.gov</a:t>
                      </a:r>
                      <a:r>
                        <a:rPr lang="en-US" sz="1300" b="0" dirty="0" smtClean="0"/>
                        <a:t> </a:t>
                      </a:r>
                      <a:endParaRPr lang="en-US" sz="1300" b="1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3"/>
                        </a:buClr>
                        <a:buSzTx/>
                        <a:buFont typeface="Wingdings 2"/>
                        <a:buNone/>
                        <a:tabLst/>
                        <a:defRPr/>
                      </a:pPr>
                      <a:endParaRPr lang="en-US" sz="1300" kern="1200" spc="-80" baseline="0" dirty="0" smtClean="0"/>
                    </a:p>
                  </a:txBody>
                  <a:tcPr marL="69636" marR="69636" marT="47527" marB="47527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300" b="1" u="sng" dirty="0" smtClean="0"/>
                        <a:t>Manuals/Guidance (continued)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2015 Medicare Marketing Guidelines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u="sng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Calibri"/>
                          <a:cs typeface="Times New Roman"/>
                          <a:hlinkClick r:id="rId7"/>
                        </a:rPr>
                        <a:t>CMS.gov/Regulations-and-Guidance/Guidance/Manuals/Downloads/mc86c03.pdf</a:t>
                      </a:r>
                      <a:endParaRPr lang="en-US" sz="13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Medicare Managed Care Manual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u="sng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Calibri"/>
                          <a:cs typeface="Times New Roman"/>
                          <a:hlinkClick r:id="rId8"/>
                        </a:rPr>
                        <a:t>CMS.gov/Regulations-and-Guidance/Guidance/Manuals/Internet-Only-Manuals-IOMs-Items/CMS019326.html</a:t>
                      </a:r>
                      <a:endParaRPr lang="en-US" sz="13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buNone/>
                      </a:pPr>
                      <a:r>
                        <a:rPr lang="en-US" sz="1300" b="1" dirty="0" smtClean="0"/>
                        <a:t>State Health Insurance Assistance Programs </a:t>
                      </a:r>
                      <a:r>
                        <a:rPr lang="en-US" sz="1300" dirty="0" smtClean="0"/>
                        <a:t>For telephone numbers </a:t>
                      </a:r>
                      <a:r>
                        <a:rPr lang="en-US" sz="1300" baseline="0" dirty="0" smtClean="0"/>
                        <a:t>call </a:t>
                      </a:r>
                      <a:r>
                        <a:rPr lang="en-US" sz="1300" dirty="0" smtClean="0"/>
                        <a:t>CMS</a:t>
                      </a:r>
                    </a:p>
                    <a:p>
                      <a:pPr>
                        <a:buNone/>
                      </a:pPr>
                      <a:r>
                        <a:rPr lang="en-US" sz="1300" dirty="0" smtClean="0"/>
                        <a:t>1-800-MEDICARE (1-800-633-4227). TTY users should call 1-877-486-2048.</a:t>
                      </a:r>
                    </a:p>
                    <a:p>
                      <a:pPr>
                        <a:buNone/>
                      </a:pPr>
                      <a:endParaRPr lang="en-US" sz="1300" dirty="0" smtClean="0"/>
                    </a:p>
                    <a:p>
                      <a:r>
                        <a:rPr lang="en-US" sz="1300" b="1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Affordable Care Act </a:t>
                      </a:r>
                      <a:endParaRPr lang="en-US" sz="1300" b="1" u="non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3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9"/>
                        </a:rPr>
                        <a:t>HealthCare.gov/law/full/index.htm</a:t>
                      </a:r>
                      <a:endParaRPr lang="en-US" sz="1300" u="sng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9636" marR="69636" marT="47527" marB="47527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“Medicare &amp; You Handbook”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CMS Product No. 10050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“Have You Done Your Yearly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Medicare Plan Review?” </a:t>
                      </a:r>
                      <a:endParaRPr kumimoji="0" lang="en-US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CMS Product No. 11220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“Medicare Supplement Insurance, Getting Started”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CMS Product No. 11575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“Your Guide to Medicare Private Fee-for-Service Plans” </a:t>
                      </a:r>
                      <a:endParaRPr kumimoji="0" lang="en-US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CMS Product No. 10144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“Understanding Medicare Enrollment Periods”</a:t>
                      </a:r>
                      <a:r>
                        <a:rPr kumimoji="0" lang="en-US" sz="13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en-US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CMS Product No. 11219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“Your Guide to Medicare Savings Account Plans”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CMS Product No. 11206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“Your Guide to Special Needs Plans”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CMS Product No. 11302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 access these products</a:t>
                      </a:r>
                      <a:endParaRPr kumimoji="0" lang="en-US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View and order single copies at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3"/>
                        </a:rPr>
                        <a:t>Medicare.gov</a:t>
                      </a:r>
                      <a:r>
                        <a:rPr kumimoji="0" lang="en-US" sz="13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/publications.</a:t>
                      </a:r>
                      <a:endParaRPr kumimoji="0" lang="en-US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Order multiple copies (partners only) at </a:t>
                      </a:r>
                      <a:r>
                        <a:rPr kumimoji="0" lang="en-US" sz="13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productordering.cms.hhs.gov</a:t>
                      </a:r>
                      <a:r>
                        <a:rPr kumimoji="0" lang="en-US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 You must register your organization.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1300" dirty="0" smtClean="0"/>
                    </a:p>
                  </a:txBody>
                  <a:tcPr marL="69636" marR="69636" marT="47527" marB="47527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5120" y="26090"/>
            <a:ext cx="6675812" cy="650176"/>
          </a:xfrm>
          <a:prstGeom prst="rect">
            <a:avLst/>
          </a:prstGeom>
          <a:noFill/>
        </p:spPr>
        <p:txBody>
          <a:bodyPr wrap="square" lIns="95250" tIns="47624" rIns="95250" bIns="47624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ea typeface="ＭＳ Ｐゴシック"/>
              </a:rPr>
              <a:t>Medicare Advantage and Other Medicare Plans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pitchFamily="34" charset="0"/>
                <a:ea typeface="ＭＳ Ｐゴシック"/>
              </a:rPr>
              <a:t>Resource Guide</a:t>
            </a:r>
          </a:p>
        </p:txBody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E756C9-CD94-4B89-9ABD-F9ADC3002E16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Notes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051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mailto:training@cms.hhs.gov" TargetMode="External"/><Relationship Id="rId2" Type="http://schemas.openxmlformats.org/officeDocument/2006/relationships/hyperlink" Target="http://cms.gov/Outreach-and-Education/Training/CMSNationalTrainingProgram/" TargetMode="External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D83F-1296-4F05-B0C0-D96BB9917D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6685-DBF6-4C41-A0CC-AA9EA7A85A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368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791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015 Cov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7"/>
          <p:cNvSpPr>
            <a:spLocks noGrp="1"/>
          </p:cNvSpPr>
          <p:nvPr>
            <p:ph type="title" hasCustomPrompt="1"/>
          </p:nvPr>
        </p:nvSpPr>
        <p:spPr>
          <a:xfrm>
            <a:off x="0" y="1371600"/>
            <a:ext cx="9144000" cy="1066800"/>
          </a:xfrm>
          <a:solidFill>
            <a:srgbClr val="084A9C"/>
          </a:solidFill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2015 National Training Program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prstClr val="black"/>
              </a:solidFill>
              <a:ea typeface="ＭＳ Ｐゴシック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5" y="228600"/>
            <a:ext cx="2652325" cy="914400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Module #</a:t>
            </a:r>
            <a:endParaRPr lang="en-US" sz="2800" b="0" i="1" dirty="0" smtClean="0">
              <a:solidFill>
                <a:srgbClr val="084A9C"/>
              </a:solidFill>
            </a:endParaRP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8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Module Name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391400" y="5943600"/>
            <a:ext cx="1447800" cy="457200"/>
          </a:xfrm>
        </p:spPr>
        <p:txBody>
          <a:bodyPr>
            <a:normAutofit/>
          </a:bodyPr>
          <a:lstStyle>
            <a:lvl1pPr marL="0" marR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95" y="2846387"/>
            <a:ext cx="5224463" cy="355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9130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015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>
            <a:lvl1pPr>
              <a:spcBef>
                <a:spcPts val="600"/>
              </a:spcBef>
              <a:defRPr sz="3200"/>
            </a:lvl1pPr>
            <a:lvl2pPr>
              <a:spcBef>
                <a:spcPts val="600"/>
              </a:spcBef>
              <a:defRPr sz="2800"/>
            </a:lvl2pPr>
            <a:lvl3pPr>
              <a:spcBef>
                <a:spcPts val="600"/>
              </a:spcBef>
              <a:defRPr sz="2800"/>
            </a:lvl3pPr>
            <a:lvl4pPr>
              <a:spcBef>
                <a:spcPts val="600"/>
              </a:spcBef>
              <a:buSzPct val="50000"/>
              <a:defRPr sz="2800"/>
            </a:lvl4pPr>
            <a:lvl5pPr>
              <a:spcBef>
                <a:spcPts val="600"/>
              </a:spcBef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40475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</a:rPr>
              <a:t>February 2, 2016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0800" y="6340475"/>
            <a:ext cx="39624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algn="ctr"/>
            <a:r>
              <a:rPr lang="en-US" dirty="0" smtClean="0">
                <a:solidFill>
                  <a:prstClr val="black"/>
                </a:solidFill>
              </a:rPr>
              <a:t>Medicare Advantage and Other Medicare Plans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40475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algn="r"/>
            <a:fld id="{78C0CC3C-85F1-4D86-9B70-8D9F8B17F046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239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15 Two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12900"/>
            <a:ext cx="4038600" cy="4648200"/>
          </a:xfrm>
          <a:ln>
            <a:noFill/>
          </a:ln>
        </p:spPr>
        <p:txBody>
          <a:bodyPr/>
          <a:lstStyle>
            <a:lvl1pPr>
              <a:buClrTx/>
              <a:defRPr sz="2600" b="1"/>
            </a:lvl1pPr>
            <a:lvl2pPr>
              <a:defRPr sz="2400" b="0"/>
            </a:lvl2pPr>
            <a:lvl3pPr>
              <a:defRPr sz="2400" b="0"/>
            </a:lvl3pPr>
            <a:lvl4pPr>
              <a:defRPr sz="2400" b="0"/>
            </a:lvl4pPr>
            <a:lvl5pPr>
              <a:defRPr sz="24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12900"/>
            <a:ext cx="3962400" cy="4648200"/>
          </a:xfrm>
          <a:ln>
            <a:noFill/>
          </a:ln>
        </p:spPr>
        <p:txBody>
          <a:bodyPr/>
          <a:lstStyle>
            <a:lvl1pPr>
              <a:buClrTx/>
              <a:defRPr sz="2600" b="1"/>
            </a:lvl1pPr>
            <a:lvl2pPr>
              <a:defRPr sz="2400" b="0"/>
            </a:lvl2pPr>
            <a:lvl3pPr>
              <a:defRPr sz="2400" b="0"/>
            </a:lvl3pPr>
            <a:lvl4pPr>
              <a:defRPr sz="2400" b="0"/>
            </a:lvl4pPr>
            <a:lvl5pPr>
              <a:defRPr sz="24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8621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40475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</a:rPr>
              <a:t>February 2, 2016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0800" y="6340475"/>
            <a:ext cx="39624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algn="ctr"/>
            <a:r>
              <a:rPr lang="en-US" dirty="0" smtClean="0">
                <a:solidFill>
                  <a:prstClr val="black"/>
                </a:solidFill>
              </a:rPr>
              <a:t>Medicare Advantage and Other Medicare Plans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40475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 algn="r"/>
            <a:fld id="{78C0CC3C-85F1-4D86-9B70-8D9F8B17F046}" type="slidenum">
              <a:rPr lang="en-US" smtClean="0">
                <a:solidFill>
                  <a:prstClr val="black"/>
                </a:solidFill>
              </a:rPr>
              <a:pPr algn="r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632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/>
                </a:solidFill>
              </a:rPr>
              <a:t>Medicare Rights and Protections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8DABA-466B-4F76-A8BC-47294DB8D50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1"/>
          <p:cNvSpPr txBox="1">
            <a:spLocks/>
          </p:cNvSpPr>
          <p:nvPr userDrawn="1"/>
        </p:nvSpPr>
        <p:spPr>
          <a:xfrm>
            <a:off x="3810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05/01/2105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176582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015 Lessons &amp; Objective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-30126"/>
            <a:ext cx="9144000" cy="1069430"/>
          </a:xfrm>
        </p:spPr>
        <p:txBody>
          <a:bodyPr>
            <a:normAutofit/>
          </a:bodyPr>
          <a:lstStyle>
            <a:lvl1pPr>
              <a:defRPr sz="36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CMS National Training Program (NTP)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4525963"/>
          </a:xfrm>
        </p:spPr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To view all available NTP materials,</a:t>
            </a:r>
          </a:p>
          <a:p>
            <a:pPr marL="0" indent="0" algn="ctr">
              <a:buNone/>
            </a:pPr>
            <a:r>
              <a:rPr lang="en-US" dirty="0" smtClean="0"/>
              <a:t> or to subscribe to our email list, visit </a:t>
            </a:r>
            <a:r>
              <a:rPr lang="en-US" dirty="0" smtClean="0">
                <a:hlinkClick r:id="rId2"/>
              </a:rPr>
              <a:t>CMS.gov/outreach-and-education/training/</a:t>
            </a:r>
            <a:r>
              <a:rPr lang="en-US" dirty="0" err="1" smtClean="0">
                <a:hlinkClick r:id="rId2"/>
              </a:rPr>
              <a:t>cmsnationaltrainingprogram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For questions about training products email </a:t>
            </a:r>
            <a:r>
              <a:rPr lang="en-US" dirty="0" smtClean="0">
                <a:hlinkClick r:id="rId3"/>
              </a:rPr>
              <a:t>training@cms.hhs.gov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270772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8785"/>
            <a:ext cx="9144000" cy="1011417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D83F-1296-4F05-B0C0-D96BB9917D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6685-DBF6-4C41-A0CC-AA9EA7A85A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945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D83F-1296-4F05-B0C0-D96BB9917D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6685-DBF6-4C41-A0CC-AA9EA7A85A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899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82022"/>
            <a:ext cx="3886200" cy="499494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82022"/>
            <a:ext cx="3886200" cy="499494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D83F-1296-4F05-B0C0-D96BB9917D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6685-DBF6-4C41-A0CC-AA9EA7A85A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681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D83F-1296-4F05-B0C0-D96BB9917D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6685-DBF6-4C41-A0CC-AA9EA7A85A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385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8785"/>
            <a:ext cx="9144000" cy="1011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D83F-1296-4F05-B0C0-D96BB9917D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6685-DBF6-4C41-A0CC-AA9EA7A85A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402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D83F-1296-4F05-B0C0-D96BB9917D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6685-DBF6-4C41-A0CC-AA9EA7A85A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513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D83F-1296-4F05-B0C0-D96BB9917D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6685-DBF6-4C41-A0CC-AA9EA7A85A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948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D83F-1296-4F05-B0C0-D96BB9917D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A6685-DBF6-4C41-A0CC-AA9EA7A85A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242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.jpe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 l="-17000" t="-6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-8785"/>
            <a:ext cx="7886700" cy="10114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30970"/>
            <a:ext cx="7886700" cy="50459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ED83F-1296-4F05-B0C0-D96BB9917D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02/19/2016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A6685-DBF6-4C41-A0CC-AA9EA7A85A2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0574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ctr" defTabSz="51435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199133" indent="-199133" algn="l" defTabSz="514350" rtl="0" eaLnBrk="1" latinLnBrk="0" hangingPunct="1">
        <a:lnSpc>
          <a:spcPct val="100000"/>
        </a:lnSpc>
        <a:spcBef>
          <a:spcPts val="338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50937" indent="-128588" algn="l" defTabSz="514350" rtl="0" eaLnBrk="1" latinLnBrk="0" hangingPunct="1">
        <a:lnSpc>
          <a:spcPct val="100000"/>
        </a:lnSpc>
        <a:spcBef>
          <a:spcPts val="338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479525" indent="-126802" algn="l" defTabSz="514350" rtl="0" eaLnBrk="1" latinLnBrk="0" hangingPunct="1">
        <a:lnSpc>
          <a:spcPct val="100000"/>
        </a:lnSpc>
        <a:spcBef>
          <a:spcPts val="338"/>
        </a:spcBef>
        <a:buSzPct val="50000"/>
        <a:buFont typeface="Wingdings" panose="05000000000000000000" pitchFamily="2" charset="2"/>
        <a:buChar char="q"/>
        <a:defRPr sz="210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indent="198239" algn="l" defTabSz="514350" rtl="0" eaLnBrk="1" latinLnBrk="0" hangingPunct="1">
        <a:lnSpc>
          <a:spcPct val="100000"/>
        </a:lnSpc>
        <a:spcBef>
          <a:spcPts val="338"/>
        </a:spcBef>
        <a:buFont typeface="Calibri" panose="020F0502020204030204" pitchFamily="34" charset="0"/>
        <a:buChar char="–"/>
        <a:defRPr sz="180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865287" indent="-151805" algn="l" defTabSz="514350" rtl="0" eaLnBrk="1" latinLnBrk="0" hangingPunct="1">
        <a:lnSpc>
          <a:spcPct val="100000"/>
        </a:lnSpc>
        <a:spcBef>
          <a:spcPts val="338"/>
        </a:spcBef>
        <a:buFont typeface="Arial" panose="020B0604020202020204" pitchFamily="34" charset="0"/>
        <a:buChar char="•"/>
        <a:defRPr sz="180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6987" y="2796403"/>
            <a:ext cx="3348364" cy="3380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05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 algn="ctr" defTabSz="514350" rtl="0" eaLnBrk="1" latinLnBrk="0" hangingPunct="1">
        <a:lnSpc>
          <a:spcPct val="90000"/>
        </a:lnSpc>
        <a:spcBef>
          <a:spcPct val="0"/>
        </a:spcBef>
        <a:buNone/>
        <a:defRPr sz="2475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None/>
        <a:defRPr sz="1575" b="1" kern="1200">
          <a:solidFill>
            <a:srgbClr val="084A9C"/>
          </a:solidFill>
          <a:latin typeface="+mn-lt"/>
          <a:ea typeface="+mn-ea"/>
          <a:cs typeface="+mn-cs"/>
        </a:defRPr>
      </a:lvl1pPr>
      <a:lvl2pPr marL="257175" indent="0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40475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  <a:ea typeface="ＭＳ Ｐゴシック"/>
              </a:rPr>
              <a:t>February 2, 2016</a:t>
            </a:r>
            <a:endParaRPr 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0800" y="6340475"/>
            <a:ext cx="39624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 algn="ctr"/>
            <a:r>
              <a:rPr lang="en-US" dirty="0" smtClean="0">
                <a:solidFill>
                  <a:prstClr val="black"/>
                </a:solidFill>
                <a:ea typeface="ＭＳ Ｐゴシック"/>
              </a:rPr>
              <a:t>Medicare Advantage and Other Medicare Plans</a:t>
            </a:r>
            <a:endParaRPr 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40475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 algn="r"/>
            <a:fld id="{78C0CC3C-85F1-4D86-9B70-8D9F8B17F046}" type="slidenum">
              <a:rPr lang="en-US" smtClean="0">
                <a:solidFill>
                  <a:prstClr val="black"/>
                </a:solidFill>
                <a:ea typeface="ＭＳ Ｐゴシック"/>
              </a:rPr>
              <a:pPr algn="r"/>
              <a:t>‹#›</a:t>
            </a:fld>
            <a:endParaRPr lang="en-US" dirty="0">
              <a:solidFill>
                <a:prstClr val="black"/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697337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600" b="1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760" indent="-365760" algn="l" defTabSz="914400" rtl="0" eaLnBrk="1" latinLnBrk="0" hangingPunct="1">
        <a:spcBef>
          <a:spcPts val="6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ts val="600"/>
        </a:spcBef>
        <a:buFont typeface="Arial" pitchFamily="34" charset="0"/>
        <a:buChar char="•"/>
        <a:defRPr sz="24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indent="-365760" algn="l" defTabSz="914400" rtl="0" eaLnBrk="1" latinLnBrk="0" hangingPunct="1">
        <a:spcBef>
          <a:spcPts val="600"/>
        </a:spcBef>
        <a:buSzPct val="50000"/>
        <a:buFont typeface="Wingdings" pitchFamily="2" charset="2"/>
        <a:buChar char="q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40" indent="-365760" algn="l" defTabSz="914400" rtl="0" eaLnBrk="1" latinLnBrk="0" hangingPunct="1">
        <a:spcBef>
          <a:spcPct val="20000"/>
        </a:spcBef>
        <a:buSzPct val="50000"/>
        <a:buFont typeface="Courier New" panose="02070309020205020404" pitchFamily="49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365760" algn="l" defTabSz="914400" rtl="0" eaLnBrk="1" latinLnBrk="0" hangingPunct="1">
        <a:spcBef>
          <a:spcPts val="600"/>
        </a:spcBef>
        <a:buSzPct val="50000"/>
        <a:buFont typeface="Calibri" panose="020F0502020204030204" pitchFamily="34" charset="0"/>
        <a:buChar char="‒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85" y="0"/>
            <a:ext cx="9164583" cy="1140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35197"/>
            <a:ext cx="9144000" cy="10694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  <a:ea typeface="ＭＳ Ｐゴシック"/>
              </a:rPr>
              <a:t>Date</a:t>
            </a:r>
            <a:endParaRPr 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0800" y="6340475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  <a:ea typeface="ＭＳ Ｐゴシック"/>
              </a:rPr>
              <a:t>Title</a:t>
            </a:r>
            <a:endParaRPr 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404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8C0CC3C-85F1-4D86-9B70-8D9F8B17F046}" type="slidenum">
              <a:rPr lang="en-US" smtClean="0">
                <a:solidFill>
                  <a:prstClr val="black"/>
                </a:solidFill>
                <a:ea typeface="ＭＳ Ｐゴシック"/>
              </a:rPr>
              <a:pPr/>
              <a:t>‹#›</a:t>
            </a:fld>
            <a:endParaRPr lang="en-US" dirty="0">
              <a:solidFill>
                <a:prstClr val="black"/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77685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600"/>
        </a:spcBef>
        <a:buFont typeface="Wingdings" panose="05000000000000000000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95325" indent="-238125" algn="l" defTabSz="914400" rtl="0" eaLnBrk="1" latinLnBrk="0" hangingPunct="1">
        <a:spcBef>
          <a:spcPts val="6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025525" indent="-347472" algn="l" defTabSz="914400" rtl="0" eaLnBrk="1" latinLnBrk="0" hangingPunct="1">
        <a:spcBef>
          <a:spcPts val="600"/>
        </a:spcBef>
        <a:buSzPct val="50000"/>
        <a:buFont typeface="Wingdings" panose="05000000000000000000" pitchFamily="2" charset="2"/>
        <a:buChar char="q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34950" algn="l" defTabSz="914400" rtl="0" eaLnBrk="1" latinLnBrk="0" hangingPunct="1">
        <a:spcBef>
          <a:spcPct val="20000"/>
        </a:spcBef>
        <a:buSzPct val="50000"/>
        <a:buFont typeface="Courier New" panose="02070309020205020404" pitchFamily="49" charset="0"/>
        <a:buChar char="o"/>
        <a:tabLst>
          <a:tab pos="1198563" algn="l"/>
        </a:tabLst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500" indent="-342900" algn="l" defTabSz="914400" rtl="0" eaLnBrk="1" latinLnBrk="0" hangingPunct="1">
        <a:spcBef>
          <a:spcPts val="600"/>
        </a:spcBef>
        <a:buSzPct val="50000"/>
        <a:buFont typeface="Calibri" panose="020F0502020204030204" pitchFamily="34" charset="0"/>
        <a:buChar char="‒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ms.gov/Regulations-and-Guidance/Guidance/Manuals/Internet-Only-Manuals-IOMs-Items/CMS019326.html" TargetMode="External"/><Relationship Id="rId3" Type="http://schemas.openxmlformats.org/officeDocument/2006/relationships/notesSlide" Target="../notesSlides/notesSlide5.xml"/><Relationship Id="rId7" Type="http://schemas.openxmlformats.org/officeDocument/2006/relationships/hyperlink" Target="http://www.rrb.gov/" TargetMode="Externa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6" Type="http://schemas.openxmlformats.org/officeDocument/2006/relationships/hyperlink" Target="http://www.socialsecurity.gov/" TargetMode="External"/><Relationship Id="rId5" Type="http://schemas.openxmlformats.org/officeDocument/2006/relationships/hyperlink" Target="http://www.cms.gov/" TargetMode="External"/><Relationship Id="rId4" Type="http://schemas.openxmlformats.org/officeDocument/2006/relationships/hyperlink" Target="http://www.medicare.gov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ms.gov/Outreach-and-Education/Training/CMSNationalTrainingProgram/index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hyperlink" Target="mailto:training@cms.hhs.g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 hidden="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Medicare Advantage Plans Voluntary Disenrollment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8680" y="3475038"/>
            <a:ext cx="3703320" cy="1655762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Medicare Advantage Plans </a:t>
            </a:r>
          </a:p>
          <a:p>
            <a:pPr algn="l"/>
            <a:endParaRPr lang="en-US" sz="2000" dirty="0" smtClean="0"/>
          </a:p>
          <a:p>
            <a:pPr algn="l"/>
            <a:r>
              <a:rPr lang="en-US" sz="2000" dirty="0" smtClean="0"/>
              <a:t>Voluntary Disenrollment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January 1 – February 14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29285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When You Can Leave </a:t>
            </a:r>
            <a:br>
              <a:rPr lang="en-US" sz="3600" dirty="0"/>
            </a:br>
            <a:r>
              <a:rPr lang="en-US" sz="3600" dirty="0"/>
              <a:t>Medicare Advantage Plans</a:t>
            </a:r>
          </a:p>
        </p:txBody>
      </p:sp>
      <p:graphicFrame>
        <p:nvGraphicFramePr>
          <p:cNvPr id="9" name="Content Placeholder 6" descr="The contents of this table are provided in the speaker's notes." title="Table describing when you can leave a Medicare Advantage Plan"/>
          <p:cNvGraphicFramePr>
            <a:graphicFrameLocks/>
          </p:cNvGraphicFramePr>
          <p:nvPr>
            <p:extLst/>
          </p:nvPr>
        </p:nvGraphicFramePr>
        <p:xfrm>
          <a:off x="0" y="1295400"/>
          <a:ext cx="9144000" cy="5105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707"/>
                <a:gridCol w="7061293"/>
              </a:tblGrid>
              <a:tr h="5105400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Jan</a:t>
                      </a:r>
                      <a:r>
                        <a:rPr lang="en-US" sz="2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uary</a:t>
                      </a:r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 – Feb</a:t>
                      </a:r>
                      <a:r>
                        <a:rPr lang="en-US" sz="2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ruary</a:t>
                      </a:r>
                      <a:r>
                        <a:rPr lang="en-US" sz="2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14</a:t>
                      </a: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/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dirty="0" smtClean="0"/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/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344488" marR="0" lvl="0" indent="-34448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You can leave a Medicare Advantage (MA) Plan</a:t>
                      </a:r>
                    </a:p>
                    <a:p>
                      <a:pPr marL="344488" indent="-344488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Wingdings" pitchFamily="2" charset="2"/>
                        <a:buChar char="§"/>
                      </a:pPr>
                      <a:r>
                        <a:rPr lang="en-US" sz="28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Switch to Original Medicare</a:t>
                      </a:r>
                    </a:p>
                    <a:p>
                      <a:pPr marL="625475" lvl="0" indent="-288925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Coverage begins first day of month after switch </a:t>
                      </a:r>
                    </a:p>
                    <a:p>
                      <a:pPr marL="625475" lvl="0" indent="-288925" algn="l" defTabSz="914400" rtl="0" eaLnBrk="1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buFont typeface="Arial" pitchFamily="34" charset="0"/>
                        <a:buChar char="•"/>
                      </a:pPr>
                      <a:r>
                        <a:rPr lang="en-US" sz="2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May join Part D Plan</a:t>
                      </a:r>
                    </a:p>
                    <a:p>
                      <a:pPr marL="914400" marR="0" lvl="3" indent="-28892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Char char="q"/>
                        <a:tabLst/>
                        <a:defRPr/>
                      </a:pPr>
                      <a:r>
                        <a:rPr kumimoji="0" lang="en-US" sz="2400" b="0" i="0" u="none" strike="noStrike" kern="1200" cap="none" spc="-20" normalizeH="0" baseline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Drug coverage begins first day of month after plan gets enrollment</a:t>
                      </a:r>
                    </a:p>
                    <a:p>
                      <a:pPr marL="347472" marR="0" lvl="1" indent="-347472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May not join another MA Plan during this period</a:t>
                      </a:r>
                    </a:p>
                    <a:p>
                      <a:pPr marL="347472" marR="0" lvl="1" indent="-347472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May be able to buy a Medicare Supplement Insurance (Medigap) policy</a:t>
                      </a:r>
                      <a:endParaRPr lang="en-US" sz="25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4294967295"/>
          </p:nvPr>
        </p:nvSpPr>
        <p:spPr>
          <a:xfrm>
            <a:off x="457200" y="6340475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February 2, 2016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590800" y="6340475"/>
            <a:ext cx="3962400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Medicare Advantage Plan Disenrollment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40475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78C0CC3C-85F1-4D86-9B70-8D9F8B17F046}" type="slidenum">
              <a:rPr lang="en-US" sz="1100" smtClean="0">
                <a:solidFill>
                  <a:prstClr val="black"/>
                </a:solidFill>
              </a:rPr>
              <a:pPr algn="r"/>
              <a:t>2</a:t>
            </a:fld>
            <a:endParaRPr lang="en-US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79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/>
            <a:r>
              <a:rPr lang="en-US" sz="3600" dirty="0"/>
              <a:t>Medicare Advantage Trial Rights and Medigap 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>
          <a:xfrm>
            <a:off x="628649" y="1294480"/>
            <a:ext cx="8235951" cy="5045995"/>
          </a:xfrm>
        </p:spPr>
        <p:txBody>
          <a:bodyPr>
            <a:normAutofit/>
          </a:bodyPr>
          <a:lstStyle/>
          <a:p>
            <a:pPr marL="347663" indent="-347663" eaLnBrk="1" hangingPunct="1">
              <a:buFont typeface="Wingdings" pitchFamily="2" charset="2"/>
              <a:buChar char="§"/>
            </a:pPr>
            <a:r>
              <a:rPr lang="en-US" sz="3000" dirty="0" smtClean="0"/>
              <a:t>Special Medigap rights for people who join a Medicare Advantage Plan for the first time </a:t>
            </a:r>
          </a:p>
          <a:p>
            <a:pPr marL="640080" lvl="1" indent="-274320"/>
            <a:r>
              <a:rPr lang="en-US" sz="2800" dirty="0"/>
              <a:t>When first eligible at 65 or</a:t>
            </a:r>
          </a:p>
          <a:p>
            <a:pPr marL="640080" lvl="1" indent="-274320"/>
            <a:r>
              <a:rPr lang="en-US" sz="2800" dirty="0"/>
              <a:t>Leave Original Medicare and drop a Medigap policy</a:t>
            </a:r>
          </a:p>
          <a:p>
            <a:pPr marL="347663" indent="-347663"/>
            <a:r>
              <a:rPr lang="en-US" sz="3000" dirty="0"/>
              <a:t>Can disenroll during the first 12 months</a:t>
            </a:r>
          </a:p>
          <a:p>
            <a:pPr marL="640080" lvl="1" indent="-274320"/>
            <a:r>
              <a:rPr lang="en-US" sz="2800" dirty="0"/>
              <a:t>Return to Original Medicare</a:t>
            </a:r>
          </a:p>
          <a:p>
            <a:pPr marL="640080" lvl="1" indent="-274320"/>
            <a:r>
              <a:rPr lang="en-US" sz="2800" dirty="0"/>
              <a:t>Have guaranteed issue rights for </a:t>
            </a:r>
            <a:r>
              <a:rPr lang="en-US" sz="2800" dirty="0" smtClean="0"/>
              <a:t>Medigap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457200" y="6340475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February 2, 2016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590800" y="6340475"/>
            <a:ext cx="3962400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Medicare Advantage Plan Disenrollment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40475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78C0CC3C-85F1-4D86-9B70-8D9F8B17F046}" type="slidenum">
              <a:rPr lang="en-US" sz="1100">
                <a:solidFill>
                  <a:prstClr val="black"/>
                </a:solidFill>
              </a:rPr>
              <a:pPr algn="r"/>
              <a:t>3</a:t>
            </a:fld>
            <a:endParaRPr lang="en-US" sz="1100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62513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When You Can Join or Switch MA Plans</a:t>
            </a:r>
          </a:p>
        </p:txBody>
      </p:sp>
      <p:graphicFrame>
        <p:nvGraphicFramePr>
          <p:cNvPr id="6" name="Table 5" descr="The contents of this table are provided in the speaker's notes." title="Table of 5 Star Special Enrollment Period feature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911377"/>
              </p:ext>
            </p:extLst>
          </p:nvPr>
        </p:nvGraphicFramePr>
        <p:xfrm>
          <a:off x="0" y="1295400"/>
          <a:ext cx="91440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6934200"/>
              </a:tblGrid>
              <a:tr h="5029200"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  <a:cs typeface="Arial" charset="0"/>
                        </a:rPr>
                        <a:t>5-Star Special Enrollment Period (SEP)</a:t>
                      </a:r>
                      <a:endParaRPr lang="en-US" sz="2400" b="1" kern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288925" marR="0" lvl="2" indent="-288925" algn="l" defTabSz="914400" rtl="0" eaLnBrk="1" fontAlgn="auto" latinLnBrk="0" hangingPunct="1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Can enroll in 5-star Medicare Advantage (MA), Prescription Drug Plan (PDP), Medicare Advantage Plan with prescription drug coverage (MA-PD), or Cost Plan </a:t>
                      </a:r>
                    </a:p>
                    <a:p>
                      <a:pPr marL="288925" marR="0" lvl="2" indent="-288925" algn="l" defTabSz="914400" rtl="0" eaLnBrk="1" fontAlgn="auto" latinLnBrk="0" hangingPunct="1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Enroll once per year from December 8, 2015–November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</a:rPr>
                        <a:t> 30, 2016</a:t>
                      </a:r>
                      <a:endParaRPr lang="en-US" sz="24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8925" marR="0" lvl="2" indent="-288925" algn="l" defTabSz="914400" rtl="0" eaLnBrk="1" fontAlgn="auto" latinLnBrk="0" hangingPunct="1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New plan starts first day of month after enrolled </a:t>
                      </a:r>
                    </a:p>
                    <a:p>
                      <a:pPr marL="288925" marR="0" lvl="2" indent="-288925" algn="l" defTabSz="914400" rtl="0" eaLnBrk="1" fontAlgn="auto" latinLnBrk="0" hangingPunct="1">
                        <a:lnSpc>
                          <a:spcPts val="3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Star ratings given once per year</a:t>
                      </a:r>
                    </a:p>
                    <a:p>
                      <a:pPr marL="625475" marR="0" lvl="1" indent="-2889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Ratings assigned in October and effective January 1st</a:t>
                      </a:r>
                    </a:p>
                    <a:p>
                      <a:pPr marL="625475" marR="0" lvl="1" indent="-288925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en-US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Use Medicare Plan Finder to see star ratings</a:t>
                      </a:r>
                    </a:p>
                    <a:p>
                      <a:pPr marL="914400" marR="0" lvl="3" indent="-288925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ct val="50000"/>
                        <a:buFont typeface="Wingdings" pitchFamily="2" charset="2"/>
                        <a:buChar char="q"/>
                        <a:tabLst/>
                        <a:defRPr/>
                      </a:pPr>
                      <a:r>
                        <a:rPr kumimoji="0" lang="en-US" sz="2400" b="0" i="0" u="none" strike="noStrike" kern="1200" cap="none" spc="-2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Look at Overall Plan Rating to find eligible 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plans</a:t>
                      </a:r>
                    </a:p>
                  </a:txBody>
                  <a:tcP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457200" y="6340475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February 2, 2016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590800" y="6340475"/>
            <a:ext cx="3962400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Medicare Advantage Plan Disenrollment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40475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78C0CC3C-85F1-4D86-9B70-8D9F8B17F046}" type="slidenum">
              <a:rPr lang="en-US" sz="1100">
                <a:solidFill>
                  <a:prstClr val="black"/>
                </a:solidFill>
              </a:rPr>
              <a:pPr algn="r"/>
              <a:t>4</a:t>
            </a:fld>
            <a:endParaRPr lang="en-US" sz="1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76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3742"/>
            <a:ext cx="9144000" cy="1143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200" dirty="0" smtClean="0">
                <a:latin typeface="+mn-lt"/>
              </a:rPr>
              <a:t>Resource </a:t>
            </a:r>
            <a:r>
              <a:rPr lang="en-US" sz="3200" dirty="0">
                <a:latin typeface="+mn-lt"/>
              </a:rPr>
              <a:t>Guide</a:t>
            </a:r>
          </a:p>
        </p:txBody>
      </p:sp>
      <p:graphicFrame>
        <p:nvGraphicFramePr>
          <p:cNvPr id="6" name="Content Placeholder 5" descr="Resources&#10;Medicare Products&#10;www.medicare.gov&#10;1-800-MEDICARE (1-800-633-4227)&#10;(TTY users should call 1-877-466-2048)&#10;Prescription Drug Benefit Manual&#10;http://www.cms.gov/Medicare/Prescription-Drug-Coverage/PrescriptionDrugCovContra/&#10;PartDManuals.html&#10;PDP Enrollment and Disenrollment Guidance&#10;http://www.cms.gov/Medicare/Eligibility-and-Enrollment/MedicarePresDrugEligEnrol/index.html&#10;Local State Health Insurance Programs&#10;www.medicare.gov/contacts&#10;Centers for Medicare &amp; Medicaid Services&#10;www.cms.gov&#10;Social Security &#10;1-800-772-1213&#10;www.socialsecurity.gov&#10;Medicare’s Limited Income NET Program&#10;1-800-783-1307 or 1-877-801-0369 (TTY)&#10;e-mail : MedicareLINET@cms.hhs.gov &#10;Affordable Care Act &#10;www.healthcare.gov/law/full/index.html&#10;RxAssist&#10;A directory of Patient Assistance Programs (PAPs) &#10;www.rxassist.org&#10;Medicare Part D Appeals www.medicarepartdappeals.com&#10;Determining the Part B income- related  premium &#10;SSA publication 10161 available at http://www.socialsecurity.gov/pubs/10536.pdf&#10;Medicare &amp; You Handbook&#10;CMS (Product No. 10050)&#10;Your Guide to Medicare Prescription Drug Coverage&#10;(CMS Product No. 11109)&#10;Your Medicare Benefits&#10;(CMS Product No. 10116) &#10;To get these products:&#10;View and order single copies: &#10;www.medicare.gov&#10;        &#10;Order multiple copies &#10;(partners only):&#10;productordering.cms.hhs.gov&#10;(You must register your organization)&#10;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392384"/>
              </p:ext>
            </p:extLst>
          </p:nvPr>
        </p:nvGraphicFramePr>
        <p:xfrm>
          <a:off x="0" y="927383"/>
          <a:ext cx="9144000" cy="5358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/>
                <a:gridCol w="3200400"/>
                <a:gridCol w="3429000"/>
              </a:tblGrid>
              <a:tr h="39132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Resources</a:t>
                      </a:r>
                      <a:endParaRPr lang="en-US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78" marR="46778" marT="8353" marB="0">
                    <a:lnR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solidFill>
                            <a:srgbClr val="4F81BD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Resources</a:t>
                      </a:r>
                      <a:endParaRPr lang="en-US" sz="2400" dirty="0">
                        <a:solidFill>
                          <a:srgbClr val="4F81BD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78" marR="46778" marT="8353" marB="0">
                    <a:lnL w="12700" cap="flat" cmpd="sng" algn="ctr"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solidFill>
                            <a:schemeClr val="bg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Medicare Products</a:t>
                      </a:r>
                      <a:endParaRPr lang="en-US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778" marR="46778" marT="8353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4929697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sz="1300" b="1" dirty="0" smtClean="0"/>
                        <a:t>Centers for Medicare &amp; </a:t>
                      </a:r>
                    </a:p>
                    <a:p>
                      <a:pPr>
                        <a:buNone/>
                      </a:pPr>
                      <a:r>
                        <a:rPr lang="en-US" sz="1300" b="1" dirty="0" smtClean="0"/>
                        <a:t>Medicaid Services (CMS)</a:t>
                      </a:r>
                    </a:p>
                    <a:p>
                      <a:pPr>
                        <a:buNone/>
                      </a:pPr>
                      <a:r>
                        <a:rPr lang="en-US" sz="1300" dirty="0" smtClean="0"/>
                        <a:t>1-800-MEDICARE (1-800-633-4227)  </a:t>
                      </a:r>
                      <a:r>
                        <a:rPr lang="en-US" sz="1300" b="0" dirty="0" smtClean="0"/>
                        <a:t>TTY users should call</a:t>
                      </a:r>
                      <a:r>
                        <a:rPr lang="en-US" sz="1300" b="1" dirty="0" smtClean="0"/>
                        <a:t> </a:t>
                      </a:r>
                    </a:p>
                    <a:p>
                      <a:pPr>
                        <a:buNone/>
                      </a:pPr>
                      <a:r>
                        <a:rPr lang="en-US" sz="1300" dirty="0" smtClean="0"/>
                        <a:t>1-877-486-2048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u="sng" dirty="0" smtClean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4"/>
                        </a:rPr>
                        <a:t>Medicare.gov</a:t>
                      </a:r>
                      <a:endParaRPr lang="en-US" sz="13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300" u="sng" dirty="0" smtClean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5"/>
                        </a:rPr>
                        <a:t>CMS.gov</a:t>
                      </a:r>
                      <a:r>
                        <a:rPr lang="en-US" sz="130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r>
                        <a:rPr lang="en-US" sz="1300" b="1" dirty="0" smtClean="0"/>
                        <a:t>Social Security</a:t>
                      </a:r>
                    </a:p>
                    <a:p>
                      <a:r>
                        <a:rPr lang="en-US" sz="13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1‑800‑772‑1213. TTY users should call 1‑800‑325‑0778</a:t>
                      </a:r>
                    </a:p>
                    <a:p>
                      <a:r>
                        <a:rPr lang="en-US" sz="1300" b="0" dirty="0" smtClean="0">
                          <a:hlinkClick r:id="rId6"/>
                        </a:rPr>
                        <a:t>socialsecurity.gov</a:t>
                      </a:r>
                      <a:endParaRPr lang="en-US" sz="1300" b="0" dirty="0" smtClean="0"/>
                    </a:p>
                    <a:p>
                      <a:endParaRPr lang="en-US" sz="1300" b="1" dirty="0" smtClean="0"/>
                    </a:p>
                    <a:p>
                      <a:r>
                        <a:rPr lang="en-US" sz="1300" b="1" dirty="0" smtClean="0"/>
                        <a:t>Railroad Retirement Board</a:t>
                      </a:r>
                    </a:p>
                    <a:p>
                      <a:r>
                        <a:rPr lang="en-US" sz="1300" dirty="0" smtClean="0"/>
                        <a:t>1-877-772-5772. </a:t>
                      </a:r>
                      <a:r>
                        <a:rPr lang="en-US" sz="1300" b="0" dirty="0" smtClean="0"/>
                        <a:t>TTY users should call 1-312-751-4701</a:t>
                      </a:r>
                      <a:endParaRPr lang="en-US" sz="1300" b="1" dirty="0" smtClean="0"/>
                    </a:p>
                    <a:p>
                      <a:r>
                        <a:rPr lang="en-US" sz="1300" b="0" dirty="0" smtClean="0">
                          <a:hlinkClick r:id="rId7"/>
                        </a:rPr>
                        <a:t>RRB.gov</a:t>
                      </a:r>
                      <a:r>
                        <a:rPr lang="en-US" sz="1300" b="0" dirty="0" smtClean="0"/>
                        <a:t> </a:t>
                      </a:r>
                      <a:endParaRPr lang="en-US" sz="1300" b="1" dirty="0" smtClean="0"/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kern="1200" spc="-80" baseline="0" dirty="0" smtClean="0"/>
                    </a:p>
                  </a:txBody>
                  <a:tcPr marL="66659" marR="66659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Medicare Managed Care Manual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u="sng" dirty="0" smtClean="0">
                          <a:solidFill>
                            <a:srgbClr val="0000FF"/>
                          </a:solidFill>
                          <a:effectLst/>
                          <a:latin typeface="+mn-lt"/>
                          <a:ea typeface="Calibri"/>
                          <a:cs typeface="Times New Roman"/>
                          <a:hlinkClick r:id="rId8"/>
                        </a:rPr>
                        <a:t>CMS.gov/Regulations-and-Guidance/Guidance/Manuals/Internet-Only-Manuals-IOMs-Items/CMS019326.html</a:t>
                      </a:r>
                      <a:endParaRPr lang="en-US" sz="13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buNone/>
                      </a:pPr>
                      <a:r>
                        <a:rPr lang="en-US" sz="1300" b="1" dirty="0" smtClean="0"/>
                        <a:t>State Health Insurance Assistance Programs </a:t>
                      </a:r>
                      <a:r>
                        <a:rPr lang="en-US" sz="1300" dirty="0" smtClean="0"/>
                        <a:t>For telephone numbers </a:t>
                      </a:r>
                      <a:r>
                        <a:rPr lang="en-US" sz="1300" baseline="0" dirty="0" smtClean="0"/>
                        <a:t>call </a:t>
                      </a:r>
                      <a:r>
                        <a:rPr lang="en-US" sz="1300" dirty="0" smtClean="0"/>
                        <a:t>CMS</a:t>
                      </a:r>
                    </a:p>
                    <a:p>
                      <a:pPr>
                        <a:buNone/>
                      </a:pPr>
                      <a:r>
                        <a:rPr lang="en-US" sz="1300" dirty="0" smtClean="0"/>
                        <a:t>1-800-MEDICARE (1-800-633-4227). TTY users should call 1-877-486-2048</a:t>
                      </a:r>
                    </a:p>
                    <a:p>
                      <a:pPr>
                        <a:buNone/>
                      </a:pPr>
                      <a:endParaRPr lang="en-US" sz="1300" dirty="0" smtClean="0"/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900" b="0" u="none" baseline="0" dirty="0" smtClean="0"/>
                    </a:p>
                  </a:txBody>
                  <a:tcPr marL="66659" marR="66659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“Medicare &amp; You Handbook”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CMS Product No. 10050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“Medicare Supplement Insurance, Getting Started”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CMS Product No. 11575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“Understanding Medicare Enrollment Periods”</a:t>
                      </a:r>
                      <a:r>
                        <a:rPr kumimoji="0" lang="en-US" sz="13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en-US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CMS Product No. 11219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 access these products</a:t>
                      </a:r>
                      <a:endParaRPr kumimoji="0" lang="en-US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View and order single copies at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4"/>
                        </a:rPr>
                        <a:t>Medicare.gov</a:t>
                      </a:r>
                      <a:r>
                        <a:rPr kumimoji="0" lang="en-US" sz="13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/publications</a:t>
                      </a:r>
                      <a:endParaRPr kumimoji="0" lang="en-US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Order multiple copies (partners only)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at </a:t>
                      </a:r>
                      <a:r>
                        <a:rPr kumimoji="0" lang="en-US" sz="1300" b="0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productordering.cms.hhs.gov</a:t>
                      </a:r>
                      <a:r>
                        <a:rPr kumimoji="0" lang="en-US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 You must register your organization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900" dirty="0" smtClean="0"/>
                    </a:p>
                  </a:txBody>
                  <a:tcPr marL="66659" marR="66659"/>
                </a:tc>
              </a:tr>
            </a:tbl>
          </a:graphicData>
        </a:graphic>
      </p:graphicFrame>
      <p:sp>
        <p:nvSpPr>
          <p:cNvPr id="8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40475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en-US" sz="1100" dirty="0" smtClean="0">
                <a:solidFill>
                  <a:prstClr val="black"/>
                </a:solidFill>
              </a:rPr>
              <a:t>6</a:t>
            </a:r>
            <a:endParaRPr lang="en-US" sz="1100" dirty="0">
              <a:solidFill>
                <a:prstClr val="black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590800" y="6340475"/>
            <a:ext cx="3962400" cy="36512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  <a:latin typeface="Calibri"/>
              </a:rPr>
              <a:t>Medicare Advantage and Other Medicare Health Plans</a:t>
            </a:r>
            <a:endParaRPr lang="en-US" sz="1200" dirty="0">
              <a:solidFill>
                <a:schemeClr val="bg1">
                  <a:lumMod val="85000"/>
                </a:schemeClr>
              </a:solidFill>
              <a:latin typeface="Calibri"/>
            </a:endParaRPr>
          </a:p>
        </p:txBody>
      </p:sp>
      <p:sp>
        <p:nvSpPr>
          <p:cNvPr id="10" name="Date Placeholder 6"/>
          <p:cNvSpPr>
            <a:spLocks noGrp="1"/>
          </p:cNvSpPr>
          <p:nvPr>
            <p:ph type="dt" sz="half" idx="4294967295"/>
          </p:nvPr>
        </p:nvSpPr>
        <p:spPr>
          <a:xfrm>
            <a:off x="457200" y="6340475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1200" dirty="0">
                <a:solidFill>
                  <a:prstClr val="black"/>
                </a:solidFill>
                <a:latin typeface="Calibri"/>
              </a:rPr>
              <a:t>February 2, 2016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315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National Training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1200" dirty="0" smtClean="0"/>
          </a:p>
          <a:p>
            <a:pPr marL="0" indent="0" algn="ctr">
              <a:buNone/>
            </a:pPr>
            <a:r>
              <a:rPr lang="en-US" dirty="0" smtClean="0"/>
              <a:t>To view all available NTP training materials, or to subscribe to our email list, visit</a:t>
            </a:r>
          </a:p>
          <a:p>
            <a:pPr marL="0" indent="0" algn="ctr">
              <a:buNone/>
            </a:pPr>
            <a:r>
              <a:rPr lang="en-US" dirty="0" smtClean="0">
                <a:hlinkClick r:id="rId3"/>
              </a:rPr>
              <a:t>CMS.gov/Outreach-and-Education/Training/ CMSNationalTrainingProgram/index.html</a:t>
            </a:r>
            <a:endParaRPr lang="en-US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dirty="0" smtClean="0"/>
              <a:t>For questions about training products email </a:t>
            </a:r>
            <a:r>
              <a:rPr lang="en-US" dirty="0" smtClean="0">
                <a:hlinkClick r:id="rId4"/>
              </a:rPr>
              <a:t>training@cms.hhs.gov</a:t>
            </a:r>
            <a:endParaRPr lang="en-US" dirty="0" smtClean="0"/>
          </a:p>
          <a:p>
            <a:pPr algn="ctr"/>
            <a:endParaRPr lang="en-US" sz="2800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85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heme/theme1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6ntpPowerPointTemplate11_5_15.potx" id="{D8B21409-55A4-475D-A914-F952BFB016A0}" vid="{8611ABE4-F9CF-465A-AD8F-7875D2A83E82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6ntpPowerPointTemplate11_5_15.potx" id="{D8B21409-55A4-475D-A914-F952BFB016A0}" vid="{5687438E-5A0B-49A1-93AD-3CCD7DF03B27}"/>
    </a:ext>
  </a:extLst>
</a:theme>
</file>

<file path=ppt/theme/theme3.xml><?xml version="1.0" encoding="utf-8"?>
<a:theme xmlns:a="http://schemas.openxmlformats.org/drawingml/2006/main" name="2015 Text Slide - bulleted list">
  <a:themeElements>
    <a:clrScheme name="Custom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DB3E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41275" cap="flat" cmpd="sng" algn="ctr">
          <a:solidFill>
            <a:srgbClr val="FF0000"/>
          </a:solidFill>
          <a:prstDash val="soli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</a:ex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1_2015 Blue Section Header - bulleted lis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652</Words>
  <Application>Microsoft Office PowerPoint</Application>
  <PresentationFormat>On-screen Show (4:3)</PresentationFormat>
  <Paragraphs>149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ＭＳ Ｐゴシック</vt:lpstr>
      <vt:lpstr>Arial</vt:lpstr>
      <vt:lpstr>Calibri</vt:lpstr>
      <vt:lpstr>Courier New</vt:lpstr>
      <vt:lpstr>Times New Roman</vt:lpstr>
      <vt:lpstr>Wingdings</vt:lpstr>
      <vt:lpstr>Wingdings 2</vt:lpstr>
      <vt:lpstr>2_Custom Design</vt:lpstr>
      <vt:lpstr>1_Custom Design</vt:lpstr>
      <vt:lpstr>2015 Text Slide - bulleted list</vt:lpstr>
      <vt:lpstr>1_2015 Blue Section Header - bulleted list</vt:lpstr>
      <vt:lpstr>Medicare Advantage Plans Voluntary Disenrollment</vt:lpstr>
      <vt:lpstr>When You Can Leave  Medicare Advantage Plans</vt:lpstr>
      <vt:lpstr>Medicare Advantage Trial Rights and Medigap </vt:lpstr>
      <vt:lpstr>When You Can Join or Switch MA Plans</vt:lpstr>
      <vt:lpstr>Resource Guide</vt:lpstr>
      <vt:lpstr>CMS National Training Program</vt:lpstr>
    </vt:vector>
  </TitlesOfParts>
  <Company>CMS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Melissa Moreno</dc:creator>
  <cp:lastModifiedBy>Kim Lare</cp:lastModifiedBy>
  <cp:revision>11</cp:revision>
  <dcterms:created xsi:type="dcterms:W3CDTF">2016-01-14T16:21:45Z</dcterms:created>
  <dcterms:modified xsi:type="dcterms:W3CDTF">2016-02-19T13:08:10Z</dcterms:modified>
</cp:coreProperties>
</file>