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3" r:id="rId4"/>
  </p:sldMasterIdLst>
  <p:notesMasterIdLst>
    <p:notesMasterId r:id="rId29"/>
  </p:notesMasterIdLst>
  <p:handoutMasterIdLst>
    <p:handoutMasterId r:id="rId30"/>
  </p:handoutMasterIdLst>
  <p:sldIdLst>
    <p:sldId id="283" r:id="rId5"/>
    <p:sldId id="298" r:id="rId6"/>
    <p:sldId id="359" r:id="rId7"/>
    <p:sldId id="296" r:id="rId8"/>
    <p:sldId id="295" r:id="rId9"/>
    <p:sldId id="300" r:id="rId10"/>
    <p:sldId id="303" r:id="rId11"/>
    <p:sldId id="301" r:id="rId12"/>
    <p:sldId id="361" r:id="rId13"/>
    <p:sldId id="304" r:id="rId14"/>
    <p:sldId id="374" r:id="rId15"/>
    <p:sldId id="317" r:id="rId16"/>
    <p:sldId id="363" r:id="rId17"/>
    <p:sldId id="318" r:id="rId18"/>
    <p:sldId id="379" r:id="rId19"/>
    <p:sldId id="378" r:id="rId20"/>
    <p:sldId id="375" r:id="rId21"/>
    <p:sldId id="377" r:id="rId22"/>
    <p:sldId id="328" r:id="rId23"/>
    <p:sldId id="376" r:id="rId24"/>
    <p:sldId id="366" r:id="rId25"/>
    <p:sldId id="329" r:id="rId26"/>
    <p:sldId id="346" r:id="rId27"/>
    <p:sldId id="34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4A9C"/>
    <a:srgbClr val="120EB2"/>
    <a:srgbClr val="FFD0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85" autoAdjust="0"/>
    <p:restoredTop sz="86371" autoAdjust="0"/>
  </p:normalViewPr>
  <p:slideViewPr>
    <p:cSldViewPr snapToGrid="0">
      <p:cViewPr varScale="1">
        <p:scale>
          <a:sx n="101" d="100"/>
          <a:sy n="101" d="100"/>
        </p:scale>
        <p:origin x="1518" y="114"/>
      </p:cViewPr>
      <p:guideLst>
        <p:guide orient="horz" pos="2064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37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16B254-F755-154D-86D8-705F3C585905}" type="datetimeFigureOut">
              <a:rPr lang="en-US" smtClean="0"/>
              <a:pPr/>
              <a:t>02/19/2016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07BA0-83C1-274E-9BA1-643DFA6696F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4873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242358-85E2-2545-8677-79B1E11E6ECD}" type="datetimeFigureOut">
              <a:rPr lang="en-US" smtClean="0"/>
              <a:pPr/>
              <a:t>02/19/2016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898A01-842B-0042-9AB7-55364486B9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035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37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357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098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898A01-842B-0042-9AB7-55364486B92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351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n African American business woman standing with her arms crossed and a team of professionals behind her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/>
          <a:stretch>
            <a:fillRect/>
          </a:stretch>
        </p:blipFill>
        <p:spPr bwMode="auto">
          <a:xfrm>
            <a:off x="13819" y="2438400"/>
            <a:ext cx="5243981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team of professionals standing in a group."/>
          <p:cNvPicPr>
            <a:picLocks noChangeAspect="1" noChangeArrowheads="1"/>
          </p:cNvPicPr>
          <p:nvPr/>
        </p:nvPicPr>
        <p:blipFill>
          <a:blip r:embed="rId2" cstate="print"/>
          <a:srcRect l="14062" r="7031"/>
          <a:stretch>
            <a:fillRect/>
          </a:stretch>
        </p:blipFill>
        <p:spPr bwMode="auto">
          <a:xfrm>
            <a:off x="3910920" y="2438401"/>
            <a:ext cx="523308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42672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1176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young woman helping a child at a computer."/>
          <p:cNvPicPr>
            <a:picLocks noChangeAspect="1" noChangeArrowheads="1"/>
          </p:cNvPicPr>
          <p:nvPr/>
        </p:nvPicPr>
        <p:blipFill>
          <a:blip r:embed="rId2" cstate="print"/>
          <a:srcRect l="9375" r="14062" b="3517"/>
          <a:stretch>
            <a:fillRect/>
          </a:stretch>
        </p:blipFill>
        <p:spPr bwMode="auto">
          <a:xfrm>
            <a:off x="16432" y="2514600"/>
            <a:ext cx="5165168" cy="4337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0" y="3048000"/>
            <a:ext cx="34290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4267200"/>
            <a:ext cx="34290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 group of children standing with their school supplies in hand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8"/>
          <a:stretch>
            <a:fillRect/>
          </a:stretch>
        </p:blipFill>
        <p:spPr>
          <a:xfrm>
            <a:off x="14600" y="2963450"/>
            <a:ext cx="5295431" cy="3891090"/>
          </a:xfrm>
          <a:prstGeom prst="rect">
            <a:avLst/>
          </a:prstGeom>
          <a:effectLst/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08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n active adult couple riding bicycles in a park.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97" y="2438400"/>
            <a:ext cx="6629401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3048000"/>
            <a:ext cx="35052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4267200"/>
            <a:ext cx="35052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A group of physicians reviewing x-rays.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438400"/>
            <a:ext cx="463973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733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733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517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seniors playing cards in a sunroom, sitting in wicker furniture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340" y="2514600"/>
            <a:ext cx="5615940" cy="4343400"/>
          </a:xfrm>
          <a:prstGeom prst="rect">
            <a:avLst/>
          </a:prstGeom>
          <a:ln>
            <a:noFill/>
          </a:ln>
        </p:spPr>
      </p:pic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8" name="Picture 7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892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collage of photos. These photos are health professionals giving care to patients.&#10;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07"/>
          <a:stretch/>
        </p:blipFill>
        <p:spPr bwMode="auto">
          <a:xfrm>
            <a:off x="-8417" y="2438400"/>
            <a:ext cx="5647217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026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ical design of 1's and 0's to represent technology.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564" t="-2980"/>
          <a:stretch/>
        </p:blipFill>
        <p:spPr>
          <a:xfrm>
            <a:off x="-1600200" y="2362200"/>
            <a:ext cx="6807107" cy="4477935"/>
          </a:xfrm>
          <a:prstGeom prst="rect">
            <a:avLst/>
          </a:prstGeom>
          <a:ln>
            <a:solidFill>
              <a:schemeClr val="tx1">
                <a:alpha val="77000"/>
              </a:schemeClr>
            </a:solidFill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102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4102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12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is is an image of a pill bottle on it's side with the lid off and a few of the pills lying on the table in front of it.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67" t="1177" r="-182" b="3456"/>
          <a:stretch/>
        </p:blipFill>
        <p:spPr>
          <a:xfrm>
            <a:off x="-76201" y="2286000"/>
            <a:ext cx="5614737" cy="4572000"/>
          </a:xfrm>
          <a:prstGeom prst="rect">
            <a:avLst/>
          </a:prstGeom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5626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191000"/>
            <a:ext cx="3276600" cy="83820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854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-76200" y="-28738"/>
            <a:ext cx="9244148" cy="1447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6200" y="2550068"/>
            <a:ext cx="8915400" cy="3088732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819400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04800" y="4724400"/>
            <a:ext cx="85344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22FF3C-310F-4809-A5BE-BC5BA8AA10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12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in Bar_No CMS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0" y="1442085"/>
            <a:ext cx="9144000" cy="99695"/>
            <a:chOff x="0" y="1472565"/>
            <a:chExt cx="9144000" cy="99695"/>
          </a:xfrm>
        </p:grpSpPr>
        <p:cxnSp>
          <p:nvCxnSpPr>
            <p:cNvPr id="17" name="Straight Connector 16"/>
            <p:cNvCxnSpPr/>
            <p:nvPr userDrawn="1"/>
          </p:nvCxnSpPr>
          <p:spPr>
            <a:xfrm>
              <a:off x="0" y="1572260"/>
              <a:ext cx="9144000" cy="0"/>
            </a:xfrm>
            <a:prstGeom prst="line">
              <a:avLst/>
            </a:prstGeom>
            <a:ln w="101600" cap="sq">
              <a:solidFill>
                <a:srgbClr val="FFD00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 userDrawn="1"/>
          </p:nvCxnSpPr>
          <p:spPr>
            <a:xfrm>
              <a:off x="0" y="1472565"/>
              <a:ext cx="9144000" cy="0"/>
            </a:xfrm>
            <a:prstGeom prst="line">
              <a:avLst/>
            </a:prstGeom>
            <a:ln w="101600" cap="sq">
              <a:solidFill>
                <a:srgbClr val="084A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22"/>
          <p:cNvSpPr>
            <a:spLocks noGrp="1"/>
          </p:cNvSpPr>
          <p:nvPr userDrawn="1">
            <p:ph type="title"/>
          </p:nvPr>
        </p:nvSpPr>
        <p:spPr>
          <a:xfrm>
            <a:off x="0" y="0"/>
            <a:ext cx="9144000" cy="1371600"/>
          </a:xfrm>
          <a:noFill/>
          <a:effectLst/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839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953000" y="3048000"/>
            <a:ext cx="32766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953000" y="41910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62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prstGeom prst="rect">
            <a:avLst/>
          </a:prstGeom>
          <a:solidFill>
            <a:srgbClr val="084A9C"/>
          </a:solidFill>
          <a:effectLst>
            <a:outerShdw dist="76200" dir="5640000" algn="tl" rotWithShape="0">
              <a:srgbClr val="FFD004"/>
            </a:outerShdw>
          </a:effec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8446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MS conten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35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AF3E5-807E-4104-827E-73948DC372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0093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363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0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woman standing in a meeting with her arms crossed with a team of professionals in the background at a table.&#10;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2438400"/>
            <a:ext cx="3673984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191000" y="3048000"/>
            <a:ext cx="47244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191000" y="4267200"/>
            <a:ext cx="47244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1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Two professional women at a laptop computer."/>
          <p:cNvPicPr>
            <a:picLocks noChangeAspect="1" noChangeArrowheads="1"/>
          </p:cNvPicPr>
          <p:nvPr/>
        </p:nvPicPr>
        <p:blipFill>
          <a:blip r:embed="rId2" cstate="print"/>
          <a:srcRect l="7702" r="6739"/>
          <a:stretch>
            <a:fillRect/>
          </a:stretch>
        </p:blipFill>
        <p:spPr bwMode="auto">
          <a:xfrm>
            <a:off x="3785960" y="2514600"/>
            <a:ext cx="535804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89560" y="3048000"/>
            <a:ext cx="3352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289560" y="4267200"/>
            <a:ext cx="334772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28956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2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group of professional men and women discussing the documents they are holding."/>
          <p:cNvPicPr>
            <a:picLocks noChangeAspect="1" noChangeArrowheads="1"/>
          </p:cNvPicPr>
          <p:nvPr/>
        </p:nvPicPr>
        <p:blipFill>
          <a:blip r:embed="rId2" cstate="print"/>
          <a:srcRect l="6069"/>
          <a:stretch>
            <a:fillRect/>
          </a:stretch>
        </p:blipFill>
        <p:spPr bwMode="auto">
          <a:xfrm>
            <a:off x="-34899" y="2438401"/>
            <a:ext cx="5354484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86400" y="3048000"/>
            <a:ext cx="3352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562600" y="4267200"/>
            <a:ext cx="32766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5" name="Picture 14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9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team of professionals standing in a group."/>
          <p:cNvPicPr>
            <a:picLocks noChangeAspect="1" noChangeArrowheads="1"/>
          </p:cNvPicPr>
          <p:nvPr/>
        </p:nvPicPr>
        <p:blipFill>
          <a:blip r:embed="rId2" cstate="print"/>
          <a:srcRect l="7031" r="4688"/>
          <a:stretch>
            <a:fillRect/>
          </a:stretch>
        </p:blipFill>
        <p:spPr bwMode="auto">
          <a:xfrm>
            <a:off x="1055" y="2514600"/>
            <a:ext cx="575384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943600" y="3048000"/>
            <a:ext cx="2971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943600" y="4267200"/>
            <a:ext cx="2971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pic>
        <p:nvPicPr>
          <p:cNvPr id="11" name="Picture 10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multi-cultural family standing against a white background. The family has two children, a mom and a dad."/>
          <p:cNvPicPr>
            <a:picLocks noChangeAspect="1" noChangeArrowheads="1"/>
          </p:cNvPicPr>
          <p:nvPr/>
        </p:nvPicPr>
        <p:blipFill>
          <a:blip r:embed="rId2" cstate="print"/>
          <a:srcRect l="16406" r="24141" b="1553"/>
          <a:stretch>
            <a:fillRect/>
          </a:stretch>
        </p:blipFill>
        <p:spPr bwMode="auto">
          <a:xfrm>
            <a:off x="5463038" y="2286000"/>
            <a:ext cx="3661776" cy="4576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81000" y="3048000"/>
            <a:ext cx="48768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81000" y="4267200"/>
            <a:ext cx="48768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467360" y="6356350"/>
            <a:ext cx="20472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fld id="{7022FF3C-310F-4809-A5BE-BC5BA8AA108D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A young woman dressed casually with a backpack on, walking in a park."/>
          <p:cNvPicPr>
            <a:picLocks noChangeAspect="1" noChangeArrowheads="1"/>
          </p:cNvPicPr>
          <p:nvPr/>
        </p:nvPicPr>
        <p:blipFill>
          <a:blip r:embed="rId2" cstate="print"/>
          <a:srcRect l="39844" r="4687"/>
          <a:stretch>
            <a:fillRect/>
          </a:stretch>
        </p:blipFill>
        <p:spPr bwMode="auto">
          <a:xfrm>
            <a:off x="0" y="2280607"/>
            <a:ext cx="3810000" cy="457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Title 7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343400" y="3048000"/>
            <a:ext cx="4267200" cy="9144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1" i="1" dirty="0" smtClean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343400" y="4267200"/>
            <a:ext cx="4267200" cy="838200"/>
          </a:xfrm>
        </p:spPr>
        <p:txBody>
          <a:bodyPr>
            <a:normAutofit/>
          </a:bodyPr>
          <a:lstStyle>
            <a:lvl1pPr marL="0" indent="0" algn="l">
              <a:buNone/>
              <a:defRPr sz="24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2400" b="0" i="1" dirty="0" smtClean="0">
                <a:solidFill>
                  <a:srgbClr val="084A9C"/>
                </a:solidFill>
              </a:rPr>
              <a:t>Presenter/Date</a:t>
            </a:r>
            <a:endParaRPr lang="en-US" sz="2800" b="0" i="1" dirty="0" smtClean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668146" y="492818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"/>
            <a:ext cx="2652325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816" r:id="rId2"/>
    <p:sldLayoutId id="2147483817" r:id="rId3"/>
    <p:sldLayoutId id="2147483813" r:id="rId4"/>
    <p:sldLayoutId id="2147483814" r:id="rId5"/>
    <p:sldLayoutId id="2147483815" r:id="rId6"/>
    <p:sldLayoutId id="2147483812" r:id="rId7"/>
    <p:sldLayoutId id="2147483809" r:id="rId8"/>
    <p:sldLayoutId id="2147483811" r:id="rId9"/>
    <p:sldLayoutId id="2147483810" r:id="rId10"/>
    <p:sldLayoutId id="2147483808" r:id="rId11"/>
    <p:sldLayoutId id="2147483801" r:id="rId12"/>
    <p:sldLayoutId id="2147483807" r:id="rId13"/>
    <p:sldLayoutId id="2147483798" r:id="rId14"/>
    <p:sldLayoutId id="2147483797" r:id="rId15"/>
    <p:sldLayoutId id="2147483794" r:id="rId16"/>
    <p:sldLayoutId id="2147483799" r:id="rId17"/>
    <p:sldLayoutId id="2147483802" r:id="rId18"/>
    <p:sldLayoutId id="2147483806" r:id="rId19"/>
    <p:sldLayoutId id="2147483803" r:id="rId20"/>
    <p:sldLayoutId id="2147483804" r:id="rId21"/>
    <p:sldLayoutId id="2147483805" r:id="rId22"/>
    <p:sldLayoutId id="2147483818" r:id="rId23"/>
  </p:sldLayoutIdLst>
  <p:timing>
    <p:tnLst>
      <p:par>
        <p:cTn id="1" dur="indefinite" restart="never" nodeType="tmRoot"/>
      </p:par>
    </p:tnLst>
  </p:timing>
  <p:hf hdr="0" ftr="0" dt="0"/>
  <p:txStyles>
    <p:titleStyle>
      <a:lvl1pPr indent="0" algn="ctr" defTabSz="914400" rtl="0" eaLnBrk="1" latinLnBrk="0" hangingPunct="1">
        <a:spcBef>
          <a:spcPts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novation.cms.gov/initiatives/ahcm" TargetMode="External"/><Relationship Id="rId2" Type="http://schemas.openxmlformats.org/officeDocument/2006/relationships/hyperlink" Target="mailto:accountablehealthcommunities@cms.hhs.gov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nts.gov/" TargetMode="External"/><Relationship Id="rId2" Type="http://schemas.openxmlformats.org/officeDocument/2006/relationships/hyperlink" Target="https://innovation.cms.gov/initiatives/ahc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grants.gov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Accountable Health Communities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698125" y="3048000"/>
            <a:ext cx="4246178" cy="9144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Preventive &amp; Population Health Models Group</a:t>
            </a:r>
          </a:p>
          <a:p>
            <a:r>
              <a:rPr lang="en-US" dirty="0"/>
              <a:t>The Innovation Center at CMS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698125" y="4190999"/>
            <a:ext cx="4246178" cy="1715815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</a:rPr>
              <a:t>Simeon L. Niles, JD, MPH 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February 2, 2016  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08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spcBef>
                <a:spcPts val="576"/>
              </a:spcBef>
            </a:pPr>
            <a:r>
              <a:rPr lang="en-US" sz="2400" dirty="0"/>
              <a:t>The AHC model will fund awardees, called bridge organizations, to serve as “hubs” 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/>
              <a:t>These bridge organizations will be responsible for coordinating AHC efforts to: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Identify and partner with clinical delivery sites 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Conduct systematic health-related social needs screenings and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make </a:t>
            </a:r>
            <a:r>
              <a:rPr lang="en-US" sz="2000" dirty="0"/>
              <a:t>referrals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Coordinate and connect community-dwelling beneficiaries who screen positive for certain unmet health-related social needs to community service providers that might be able to address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those </a:t>
            </a:r>
            <a:r>
              <a:rPr lang="en-US" sz="2000" dirty="0"/>
              <a:t>needs </a:t>
            </a:r>
          </a:p>
          <a:p>
            <a:pPr lvl="1">
              <a:lnSpc>
                <a:spcPct val="110000"/>
              </a:lnSpc>
            </a:pPr>
            <a:r>
              <a:rPr lang="en-US" sz="2000" dirty="0"/>
              <a:t>Align model partners to optimize community capacity to address health-related social needs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89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Accountable Health Communities Model Intervention Approaches: </a:t>
            </a:r>
            <a:br>
              <a:rPr lang="en-US" sz="3200" dirty="0" smtClean="0"/>
            </a:br>
            <a:r>
              <a:rPr lang="en-US" sz="3200" dirty="0" smtClean="0"/>
              <a:t>Summary of the Three Tracks</a:t>
            </a:r>
            <a:endParaRPr lang="en-US" sz="3200" dirty="0"/>
          </a:p>
        </p:txBody>
      </p:sp>
      <p:pic>
        <p:nvPicPr>
          <p:cNvPr id="2" name="Picture 1" descr="This illustration shows three vertical bars labeled awareness, assistance, and alignment. These bars increase in size to demonstrate that each succeeding intervention is more intensive than the previous." title="Three Tracks of Intervention Approach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512" y="1660743"/>
            <a:ext cx="4608975" cy="2359356"/>
          </a:xfrm>
          <a:prstGeom prst="rect">
            <a:avLst/>
          </a:prstGeom>
        </p:spPr>
      </p:pic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457200" y="4141076"/>
            <a:ext cx="8229600" cy="235431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/>
              <a:t>Track </a:t>
            </a:r>
            <a:r>
              <a:rPr lang="en-US" sz="2000" b="1" dirty="0" smtClean="0"/>
              <a:t>1: Awareness </a:t>
            </a:r>
            <a:r>
              <a:rPr lang="en-US" sz="2000" b="1" dirty="0"/>
              <a:t>– </a:t>
            </a:r>
            <a:r>
              <a:rPr lang="en-US" sz="2000" dirty="0"/>
              <a:t>Increase beneficiary</a:t>
            </a:r>
            <a:r>
              <a:rPr lang="en-US" sz="2000" b="1" i="1" dirty="0"/>
              <a:t> </a:t>
            </a:r>
            <a:r>
              <a:rPr lang="en-US" sz="2000" b="1" i="1" dirty="0">
                <a:solidFill>
                  <a:srgbClr val="002060"/>
                </a:solidFill>
              </a:rPr>
              <a:t>awareness</a:t>
            </a:r>
            <a:r>
              <a:rPr lang="en-US" sz="2000" dirty="0"/>
              <a:t> of available community services through information dissemination and referral </a:t>
            </a:r>
            <a:endParaRPr lang="en-US" sz="20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/>
              <a:t>Track </a:t>
            </a:r>
            <a:r>
              <a:rPr lang="en-US" sz="2000" b="1" dirty="0" smtClean="0"/>
              <a:t>2: Assistance </a:t>
            </a:r>
            <a:r>
              <a:rPr lang="en-US" sz="2000" b="1" dirty="0"/>
              <a:t>– </a:t>
            </a:r>
            <a:r>
              <a:rPr lang="en-US" sz="2000" dirty="0"/>
              <a:t>Provide community service navigation services to </a:t>
            </a:r>
            <a:r>
              <a:rPr lang="en-US" sz="2000" b="1" i="1" dirty="0">
                <a:solidFill>
                  <a:srgbClr val="002060"/>
                </a:solidFill>
              </a:rPr>
              <a:t>assist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/>
              <a:t>high-risk beneficiaries with accessing services </a:t>
            </a:r>
            <a:endParaRPr lang="en-US" sz="2000" dirty="0" smtClean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/>
              <a:t>Track </a:t>
            </a:r>
            <a:r>
              <a:rPr lang="en-US" sz="2000" b="1" dirty="0" smtClean="0"/>
              <a:t>3: Alignment </a:t>
            </a:r>
            <a:r>
              <a:rPr lang="en-US" sz="2000" b="1" dirty="0"/>
              <a:t>– </a:t>
            </a:r>
            <a:r>
              <a:rPr lang="en-US" sz="2000" dirty="0"/>
              <a:t>Encourage partner</a:t>
            </a:r>
            <a:r>
              <a:rPr lang="en-US" sz="2000" b="1" i="1" dirty="0"/>
              <a:t> </a:t>
            </a:r>
            <a:r>
              <a:rPr lang="en-US" sz="2000" b="1" i="1" dirty="0">
                <a:solidFill>
                  <a:srgbClr val="002060"/>
                </a:solidFill>
              </a:rPr>
              <a:t>alignment</a:t>
            </a:r>
            <a:r>
              <a:rPr lang="en-US" sz="2000" dirty="0"/>
              <a:t> to ensure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that </a:t>
            </a:r>
            <a:r>
              <a:rPr lang="en-US" sz="2000" dirty="0"/>
              <a:t>community services are available and responsive to the needs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of </a:t>
            </a:r>
            <a:r>
              <a:rPr lang="en-US" sz="2000" dirty="0"/>
              <a:t>beneficiaries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60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576"/>
              </a:spcBef>
            </a:pPr>
            <a:r>
              <a:rPr lang="en-US" dirty="0"/>
              <a:t>Healthcare utilization: emergency department visits, inpatient admissions, readmissions and utilization of outpatient services</a:t>
            </a:r>
          </a:p>
          <a:p>
            <a:pPr>
              <a:spcBef>
                <a:spcPts val="1200"/>
              </a:spcBef>
            </a:pPr>
            <a:r>
              <a:rPr lang="en-US" dirty="0"/>
              <a:t>Total cost of care</a:t>
            </a:r>
          </a:p>
          <a:p>
            <a:pPr>
              <a:spcBef>
                <a:spcPts val="1200"/>
              </a:spcBef>
            </a:pPr>
            <a:r>
              <a:rPr lang="en-US" dirty="0"/>
              <a:t>Provider and beneficiary </a:t>
            </a:r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Performance Metrics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19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"/>
          <p:cNvSpPr txBox="1">
            <a:spLocks/>
          </p:cNvSpPr>
          <p:nvPr/>
        </p:nvSpPr>
        <p:spPr>
          <a:xfrm>
            <a:off x="685800" y="2438400"/>
            <a:ext cx="8001000" cy="2362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+mj-lt"/>
                <a:ea typeface="+mj-ea"/>
                <a:cs typeface="Myriad Pro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</a:rPr>
              <a:t>Model </a:t>
            </a:r>
            <a:r>
              <a:rPr lang="en-US" sz="4400" dirty="0" smtClean="0">
                <a:solidFill>
                  <a:sysClr val="windowText" lastClr="000000"/>
                </a:solidFill>
              </a:rPr>
              <a:t>Requirements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06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200" dirty="0"/>
              <a:t>Bridge organization </a:t>
            </a:r>
          </a:p>
          <a:p>
            <a:pPr>
              <a:spcBef>
                <a:spcPts val="1200"/>
              </a:spcBef>
            </a:pPr>
            <a:r>
              <a:rPr lang="en-US" sz="2200" dirty="0"/>
              <a:t>At least one state Medicaid agency </a:t>
            </a:r>
          </a:p>
          <a:p>
            <a:pPr marL="342900" lvl="1" indent="-342900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200" dirty="0"/>
              <a:t>Community service providers that have the capacity to address the core health-related social needs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sz="2200" dirty="0"/>
              <a:t>Clinical delivery sites, including at least one of each of the following types: 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Hospital 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Provider of primary care services </a:t>
            </a:r>
          </a:p>
          <a:p>
            <a:pPr lvl="1">
              <a:spcBef>
                <a:spcPts val="600"/>
              </a:spcBef>
            </a:pPr>
            <a:r>
              <a:rPr lang="en-US" sz="2000" dirty="0"/>
              <a:t>Provider of behavioral health </a:t>
            </a:r>
            <a:r>
              <a:rPr lang="en-US" sz="2000" dirty="0" smtClean="0"/>
              <a:t>services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Participants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0293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Bridge organizations collaborate with model participants to: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Develop their application proposals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Identify existing community resource inventories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Design and implement an intervention that supports the community service and clinical communities’ commitment to achieving Accountable Health Communities goals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Provide a streamlined navigation process that includes navigation services and tracking of navigation outcomes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Tracks 2 and 3)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Develop a gap analysis and action plans that promote synergy between the community service and clinical communities (Track 3)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Bridge Organizations and </a:t>
            </a:r>
            <a:br>
              <a:rPr lang="en-US" dirty="0" smtClean="0"/>
            </a:br>
            <a:r>
              <a:rPr lang="en-US" dirty="0" smtClean="0"/>
              <a:t>Model Participant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2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/>
              <a:t>As consortium members, state Medicaid agencies dedicate staff time for Accountable Health Communities-related activities, including: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Data collection and reporting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Sustainability planning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An annual intervention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/>
              <a:t>review (to ensure that AHC services are not duplicative)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Participation on the Advisory Board (Track 3 only)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An annual review of the Accountable Health Communities Intervention and a Letter of </a:t>
            </a:r>
            <a:r>
              <a:rPr lang="en-US" sz="2200" dirty="0" smtClean="0"/>
              <a:t>Support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Medicaid Agency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08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Bridge organizations will: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Use the screening questions provided by CMS to screen for core health-related social needs 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Choose an appropriate method to administer the screening tool 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Systematically submit all information, including beneficiary identifiers, received through this screening tool to CMS 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its </a:t>
            </a:r>
            <a:r>
              <a:rPr lang="en-US" dirty="0"/>
              <a:t>contractors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Make the tool available to all beneficiaries regardless of language, literacy level, or disability status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Screening Tool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4912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spcBef>
                <a:spcPts val="576"/>
              </a:spcBef>
              <a:buNone/>
            </a:pPr>
            <a:r>
              <a:rPr lang="en-US" sz="2400" b="1" dirty="0">
                <a:solidFill>
                  <a:srgbClr val="000000"/>
                </a:solidFill>
              </a:rPr>
              <a:t>Bridge organizations will:</a:t>
            </a:r>
          </a:p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Create a </a:t>
            </a:r>
            <a:r>
              <a:rPr lang="en-US" sz="2200" b="1" dirty="0"/>
              <a:t>Community Resource Inventory </a:t>
            </a:r>
            <a:r>
              <a:rPr lang="en-US" sz="2200" dirty="0"/>
              <a:t>of available community services and community service providers to address each of the domains included in the screening tool</a:t>
            </a:r>
            <a:endParaRPr lang="en-US" sz="2200" dirty="0">
              <a:cs typeface="Times New Roman" panose="02020603050405020304" pitchFamily="18" charset="0"/>
            </a:endParaRPr>
          </a:p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ea typeface="Calibri" panose="020F0502020204030204" pitchFamily="34" charset="0"/>
                <a:cs typeface="Times New Roman" panose="02020603050405020304" pitchFamily="18" charset="0"/>
              </a:rPr>
              <a:t>Update this inventory every six (6) months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en-US" sz="2400" b="1" dirty="0">
                <a:solidFill>
                  <a:srgbClr val="000000"/>
                </a:solidFill>
              </a:rPr>
              <a:t>The inventory will include:</a:t>
            </a:r>
          </a:p>
          <a:p>
            <a:pPr marL="342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Contact information, addresses, hours of operation, and other relevant information that a beneficiary would need to access the resources of an organization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Resource Inventory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066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spcBef>
                <a:spcPts val="576"/>
              </a:spcBef>
              <a:buNone/>
            </a:pPr>
            <a:r>
              <a:rPr lang="en-US" b="1" dirty="0"/>
              <a:t>The learning system will: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Support shared learning and continuous quality improvement between bridge organizations, their partners and CMS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Facilitate movement of timely, accurate, and relevant information to allow bridge organizations and partners to share promising practices and learn from their peers about Accountable Health Communities </a:t>
            </a:r>
            <a:r>
              <a:rPr lang="en-US" dirty="0" smtClean="0"/>
              <a:t>activities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19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Aims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45049" y="1696486"/>
            <a:ext cx="7102537" cy="4708981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2400" b="1" dirty="0" smtClean="0"/>
              <a:t>Better Care: </a:t>
            </a:r>
            <a:r>
              <a:rPr lang="en-US" sz="2200" dirty="0"/>
              <a:t>We have an opportunity to realign the practice of medicine with the ideals of the profession—keeping the focus on patient health and the best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care </a:t>
            </a:r>
            <a:r>
              <a:rPr lang="en-US" sz="2200" dirty="0"/>
              <a:t>possible. </a:t>
            </a:r>
            <a:endParaRPr lang="en-US" dirty="0"/>
          </a:p>
          <a:p>
            <a:pPr marL="0" lvl="0" indent="0">
              <a:spcBef>
                <a:spcPts val="1800"/>
              </a:spcBef>
              <a:buNone/>
              <a:defRPr/>
            </a:pPr>
            <a:r>
              <a:rPr lang="en-US" sz="2400" b="1" dirty="0" smtClean="0"/>
              <a:t>Smarter</a:t>
            </a:r>
            <a:r>
              <a:rPr lang="en-US" b="1" dirty="0" smtClean="0"/>
              <a:t> </a:t>
            </a:r>
            <a:r>
              <a:rPr lang="en-US" sz="2400" b="1" dirty="0"/>
              <a:t>Spending:</a:t>
            </a:r>
            <a:r>
              <a:rPr lang="en-US" b="1" dirty="0" smtClean="0"/>
              <a:t> </a:t>
            </a:r>
            <a:r>
              <a:rPr lang="en-US" sz="2200" dirty="0"/>
              <a:t>Health care costs consume a significant portion of state, federal, family, and business budgets, and we can find ways to spend those dollars more wisely.</a:t>
            </a:r>
          </a:p>
          <a:p>
            <a:pPr marL="0" indent="0">
              <a:spcBef>
                <a:spcPts val="1800"/>
              </a:spcBef>
              <a:buNone/>
              <a:defRPr/>
            </a:pPr>
            <a:r>
              <a:rPr lang="en-US" sz="2400" b="1" dirty="0" smtClean="0"/>
              <a:t>Healthier </a:t>
            </a:r>
            <a:r>
              <a:rPr lang="en-US" sz="2400" b="1" dirty="0"/>
              <a:t>People: </a:t>
            </a:r>
            <a:r>
              <a:rPr lang="en-US" sz="2200" dirty="0"/>
              <a:t>Giving providers the opportunity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to </a:t>
            </a:r>
            <a:r>
              <a:rPr lang="en-US" sz="2200" dirty="0"/>
              <a:t>focus on patient-centered care and to be accountable for quality and cost means keeping people healthier 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for </a:t>
            </a:r>
            <a:r>
              <a:rPr lang="en-US" sz="2200" dirty="0"/>
              <a:t>longer</a:t>
            </a:r>
            <a:r>
              <a:rPr lang="en-US" sz="2200" dirty="0" smtClean="0"/>
              <a:t>.</a:t>
            </a:r>
            <a:endParaRPr lang="en-US" sz="2200" dirty="0"/>
          </a:p>
        </p:txBody>
      </p:sp>
      <p:pic>
        <p:nvPicPr>
          <p:cNvPr id="7" name="Picture 4" descr="Image of a nurse conversing with a female patient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642" y="1828800"/>
            <a:ext cx="1371600" cy="1040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 descr="This image divides two distinct aims." title="dividing line"/>
          <p:cNvCxnSpPr/>
          <p:nvPr/>
        </p:nvCxnSpPr>
        <p:spPr>
          <a:xfrm flipV="1">
            <a:off x="777240" y="3301998"/>
            <a:ext cx="6309360" cy="2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Image of a physician explaining a tool to a patient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642" y="3352800"/>
            <a:ext cx="1371600" cy="110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 descr="This image divides two distinct aims." title="dividing line"/>
          <p:cNvCxnSpPr/>
          <p:nvPr/>
        </p:nvCxnSpPr>
        <p:spPr>
          <a:xfrm flipV="1">
            <a:off x="777240" y="4775200"/>
            <a:ext cx="6309360" cy="2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Image of an adult couple riding bicycles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943135"/>
            <a:ext cx="1463040" cy="1076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271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Bridge organizations and their model partners will work with the learning system to: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Create a driver diagram as a framework to guide and align intervention design and implementation activities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Provide data and feedback to CMS at regular intervals on quality improvement efforts, activities, and measures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Align data-driven decisions with the successful outcomes sought by the model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Participate in learning system events in person and virtually</a:t>
            </a:r>
            <a:br>
              <a:rPr lang="en-US" dirty="0"/>
            </a:br>
            <a:r>
              <a:rPr lang="en-US" dirty="0"/>
              <a:t>(i.e., web series, online seminars, and teleconferences)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Engage state Medicaid agencies as necessary to achieve model goals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System Continued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867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"/>
          <p:cNvSpPr txBox="1">
            <a:spLocks/>
          </p:cNvSpPr>
          <p:nvPr/>
        </p:nvSpPr>
        <p:spPr>
          <a:xfrm>
            <a:off x="685800" y="2438400"/>
            <a:ext cx="8001000" cy="2362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+mj-lt"/>
                <a:ea typeface="+mj-ea"/>
                <a:cs typeface="Myriad Pro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</a:rPr>
              <a:t/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</a:rPr>
            </a:b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</a:rPr>
              <a:t>Eligibility Criteria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Eligibility criteria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88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fontAlgn="base">
              <a:lnSpc>
                <a:spcPct val="120000"/>
              </a:lnSpc>
              <a:spcBef>
                <a:spcPts val="576"/>
              </a:spcBef>
              <a:buNone/>
            </a:pPr>
            <a:r>
              <a:rPr lang="en-US" b="1" dirty="0">
                <a:ea typeface="MS PGothic" pitchFamily="34" charset="-128"/>
              </a:rPr>
              <a:t>Eligible applicants include:</a:t>
            </a:r>
          </a:p>
          <a:p>
            <a:pPr fontAlgn="base"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ea typeface="MS PGothic" pitchFamily="34" charset="-128"/>
              </a:rPr>
              <a:t>Community-based organizations</a:t>
            </a:r>
          </a:p>
          <a:p>
            <a:pPr fontAlgn="base"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ea typeface="MS PGothic" pitchFamily="34" charset="-128"/>
              </a:rPr>
              <a:t>Individual and group provider practices</a:t>
            </a:r>
          </a:p>
          <a:p>
            <a:pPr fontAlgn="base"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ea typeface="MS PGothic" pitchFamily="34" charset="-128"/>
              </a:rPr>
              <a:t>Hospitals and health systems</a:t>
            </a:r>
          </a:p>
          <a:p>
            <a:pPr fontAlgn="base"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ea typeface="MS PGothic" pitchFamily="34" charset="-128"/>
              </a:rPr>
              <a:t>Institutions of higher education</a:t>
            </a:r>
          </a:p>
          <a:p>
            <a:pPr fontAlgn="base"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ea typeface="MS PGothic" pitchFamily="34" charset="-128"/>
              </a:rPr>
              <a:t>Local government entities</a:t>
            </a:r>
          </a:p>
          <a:p>
            <a:pPr fontAlgn="base">
              <a:lnSpc>
                <a:spcPct val="120000"/>
              </a:lnSpc>
              <a:spcBef>
                <a:spcPts val="1200"/>
              </a:spcBef>
            </a:pPr>
            <a:r>
              <a:rPr lang="en-US" dirty="0">
                <a:ea typeface="MS PGothic" pitchFamily="34" charset="-128"/>
              </a:rPr>
              <a:t>Tribal organizations </a:t>
            </a:r>
          </a:p>
          <a:p>
            <a:pPr marL="0" indent="0" fontAlgn="base">
              <a:lnSpc>
                <a:spcPct val="12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dirty="0">
                <a:ea typeface="MS PGothic" pitchFamily="34" charset="-128"/>
              </a:rPr>
              <a:t>Applicants from all 50 states, U.S. territories, and the District of Columbia will be accepted.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Eligible Applicants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2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graphicFrame>
        <p:nvGraphicFramePr>
          <p:cNvPr id="5" name="Table 4" descr="For questions about this cooperative agreement please contact: U.S. Department of Health and Human Services&#10;Centers for Medicare &amp; Medicaid Services&#10;E-mail: accountablehealthcommunities@cms.hhs.gov&#10;Responses will be posted weekly as part of FAQs at https://innovation.cms.gov/initiatives/ahcm&#10;&#10;" title="Contact Information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256625"/>
              </p:ext>
            </p:extLst>
          </p:nvPr>
        </p:nvGraphicFramePr>
        <p:xfrm>
          <a:off x="2124075" y="1866900"/>
          <a:ext cx="47244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</a:tblGrid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For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questions 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</a:rPr>
                        <a:t>about this cooperative agreement please contact: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73680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U.S. Department of Health and Human Services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Centers for Medicare &amp; Medicaid Services</a:t>
                      </a:r>
                    </a:p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E-mail: </a:t>
                      </a:r>
                      <a:r>
                        <a:rPr lang="en-US" sz="1800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 tooltip="email address for questions"/>
                        </a:rPr>
                        <a:t>accountablehealthcommunities@cms.hhs.gov</a:t>
                      </a:r>
                      <a:endParaRPr lang="en-US" sz="1800" dirty="0" smtClean="0"/>
                    </a:p>
                    <a:p>
                      <a:pPr>
                        <a:spcBef>
                          <a:spcPts val="400"/>
                        </a:spcBef>
                      </a:pPr>
                      <a:r>
                        <a:rPr lang="en-US" sz="1800" dirty="0" smtClean="0"/>
                        <a:t>Responses will be posted weekly as part of FAQs at </a:t>
                      </a:r>
                      <a:r>
                        <a:rPr lang="en-US" sz="1800" dirty="0" smtClean="0">
                          <a:hlinkClick r:id="rId3" tooltip="webpage to visit for more information"/>
                        </a:rPr>
                        <a:t>https://innovation.cms.gov/initiatives/ahcm</a:t>
                      </a:r>
                      <a:endParaRPr lang="en-US" sz="1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980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For important updates and more information on </a:t>
            </a:r>
          </a:p>
          <a:p>
            <a:pPr marL="0" indent="0" algn="ctr">
              <a:buNone/>
            </a:pPr>
            <a:r>
              <a:rPr lang="en-US" sz="2800" dirty="0"/>
              <a:t>the Accountable Health Communities Model visit:</a:t>
            </a:r>
          </a:p>
          <a:p>
            <a:pPr marL="0" indent="0" algn="ctr">
              <a:buNone/>
            </a:pPr>
            <a:r>
              <a:rPr lang="en-US" sz="2800" u="sng" dirty="0">
                <a:hlinkClick r:id="rId2" tooltip="For important updates and more information on Accountable Health Communities Model visit:"/>
              </a:rPr>
              <a:t>https://innovation.cms.gov/initiatives/ahcm</a:t>
            </a:r>
            <a:r>
              <a:rPr lang="en-US" sz="2800" u="sng" dirty="0"/>
              <a:t> </a:t>
            </a:r>
          </a:p>
          <a:p>
            <a:pPr marL="0" indent="0" algn="ctr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800" dirty="0"/>
              <a:t>For assistance with </a:t>
            </a:r>
            <a:r>
              <a:rPr lang="en-US" sz="2800" dirty="0">
                <a:solidFill>
                  <a:srgbClr val="FF0000"/>
                </a:solidFill>
                <a:hlinkClick r:id="rId3" tooltip="Website to visit for grants information"/>
              </a:rPr>
              <a:t>www.grants.gov</a:t>
            </a:r>
            <a:r>
              <a:rPr lang="en-US" sz="2800" dirty="0"/>
              <a:t>,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2800" dirty="0"/>
              <a:t>contact </a:t>
            </a:r>
            <a:r>
              <a:rPr lang="en-US" sz="2800" dirty="0">
                <a:solidFill>
                  <a:srgbClr val="FF0000"/>
                </a:solidFill>
                <a:hlinkClick r:id="rId4"/>
              </a:rPr>
              <a:t>support@grants.gov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/>
              <a:t>or 1-800-518-4726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Accountable Health Community Model Web Links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944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"/>
          <p:cNvSpPr txBox="1">
            <a:spLocks/>
          </p:cNvSpPr>
          <p:nvPr/>
        </p:nvSpPr>
        <p:spPr>
          <a:xfrm>
            <a:off x="685800" y="2438400"/>
            <a:ext cx="8001000" cy="2362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+mj-lt"/>
                <a:ea typeface="+mj-ea"/>
                <a:cs typeface="Myriad Pro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</a:rPr>
              <a:t>Accountable Health Communities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</a:rPr>
              <a:t>Model </a:t>
            </a:r>
            <a:r>
              <a:rPr lang="en-US" sz="4400" dirty="0" smtClean="0">
                <a:solidFill>
                  <a:sysClr val="windowText" lastClr="000000"/>
                </a:solidFill>
              </a:rPr>
              <a:t>Overview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defTabSz="457200">
              <a:spcBef>
                <a:spcPct val="0"/>
              </a:spcBef>
              <a:defRPr/>
            </a:pPr>
            <a:r>
              <a:rPr lang="en-US" cap="none" dirty="0">
                <a:solidFill>
                  <a:sysClr val="windowText" lastClr="000000"/>
                </a:solidFill>
              </a:rPr>
              <a:t>Accountable Health Communities </a:t>
            </a:r>
            <a:br>
              <a:rPr lang="en-US" cap="none" dirty="0">
                <a:solidFill>
                  <a:sysClr val="windowText" lastClr="000000"/>
                </a:solidFill>
              </a:rPr>
            </a:br>
            <a:r>
              <a:rPr lang="en-US" cap="none" dirty="0">
                <a:solidFill>
                  <a:sysClr val="windowText" lastClr="000000"/>
                </a:solidFill>
              </a:rPr>
              <a:t>Model </a:t>
            </a:r>
            <a:r>
              <a:rPr lang="en-US" dirty="0">
                <a:solidFill>
                  <a:sysClr val="windowText" lastClr="000000"/>
                </a:solidFill>
              </a:rPr>
              <a:t>Overview</a:t>
            </a:r>
            <a:r>
              <a:rPr lang="en-US" cap="none" dirty="0">
                <a:solidFill>
                  <a:sysClr val="windowText" lastClr="000000"/>
                </a:solidFill>
              </a:rPr>
              <a:t/>
            </a:r>
            <a:br>
              <a:rPr lang="en-US" cap="none" dirty="0">
                <a:solidFill>
                  <a:sysClr val="windowText" lastClr="000000"/>
                </a:solidFill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40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Accountable Health Communities Model Dates</a:t>
            </a:r>
            <a:endParaRPr lang="en-US" dirty="0"/>
          </a:p>
        </p:txBody>
      </p:sp>
      <p:graphicFrame>
        <p:nvGraphicFramePr>
          <p:cNvPr id="5" name="Table 4" descr="A chart depicting Milestones and their dates." title="Accountable Health Communities Model Dates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269165"/>
              </p:ext>
            </p:extLst>
          </p:nvPr>
        </p:nvGraphicFramePr>
        <p:xfrm>
          <a:off x="381000" y="1752600"/>
          <a:ext cx="8382000" cy="3954517"/>
        </p:xfrm>
        <a:graphic>
          <a:graphicData uri="http://schemas.openxmlformats.org/drawingml/2006/table">
            <a:tbl>
              <a:tblPr firstRow="1">
                <a:tableStyleId>{16D9F66E-5EB9-4882-86FB-DCBF35E3C3E4}</a:tableStyleId>
              </a:tblPr>
              <a:tblGrid>
                <a:gridCol w="4706007"/>
                <a:gridCol w="3675993"/>
              </a:tblGrid>
              <a:tr h="6112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Milestone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Date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58957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Funding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sz="2000" u="none" strike="noStrike" dirty="0" smtClean="0">
                          <a:effectLst/>
                        </a:rPr>
                        <a:t>Opportunity Announcement </a:t>
                      </a:r>
                      <a:r>
                        <a:rPr lang="en-US" sz="2000" u="none" strike="noStrike" dirty="0">
                          <a:effectLst/>
                        </a:rPr>
                        <a:t>Posting Date: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January 5, 2016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854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Letter of Intent to Apply </a:t>
                      </a:r>
                      <a:r>
                        <a:rPr lang="en-US" sz="2000" u="none" strike="noStrike" dirty="0" smtClean="0">
                          <a:effectLst/>
                        </a:rPr>
                        <a:t>Due: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February 8, 2016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8723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Electronic Cooperative Agreement Application </a:t>
                      </a:r>
                      <a:r>
                        <a:rPr lang="en-US" sz="2000" u="none" strike="noStrike" dirty="0" smtClean="0">
                          <a:effectLst/>
                        </a:rPr>
                        <a:t>Due: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March 31, 2016 </a:t>
                      </a:r>
                    </a:p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(1 </a:t>
                      </a:r>
                      <a:r>
                        <a:rPr lang="en-US" sz="2000" u="none" strike="noStrike" dirty="0">
                          <a:effectLst/>
                        </a:rPr>
                        <a:t>PM </a:t>
                      </a:r>
                      <a:r>
                        <a:rPr lang="en-US" sz="2000" u="none" strike="noStrike" dirty="0" smtClean="0">
                          <a:effectLst/>
                        </a:rPr>
                        <a:t>Eastern </a:t>
                      </a:r>
                      <a:r>
                        <a:rPr lang="en-US" sz="2000" u="none" strike="noStrike" dirty="0">
                          <a:effectLst/>
                        </a:rPr>
                        <a:t>T</a:t>
                      </a:r>
                      <a:r>
                        <a:rPr lang="en-US" sz="2000" u="none" strike="noStrike" dirty="0" smtClean="0">
                          <a:effectLst/>
                        </a:rPr>
                        <a:t>ime</a:t>
                      </a:r>
                      <a:r>
                        <a:rPr lang="en-US" sz="2000" u="none" strike="noStrike" dirty="0">
                          <a:effectLst/>
                        </a:rPr>
                        <a:t>)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52551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Anticipated Issuance of Notices </a:t>
                      </a:r>
                      <a:r>
                        <a:rPr lang="en-US" sz="2000" u="none" strike="noStrike" dirty="0" smtClean="0">
                          <a:effectLst/>
                        </a:rPr>
                        <a:t>of </a:t>
                      </a:r>
                      <a:r>
                        <a:rPr lang="en-US" sz="2000" u="none" strike="noStrike" dirty="0">
                          <a:effectLst/>
                        </a:rPr>
                        <a:t>Award: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December</a:t>
                      </a:r>
                      <a:r>
                        <a:rPr lang="en-US" sz="2000" u="none" strike="noStrike" baseline="0" dirty="0" smtClean="0">
                          <a:effectLst/>
                        </a:rPr>
                        <a:t> 2016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8408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Anticipated </a:t>
                      </a:r>
                      <a:r>
                        <a:rPr lang="en-US" sz="2000" u="none" strike="noStrike" dirty="0" smtClean="0">
                          <a:effectLst/>
                        </a:rPr>
                        <a:t>Start of Cooperative </a:t>
                      </a:r>
                    </a:p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Agreement </a:t>
                      </a:r>
                      <a:r>
                        <a:rPr lang="en-US" sz="2000" u="none" strike="noStrike" dirty="0">
                          <a:effectLst/>
                        </a:rPr>
                        <a:t>Period of Performance: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 smtClean="0">
                          <a:effectLst/>
                        </a:rPr>
                        <a:t>January 2017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15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576"/>
              </a:spcBef>
            </a:pPr>
            <a:r>
              <a:rPr lang="en-US" dirty="0"/>
              <a:t>Many of the largest drivers of health care costs fall outside the clinical care environment. 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Social and economic determinants, health behaviors and the physical environment significantly drive utilization and costs.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There is emerging evidence that addressing health-related social needs through enhanced clinical-community linkages can improve health outcomes and impact costs.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US" dirty="0"/>
              <a:t>The AHC model seeks to address current gaps between health care delivery and community services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the Accountable Health Communities Model?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92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Accountable Health Communities Model is a 5-year model that tests whether systematically identifying and addressing the health-related social needs of community-dwelling Medicare and Medicaid beneficiaries impacts health care quality, utilization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/>
              <a:t>costs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the Accountable Health Communities Model Test?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51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Health-Related Social Needs</a:t>
            </a:r>
            <a:endParaRPr lang="en-US" dirty="0"/>
          </a:p>
        </p:txBody>
      </p:sp>
      <p:graphicFrame>
        <p:nvGraphicFramePr>
          <p:cNvPr id="5" name="Table 4" descr="A chart showing Core Needs and Supplemental Needs" title="Health-Related Social Needs Chart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113577"/>
              </p:ext>
            </p:extLst>
          </p:nvPr>
        </p:nvGraphicFramePr>
        <p:xfrm>
          <a:off x="838200" y="2057159"/>
          <a:ext cx="7467600" cy="3330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454019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Core Needs </a:t>
                      </a:r>
                      <a:endParaRPr lang="en-US" sz="2400" dirty="0">
                        <a:ln>
                          <a:noFill/>
                        </a:ln>
                        <a:solidFill>
                          <a:schemeClr val="dk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*Supplemental</a:t>
                      </a:r>
                      <a:r>
                        <a:rPr lang="en-US" sz="240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 Needs</a:t>
                      </a:r>
                      <a:endParaRPr lang="en-US" sz="2400" dirty="0">
                        <a:ln>
                          <a:noFill/>
                        </a:ln>
                        <a:solidFill>
                          <a:schemeClr val="dk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73381">
                <a:tc>
                  <a:txBody>
                    <a:bodyPr/>
                    <a:lstStyle/>
                    <a:p>
                      <a:pPr algn="l">
                        <a:spcBef>
                          <a:spcPts val="576"/>
                        </a:spcBef>
                      </a:pPr>
                      <a:r>
                        <a:rPr lang="en-US" sz="2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Housing Instability </a:t>
                      </a:r>
                    </a:p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US" sz="2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Utility Needs </a:t>
                      </a:r>
                    </a:p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US" sz="2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Food Insecurity </a:t>
                      </a:r>
                    </a:p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US" sz="2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Interpersonal Violence </a:t>
                      </a:r>
                    </a:p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US" sz="2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Transportation</a:t>
                      </a:r>
                    </a:p>
                    <a:p>
                      <a:endParaRPr lang="en-US" dirty="0">
                        <a:ln>
                          <a:noFill/>
                        </a:ln>
                        <a:solidFill>
                          <a:schemeClr val="dk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Family &amp; Social Supports</a:t>
                      </a:r>
                    </a:p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US" sz="2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Education </a:t>
                      </a:r>
                    </a:p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US" sz="2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Employment &amp; Income </a:t>
                      </a:r>
                    </a:p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US" sz="220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</a:rPr>
                        <a:t>Health Behaviors</a:t>
                      </a:r>
                    </a:p>
                    <a:p>
                      <a:endParaRPr lang="en-US" dirty="0">
                        <a:ln>
                          <a:noFill/>
                        </a:ln>
                        <a:solidFill>
                          <a:schemeClr val="dk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33400" y="6204505"/>
            <a:ext cx="20195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* This list is not </a:t>
            </a:r>
            <a:r>
              <a:rPr lang="en-US" sz="1400" dirty="0" smtClean="0"/>
              <a:t>inclusive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835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47663" indent="-347663">
              <a:lnSpc>
                <a:spcPct val="120000"/>
              </a:lnSpc>
              <a:spcBef>
                <a:spcPts val="576"/>
              </a:spcBef>
              <a:buClr>
                <a:schemeClr val="tx1"/>
              </a:buClr>
              <a:defRPr/>
            </a:pPr>
            <a:r>
              <a:rPr lang="en-US" b="1" dirty="0">
                <a:solidFill>
                  <a:srgbClr val="084A9C"/>
                </a:solidFill>
              </a:rPr>
              <a:t>Systematic screening </a:t>
            </a:r>
            <a:r>
              <a:rPr lang="en-US" dirty="0"/>
              <a:t>of all Medicare and Medicaid beneficiaries to identify unmet health-related social needs</a:t>
            </a:r>
          </a:p>
          <a:p>
            <a:pPr marL="347663" indent="-347663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/>
              <a:t>Testing the </a:t>
            </a:r>
            <a:r>
              <a:rPr lang="en-US" b="1" dirty="0">
                <a:solidFill>
                  <a:srgbClr val="084A9C"/>
                </a:solidFill>
              </a:rPr>
              <a:t>effectiveness of referrals </a:t>
            </a:r>
            <a:r>
              <a:rPr lang="en-US" dirty="0"/>
              <a:t>to increase beneficiary awareness of community services using a rigorous mixed method evaluative approach</a:t>
            </a:r>
          </a:p>
          <a:p>
            <a:pPr marL="347663" indent="-347663">
              <a:lnSpc>
                <a:spcPct val="120000"/>
              </a:lnSpc>
              <a:spcBef>
                <a:spcPts val="1200"/>
              </a:spcBef>
              <a:defRPr/>
            </a:pPr>
            <a:r>
              <a:rPr lang="en-US" dirty="0"/>
              <a:t>Testing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084A9C"/>
                </a:solidFill>
              </a:rPr>
              <a:t>the effectiveness of community services navigation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dirty="0"/>
              <a:t>to provide assistance to beneficiaries in accessing services using a rigorous mixed-method evaluative approach </a:t>
            </a:r>
          </a:p>
          <a:p>
            <a:pPr marL="347663" indent="-347663">
              <a:lnSpc>
                <a:spcPct val="120000"/>
              </a:lnSpc>
              <a:spcBef>
                <a:spcPts val="1200"/>
              </a:spcBef>
              <a:buClr>
                <a:schemeClr val="tx1"/>
              </a:buClr>
              <a:defRPr/>
            </a:pPr>
            <a:r>
              <a:rPr lang="en-US" b="1" dirty="0">
                <a:solidFill>
                  <a:srgbClr val="084A9C"/>
                </a:solidFill>
              </a:rPr>
              <a:t>Partner alignment </a:t>
            </a:r>
            <a:r>
              <a:rPr lang="en-US" dirty="0"/>
              <a:t>at the community level and implementation of a quality improvement approach to address beneficiary needs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Innovations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022FF3C-310F-4809-A5BE-BC5BA8AA10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16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"/>
          <p:cNvSpPr txBox="1">
            <a:spLocks/>
          </p:cNvSpPr>
          <p:nvPr/>
        </p:nvSpPr>
        <p:spPr>
          <a:xfrm>
            <a:off x="685800" y="2438400"/>
            <a:ext cx="8001000" cy="23622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000" b="1" i="0" kern="1200">
                <a:solidFill>
                  <a:schemeClr val="bg1"/>
                </a:solidFill>
                <a:latin typeface="+mj-lt"/>
                <a:ea typeface="+mj-ea"/>
                <a:cs typeface="Myriad Pro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j-ea"/>
              </a:rPr>
              <a:t>Model </a:t>
            </a:r>
            <a:r>
              <a:rPr lang="en-US" sz="4400" dirty="0" smtClean="0">
                <a:solidFill>
                  <a:sysClr val="windowText" lastClr="000000"/>
                </a:solidFill>
              </a:rPr>
              <a:t>Structure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j-ea"/>
            </a:endParaRPr>
          </a:p>
        </p:txBody>
      </p:sp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Structure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86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MS_template">
  <a:themeElements>
    <a:clrScheme name="CMS">
      <a:dk1>
        <a:sysClr val="windowText" lastClr="000000"/>
      </a:dk1>
      <a:lt1>
        <a:sysClr val="window" lastClr="FFFFFF"/>
      </a:lt1>
      <a:dk2>
        <a:srgbClr val="1F497D"/>
      </a:dk2>
      <a:lt2>
        <a:srgbClr val="6B94C7"/>
      </a:lt2>
      <a:accent1>
        <a:srgbClr val="2F527D"/>
      </a:accent1>
      <a:accent2>
        <a:srgbClr val="FAD94C"/>
      </a:accent2>
      <a:accent3>
        <a:srgbClr val="C0C0C0"/>
      </a:accent3>
      <a:accent4>
        <a:srgbClr val="FDF699"/>
      </a:accent4>
      <a:accent5>
        <a:srgbClr val="72A3C4"/>
      </a:accent5>
      <a:accent6>
        <a:srgbClr val="5C5C5C"/>
      </a:accent6>
      <a:hlink>
        <a:srgbClr val="000000"/>
      </a:hlink>
      <a:folHlink>
        <a:srgbClr val="00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MMI - PPHMG - DocumentUpload" ma:contentTypeID="0x0101006BF58517FDB8CE42B87F7A0C057B1620001424ED32AE970E478B5CBC71670B802C" ma:contentTypeVersion="6" ma:contentTypeDescription="Unique content type used in PPHMG document libraries for consistent tagging of documents" ma:contentTypeScope="" ma:versionID="76f9e08af6ede625428f139ba17c246c">
  <xsd:schema xmlns:xsd="http://www.w3.org/2001/XMLSchema" xmlns:xs="http://www.w3.org/2001/XMLSchema" xmlns:p="http://schemas.microsoft.com/office/2006/metadata/properties" xmlns:ns2="b5c30c5a-817e-47fa-84d6-e9536c2e16e0" targetNamespace="http://schemas.microsoft.com/office/2006/metadata/properties" ma:root="true" ma:fieldsID="66007ff9fb68caf70781d0cc10a48213" ns2:_="">
    <xsd:import namespace="b5c30c5a-817e-47fa-84d6-e9536c2e16e0"/>
    <xsd:element name="properties">
      <xsd:complexType>
        <xsd:sequence>
          <xsd:element name="documentManagement">
            <xsd:complexType>
              <xsd:all>
                <xsd:element ref="ns2:Doc_x0020_Ta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5c30c5a-817e-47fa-84d6-e9536c2e16e0" elementFormDefault="qualified">
    <xsd:import namespace="http://schemas.microsoft.com/office/2006/documentManagement/types"/>
    <xsd:import namespace="http://schemas.microsoft.com/office/infopath/2007/PartnerControls"/>
    <xsd:element name="Doc_x0020_Tag" ma:index="8" nillable="true" ma:displayName="Doc Tag" ma:format="Dropdown" ma:internalName="Doc_x0020_Tag">
      <xsd:simpleType>
        <xsd:restriction base="dms:Choice">
          <xsd:enumeration value="AHC"/>
          <xsd:enumeration value="Behavioral Health"/>
          <xsd:enumeration value="Briefing"/>
          <xsd:enumeration value="Communication"/>
          <xsd:enumeration value="Community Health Workers (CHW)"/>
          <xsd:enumeration value="Concept Paper"/>
          <xsd:enumeration value="Contract Document"/>
          <xsd:enumeration value="Correspondence"/>
          <xsd:enumeration value="CVD"/>
          <xsd:enumeration value="Depression"/>
          <xsd:enumeration value="Diabetes"/>
          <xsd:enumeration value="HCIA 1"/>
          <xsd:enumeration value="HCIA 2"/>
          <xsd:enumeration value="ICIP"/>
          <xsd:enumeration value="Meeting Document"/>
          <xsd:enumeration value="Mental Health"/>
          <xsd:enumeration value="Million Hearts Initiative"/>
          <xsd:enumeration value="Million Hearts Model"/>
          <xsd:enumeration value="Model"/>
          <xsd:enumeration value="Obesity"/>
          <xsd:enumeration value="Presentation"/>
          <xsd:enumeration value="Smoking Cessation"/>
          <xsd:enumeration value="Solicitation"/>
          <xsd:enumeration value="Tobacco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_x0020_Tag xmlns="b5c30c5a-817e-47fa-84d6-e9536c2e16e0" xsi:nil="true"/>
  </documentManagement>
</p:properties>
</file>

<file path=customXml/itemProps1.xml><?xml version="1.0" encoding="utf-8"?>
<ds:datastoreItem xmlns:ds="http://schemas.openxmlformats.org/officeDocument/2006/customXml" ds:itemID="{9C89149B-1DA5-42A4-A21A-74F2D0ABF47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5c30c5a-817e-47fa-84d6-e9536c2e16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4662802-787B-4D17-AA58-62ABA255FDA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475D3F-4CFC-4AA3-AA5F-9AD83924346C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b5c30c5a-817e-47fa-84d6-e9536c2e16e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6967</TotalTime>
  <Words>1034</Words>
  <Application>Microsoft Office PowerPoint</Application>
  <PresentationFormat>On-screen Show (4:3)</PresentationFormat>
  <Paragraphs>160</Paragraphs>
  <Slides>24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MS PGothic</vt:lpstr>
      <vt:lpstr>Arial</vt:lpstr>
      <vt:lpstr>Calibri</vt:lpstr>
      <vt:lpstr>Constantia</vt:lpstr>
      <vt:lpstr>Myriad Pro</vt:lpstr>
      <vt:lpstr>Times New Roman</vt:lpstr>
      <vt:lpstr>Wingdings</vt:lpstr>
      <vt:lpstr>CMS_template</vt:lpstr>
      <vt:lpstr>Accountable Health Communities</vt:lpstr>
      <vt:lpstr>CMS Aims</vt:lpstr>
      <vt:lpstr>Accountable Health Communities  Model Overview </vt:lpstr>
      <vt:lpstr>Accountable Health Communities Model Dates</vt:lpstr>
      <vt:lpstr>Why the Accountable Health Communities Model?</vt:lpstr>
      <vt:lpstr>What Does the Accountable Health Communities Model Test?</vt:lpstr>
      <vt:lpstr>Health-Related Social Needs</vt:lpstr>
      <vt:lpstr>Key Innovations</vt:lpstr>
      <vt:lpstr>Model Structure 1</vt:lpstr>
      <vt:lpstr>Model Structure</vt:lpstr>
      <vt:lpstr>Accountable Health Communities Model Intervention Approaches:  Summary of the Three Tracks</vt:lpstr>
      <vt:lpstr>Model Performance Metrics</vt:lpstr>
      <vt:lpstr>Model Requirements</vt:lpstr>
      <vt:lpstr>Model Participants</vt:lpstr>
      <vt:lpstr>Bridge Organizations and  Model Participant Requirements</vt:lpstr>
      <vt:lpstr>State Medicaid Agency Requirements</vt:lpstr>
      <vt:lpstr>Screening Tool</vt:lpstr>
      <vt:lpstr>Community Resource Inventory</vt:lpstr>
      <vt:lpstr>Learning System</vt:lpstr>
      <vt:lpstr>Learning System Continued</vt:lpstr>
      <vt:lpstr>Eligibility criteria</vt:lpstr>
      <vt:lpstr>Eligible Applicants</vt:lpstr>
      <vt:lpstr>Contact Information</vt:lpstr>
      <vt:lpstr>Important Accountable Health Community Model Web Links</vt:lpstr>
    </vt:vector>
  </TitlesOfParts>
  <Company>CMS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Accountable Health Communities: Model Overview and Requirements</dc:title>
  <dc:creator>CMS</dc:creator>
  <cp:lastModifiedBy>Kim Lare</cp:lastModifiedBy>
  <cp:revision>422</cp:revision>
  <cp:lastPrinted>2012-04-18T14:42:39Z</cp:lastPrinted>
  <dcterms:created xsi:type="dcterms:W3CDTF">2012-02-10T20:51:24Z</dcterms:created>
  <dcterms:modified xsi:type="dcterms:W3CDTF">2016-02-19T12:58:14Z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0x0101006BF58517FDB8CE42B87F7A0C057B1620001424ED32AE970E478B5CBC71670B802C</vt:lpwstr>
  </property>
  <property fmtid="{D5CDD505-2E9C-101B-9397-08002B2CF9AE}" pid="4" name="_AdHocReviewCycleID">
    <vt:i4>720043465</vt:i4>
  </property>
  <property fmtid="{D5CDD505-2E9C-101B-9397-08002B2CF9AE}" pid="5" name="_EmailSubject">
    <vt:lpwstr>Question - Name of Subject Matter Expert?</vt:lpwstr>
  </property>
  <property fmtid="{D5CDD505-2E9C-101B-9397-08002B2CF9AE}" pid="6" name="_AuthorEmail">
    <vt:lpwstr>Rachele.Benedetto@cms.hhs.gov</vt:lpwstr>
  </property>
  <property fmtid="{D5CDD505-2E9C-101B-9397-08002B2CF9AE}" pid="7" name="_AuthorEmailDisplayName">
    <vt:lpwstr>Benedetto, Rachele (CMS/CMMI)</vt:lpwstr>
  </property>
</Properties>
</file>