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0"/>
  </p:notesMasterIdLst>
  <p:sldIdLst>
    <p:sldId id="262" r:id="rId3"/>
    <p:sldId id="271" r:id="rId4"/>
    <p:sldId id="270" r:id="rId5"/>
    <p:sldId id="257" r:id="rId6"/>
    <p:sldId id="259" r:id="rId7"/>
    <p:sldId id="261" r:id="rId8"/>
    <p:sldId id="264" r:id="rId9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84" d="100"/>
          <a:sy n="84" d="100"/>
        </p:scale>
        <p:origin x="-72" y="15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B30EC6-F443-4261-85B0-046C2E4D921A}" type="datetimeFigureOut">
              <a:rPr lang="en-US" smtClean="0"/>
              <a:t>11/04/2014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FB65B4-A4C0-4A7A-B1FF-E336C7797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228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5122" indent="-22512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EDE141-BA01-4751-A361-71D98591D68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Current Topics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3098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B65B4-A4C0-4A7A-B1FF-E336C77974F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875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 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A8BA98-81ED-47D3-A803-69E9CE6F42CD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900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43881" y="4194798"/>
            <a:ext cx="5970238" cy="4111002"/>
          </a:xfrm>
        </p:spPr>
        <p:txBody>
          <a:bodyPr>
            <a:noAutofit/>
          </a:bodyPr>
          <a:lstStyle/>
          <a:p>
            <a:endParaRPr lang="en-US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EDE141-BA01-4751-A361-71D98591D68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Current Topics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8275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593136" y="4345683"/>
            <a:ext cx="5895610" cy="4112519"/>
          </a:xfrm>
        </p:spPr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EDE141-BA01-4751-A361-71D98591D68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Current Topics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8275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EDE141-BA01-4751-A361-71D98591D68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Current Topics</a:t>
            </a:r>
            <a:endParaRPr lang="en-US" dirty="0"/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8275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D45C7C-E771-4DB6-A7C9-ABB1E1764113}" type="slidenum">
              <a:rPr lang="en-US" smtClean="0"/>
              <a:t>7</a:t>
            </a:fld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372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CBFF2-482B-4759-BC7F-85748258760C}" type="datetimeFigureOut">
              <a:rPr lang="en-US" smtClean="0"/>
              <a:t>11/04/2014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5C16-A32C-4D70-A3DA-5977262D7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143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CBFF2-482B-4759-BC7F-85748258760C}" type="datetimeFigureOut">
              <a:rPr lang="en-US" smtClean="0"/>
              <a:t>11/04/2014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5C16-A32C-4D70-A3DA-5977262D7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835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CBFF2-482B-4759-BC7F-85748258760C}" type="datetimeFigureOut">
              <a:rPr lang="en-US" smtClean="0"/>
              <a:t>11/04/2014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5C16-A32C-4D70-A3DA-5977262D7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0005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hin Bar_No CMS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60182" y="1600200"/>
            <a:ext cx="8229600" cy="4525963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  <a:lvl2pPr marL="742950" indent="-285750">
              <a:buFont typeface="Arial" pitchFamily="34" charset="0"/>
              <a:buChar char="•"/>
              <a:defRPr/>
            </a:lvl2pPr>
            <a:lvl3pPr marL="1143000" indent="-228600">
              <a:buSzPct val="50000"/>
              <a:buFont typeface="Wingdings" pitchFamily="2" charset="2"/>
              <a:buChar char="q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37106" y="1091960"/>
            <a:ext cx="9075752" cy="100057"/>
            <a:chOff x="0" y="1467339"/>
            <a:chExt cx="9144000" cy="21819"/>
          </a:xfrm>
        </p:grpSpPr>
        <p:cxnSp>
          <p:nvCxnSpPr>
            <p:cNvPr id="17" name="Straight Connector 16"/>
            <p:cNvCxnSpPr/>
            <p:nvPr userDrawn="1"/>
          </p:nvCxnSpPr>
          <p:spPr>
            <a:xfrm>
              <a:off x="0" y="1489158"/>
              <a:ext cx="9144000" cy="0"/>
            </a:xfrm>
            <a:prstGeom prst="line">
              <a:avLst/>
            </a:prstGeom>
            <a:ln w="101600" cap="sq">
              <a:solidFill>
                <a:srgbClr val="FFD00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 userDrawn="1"/>
          </p:nvCxnSpPr>
          <p:spPr>
            <a:xfrm>
              <a:off x="0" y="1467339"/>
              <a:ext cx="9144000" cy="0"/>
            </a:xfrm>
            <a:prstGeom prst="line">
              <a:avLst/>
            </a:prstGeom>
            <a:ln w="101600" cap="sq">
              <a:solidFill>
                <a:srgbClr val="084A9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143000"/>
          </a:xfrm>
          <a:noFill/>
          <a:effectLst/>
        </p:spPr>
        <p:txBody>
          <a:bodyPr/>
          <a:lstStyle>
            <a:lvl1pPr>
              <a:defRPr sz="360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477000" y="631282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9pPr>
          </a:lstStyle>
          <a:p>
            <a:fld id="{7022FF3C-310F-4809-A5BE-BC5BA8AA10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0" y="636889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9pPr>
          </a:lstStyle>
          <a:p>
            <a:pPr algn="ctr"/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August 2014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Slide Number Placeholder 6"/>
          <p:cNvSpPr txBox="1">
            <a:spLocks/>
          </p:cNvSpPr>
          <p:nvPr userDrawn="1"/>
        </p:nvSpPr>
        <p:spPr>
          <a:xfrm>
            <a:off x="3352800" y="63160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9pPr>
          </a:lstStyle>
          <a:p>
            <a:pPr algn="ctr"/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Current Topics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343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MS conten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>
                <a:latin typeface="+mj-lt"/>
              </a:defRPr>
            </a:lvl1pPr>
            <a:lvl2pPr marL="742950" indent="-285750">
              <a:buFont typeface="Arial" pitchFamily="34" charset="0"/>
              <a:buChar char="•"/>
              <a:defRPr>
                <a:latin typeface="+mj-lt"/>
              </a:defRPr>
            </a:lvl2pPr>
            <a:lvl3pPr marL="1143000" indent="-228600">
              <a:buSzPct val="50000"/>
              <a:buFont typeface="Wingdings" pitchFamily="2" charset="2"/>
              <a:buChar char="q"/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Placeholder 8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rgbClr val="FFD004"/>
          </a:solidFill>
          <a:effectLst>
            <a:outerShdw dist="76200" dir="5640000" algn="tl" rotWithShape="0">
              <a:srgbClr val="084A9C"/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553200" y="632618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9pPr>
          </a:lstStyle>
          <a:p>
            <a:fld id="{7022FF3C-310F-4809-A5BE-BC5BA8AA10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24600"/>
            <a:ext cx="2133600" cy="365125"/>
          </a:xfrm>
        </p:spPr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August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Current Topics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40475"/>
            <a:ext cx="2133600" cy="365125"/>
          </a:xfrm>
        </p:spPr>
        <p:txBody>
          <a:bodyPr/>
          <a:lstStyle/>
          <a:p>
            <a:fld id="{1C46BBB4-4880-424C-B72C-F05E7E85480B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4857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404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90800" y="6340475"/>
            <a:ext cx="3962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40475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fld id="{78C0CC3C-85F1-4D86-9B70-8D9F8B17F046}" type="slidenum">
              <a:rPr lang="en-US" smtClean="0">
                <a:solidFill>
                  <a:prstClr val="black"/>
                </a:solidFill>
              </a:rPr>
              <a:pPr algn="r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0247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CBFF2-482B-4759-BC7F-85748258760C}" type="datetimeFigureOut">
              <a:rPr lang="en-US" smtClean="0"/>
              <a:t>11/04/2014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5C16-A32C-4D70-A3DA-5977262D7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021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CBFF2-482B-4759-BC7F-85748258760C}" type="datetimeFigureOut">
              <a:rPr lang="en-US" smtClean="0"/>
              <a:t>11/04/2014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5C16-A32C-4D70-A3DA-5977262D7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04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CBFF2-482B-4759-BC7F-85748258760C}" type="datetimeFigureOut">
              <a:rPr lang="en-US" smtClean="0"/>
              <a:t>11/04/2014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5C16-A32C-4D70-A3DA-5977262D7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926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CBFF2-482B-4759-BC7F-85748258760C}" type="datetimeFigureOut">
              <a:rPr lang="en-US" smtClean="0"/>
              <a:t>11/04/2014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5C16-A32C-4D70-A3DA-5977262D7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485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CBFF2-482B-4759-BC7F-85748258760C}" type="datetimeFigureOut">
              <a:rPr lang="en-US" smtClean="0"/>
              <a:t>11/04/2014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5C16-A32C-4D70-A3DA-5977262D7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690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CBFF2-482B-4759-BC7F-85748258760C}" type="datetimeFigureOut">
              <a:rPr lang="en-US" smtClean="0"/>
              <a:t>11/04/2014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5C16-A32C-4D70-A3DA-5977262D7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719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CBFF2-482B-4759-BC7F-85748258760C}" type="datetimeFigureOut">
              <a:rPr lang="en-US" smtClean="0"/>
              <a:t>11/04/2014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5C16-A32C-4D70-A3DA-5977262D7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482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CBFF2-482B-4759-BC7F-85748258760C}" type="datetimeFigureOut">
              <a:rPr lang="en-US" smtClean="0"/>
              <a:t>11/04/2014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5C16-A32C-4D70-A3DA-5977262D7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718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CBFF2-482B-4759-BC7F-85748258760C}" type="datetimeFigureOut">
              <a:rPr lang="en-US" smtClean="0"/>
              <a:t>11/04/2014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85C16-A32C-4D70-A3DA-5977262D7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587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51" y="0"/>
            <a:ext cx="9164583" cy="1140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8068" y="35197"/>
            <a:ext cx="8229600" cy="10694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404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90800" y="6340475"/>
            <a:ext cx="3962400" cy="365125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  <a:cs typeface="Calibri" panose="020F0502020204030204" pitchFamily="34" charset="0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3404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78C0CC3C-85F1-4D86-9B70-8D9F8B17F046}" type="slidenum">
              <a:rPr lang="en-US" smtClean="0">
                <a:solidFill>
                  <a:prstClr val="black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653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SzPct val="50000"/>
        <a:buFont typeface="Wingdings" panose="05000000000000000000" pitchFamily="2" charset="2"/>
        <a:buChar char="q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Medicare Advantage Plan Landscape Overview</a:t>
            </a:r>
          </a:p>
          <a:p>
            <a:r>
              <a:rPr lang="en-US" dirty="0" smtClean="0"/>
              <a:t>Low-Performing Health Plan (LPP) Termination</a:t>
            </a:r>
          </a:p>
          <a:p>
            <a:r>
              <a:rPr lang="en-US" dirty="0" smtClean="0"/>
              <a:t>Mid-Year Provider Network Changes</a:t>
            </a:r>
          </a:p>
          <a:p>
            <a:r>
              <a:rPr lang="en-US" dirty="0" smtClean="0"/>
              <a:t>Rewards and Incentives </a:t>
            </a: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95400"/>
          </a:xfrm>
        </p:spPr>
        <p:txBody>
          <a:bodyPr/>
          <a:lstStyle/>
          <a:p>
            <a:r>
              <a:rPr lang="en-US" dirty="0" smtClean="0"/>
              <a:t>2015 Medicare Advantage Updates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340475"/>
            <a:ext cx="2133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August 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324600"/>
            <a:ext cx="45720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Current Topics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831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/>
              </a:rPr>
              <a:t>2015 Medicare </a:t>
            </a:r>
            <a:r>
              <a:rPr lang="en-US" dirty="0">
                <a:ea typeface="ＭＳ Ｐゴシック"/>
              </a:rPr>
              <a:t>Advantage </a:t>
            </a:r>
            <a:r>
              <a:rPr lang="en-US" dirty="0" smtClean="0">
                <a:ea typeface="ＭＳ Ｐゴシック"/>
              </a:rPr>
              <a:t>Landscape Overview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297363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en-US" sz="2600" dirty="0" smtClean="0"/>
              <a:t>Medicare Advantage (MA) average premium submitted by health plans for 2015 was $33.90 (up $2.94 from 2014) </a:t>
            </a:r>
          </a:p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en-US" sz="2600" dirty="0" smtClean="0"/>
              <a:t>CMS estimates the actual MA average premium will increase by only $1.30 as more people enroll in lower cost plans</a:t>
            </a:r>
          </a:p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en-US" sz="2600" dirty="0" smtClean="0"/>
              <a:t>61 percent of people with Medicare will not have a premium increase</a:t>
            </a:r>
          </a:p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en-US" sz="2600" dirty="0" smtClean="0"/>
              <a:t>More MA plans will offer supplemental benefits (like dental and vision)</a:t>
            </a:r>
          </a:p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en-US" sz="2600" dirty="0" smtClean="0"/>
              <a:t>99% of people with Medicare have access to an MA plan</a:t>
            </a:r>
          </a:p>
        </p:txBody>
      </p:sp>
    </p:spTree>
    <p:extLst>
      <p:ext uri="{BB962C8B-B14F-4D97-AF65-F5344CB8AC3E}">
        <p14:creationId xmlns:p14="http://schemas.microsoft.com/office/powerpoint/2010/main" val="1972725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 smtClean="0"/>
              <a:t>Affordable Care Act – </a:t>
            </a:r>
            <a:br>
              <a:rPr lang="en-US" b="1" dirty="0" smtClean="0"/>
            </a:br>
            <a:r>
              <a:rPr lang="en-US" b="1" dirty="0" smtClean="0"/>
              <a:t>Improvements </a:t>
            </a:r>
            <a:r>
              <a:rPr lang="en-US" b="1" dirty="0"/>
              <a:t>in </a:t>
            </a:r>
            <a:r>
              <a:rPr lang="en-US" b="1" dirty="0" smtClean="0"/>
              <a:t>Medicare Advantage</a:t>
            </a:r>
            <a:endParaRPr lang="en-US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395242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Payments to private </a:t>
            </a:r>
            <a:r>
              <a:rPr lang="en-US" dirty="0" smtClean="0"/>
              <a:t>Medicare Advantage (MA) Plans </a:t>
            </a:r>
            <a:r>
              <a:rPr lang="en-US" dirty="0"/>
              <a:t>tied to </a:t>
            </a:r>
            <a:r>
              <a:rPr lang="en-US" dirty="0" smtClean="0"/>
              <a:t>plans’ </a:t>
            </a:r>
            <a:r>
              <a:rPr lang="en-US" dirty="0"/>
              <a:t>quality of </a:t>
            </a:r>
            <a:r>
              <a:rPr lang="en-US" dirty="0" smtClean="0"/>
              <a:t>coverage</a:t>
            </a:r>
          </a:p>
          <a:p>
            <a:pPr marL="640080" lvl="1"/>
            <a:r>
              <a:rPr lang="en-US" dirty="0" smtClean="0"/>
              <a:t>More </a:t>
            </a:r>
            <a:r>
              <a:rPr lang="en-US" dirty="0"/>
              <a:t>high-quality plans </a:t>
            </a:r>
            <a:r>
              <a:rPr lang="en-US" dirty="0" smtClean="0"/>
              <a:t>were available in 2015 than in 2014</a:t>
            </a:r>
            <a:endParaRPr lang="en-US" dirty="0"/>
          </a:p>
          <a:p>
            <a:pPr marL="640080" lvl="1"/>
            <a:r>
              <a:rPr lang="en-US" dirty="0"/>
              <a:t>More </a:t>
            </a:r>
            <a:r>
              <a:rPr lang="en-US" dirty="0" smtClean="0"/>
              <a:t>beneficiaries enrolled </a:t>
            </a:r>
            <a:r>
              <a:rPr lang="en-US" dirty="0"/>
              <a:t>in higher quality plans</a:t>
            </a:r>
          </a:p>
          <a:p>
            <a:pPr marL="741362" lvl="2" indent="0">
              <a:buNone/>
            </a:pPr>
            <a:endParaRPr lang="en-US" sz="2400" dirty="0"/>
          </a:p>
        </p:txBody>
      </p:sp>
      <p:graphicFrame>
        <p:nvGraphicFramePr>
          <p:cNvPr id="9" name="Content Placeholder 8" descr="Table showing number of MA plans and MA enrollees with 4 or more stars in their quality ratings in 2014 and 2015. Details are repeated in the speakers' notes." title="Table showing Medicare Advantage (MA) plans star ratings statistics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5339477"/>
              </p:ext>
            </p:extLst>
          </p:nvPr>
        </p:nvGraphicFramePr>
        <p:xfrm>
          <a:off x="502984" y="4343400"/>
          <a:ext cx="8214232" cy="21031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486399"/>
                <a:gridCol w="1219200"/>
                <a:gridCol w="1508633"/>
              </a:tblGrid>
              <a:tr h="142240"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MA Plans</a:t>
                      </a:r>
                      <a:endParaRPr lang="en-US" sz="2400" dirty="0"/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2014</a:t>
                      </a:r>
                      <a:endParaRPr lang="en-US" sz="2400" dirty="0"/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2015</a:t>
                      </a:r>
                      <a:endParaRPr lang="en-US" sz="2400" dirty="0"/>
                    </a:p>
                  </a:txBody>
                  <a:tcPr>
                    <a:solidFill>
                      <a:srgbClr val="4F81BD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MA contracts with 4 or more stars</a:t>
                      </a: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38%</a:t>
                      </a: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Around 40%</a:t>
                      </a:r>
                    </a:p>
                  </a:txBody>
                  <a:tcPr>
                    <a:solidFill>
                      <a:srgbClr val="D0D8E8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MA enrollees in plans with 4 or more stars</a:t>
                      </a:r>
                    </a:p>
                  </a:txBody>
                  <a:tcP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52%</a:t>
                      </a:r>
                    </a:p>
                  </a:txBody>
                  <a:tcP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Around 60% </a:t>
                      </a:r>
                    </a:p>
                  </a:txBody>
                  <a:tcP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15" name="Footer Placeholder 4"/>
          <p:cNvSpPr txBox="1">
            <a:spLocks/>
          </p:cNvSpPr>
          <p:nvPr/>
        </p:nvSpPr>
        <p:spPr>
          <a:xfrm>
            <a:off x="3048000" y="6385143"/>
            <a:ext cx="3124200" cy="365125"/>
          </a:xfrm>
          <a:prstGeom prst="rect">
            <a:avLst/>
          </a:prstGeom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nn-NO" sz="1000" dirty="0" smtClean="0">
                <a:solidFill>
                  <a:prstClr val="white">
                    <a:lumMod val="65000"/>
                  </a:prstClr>
                </a:solidFill>
              </a:rPr>
              <a:t>Medicare Open Enrollment 2014</a:t>
            </a:r>
            <a:endParaRPr lang="en-US" sz="1000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404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prstClr val="black"/>
                </a:solidFill>
              </a:rPr>
              <a:t>October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40475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fld id="{78C0CC3C-85F1-4D86-9B70-8D9F8B17F046}" type="slidenum">
              <a:rPr lang="en-US" smtClean="0">
                <a:solidFill>
                  <a:prstClr val="black"/>
                </a:solidFill>
              </a:rPr>
              <a:pPr algn="r"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039"/>
            <a:ext cx="9150350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936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29600" y="4648200"/>
            <a:ext cx="847724" cy="770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182" y="1600200"/>
            <a:ext cx="7921818" cy="4953000"/>
          </a:xfrm>
        </p:spPr>
        <p:txBody>
          <a:bodyPr>
            <a:normAutofit lnSpcReduction="10000"/>
          </a:bodyPr>
          <a:lstStyle/>
          <a:p>
            <a:pPr>
              <a:spcBef>
                <a:spcPts val="600"/>
              </a:spcBef>
            </a:pPr>
            <a:r>
              <a:rPr lang="en-US" sz="3200" dirty="0" smtClean="0"/>
              <a:t>CMS will delay termination of consistently low-performing plans (LPPs) until effective December 31, 2015</a:t>
            </a:r>
          </a:p>
          <a:p>
            <a:pPr marL="640080" lvl="1">
              <a:spcBef>
                <a:spcPts val="600"/>
              </a:spcBef>
            </a:pPr>
            <a:r>
              <a:rPr lang="en-US" sz="2800" dirty="0" smtClean="0"/>
              <a:t>If plan receives Part C </a:t>
            </a:r>
            <a:r>
              <a:rPr lang="en-US" sz="2800" b="1" dirty="0" smtClean="0"/>
              <a:t>or</a:t>
            </a:r>
            <a:r>
              <a:rPr lang="en-US" sz="2800" dirty="0" smtClean="0"/>
              <a:t> Part D summary score of less than 3 stars for three consecutive years</a:t>
            </a:r>
          </a:p>
          <a:p>
            <a:pPr>
              <a:spcBef>
                <a:spcPts val="600"/>
              </a:spcBef>
            </a:pPr>
            <a:r>
              <a:rPr lang="en-US" sz="3200" dirty="0"/>
              <a:t>Plans will be identified when plan ratings data is released in early October </a:t>
            </a:r>
            <a:r>
              <a:rPr lang="en-US" sz="3200" dirty="0" smtClean="0"/>
              <a:t>2015</a:t>
            </a:r>
            <a:endParaRPr lang="en-US" sz="3200" dirty="0"/>
          </a:p>
          <a:p>
            <a:pPr marL="640080" lvl="1">
              <a:spcBef>
                <a:spcPts val="600"/>
              </a:spcBef>
            </a:pPr>
            <a:r>
              <a:rPr lang="en-US" sz="2800" dirty="0"/>
              <a:t>LPPs currently </a:t>
            </a:r>
            <a:r>
              <a:rPr lang="en-US" sz="2800" dirty="0" smtClean="0"/>
              <a:t>have </a:t>
            </a:r>
            <a:r>
              <a:rPr lang="en-US" sz="2800" dirty="0"/>
              <a:t>icon on Medicare Plan Finder</a:t>
            </a:r>
          </a:p>
          <a:p>
            <a:pPr marL="640080" lvl="1">
              <a:spcBef>
                <a:spcPts val="600"/>
              </a:spcBef>
            </a:pPr>
            <a:r>
              <a:rPr lang="en-US" sz="2800" dirty="0"/>
              <a:t>Affected beneficiaries will have an opportunity to join a new plan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Low-Performing Health Plan (LPP) Termination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0350" cy="137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394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182" y="1600200"/>
            <a:ext cx="8531418" cy="4953000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sz="3200" dirty="0" smtClean="0"/>
              <a:t>MA Plans choose their provider networks and may make network changes </a:t>
            </a:r>
            <a:r>
              <a:rPr lang="en-US" sz="3200" i="1" dirty="0" smtClean="0"/>
              <a:t>at any time</a:t>
            </a:r>
          </a:p>
          <a:p>
            <a:pPr>
              <a:spcBef>
                <a:spcPts val="600"/>
              </a:spcBef>
            </a:pPr>
            <a:r>
              <a:rPr lang="en-US" sz="3200" dirty="0" smtClean="0"/>
              <a:t>If making changes, MA Plans must continue to</a:t>
            </a:r>
          </a:p>
          <a:p>
            <a:pPr marL="640080" lvl="1">
              <a:spcBef>
                <a:spcPts val="600"/>
              </a:spcBef>
            </a:pPr>
            <a:r>
              <a:rPr lang="en-US" sz="2800" dirty="0" smtClean="0"/>
              <a:t>Provide all Medicare-covered services</a:t>
            </a:r>
          </a:p>
          <a:p>
            <a:pPr marL="640080" lvl="1">
              <a:spcBef>
                <a:spcPts val="600"/>
              </a:spcBef>
            </a:pPr>
            <a:r>
              <a:rPr lang="en-US" sz="2800" dirty="0" smtClean="0"/>
              <a:t>Meet access, availability and timely notice standards</a:t>
            </a:r>
          </a:p>
          <a:p>
            <a:pPr marL="640080" lvl="1">
              <a:spcBef>
                <a:spcPts val="600"/>
              </a:spcBef>
            </a:pPr>
            <a:r>
              <a:rPr lang="en-US" sz="2800" dirty="0" smtClean="0"/>
              <a:t>Ensure continuity of care for enrollees </a:t>
            </a:r>
          </a:p>
          <a:p>
            <a:pPr>
              <a:spcBef>
                <a:spcPts val="600"/>
              </a:spcBef>
            </a:pPr>
            <a:r>
              <a:rPr lang="en-US" sz="3200" dirty="0" smtClean="0"/>
              <a:t>Recent significant mid-year changes caused problems for beneficiaries and prompted CMS to reexamine current guidance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Medicare Advantage (MA) Plan </a:t>
            </a:r>
            <a:br>
              <a:rPr lang="en-US" dirty="0" smtClean="0"/>
            </a:br>
            <a:r>
              <a:rPr lang="en-US" dirty="0" smtClean="0"/>
              <a:t>Provider Networks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5720"/>
            <a:ext cx="9150350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504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182" y="1600200"/>
            <a:ext cx="8455218" cy="4724400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sz="3200" dirty="0" smtClean="0"/>
              <a:t>Beginning in CY 2015</a:t>
            </a:r>
          </a:p>
          <a:p>
            <a:pPr marL="640080" lvl="1">
              <a:spcBef>
                <a:spcPts val="600"/>
              </a:spcBef>
            </a:pPr>
            <a:r>
              <a:rPr lang="en-US" sz="2800" dirty="0" smtClean="0"/>
              <a:t>Plans must notify CMS at least 90-days prior to significant provider network changes for no cause</a:t>
            </a:r>
          </a:p>
          <a:p>
            <a:pPr>
              <a:spcBef>
                <a:spcPts val="600"/>
              </a:spcBef>
            </a:pPr>
            <a:r>
              <a:rPr lang="en-US" sz="3200" dirty="0" smtClean="0"/>
              <a:t>Notice to beneficiaries</a:t>
            </a:r>
          </a:p>
          <a:p>
            <a:pPr marL="640080" lvl="1">
              <a:spcBef>
                <a:spcPts val="600"/>
              </a:spcBef>
            </a:pPr>
            <a:r>
              <a:rPr lang="en-US" sz="2800" dirty="0" smtClean="0"/>
              <a:t>Plans </a:t>
            </a:r>
            <a:r>
              <a:rPr lang="en-US" sz="2800" dirty="0"/>
              <a:t>must provide enrollees at least 30 days advance notice of </a:t>
            </a:r>
            <a:r>
              <a:rPr lang="en-US" sz="2800" dirty="0" smtClean="0"/>
              <a:t>significant </a:t>
            </a:r>
            <a:r>
              <a:rPr lang="en-US" sz="2800" dirty="0"/>
              <a:t>network </a:t>
            </a:r>
            <a:r>
              <a:rPr lang="en-US" sz="2800" dirty="0" smtClean="0"/>
              <a:t>changes</a:t>
            </a:r>
          </a:p>
          <a:p>
            <a:pPr marL="640080" lvl="1">
              <a:spcBef>
                <a:spcPts val="600"/>
              </a:spcBef>
            </a:pPr>
            <a:r>
              <a:rPr lang="en-US" sz="2800" dirty="0" smtClean="0"/>
              <a:t>New language in ANOC/EOC will explain enrollee rights related to mid-year provider network changes</a:t>
            </a:r>
            <a:endParaRPr lang="en-US" sz="2800" dirty="0"/>
          </a:p>
          <a:p>
            <a:pPr>
              <a:spcBef>
                <a:spcPts val="600"/>
              </a:spcBef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Mid-Year Provider Network Changes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0"/>
            <a:ext cx="9150350" cy="137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791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1959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Expand </a:t>
            </a:r>
            <a:r>
              <a:rPr lang="en-US" dirty="0"/>
              <a:t>rewards and incentive programs that focus on encouraging participation in activities that </a:t>
            </a:r>
            <a:r>
              <a:rPr lang="en-US" dirty="0" smtClean="0"/>
              <a:t>promote</a:t>
            </a:r>
          </a:p>
          <a:p>
            <a:pPr marL="638175" lvl="1">
              <a:buFont typeface="Arial" panose="020B0604020202020204" pitchFamily="34" charset="0"/>
              <a:buChar char="•"/>
            </a:pPr>
            <a:r>
              <a:rPr lang="en-US" dirty="0" smtClean="0"/>
              <a:t>improved health</a:t>
            </a:r>
            <a:endParaRPr lang="en-US" dirty="0"/>
          </a:p>
          <a:p>
            <a:pPr marL="638175" lvl="1">
              <a:buFont typeface="Arial" panose="020B0604020202020204" pitchFamily="34" charset="0"/>
              <a:buChar char="•"/>
            </a:pPr>
            <a:r>
              <a:rPr lang="en-US" sz="2800" dirty="0" smtClean="0"/>
              <a:t>prevention of injuries and illness</a:t>
            </a:r>
          </a:p>
          <a:p>
            <a:pPr marL="638175" lvl="1">
              <a:buFont typeface="Arial" panose="020B0604020202020204" pitchFamily="34" charset="0"/>
              <a:buChar char="•"/>
            </a:pPr>
            <a:r>
              <a:rPr lang="en-US" sz="2800" dirty="0" smtClean="0"/>
              <a:t>efficient </a:t>
            </a:r>
            <a:r>
              <a:rPr lang="en-US" sz="2800" dirty="0"/>
              <a:t>use of health care </a:t>
            </a:r>
            <a:r>
              <a:rPr lang="en-US" sz="2800" dirty="0" smtClean="0"/>
              <a:t>resources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ECF36-52C7-4857-9AC8-D038789B960A}" type="slidenum">
              <a:rPr lang="en-US" smtClean="0"/>
              <a:t>7</a:t>
            </a:fld>
            <a:endParaRPr lang="en-US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0350" cy="137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364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9.0&quot;&gt;&lt;object type=&quot;1&quot; unique_id=&quot;10001&quot;&gt;&lt;object type=&quot;8&quot; unique_id=&quot;10192&quot;&gt;&lt;/object&gt;&lt;object type=&quot;2&quot; unique_id=&quot;10193&quot;&gt;&lt;object type=&quot;3&quot; unique_id=&quot;10194&quot;&gt;&lt;property id=&quot;20148&quot; value=&quot;5&quot;/&gt;&lt;property id=&quot;20300&quot; value=&quot;Slide 1 - &amp;quot;2015 Medicare Advantage Updates&amp;quot;&quot;/&gt;&lt;property id=&quot;20307&quot; value=&quot;262&quot;/&gt;&lt;/object&gt;&lt;object type=&quot;3&quot; unique_id=&quot;10195&quot;&gt;&lt;property id=&quot;20148&quot; value=&quot;5&quot;/&gt;&lt;property id=&quot;20300&quot; value=&quot;Slide 4 - &amp;quot;Low-Performing Health Plan (LPP) Termination&amp;quot;&quot;/&gt;&lt;property id=&quot;20307&quot; value=&quot;257&quot;/&gt;&lt;/object&gt;&lt;object type=&quot;3&quot; unique_id=&quot;10196&quot;&gt;&lt;property id=&quot;20148&quot; value=&quot;5&quot;/&gt;&lt;property id=&quot;20300&quot; value=&quot;Slide 5 - &amp;quot;Medicare Advantage (MA) Plan  Provider Networks&amp;quot;&quot;/&gt;&lt;property id=&quot;20307&quot; value=&quot;259&quot;/&gt;&lt;/object&gt;&lt;object type=&quot;3&quot; unique_id=&quot;10197&quot;&gt;&lt;property id=&quot;20148&quot; value=&quot;5&quot;/&gt;&lt;property id=&quot;20300&quot; value=&quot;Slide 6 - &amp;quot;Mid-Year Provider Network Changes&amp;quot;&quot;/&gt;&lt;property id=&quot;20307&quot; value=&quot;261&quot;/&gt;&lt;/object&gt;&lt;object type=&quot;3&quot; unique_id=&quot;10293&quot;&gt;&lt;property id=&quot;20148&quot; value=&quot;5&quot;/&gt;&lt;property id=&quot;20300&quot; value=&quot;Slide 7&quot;/&gt;&lt;property id=&quot;20307&quot; value=&quot;264&quot;/&gt;&lt;/object&gt;&lt;object type=&quot;3&quot; unique_id=&quot;92743&quot;&gt;&lt;property id=&quot;20148&quot; value=&quot;5&quot;/&gt;&lt;property id=&quot;20300&quot; value=&quot;Slide 3 - &amp;quot;Affordable Care Act –  Improvements in Medicare Advantage&amp;quot;&quot;/&gt;&lt;property id=&quot;20307&quot; value=&quot;270&quot;/&gt;&lt;/object&gt;&lt;object type=&quot;3&quot; unique_id=&quot;92824&quot;&gt;&lt;property id=&quot;20148&quot; value=&quot;5&quot;/&gt;&lt;property id=&quot;20300&quot; value=&quot;Slide 2 - &amp;quot;2015 Medicare Advantage Landscape Overview&amp;quot;&quot;/&gt;&lt;property id=&quot;20307&quot; value=&quot;271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423</Words>
  <Application>Microsoft Office PowerPoint</Application>
  <PresentationFormat>On-screen Show (4:3)</PresentationFormat>
  <Paragraphs>69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2_Custom Design</vt:lpstr>
      <vt:lpstr>2015 Medicare Advantage Updates</vt:lpstr>
      <vt:lpstr>2015 Medicare Advantage Landscape Overview</vt:lpstr>
      <vt:lpstr>Affordable Care Act –  Improvements in Medicare Advantage</vt:lpstr>
      <vt:lpstr>Low-Performing Health Plan (LPP) Termination</vt:lpstr>
      <vt:lpstr>Medicare Advantage (MA) Plan  Provider Networks</vt:lpstr>
      <vt:lpstr>Mid-Year Provider Network Changes</vt:lpstr>
      <vt:lpstr>PowerPoint Presentation</vt:lpstr>
    </vt:vector>
  </TitlesOfParts>
  <Company>CMS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Medicare Advantage (MA) Updates</dc:title>
  <dc:creator>Melissa Moreno</dc:creator>
  <cp:lastModifiedBy>SUSAN GUSTAFSON</cp:lastModifiedBy>
  <cp:revision>14</cp:revision>
  <cp:lastPrinted>2014-11-04T13:57:18Z</cp:lastPrinted>
  <dcterms:created xsi:type="dcterms:W3CDTF">2014-10-31T15:57:52Z</dcterms:created>
  <dcterms:modified xsi:type="dcterms:W3CDTF">2014-11-04T20:20:00Z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506283572</vt:i4>
  </property>
  <property fmtid="{D5CDD505-2E9C-101B-9397-08002B2CF9AE}" pid="3" name="_NewReviewCycle">
    <vt:lpwstr/>
  </property>
  <property fmtid="{D5CDD505-2E9C-101B-9397-08002B2CF9AE}" pid="4" name="_EmailSubject">
    <vt:lpwstr/>
  </property>
  <property fmtid="{D5CDD505-2E9C-101B-9397-08002B2CF9AE}" pid="5" name="_AuthorEmail">
    <vt:lpwstr>Deborah.Higgins@cms.hhs.gov</vt:lpwstr>
  </property>
  <property fmtid="{D5CDD505-2E9C-101B-9397-08002B2CF9AE}" pid="6" name="_AuthorEmailDisplayName">
    <vt:lpwstr>Higgins, Deborah D. (CMS/OC)</vt:lpwstr>
  </property>
  <property fmtid="{D5CDD505-2E9C-101B-9397-08002B2CF9AE}" pid="7" name="_PreviousAdHocReviewCycleID">
    <vt:i4>946805978</vt:i4>
  </property>
</Properties>
</file>