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4"/>
    <p:sldMasterId id="2147483661" r:id="rId5"/>
  </p:sldMasterIdLst>
  <p:notesMasterIdLst>
    <p:notesMasterId r:id="rId27"/>
  </p:notesMasterIdLst>
  <p:handoutMasterIdLst>
    <p:handoutMasterId r:id="rId28"/>
  </p:handoutMasterIdLst>
  <p:sldIdLst>
    <p:sldId id="272" r:id="rId6"/>
    <p:sldId id="309" r:id="rId7"/>
    <p:sldId id="310" r:id="rId8"/>
    <p:sldId id="311" r:id="rId9"/>
    <p:sldId id="256" r:id="rId10"/>
    <p:sldId id="294" r:id="rId11"/>
    <p:sldId id="287" r:id="rId12"/>
    <p:sldId id="317" r:id="rId13"/>
    <p:sldId id="297" r:id="rId14"/>
    <p:sldId id="318" r:id="rId15"/>
    <p:sldId id="296" r:id="rId16"/>
    <p:sldId id="316" r:id="rId17"/>
    <p:sldId id="300" r:id="rId18"/>
    <p:sldId id="299" r:id="rId19"/>
    <p:sldId id="315" r:id="rId20"/>
    <p:sldId id="301" r:id="rId21"/>
    <p:sldId id="302" r:id="rId22"/>
    <p:sldId id="303" r:id="rId23"/>
    <p:sldId id="304" r:id="rId24"/>
    <p:sldId id="312" r:id="rId25"/>
    <p:sldId id="267" r:id="rId26"/>
  </p:sldIdLst>
  <p:sldSz cx="9144000" cy="6858000" type="screen4x3"/>
  <p:notesSz cx="7019925" cy="93059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snapVertSplitter="1" vertBarState="minimized">
    <p:restoredLeft sz="15551" autoAdjust="0"/>
    <p:restoredTop sz="83840" autoAdjust="0"/>
  </p:normalViewPr>
  <p:slideViewPr>
    <p:cSldViewPr>
      <p:cViewPr>
        <p:scale>
          <a:sx n="100" d="100"/>
          <a:sy n="100" d="100"/>
        </p:scale>
        <p:origin x="-89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1584" y="-78"/>
      </p:cViewPr>
      <p:guideLst>
        <p:guide orient="horz" pos="2931"/>
        <p:guide pos="221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2500" cy="464660"/>
          </a:xfrm>
          <a:prstGeom prst="rect">
            <a:avLst/>
          </a:prstGeom>
        </p:spPr>
        <p:txBody>
          <a:bodyPr vert="horz" lIns="91760" tIns="45880" rIns="91760" bIns="45880" rtlCol="0"/>
          <a:lstStyle>
            <a:lvl1pPr algn="l">
              <a:defRPr sz="1200"/>
            </a:lvl1pPr>
          </a:lstStyle>
          <a:p>
            <a:endParaRPr lang="en-US"/>
          </a:p>
        </p:txBody>
      </p:sp>
      <p:sp>
        <p:nvSpPr>
          <p:cNvPr id="3" name="Date Placeholder 2"/>
          <p:cNvSpPr>
            <a:spLocks noGrp="1"/>
          </p:cNvSpPr>
          <p:nvPr>
            <p:ph type="dt" sz="quarter" idx="1"/>
          </p:nvPr>
        </p:nvSpPr>
        <p:spPr>
          <a:xfrm>
            <a:off x="3975831" y="0"/>
            <a:ext cx="3042500" cy="464660"/>
          </a:xfrm>
          <a:prstGeom prst="rect">
            <a:avLst/>
          </a:prstGeom>
        </p:spPr>
        <p:txBody>
          <a:bodyPr vert="horz" lIns="91760" tIns="45880" rIns="91760" bIns="45880" rtlCol="0"/>
          <a:lstStyle>
            <a:lvl1pPr algn="r">
              <a:defRPr sz="1200"/>
            </a:lvl1pPr>
          </a:lstStyle>
          <a:p>
            <a:fld id="{809DB168-7B23-478B-A4BD-9B2BF14A31F8}" type="datetimeFigureOut">
              <a:rPr lang="en-US" smtClean="0"/>
              <a:pPr/>
              <a:t>11/24/2010</a:t>
            </a:fld>
            <a:endParaRPr lang="en-US"/>
          </a:p>
        </p:txBody>
      </p:sp>
      <p:sp>
        <p:nvSpPr>
          <p:cNvPr id="4" name="Footer Placeholder 3"/>
          <p:cNvSpPr>
            <a:spLocks noGrp="1"/>
          </p:cNvSpPr>
          <p:nvPr>
            <p:ph type="ftr" sz="quarter" idx="2"/>
          </p:nvPr>
        </p:nvSpPr>
        <p:spPr>
          <a:xfrm>
            <a:off x="0" y="8839674"/>
            <a:ext cx="3042500" cy="464660"/>
          </a:xfrm>
          <a:prstGeom prst="rect">
            <a:avLst/>
          </a:prstGeom>
        </p:spPr>
        <p:txBody>
          <a:bodyPr vert="horz" lIns="91760" tIns="45880" rIns="91760" bIns="45880" rtlCol="0" anchor="b"/>
          <a:lstStyle>
            <a:lvl1pPr algn="l">
              <a:defRPr sz="1200"/>
            </a:lvl1pPr>
          </a:lstStyle>
          <a:p>
            <a:endParaRPr lang="en-US"/>
          </a:p>
        </p:txBody>
      </p:sp>
      <p:sp>
        <p:nvSpPr>
          <p:cNvPr id="5" name="Slide Number Placeholder 4"/>
          <p:cNvSpPr>
            <a:spLocks noGrp="1"/>
          </p:cNvSpPr>
          <p:nvPr>
            <p:ph type="sldNum" sz="quarter" idx="3"/>
          </p:nvPr>
        </p:nvSpPr>
        <p:spPr>
          <a:xfrm>
            <a:off x="3975831" y="8839674"/>
            <a:ext cx="3042500" cy="464660"/>
          </a:xfrm>
          <a:prstGeom prst="rect">
            <a:avLst/>
          </a:prstGeom>
        </p:spPr>
        <p:txBody>
          <a:bodyPr vert="horz" lIns="91760" tIns="45880" rIns="91760" bIns="45880" rtlCol="0" anchor="b"/>
          <a:lstStyle>
            <a:lvl1pPr algn="r">
              <a:defRPr sz="1200"/>
            </a:lvl1pPr>
          </a:lstStyle>
          <a:p>
            <a:fld id="{2CC489F0-1310-4CD5-AB4A-85A563CD86BD}"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1"/>
            <a:ext cx="3041540" cy="465296"/>
          </a:xfrm>
          <a:prstGeom prst="rect">
            <a:avLst/>
          </a:prstGeom>
          <a:noFill/>
          <a:ln w="9525">
            <a:noFill/>
            <a:miter lim="800000"/>
            <a:headEnd/>
            <a:tailEnd/>
          </a:ln>
          <a:effectLst/>
        </p:spPr>
        <p:txBody>
          <a:bodyPr vert="horz" wrap="square" lIns="93277" tIns="46640" rIns="93277" bIns="46640" numCol="1" anchor="t" anchorCtr="0" compatLnSpc="1">
            <a:prstTxWarp prst="textNoShape">
              <a:avLst/>
            </a:prstTxWarp>
          </a:bodyPr>
          <a:lstStyle>
            <a:lvl1pPr defTabSz="933229">
              <a:defRPr sz="1200"/>
            </a:lvl1pPr>
          </a:lstStyle>
          <a:p>
            <a:pPr>
              <a:defRPr/>
            </a:pPr>
            <a:endParaRPr lang="en-US" dirty="0"/>
          </a:p>
        </p:txBody>
      </p:sp>
      <p:sp>
        <p:nvSpPr>
          <p:cNvPr id="8195" name="Rectangle 3"/>
          <p:cNvSpPr>
            <a:spLocks noGrp="1" noChangeArrowheads="1"/>
          </p:cNvSpPr>
          <p:nvPr>
            <p:ph type="dt" idx="1"/>
          </p:nvPr>
        </p:nvSpPr>
        <p:spPr bwMode="auto">
          <a:xfrm>
            <a:off x="3976781" y="1"/>
            <a:ext cx="3041540" cy="465296"/>
          </a:xfrm>
          <a:prstGeom prst="rect">
            <a:avLst/>
          </a:prstGeom>
          <a:noFill/>
          <a:ln w="9525">
            <a:noFill/>
            <a:miter lim="800000"/>
            <a:headEnd/>
            <a:tailEnd/>
          </a:ln>
          <a:effectLst/>
        </p:spPr>
        <p:txBody>
          <a:bodyPr vert="horz" wrap="square" lIns="93277" tIns="46640" rIns="93277" bIns="46640" numCol="1" anchor="t" anchorCtr="0" compatLnSpc="1">
            <a:prstTxWarp prst="textNoShape">
              <a:avLst/>
            </a:prstTxWarp>
          </a:bodyPr>
          <a:lstStyle>
            <a:lvl1pPr algn="r" defTabSz="933229">
              <a:defRPr sz="1200"/>
            </a:lvl1pPr>
          </a:lstStyle>
          <a:p>
            <a:pPr>
              <a:defRPr/>
            </a:pPr>
            <a:endParaRPr lang="en-US" dirty="0"/>
          </a:p>
        </p:txBody>
      </p:sp>
      <p:sp>
        <p:nvSpPr>
          <p:cNvPr id="21508" name="Rectangle 4"/>
          <p:cNvSpPr>
            <a:spLocks noGrp="1" noRot="1" noChangeAspect="1" noChangeArrowheads="1" noTextEdit="1"/>
          </p:cNvSpPr>
          <p:nvPr>
            <p:ph type="sldImg" idx="2"/>
          </p:nvPr>
        </p:nvSpPr>
        <p:spPr bwMode="auto">
          <a:xfrm>
            <a:off x="1184275" y="698500"/>
            <a:ext cx="4651375" cy="3489325"/>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702635" y="4420316"/>
            <a:ext cx="5614657" cy="4187666"/>
          </a:xfrm>
          <a:prstGeom prst="rect">
            <a:avLst/>
          </a:prstGeom>
          <a:noFill/>
          <a:ln w="9525">
            <a:noFill/>
            <a:miter lim="800000"/>
            <a:headEnd/>
            <a:tailEnd/>
          </a:ln>
          <a:effectLst/>
        </p:spPr>
        <p:txBody>
          <a:bodyPr vert="horz" wrap="square" lIns="93277" tIns="46640" rIns="93277" bIns="4664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8839037"/>
            <a:ext cx="3041540" cy="465296"/>
          </a:xfrm>
          <a:prstGeom prst="rect">
            <a:avLst/>
          </a:prstGeom>
          <a:noFill/>
          <a:ln w="9525">
            <a:noFill/>
            <a:miter lim="800000"/>
            <a:headEnd/>
            <a:tailEnd/>
          </a:ln>
          <a:effectLst/>
        </p:spPr>
        <p:txBody>
          <a:bodyPr vert="horz" wrap="square" lIns="93277" tIns="46640" rIns="93277" bIns="46640" numCol="1" anchor="b" anchorCtr="0" compatLnSpc="1">
            <a:prstTxWarp prst="textNoShape">
              <a:avLst/>
            </a:prstTxWarp>
          </a:bodyPr>
          <a:lstStyle>
            <a:lvl1pPr defTabSz="933229">
              <a:defRPr sz="1200"/>
            </a:lvl1pPr>
          </a:lstStyle>
          <a:p>
            <a:pPr>
              <a:defRPr/>
            </a:pPr>
            <a:endParaRPr lang="en-US" dirty="0"/>
          </a:p>
        </p:txBody>
      </p:sp>
      <p:sp>
        <p:nvSpPr>
          <p:cNvPr id="8199" name="Rectangle 7"/>
          <p:cNvSpPr>
            <a:spLocks noGrp="1" noChangeArrowheads="1"/>
          </p:cNvSpPr>
          <p:nvPr>
            <p:ph type="sldNum" sz="quarter" idx="5"/>
          </p:nvPr>
        </p:nvSpPr>
        <p:spPr bwMode="auto">
          <a:xfrm>
            <a:off x="3976781" y="8839037"/>
            <a:ext cx="3041540" cy="465296"/>
          </a:xfrm>
          <a:prstGeom prst="rect">
            <a:avLst/>
          </a:prstGeom>
          <a:noFill/>
          <a:ln w="9525">
            <a:noFill/>
            <a:miter lim="800000"/>
            <a:headEnd/>
            <a:tailEnd/>
          </a:ln>
          <a:effectLst/>
        </p:spPr>
        <p:txBody>
          <a:bodyPr vert="horz" wrap="square" lIns="93277" tIns="46640" rIns="93277" bIns="46640" numCol="1" anchor="b" anchorCtr="0" compatLnSpc="1">
            <a:prstTxWarp prst="textNoShape">
              <a:avLst/>
            </a:prstTxWarp>
          </a:bodyPr>
          <a:lstStyle>
            <a:lvl1pPr algn="r" defTabSz="933229">
              <a:defRPr sz="1200"/>
            </a:lvl1pPr>
          </a:lstStyle>
          <a:p>
            <a:pPr>
              <a:defRPr/>
            </a:pPr>
            <a:fld id="{644F49D2-3A2C-4C3A-8388-8D05AF15ED1D}"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0445">
              <a:defRPr/>
            </a:pPr>
            <a:r>
              <a:rPr lang="en-US" dirty="0" smtClean="0"/>
              <a:t>Additional page by page guidance is provided on most notes pages in this template.</a:t>
            </a:r>
          </a:p>
          <a:p>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0" dirty="0" smtClean="0"/>
              <a:t>Describes</a:t>
            </a:r>
            <a:r>
              <a:rPr lang="en-US" i="0" baseline="0" dirty="0" smtClean="0"/>
              <a:t> the problem to be solved – Why should we do this? Who benefits?  This is typically at the investment level</a:t>
            </a:r>
            <a:endParaRPr lang="en-US" i="0"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0" dirty="0" smtClean="0"/>
              <a:t>This is the description of how the Project Business Case is satisfied and how effectiveness will be measured.</a:t>
            </a:r>
          </a:p>
          <a:p>
            <a:endParaRPr lang="en-US" i="0" dirty="0" smtClean="0"/>
          </a:p>
          <a:p>
            <a:r>
              <a:rPr lang="en-US" i="0" dirty="0" smtClean="0"/>
              <a:t>These project performance measures should be drawn from the 300’s</a:t>
            </a:r>
          </a:p>
          <a:p>
            <a:r>
              <a:rPr lang="en-US" i="0" dirty="0" smtClean="0"/>
              <a:t>Proposed Service Level Agreements (SLAs)</a:t>
            </a:r>
            <a:r>
              <a:rPr lang="en-US" i="0" baseline="0" dirty="0" smtClean="0"/>
              <a:t>, if available, can be presented as Metrics.</a:t>
            </a:r>
            <a:endParaRPr lang="en-US" i="0" dirty="0" smtClean="0"/>
          </a:p>
          <a:p>
            <a:endParaRPr lang="en-US" i="1" dirty="0" smtClean="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Summarize why selected solution was chosen over the other</a:t>
            </a:r>
            <a:r>
              <a:rPr lang="en-US" baseline="0" dirty="0" smtClean="0"/>
              <a:t> alternatives.</a:t>
            </a:r>
          </a:p>
          <a:p>
            <a:endParaRPr lang="en-US" dirty="0" smtClean="0"/>
          </a:p>
          <a:p>
            <a:r>
              <a:rPr lang="en-US" dirty="0" smtClean="0"/>
              <a:t>Net Benefit comes from the cost analysis.</a:t>
            </a:r>
          </a:p>
          <a:p>
            <a:endParaRPr lang="en-US" dirty="0" smtClean="0"/>
          </a:p>
          <a:p>
            <a:r>
              <a:rPr lang="en-US" dirty="0" smtClean="0"/>
              <a:t>Key discriminators for alternatives would be the main reason they were not selected (e.g., unproven technology, too costly, difficult to maintain).  This is probably included as a weakness.</a:t>
            </a:r>
          </a:p>
          <a:p>
            <a:endParaRPr lang="en-US" dirty="0" smtClean="0"/>
          </a:p>
          <a:p>
            <a:r>
              <a:rPr lang="en-US" dirty="0" smtClean="0"/>
              <a:t>Consider addressing the weaknesses of the selected solution as a project risk. </a:t>
            </a:r>
          </a:p>
          <a:p>
            <a:pPr lvl="0" eaLnBrk="1" hangingPunct="1">
              <a:buNone/>
            </a:pP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Describe the proposed solution highlighting key elements that drive cost,</a:t>
            </a:r>
            <a:r>
              <a:rPr lang="en-US" baseline="0" dirty="0" smtClean="0"/>
              <a:t> schedule, </a:t>
            </a:r>
            <a:r>
              <a:rPr lang="en-US" dirty="0" smtClean="0"/>
              <a:t>and risk. </a:t>
            </a:r>
          </a:p>
          <a:p>
            <a:endParaRPr lang="en-US" dirty="0" smtClean="0"/>
          </a:p>
          <a:p>
            <a:r>
              <a:rPr lang="en-US" dirty="0" smtClean="0"/>
              <a:t>Content can vary depending on the maturity of the technical solution.</a:t>
            </a:r>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major budget items be prepared with</a:t>
            </a:r>
            <a:r>
              <a:rPr lang="en-US" baseline="0" dirty="0" smtClean="0"/>
              <a:t> top level Basis of Estimate explanations.  (E.g. this development is comparable to project xyz except this project has interfaces to 10 database’s instead of xyz’s 8 so budget is increased to 125% of xyz’s experience.)  </a:t>
            </a:r>
          </a:p>
          <a:p>
            <a:endParaRPr lang="en-US" baseline="0" dirty="0" smtClean="0"/>
          </a:p>
          <a:p>
            <a:r>
              <a:rPr lang="en-US" baseline="0" dirty="0" smtClean="0"/>
              <a:t>Any cost modeling or independent cost evaluation information would be useful.</a:t>
            </a:r>
          </a:p>
          <a:p>
            <a:endParaRPr lang="en-US" baseline="0" dirty="0" smtClean="0"/>
          </a:p>
          <a:p>
            <a:r>
              <a:rPr lang="en-US" baseline="0" dirty="0" smtClean="0"/>
              <a:t>Development projects usually have 10% of budget-to-go set aside as management reserve to be spent at the discretion of the Business Owner with advice from the Project Manager.  Management reserve is for in-scope, unplanned </a:t>
            </a:r>
            <a:r>
              <a:rPr lang="en-US" dirty="0" smtClean="0"/>
              <a:t>effort.  </a:t>
            </a:r>
            <a:r>
              <a:rPr lang="en-US" baseline="0" dirty="0" smtClean="0"/>
              <a:t>Most of the management reserve will be allocated to the factored cost impact of the top risks which will be discussed later.  Contractors</a:t>
            </a:r>
            <a:r>
              <a:rPr lang="en-US" dirty="0" smtClean="0"/>
              <a:t> should have their own management reserve that is used at their discretion.  Be careful not to layer management reserve.</a:t>
            </a:r>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Gantt</a:t>
            </a:r>
            <a:r>
              <a:rPr lang="en-US" baseline="0" dirty="0" smtClean="0"/>
              <a:t> chart from the scheduling tool is preferred.  Updating the ILC graphic with dates is acceptable as well. The Top-Level Schedule should be Integrated Master Plan (IMP) level of information applied to a calendar – Events and associated Key Accomplishments (event closure criteria) only.   </a:t>
            </a:r>
          </a:p>
          <a:p>
            <a:endParaRPr lang="en-US" dirty="0" smtClean="0"/>
          </a:p>
          <a:p>
            <a:r>
              <a:rPr lang="en-US" baseline="0" dirty="0" smtClean="0"/>
              <a:t>This is </a:t>
            </a:r>
            <a:r>
              <a:rPr lang="en-US" i="1" baseline="0" dirty="0" smtClean="0"/>
              <a:t>not</a:t>
            </a:r>
            <a:r>
              <a:rPr lang="en-US" baseline="0" dirty="0" smtClean="0"/>
              <a:t> a detailed schedule</a:t>
            </a:r>
            <a:r>
              <a:rPr lang="en-US" dirty="0" smtClean="0"/>
              <a:t> or Integrated Master Schedule (IMS) which is developed and refined in the next phase. </a:t>
            </a:r>
            <a:endParaRPr lang="en-US" baseline="0" dirty="0" smtClean="0"/>
          </a:p>
          <a:p>
            <a:endParaRPr lang="en-US" baseline="0" dirty="0" smtClean="0"/>
          </a:p>
          <a:p>
            <a:r>
              <a:rPr lang="en-US" baseline="0" dirty="0" smtClean="0"/>
              <a:t>For artifacts, phases, and reviews that are not applicable to this solution, consider opening a risk so any risk mitigation actions associated with not preparing an artifact or conducting a review can be monitored. </a:t>
            </a:r>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0" baseline="0" dirty="0" smtClean="0"/>
              <a:t>Staffing focuses on internal CMS impact.</a:t>
            </a:r>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Keep this to discuss only if there are significant issues in these process areas that influence</a:t>
            </a:r>
            <a:r>
              <a:rPr lang="en-US" baseline="0" dirty="0" smtClean="0"/>
              <a:t> cost, schedule, or technical baselines.</a:t>
            </a:r>
          </a:p>
          <a:p>
            <a:r>
              <a:rPr lang="en-US" baseline="0" dirty="0" smtClean="0"/>
              <a:t> </a:t>
            </a:r>
            <a:endParaRPr lang="en-US" dirty="0" smtClean="0"/>
          </a:p>
          <a:p>
            <a:r>
              <a:rPr lang="en-US" dirty="0" smtClean="0"/>
              <a:t>Action in these process areas can influence the cost, schedule, and/or</a:t>
            </a:r>
            <a:r>
              <a:rPr lang="en-US" baseline="0" dirty="0" smtClean="0"/>
              <a:t> technical baselines.  Identify unique issues that had an impact on these baselines.  (E.g.  Assessing privacy issues on a website is required but not unique to this project so it need not be discussed here.  Using a new technology on a website to make it easier to use may require additional evaluation in each of these areas.  This new technology should be discussed as well as the implication for the project’s cost, schedule, and technical baselines.  If collected data can be used to identify an individual, a System of Record Notification (SORN) is required.) </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u="sng" dirty="0" smtClean="0"/>
              <a:t>Effectiveness of Risk/Opportunity</a:t>
            </a:r>
            <a:r>
              <a:rPr lang="en-US" b="1" u="sng" baseline="0" dirty="0" smtClean="0"/>
              <a:t> Management</a:t>
            </a:r>
            <a:endParaRPr lang="en-US" b="1" u="sng" dirty="0" smtClean="0"/>
          </a:p>
          <a:p>
            <a:endParaRPr lang="en-US" dirty="0" smtClean="0"/>
          </a:p>
          <a:p>
            <a:pPr marL="230825" indent="-230825"/>
            <a:r>
              <a:rPr lang="en-US" dirty="0" smtClean="0"/>
              <a:t>Risk and Opportunity Management Approach can</a:t>
            </a:r>
            <a:r>
              <a:rPr lang="en-US" baseline="0" dirty="0" smtClean="0"/>
              <a:t> include qualitative (High, Medium, Low) assessment for both probability and impact across the cost, schedule, and technical baselines.  High and Medium risks should have a more precise quantitative assessment with</a:t>
            </a:r>
            <a:r>
              <a:rPr lang="en-US" dirty="0" smtClean="0"/>
              <a:t> results expressed in units, typically $. </a:t>
            </a:r>
          </a:p>
          <a:p>
            <a:pPr marL="230825" indent="-230825"/>
            <a:endParaRPr lang="en-US" baseline="0" dirty="0" smtClean="0"/>
          </a:p>
          <a:p>
            <a:pPr marL="230825" indent="-230825"/>
            <a:r>
              <a:rPr lang="en-US" baseline="0" dirty="0" smtClean="0"/>
              <a:t>Describe any risks that had to be elevated above the project level.  The risk could be to the business not just the project in which case it may become a business risk. </a:t>
            </a:r>
            <a:endParaRPr lang="en-US" dirty="0" smtClean="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0" dirty="0" smtClean="0"/>
              <a:t>This should include best</a:t>
            </a:r>
            <a:r>
              <a:rPr lang="en-US" i="0" baseline="0" dirty="0" smtClean="0"/>
              <a:t> practices that are being used as well as actions taken to avoid problems that affected other similar projects.</a:t>
            </a:r>
          </a:p>
          <a:p>
            <a:endParaRPr lang="en-US" i="0" baseline="0" dirty="0" smtClean="0"/>
          </a:p>
          <a:p>
            <a:r>
              <a:rPr lang="en-US" i="0" baseline="0" dirty="0" smtClean="0"/>
              <a:t>Demonstrate that risks have been reduced, estimates are more accurate, analysis of alternatives (AOA) has a higher confidence level.</a:t>
            </a:r>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0445">
              <a:defRPr/>
            </a:pPr>
            <a:r>
              <a:rPr lang="en-US" dirty="0" smtClean="0"/>
              <a:t>Working through this two page checklist will help ensure the team is ready to</a:t>
            </a:r>
            <a:r>
              <a:rPr lang="en-US" baseline="0" dirty="0" smtClean="0"/>
              <a:t> prepare and conduct the ISR.</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This could be included in the instructions in the ILC Framework Overview.</a:t>
            </a:r>
            <a:endParaRPr lang="en-US" baseline="0" smtClean="0"/>
          </a:p>
          <a:p>
            <a:endParaRPr lang="en-US" baseline="0" dirty="0" smtClean="0"/>
          </a:p>
          <a:p>
            <a:r>
              <a:rPr lang="en-US" baseline="0" dirty="0" smtClean="0"/>
              <a:t>Make/review assignments (minimally by role, preferably by name) to ensure data collection and analysis for Project Startup Review.  Its focus is on detailed planning.  </a:t>
            </a:r>
          </a:p>
          <a:p>
            <a:endParaRPr lang="en-US" baseline="0" dirty="0" smtClean="0"/>
          </a:p>
          <a:p>
            <a:r>
              <a:rPr lang="en-US" baseline="0" dirty="0" smtClean="0"/>
              <a:t>The following products from ISR can be reused:</a:t>
            </a:r>
          </a:p>
          <a:p>
            <a:pPr>
              <a:buFont typeface="Arial" pitchFamily="34" charset="0"/>
              <a:buChar char="•"/>
            </a:pPr>
            <a:r>
              <a:rPr lang="en-US" baseline="0" dirty="0" smtClean="0"/>
              <a:t>Draft Business Process Model</a:t>
            </a:r>
          </a:p>
          <a:p>
            <a:pPr>
              <a:buFont typeface="Arial" pitchFamily="34" charset="0"/>
              <a:buChar char="•"/>
            </a:pPr>
            <a:r>
              <a:rPr lang="en-US" baseline="0" dirty="0" smtClean="0"/>
              <a:t>Preliminary Requirements Document</a:t>
            </a:r>
          </a:p>
          <a:p>
            <a:pPr>
              <a:buFont typeface="Arial" pitchFamily="34" charset="0"/>
              <a:buChar char="•"/>
            </a:pPr>
            <a:r>
              <a:rPr lang="en-US" baseline="0" dirty="0" smtClean="0"/>
              <a:t>Preliminary Section 508 Product Assessment Package</a:t>
            </a:r>
          </a:p>
          <a:p>
            <a:pPr>
              <a:buFont typeface="Arial" pitchFamily="34" charset="0"/>
              <a:buChar char="•"/>
            </a:pPr>
            <a:r>
              <a:rPr lang="en-US" baseline="0" dirty="0" smtClean="0"/>
              <a:t>Preliminary Information Security Risk Assessment </a:t>
            </a:r>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21</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0445">
              <a:defRPr/>
            </a:pPr>
            <a:r>
              <a:rPr lang="en-US" dirty="0" smtClean="0"/>
              <a:t>* The high level of the WBS is typically the level that contractors are required to report in their monthly Contract Performance Report (CPR). The reporting at this level </a:t>
            </a:r>
            <a:r>
              <a:rPr lang="en-US" baseline="0" dirty="0" smtClean="0"/>
              <a:t>would typically address areas such as Engineering, Development, Test &amp; Integration, Training, Deployment, Operations &amp; Maintenance.</a:t>
            </a:r>
            <a:r>
              <a:rPr lang="en-US" dirty="0" smtClean="0"/>
              <a:t> The top level planning</a:t>
            </a:r>
            <a:r>
              <a:rPr lang="en-US" baseline="0" dirty="0" smtClean="0"/>
              <a:t> reviewed at the ISR </a:t>
            </a:r>
            <a:r>
              <a:rPr lang="en-US" dirty="0" smtClean="0"/>
              <a:t>should be done to this level.</a:t>
            </a:r>
            <a:r>
              <a:rPr lang="en-US" baseline="0" dirty="0" smtClean="0"/>
              <a:t> </a:t>
            </a:r>
            <a:endParaRPr lang="en-US" dirty="0" smtClean="0"/>
          </a:p>
          <a:p>
            <a:pPr defTabSz="920445">
              <a:defRPr/>
            </a:pPr>
            <a:endParaRPr lang="en-US" dirty="0" smtClean="0"/>
          </a:p>
          <a:p>
            <a:pPr defTabSz="920445">
              <a:defRPr/>
            </a:pPr>
            <a:r>
              <a:rPr lang="en-US" dirty="0" smtClean="0"/>
              <a:t>Working through this two page checklist will help ensure the team is ready to</a:t>
            </a:r>
            <a:r>
              <a:rPr lang="en-US" baseline="0" dirty="0" smtClean="0"/>
              <a:t> prepare and conduct the ISR.</a:t>
            </a:r>
          </a:p>
          <a:p>
            <a:pPr defTabSz="920445">
              <a:defRPr/>
            </a:pPr>
            <a:endParaRPr lang="en-US" baseline="0" dirty="0" smtClean="0"/>
          </a:p>
          <a:p>
            <a:pPr defTabSz="920445">
              <a:defRPr/>
            </a:pPr>
            <a:r>
              <a:rPr lang="en-US" baseline="0" dirty="0" smtClean="0"/>
              <a:t>For risky technology choices, consider doing a Request for Information (RFI) or industry day as a mitigation activity.  Use this to zero in on feasible solutions that can then be incorporated in an RFP.  As a mitigation activity these strategies can be included in the schedule and will probably have some budget associated with them.</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Intent</a:t>
            </a:r>
            <a:r>
              <a:rPr lang="en-US" baseline="0" dirty="0" smtClean="0"/>
              <a:t> is to capture only the Key Events/Decisions of the Investment Selection Review.  Other supporting tasks are defined in the referenced document.</a:t>
            </a:r>
          </a:p>
          <a:p>
            <a:pPr defTabSz="920445">
              <a:defRPr/>
            </a:pPr>
            <a:endParaRPr lang="en-US" u="none" dirty="0" smtClean="0"/>
          </a:p>
          <a:p>
            <a:pPr defTabSz="920445">
              <a:defRPr/>
            </a:pPr>
            <a:r>
              <a:rPr lang="en-US" u="none" dirty="0" smtClean="0"/>
              <a:t>The following provides context for each of the columns:</a:t>
            </a:r>
            <a:endParaRPr lang="en-US" u="sng" baseline="0" dirty="0" smtClean="0"/>
          </a:p>
          <a:p>
            <a:r>
              <a:rPr lang="en-US" baseline="0" dirty="0" smtClean="0"/>
              <a:t>High Level Task</a:t>
            </a:r>
          </a:p>
          <a:p>
            <a:pPr>
              <a:buFont typeface="Arial" pitchFamily="34" charset="0"/>
              <a:buChar char="•"/>
            </a:pPr>
            <a:r>
              <a:rPr lang="en-US" baseline="0" dirty="0" smtClean="0"/>
              <a:t>Top-level action allocated to the Concept Phase of the CMS ILC that concludes with a Investment Selection Review.</a:t>
            </a:r>
          </a:p>
          <a:p>
            <a:r>
              <a:rPr lang="en-US" baseline="0" dirty="0" smtClean="0"/>
              <a:t>Principal Artifact</a:t>
            </a:r>
          </a:p>
          <a:p>
            <a:pPr>
              <a:buFont typeface="Arial" pitchFamily="34" charset="0"/>
              <a:buChar char="•"/>
            </a:pPr>
            <a:r>
              <a:rPr lang="en-US" baseline="0" dirty="0" smtClean="0"/>
              <a:t>The main work product supporting the task. Other required work products may feed into the Principal Artifact.</a:t>
            </a:r>
          </a:p>
          <a:p>
            <a:r>
              <a:rPr lang="en-US" baseline="0" dirty="0" smtClean="0"/>
              <a:t>Owner/Author</a:t>
            </a:r>
          </a:p>
          <a:p>
            <a:pPr>
              <a:buFont typeface="Arial" pitchFamily="34" charset="0"/>
              <a:buChar char="•"/>
            </a:pPr>
            <a:r>
              <a:rPr lang="en-US" baseline="0" dirty="0" smtClean="0"/>
              <a:t>The person responsible for completing the task and its associated Principal Artifact.</a:t>
            </a:r>
          </a:p>
          <a:p>
            <a:r>
              <a:rPr lang="en-US" baseline="0" dirty="0" smtClean="0"/>
              <a:t>Contributor</a:t>
            </a:r>
          </a:p>
          <a:p>
            <a:pPr>
              <a:buFont typeface="Arial" pitchFamily="34" charset="0"/>
              <a:buChar char="•"/>
            </a:pPr>
            <a:r>
              <a:rPr lang="en-US" baseline="0" dirty="0" smtClean="0"/>
              <a:t>Other individuals or organizations that the Owner/Author may ask to provide inputs to the Principal Artifact and any supporting artifacts.</a:t>
            </a:r>
          </a:p>
          <a:p>
            <a:r>
              <a:rPr lang="en-US" baseline="0" dirty="0" smtClean="0"/>
              <a:t>Reviewer</a:t>
            </a:r>
          </a:p>
          <a:p>
            <a:pPr>
              <a:buFont typeface="Arial" pitchFamily="34" charset="0"/>
              <a:buChar char="•"/>
            </a:pPr>
            <a:r>
              <a:rPr lang="en-US" baseline="0" dirty="0" smtClean="0"/>
              <a:t>The person or team reviewing the Principal Artifact in order to Approve or Reject moving to the next ILC phase.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0" baseline="0" dirty="0" smtClean="0"/>
              <a:t>This slide should be briefed by the governance board (usually ITIRB) chairperson.  It provides direction to the reviewers as to what to look for and what outcomes are possible.</a:t>
            </a:r>
          </a:p>
          <a:p>
            <a:endParaRPr lang="en-US" i="0" baseline="0" dirty="0" smtClean="0"/>
          </a:p>
          <a:p>
            <a:r>
              <a:rPr lang="en-US" i="0" baseline="0" dirty="0" smtClean="0"/>
              <a:t>The ISR determines if the project has been clearly defined and has the supporting organizational structure to proceed with full planning.  ITIRB approval does not guarantee that funds are or will be available.</a:t>
            </a:r>
          </a:p>
          <a:p>
            <a:endParaRPr lang="en-US" i="0" baseline="0" dirty="0" smtClean="0"/>
          </a:p>
          <a:p>
            <a:r>
              <a:rPr lang="en-US" i="0" baseline="0" dirty="0" smtClean="0"/>
              <a:t>Project could be deferred (top level planning is good) pending resolution of some resource contention (money, key personnel, issues with key dependency)</a:t>
            </a:r>
          </a:p>
          <a:p>
            <a:endParaRPr lang="en-US" i="0" baseline="0" dirty="0" smtClean="0"/>
          </a:p>
          <a:p>
            <a:r>
              <a:rPr lang="en-US" i="0" baseline="0" dirty="0" smtClean="0"/>
              <a:t>ITIRB could request more information before making a decision.</a:t>
            </a:r>
          </a:p>
          <a:p>
            <a:pPr defTabSz="917600">
              <a:defRPr/>
            </a:pPr>
            <a:endParaRPr lang="en-US" i="0" baseline="0" dirty="0" smtClean="0"/>
          </a:p>
          <a:p>
            <a:pPr defTabSz="917600">
              <a:defRPr/>
            </a:pPr>
            <a:r>
              <a:rPr lang="en-US" i="0" baseline="0" dirty="0" smtClean="0"/>
              <a:t>Project could be denied (cancelled or </a:t>
            </a:r>
            <a:r>
              <a:rPr lang="en-US" i="0" baseline="0" dirty="0" err="1" smtClean="0"/>
              <a:t>rescoped</a:t>
            </a:r>
            <a:r>
              <a:rPr lang="en-US" i="0" baseline="0" dirty="0" smtClean="0"/>
              <a:t>) because of imminent failure as indicated by metrics or lack or relevance to the portfolio.</a:t>
            </a:r>
          </a:p>
          <a:p>
            <a:endParaRPr lang="en-US" i="0" baseline="0" dirty="0" smtClean="0"/>
          </a:p>
          <a:p>
            <a:r>
              <a:rPr lang="en-US" i="0" baseline="0" dirty="0" smtClean="0"/>
              <a:t>Review could determine that the project is not in the best interests of the enterprise and no further work is required.</a:t>
            </a:r>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defTabSz="920445">
              <a:defRPr/>
            </a:pPr>
            <a:r>
              <a:rPr lang="en-US" baseline="0" dirty="0" smtClean="0"/>
              <a:t>Preliminary artifacts – Top-level detail completed (specific expectations by artifact) – Peer Review results captured in Project Archive</a:t>
            </a:r>
            <a:endParaRPr lang="en-US" dirty="0" smtClean="0"/>
          </a:p>
          <a:p>
            <a:pPr defTabSz="920445">
              <a:defRPr/>
            </a:pPr>
            <a:r>
              <a:rPr lang="en-US" baseline="0" dirty="0" smtClean="0"/>
              <a:t>Draft artifacts – Mid-level detail completed (specific expectations by artifact) – Peer Review results captured in Project Archive</a:t>
            </a:r>
          </a:p>
          <a:p>
            <a:r>
              <a:rPr lang="en-US" dirty="0" smtClean="0"/>
              <a:t>Baseline</a:t>
            </a:r>
            <a:r>
              <a:rPr lang="en-US" baseline="0" dirty="0" smtClean="0"/>
              <a:t> artifacts – approved with appropriate signatures,</a:t>
            </a:r>
            <a:r>
              <a:rPr lang="en-US" dirty="0" smtClean="0"/>
              <a:t> </a:t>
            </a:r>
            <a:r>
              <a:rPr lang="en-US" baseline="0" dirty="0" smtClean="0"/>
              <a:t>revisions require approval – Formal Review results captured in Project Archive</a:t>
            </a:r>
          </a:p>
          <a:p>
            <a:endParaRPr lang="en-US" dirty="0" smtClean="0"/>
          </a:p>
          <a:p>
            <a:r>
              <a:rPr lang="en-US" dirty="0" smtClean="0"/>
              <a:t>Show the ILC Graphic and discuss:</a:t>
            </a:r>
          </a:p>
          <a:p>
            <a:pPr>
              <a:buFont typeface="Arial" pitchFamily="34" charset="0"/>
              <a:buChar char="•"/>
            </a:pPr>
            <a:r>
              <a:rPr lang="en-US" dirty="0" smtClean="0"/>
              <a:t>The</a:t>
            </a:r>
            <a:r>
              <a:rPr lang="en-US" baseline="0" dirty="0" smtClean="0"/>
              <a:t> Investment Selection Review (ISR)</a:t>
            </a:r>
          </a:p>
          <a:p>
            <a:pPr lvl="1">
              <a:buFont typeface="Arial" pitchFamily="34" charset="0"/>
              <a:buChar char="•"/>
            </a:pPr>
            <a:r>
              <a:rPr lang="en-US" baseline="0" dirty="0" smtClean="0"/>
              <a:t>Supporting artifacts</a:t>
            </a:r>
          </a:p>
          <a:p>
            <a:pPr>
              <a:buFont typeface="Arial" pitchFamily="34" charset="0"/>
              <a:buChar char="•"/>
            </a:pPr>
            <a:r>
              <a:rPr lang="en-US" baseline="0" dirty="0" smtClean="0"/>
              <a:t>Team’s readiness to continue with detailed planning including:</a:t>
            </a:r>
          </a:p>
          <a:p>
            <a:pPr lvl="1">
              <a:buFont typeface="Arial" pitchFamily="34" charset="0"/>
              <a:buChar char="•"/>
            </a:pPr>
            <a:r>
              <a:rPr lang="en-US" baseline="0" dirty="0" smtClean="0"/>
              <a:t>Draft Business Process Model – </a:t>
            </a:r>
          </a:p>
          <a:p>
            <a:pPr marL="690334" lvl="1" indent="-230112">
              <a:buFont typeface="Arial" pitchFamily="34" charset="0"/>
              <a:buAutoNum type="arabicParenR"/>
            </a:pPr>
            <a:r>
              <a:rPr lang="en-US" baseline="0" dirty="0" smtClean="0"/>
              <a:t>High-level straw-man Business Process Models (BPMs) Section 1 – 4.1*</a:t>
            </a:r>
          </a:p>
          <a:p>
            <a:pPr marL="690334" lvl="1" indent="-230112">
              <a:buFont typeface="Arial" pitchFamily="34" charset="0"/>
              <a:buAutoNum type="arabicParenR"/>
            </a:pPr>
            <a:r>
              <a:rPr lang="en-US" baseline="0" dirty="0" smtClean="0"/>
              <a:t>Section 5.1 preliminary Business Reference Model  </a:t>
            </a:r>
          </a:p>
          <a:p>
            <a:pPr lvl="1">
              <a:buFont typeface="Arial" pitchFamily="34" charset="0"/>
              <a:buChar char="•"/>
            </a:pPr>
            <a:r>
              <a:rPr lang="en-US" baseline="0" dirty="0" smtClean="0"/>
              <a:t>Preliminary Requirements Document – Section 1 - 3.7.1 (System Context Diagram) completed*</a:t>
            </a:r>
          </a:p>
          <a:p>
            <a:pPr lvl="1">
              <a:buFont typeface="Arial" pitchFamily="34" charset="0"/>
              <a:buChar char="•"/>
            </a:pPr>
            <a:r>
              <a:rPr lang="en-US" baseline="0" dirty="0" smtClean="0"/>
              <a:t>Preliminary Section 508 Assessment – Section 1 – 4.1 (Determine technical standards that apply)</a:t>
            </a:r>
          </a:p>
          <a:p>
            <a:pPr lvl="1">
              <a:buFont typeface="Arial" pitchFamily="34" charset="0"/>
              <a:buChar char="•"/>
            </a:pPr>
            <a:r>
              <a:rPr lang="en-US" baseline="0" dirty="0" smtClean="0"/>
              <a:t>Preliminary Info Security Risk Assessment – Section 1 -2.6 (Description of Business Process)</a:t>
            </a:r>
          </a:p>
          <a:p>
            <a:pPr lvl="1">
              <a:buFont typeface="Arial" pitchFamily="34" charset="0"/>
              <a:buChar char="•"/>
            </a:pPr>
            <a:endParaRPr lang="en-US" baseline="0" dirty="0" smtClean="0"/>
          </a:p>
          <a:p>
            <a:pPr lvl="1">
              <a:buFont typeface="Arial" pitchFamily="34" charset="0"/>
              <a:buNone/>
            </a:pPr>
            <a:r>
              <a:rPr lang="en-US" baseline="0" dirty="0" smtClean="0"/>
              <a:t>*Sufficient BPM work and Requirements work must be complete in order to baseline the High Level Technical Design, Appendix C (Traceability Matrix of </a:t>
            </a:r>
            <a:r>
              <a:rPr lang="en-US" dirty="0" smtClean="0"/>
              <a:t>system and software architectural designs to the functional and nonfunctional requirements documented in the Requirements Document)</a:t>
            </a:r>
            <a:endParaRPr lang="en-US" i="0" baseline="0" dirty="0" smtClean="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dirty="0" smtClean="0">
                <a:latin typeface="Arial" pitchFamily="34" charset="0"/>
                <a:cs typeface="Arial" pitchFamily="34" charset="0"/>
              </a:rPr>
              <a:t>Presenters – present information in the review and are required to attend.</a:t>
            </a:r>
          </a:p>
          <a:p>
            <a:r>
              <a:rPr lang="en-US" dirty="0" smtClean="0">
                <a:latin typeface="Arial" pitchFamily="34" charset="0"/>
                <a:cs typeface="Arial" pitchFamily="34" charset="0"/>
              </a:rPr>
              <a:t>Contributors – provide content for the review package, attendance is optional but recommended to answer questions</a:t>
            </a:r>
          </a:p>
          <a:p>
            <a:r>
              <a:rPr lang="en-US" dirty="0" smtClean="0">
                <a:latin typeface="Arial" pitchFamily="34" charset="0"/>
                <a:cs typeface="Arial" pitchFamily="34" charset="0"/>
              </a:rPr>
              <a:t>Required Reviewer – attendance is required to hear any adjustments that may affect their domain, may provide content for review package</a:t>
            </a:r>
          </a:p>
          <a:p>
            <a:r>
              <a:rPr lang="en-US" dirty="0" smtClean="0">
                <a:latin typeface="Arial" pitchFamily="34" charset="0"/>
                <a:cs typeface="Arial" pitchFamily="34" charset="0"/>
              </a:rPr>
              <a:t>Invited Reviewer – attendance is optional but encouraged</a:t>
            </a:r>
          </a:p>
          <a:p>
            <a:r>
              <a:rPr lang="en-US" dirty="0" smtClean="0">
                <a:latin typeface="Arial" pitchFamily="34" charset="0"/>
                <a:cs typeface="Arial" pitchFamily="34" charset="0"/>
              </a:rPr>
              <a:t>Decision Maker – attendance is required as a reviewer - makes recommendation on proceeding to the next phase</a:t>
            </a:r>
          </a:p>
          <a:p>
            <a:endParaRPr lang="en-US" b="1" u="sng" dirty="0" smtClean="0">
              <a:latin typeface="Arial" pitchFamily="34" charset="0"/>
              <a:cs typeface="Arial" pitchFamily="34" charset="0"/>
            </a:endParaRPr>
          </a:p>
          <a:p>
            <a:r>
              <a:rPr lang="en-US" b="1" u="sng" dirty="0" smtClean="0">
                <a:latin typeface="Arial" pitchFamily="34" charset="0"/>
                <a:cs typeface="Arial" pitchFamily="34" charset="0"/>
              </a:rPr>
              <a:t>Stakeholders </a:t>
            </a:r>
            <a:r>
              <a:rPr lang="en-US" dirty="0" smtClean="0">
                <a:latin typeface="Arial" pitchFamily="34" charset="0"/>
                <a:cs typeface="Arial" pitchFamily="34" charset="0"/>
              </a:rPr>
              <a:t>– Anyone with Input or Interest</a:t>
            </a:r>
          </a:p>
          <a:p>
            <a:pPr>
              <a:buFont typeface="Arial" pitchFamily="34" charset="0"/>
              <a:buChar char="•"/>
            </a:pPr>
            <a:r>
              <a:rPr lang="en-US" dirty="0" smtClean="0">
                <a:latin typeface="Arial" pitchFamily="34" charset="0"/>
                <a:cs typeface="Arial" pitchFamily="34" charset="0"/>
              </a:rPr>
              <a:t>Business Owner – Champions Project, Defines Business Need, Owns Requirements, Secures Funding, ensures business process resources</a:t>
            </a:r>
          </a:p>
          <a:p>
            <a:pPr>
              <a:buFont typeface="Arial" pitchFamily="34" charset="0"/>
              <a:buChar char="•"/>
            </a:pPr>
            <a:r>
              <a:rPr lang="en-US" dirty="0" smtClean="0">
                <a:latin typeface="Arial" pitchFamily="34" charset="0"/>
                <a:cs typeface="Arial" pitchFamily="34" charset="0"/>
              </a:rPr>
              <a:t>Project Manager – Oversee and direct all Phase activities, develops business case and preliminary Project Management Plan, and perform Investment Selection Review</a:t>
            </a:r>
          </a:p>
          <a:p>
            <a:pPr defTabSz="460222" eaLnBrk="1" hangingPunct="1">
              <a:buFont typeface="Arial" pitchFamily="34" charset="0"/>
              <a:buChar char="•"/>
            </a:pPr>
            <a:r>
              <a:rPr lang="en-US" dirty="0" smtClean="0">
                <a:latin typeface="Arial" pitchFamily="34" charset="0"/>
                <a:cs typeface="Arial" pitchFamily="34" charset="0"/>
              </a:rPr>
              <a:t>Enterprise Architecture – Confirm that the outcomes of implementing the project are consistent with CMS EA, verify business processes are modeled in sufficient detail</a:t>
            </a:r>
          </a:p>
          <a:p>
            <a:pPr defTabSz="460222" eaLnBrk="1" hangingPunct="1">
              <a:buFont typeface="Arial" pitchFamily="34" charset="0"/>
              <a:buChar char="•"/>
            </a:pPr>
            <a:r>
              <a:rPr lang="en-US" dirty="0" smtClean="0">
                <a:latin typeface="Arial" pitchFamily="34" charset="0"/>
                <a:cs typeface="Arial" pitchFamily="34" charset="0"/>
              </a:rPr>
              <a:t>Security – Ensure all Security Standards are met, verify high level high level security analysis and preliminary risk assessment are complete and justify moving forward </a:t>
            </a:r>
          </a:p>
          <a:p>
            <a:pPr defTabSz="920445">
              <a:buFont typeface="Arial" pitchFamily="34" charset="0"/>
              <a:buChar char="•"/>
              <a:defRPr/>
            </a:pPr>
            <a:r>
              <a:rPr lang="en-US" dirty="0" smtClean="0">
                <a:latin typeface="Arial" pitchFamily="34" charset="0"/>
                <a:cs typeface="Arial" pitchFamily="34" charset="0"/>
              </a:rPr>
              <a:t>Performance (BO) – Ensure that the performance baselines are approved</a:t>
            </a:r>
          </a:p>
          <a:p>
            <a:pPr defTabSz="920445">
              <a:buFont typeface="Arial" pitchFamily="34" charset="0"/>
              <a:buChar char="•"/>
              <a:defRPr/>
            </a:pPr>
            <a:r>
              <a:rPr lang="en-US" dirty="0" smtClean="0">
                <a:latin typeface="Arial" pitchFamily="34" charset="0"/>
                <a:cs typeface="Arial" pitchFamily="34" charset="0"/>
              </a:rPr>
              <a:t>Acquisition – Work with PM to develop a preliminary Acquisition Strategy appropriate to the level of requirements definition in the Business Case. Acquisition Strategy should include performance-based acquisition, anticipated contract types, and should consider internal and external alternatives, reuse, and application of COTS. </a:t>
            </a:r>
          </a:p>
          <a:p>
            <a:pPr defTabSz="920445">
              <a:buFont typeface="Arial" pitchFamily="34" charset="0"/>
              <a:buChar char="•"/>
              <a:defRPr/>
            </a:pPr>
            <a:r>
              <a:rPr lang="en-US" dirty="0" smtClean="0">
                <a:latin typeface="Arial" pitchFamily="34" charset="0"/>
                <a:cs typeface="Arial" pitchFamily="34" charset="0"/>
              </a:rPr>
              <a:t>Section 508 – Ensure plans are in place to incorporate Section 508 requirements</a:t>
            </a:r>
          </a:p>
          <a:p>
            <a:pPr defTabSz="920445">
              <a:buFont typeface="Arial" pitchFamily="34" charset="0"/>
              <a:buChar char="•"/>
              <a:defRPr/>
            </a:pPr>
            <a:r>
              <a:rPr lang="en-US" dirty="0" smtClean="0">
                <a:latin typeface="Arial" pitchFamily="34" charset="0"/>
                <a:cs typeface="Arial" pitchFamily="34" charset="0"/>
              </a:rPr>
              <a:t>Records Management – Consult with PM on Records Management support of project goals</a:t>
            </a:r>
          </a:p>
          <a:p>
            <a:pPr defTabSz="920445">
              <a:buFont typeface="Arial" pitchFamily="34" charset="0"/>
              <a:buChar char="•"/>
              <a:defRPr/>
            </a:pPr>
            <a:r>
              <a:rPr lang="en-US" dirty="0" smtClean="0">
                <a:latin typeface="Arial" pitchFamily="34" charset="0"/>
                <a:cs typeface="Arial" pitchFamily="34" charset="0"/>
              </a:rPr>
              <a:t>Budget and Finance – Ensure the business case includes a financing and budgeting plan and sufficiently detailed requirements to  perform detailed cost and schedule estimation in future phases</a:t>
            </a:r>
          </a:p>
          <a:p>
            <a:pPr defTabSz="920445">
              <a:buFont typeface="Arial" pitchFamily="34" charset="0"/>
              <a:buChar char="•"/>
              <a:defRPr/>
            </a:pPr>
            <a:r>
              <a:rPr lang="en-US" dirty="0" smtClean="0">
                <a:latin typeface="Arial" pitchFamily="34" charset="0"/>
                <a:cs typeface="Arial" pitchFamily="34" charset="0"/>
              </a:rPr>
              <a:t>Capital Planning &amp; Investment Control – Ensure the initial project plans are adequately developed, required authority is in place, and project’s structural foundation in place.</a:t>
            </a:r>
          </a:p>
          <a:p>
            <a:pPr defTabSz="920445">
              <a:buFont typeface="Arial" pitchFamily="34" charset="0"/>
              <a:buChar char="•"/>
              <a:defRPr/>
            </a:pPr>
            <a:r>
              <a:rPr lang="en-US" dirty="0" smtClean="0">
                <a:latin typeface="Arial" pitchFamily="34" charset="0"/>
                <a:cs typeface="Arial" pitchFamily="34" charset="0"/>
              </a:rPr>
              <a:t>Infrastructure – Consult with the PM on network infrastructure and engineering support of the IPT </a:t>
            </a:r>
          </a:p>
          <a:p>
            <a:pPr defTabSz="920445">
              <a:buFont typeface="Arial" pitchFamily="34" charset="0"/>
              <a:buChar char="•"/>
              <a:defRPr/>
            </a:pPr>
            <a:r>
              <a:rPr lang="en-US" dirty="0" smtClean="0">
                <a:latin typeface="Arial" pitchFamily="34" charset="0"/>
                <a:cs typeface="Arial" pitchFamily="34" charset="0"/>
              </a:rPr>
              <a:t>Data Standards – Ensure the conceptual model addresses data standardization requirements</a:t>
            </a:r>
          </a:p>
          <a:p>
            <a:pPr defTabSz="920445">
              <a:buFont typeface="Arial" pitchFamily="34" charset="0"/>
              <a:buChar char="•"/>
              <a:defRPr/>
            </a:pPr>
            <a:r>
              <a:rPr lang="en-US" dirty="0" smtClean="0">
                <a:latin typeface="Arial" pitchFamily="34" charset="0"/>
                <a:cs typeface="Arial" pitchFamily="34" charset="0"/>
              </a:rPr>
              <a:t>Configuration Mgmt. – Consult with the PM on configuration management support of project goals </a:t>
            </a:r>
          </a:p>
          <a:p>
            <a:pPr defTabSz="920445">
              <a:buFont typeface="Arial" pitchFamily="34" charset="0"/>
              <a:buChar char="•"/>
              <a:defRPr/>
            </a:pPr>
            <a:r>
              <a:rPr lang="en-US" dirty="0" smtClean="0">
                <a:latin typeface="Arial" pitchFamily="34" charset="0"/>
                <a:cs typeface="Arial" pitchFamily="34" charset="0"/>
              </a:rPr>
              <a:t>Testing &amp; Integration – Consult with the PM on testing support of project goals</a:t>
            </a:r>
          </a:p>
          <a:p>
            <a:pPr defTabSz="920445">
              <a:buFont typeface="Arial" pitchFamily="34" charset="0"/>
              <a:buChar char="•"/>
              <a:defRPr/>
            </a:pPr>
            <a:r>
              <a:rPr lang="en-US" dirty="0" smtClean="0">
                <a:solidFill>
                  <a:srgbClr val="333333"/>
                </a:solidFill>
                <a:latin typeface="Arial" pitchFamily="34" charset="0"/>
                <a:cs typeface="Arial" pitchFamily="34" charset="0"/>
              </a:rPr>
              <a:t>Governance Board for ISR is usually the ITIRB.  ISR could be delegated from ITIRB to ESC based on technical scope, performance to date, budget, visibility, or low risk. </a:t>
            </a:r>
            <a:endParaRPr lang="en-US" dirty="0" smtClean="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i="0" dirty="0" smtClean="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85CA2222-1DE1-470B-B9EB-E68F093FC317}" type="datetime1">
              <a:rPr lang="en-US" smtClean="0"/>
              <a:pPr>
                <a:defRPr/>
              </a:pPr>
              <a:t>11/24/2010</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Footer)] - ISR</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F8DF2754-063D-4A83-AD5A-2B2BA0144E34}"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4D8B824B-6077-4CCF-8706-6FAEF5C6B04A}" type="datetime1">
              <a:rPr lang="en-US" smtClean="0"/>
              <a:pPr>
                <a:defRPr/>
              </a:pPr>
              <a:t>11/24/2010</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Footer)] - ISR</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A1E923E3-CEEC-4638-B54A-9E553C5940D9}"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154FA881-1F1D-4534-B86E-56DA61E9287B}" type="datetime1">
              <a:rPr lang="en-US" smtClean="0"/>
              <a:pPr>
                <a:defRPr/>
              </a:pPr>
              <a:t>11/24/2010</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Footer)] - ISR</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57AB712-E608-4113-B4CB-4F9CB998EC94}"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0294CB59-A268-468E-9AE8-DC7A67254412}" type="datetime1">
              <a:rPr lang="en-US" smtClean="0"/>
              <a:pPr>
                <a:defRPr/>
              </a:pPr>
              <a:t>11/24/2010</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Footer)] - ISR</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0A00FABD-51CF-47E7-B7DA-E90DF0EF631F}"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C8A4D7D6-27A2-42C0-8A0A-9256FC4F8899}" type="datetime1">
              <a:rPr lang="en-US" smtClean="0"/>
              <a:pPr>
                <a:defRPr/>
              </a:pPr>
              <a:t>11/24/2010</a:t>
            </a:fld>
            <a:endParaRPr lang="en-US" dirty="0"/>
          </a:p>
        </p:txBody>
      </p:sp>
      <p:sp>
        <p:nvSpPr>
          <p:cNvPr id="5" name="Footer Placeholder 4"/>
          <p:cNvSpPr>
            <a:spLocks noGrp="1"/>
          </p:cNvSpPr>
          <p:nvPr>
            <p:ph type="ftr" sz="quarter" idx="11"/>
          </p:nvPr>
        </p:nvSpPr>
        <p:spPr>
          <a:xfrm>
            <a:off x="2743200" y="6356350"/>
            <a:ext cx="3657600" cy="365125"/>
          </a:xfrm>
        </p:spPr>
        <p:txBody>
          <a:bodyPr/>
          <a:lstStyle>
            <a:lvl1pPr algn="ctr">
              <a:defRPr/>
            </a:lvl1pPr>
          </a:lstStyle>
          <a:p>
            <a:pPr>
              <a:defRPr/>
            </a:pPr>
            <a:r>
              <a:rPr lang="en-US" i="1" dirty="0" smtClean="0">
                <a:solidFill>
                  <a:srgbClr val="663300"/>
                </a:solidFill>
              </a:rPr>
              <a:t>[Project Name (in Footer)] - ISR</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2487AB2-542A-4A63-B152-D116D45137F2}"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C30FEFB-ACED-4251-8035-2430FDC4FFF5}" type="datetime1">
              <a:rPr lang="en-US" smtClean="0"/>
              <a:pPr>
                <a:defRPr/>
              </a:pPr>
              <a:t>11/24/2010</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Footer)] - ISR</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ABCA891-883B-43A5-9325-250C507834AC}"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6E598C8-5672-47D8-A5D1-E43919F8A459}" type="datetime1">
              <a:rPr lang="en-US" smtClean="0"/>
              <a:pPr>
                <a:defRPr/>
              </a:pPr>
              <a:t>11/24/2010</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Footer)] - ISR</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EFCC6FF-CF24-4A8B-953A-7328A571D055}"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A81B89A-43C5-473E-96AC-8BB711F3619E}" type="datetime1">
              <a:rPr lang="en-US" smtClean="0"/>
              <a:pPr>
                <a:defRPr/>
              </a:pPr>
              <a:t>11/24/2010</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Footer)] - ISR</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B8FCFBA9-EC96-4C9F-AE85-857C50F5B169}" type="slidenum">
              <a:rPr lang="en-US"/>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E77A0ACB-F17D-4A96-A573-B47EB55E661C}" type="datetime1">
              <a:rPr lang="en-US" smtClean="0"/>
              <a:pPr>
                <a:defRPr/>
              </a:pPr>
              <a:t>11/24/2010</a:t>
            </a:fld>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Footer)] - ISR</a:t>
            </a: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5F132303-3D22-4CB5-9FC8-063DD7EDECA6}"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DA3732D9-A5FF-4DBF-8636-28F8250A0CDB}" type="datetime1">
              <a:rPr lang="en-US" smtClean="0"/>
              <a:pPr>
                <a:defRPr/>
              </a:pPr>
              <a:t>11/24/2010</a:t>
            </a:fld>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Footer)] - ISR</a:t>
            </a: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0717702F-13CB-4408-AC3E-0FD295B89011}"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DDCE3C9-F80B-4C0F-AEA3-BC29F83E1780}" type="datetime1">
              <a:rPr lang="en-US" smtClean="0"/>
              <a:pPr>
                <a:defRPr/>
              </a:pPr>
              <a:t>11/24/2010</a:t>
            </a:fld>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Footer)] - ISR</a:t>
            </a: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A5894B6B-0EA2-41AA-8D17-114D1F0E2EC3}"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EAF9B7A6-4145-4D2E-A472-8AEBA69FF40A}" type="datetime1">
              <a:rPr lang="en-US" smtClean="0"/>
              <a:pPr>
                <a:defRPr/>
              </a:pPr>
              <a:t>11/24/2010</a:t>
            </a:fld>
            <a:endParaRPr lang="en-US" dirty="0"/>
          </a:p>
        </p:txBody>
      </p:sp>
      <p:sp>
        <p:nvSpPr>
          <p:cNvPr id="5" name="Rectangle 5"/>
          <p:cNvSpPr>
            <a:spLocks noGrp="1" noChangeArrowheads="1"/>
          </p:cNvSpPr>
          <p:nvPr>
            <p:ph type="ftr" sz="quarter" idx="11"/>
          </p:nvPr>
        </p:nvSpPr>
        <p:spPr>
          <a:xfrm>
            <a:off x="5562600" y="6242050"/>
            <a:ext cx="3276600" cy="476250"/>
          </a:xfrm>
          <a:ln/>
        </p:spPr>
        <p:txBody>
          <a:bodyPr/>
          <a:lstStyle>
            <a:lvl1pPr>
              <a:defRPr/>
            </a:lvl1pPr>
          </a:lstStyle>
          <a:p>
            <a:pPr>
              <a:defRPr/>
            </a:pPr>
            <a:r>
              <a:rPr lang="en-US" i="1" dirty="0" smtClean="0">
                <a:solidFill>
                  <a:srgbClr val="663300"/>
                </a:solidFill>
              </a:rPr>
              <a:t>[Project Name (in Footer)] - ISR</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6BE8C47-81F5-42E7-AEC6-26A89FBE44C9}"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AD9D6A8-EB6E-4F8D-84A3-6543B317E9A8}" type="datetime1">
              <a:rPr lang="en-US" smtClean="0"/>
              <a:pPr>
                <a:defRPr/>
              </a:pPr>
              <a:t>11/24/2010</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Footer)] - ISR</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B8A86F98-9C9E-47B2-B43B-CB6FE90E0C76}" type="slidenum">
              <a:rPr lang="en-US"/>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C4D4C1D-D9D8-489C-A9AE-BC4E47151CA0}" type="datetime1">
              <a:rPr lang="en-US" smtClean="0"/>
              <a:pPr>
                <a:defRPr/>
              </a:pPr>
              <a:t>11/24/2010</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Footer)] - ISR</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42E85898-DB27-4119-B083-1C3072212CEF}" type="slidenum">
              <a:rPr lang="en-US"/>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576F245-37E0-48AE-8944-E364A0E0179D}" type="datetime1">
              <a:rPr lang="en-US" smtClean="0"/>
              <a:pPr>
                <a:defRPr/>
              </a:pPr>
              <a:t>11/24/2010</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Footer)] - ISR</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2DFAAC2-F2EB-4655-AFA1-B29D45B1EAD5}" type="slidenum">
              <a:rPr lang="en-US"/>
              <a:pPr>
                <a:defRPr/>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D18D768-DA0C-424D-987F-512D4E9B41C5}" type="datetime1">
              <a:rPr lang="en-US" smtClean="0"/>
              <a:pPr>
                <a:defRPr/>
              </a:pPr>
              <a:t>11/24/2010</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Footer)] - ISR</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248132A-B6E5-4DEC-A183-0B30F34B8B5E}"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9C5D2F10-D252-46AD-AE17-6DBB0E8400F0}" type="datetime1">
              <a:rPr lang="en-US" smtClean="0"/>
              <a:pPr>
                <a:defRPr/>
              </a:pPr>
              <a:t>11/24/2010</a:t>
            </a:fld>
            <a:endParaRPr lang="en-US" dirty="0"/>
          </a:p>
        </p:txBody>
      </p:sp>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Footer)] - ISR</a:t>
            </a:r>
            <a:endParaRPr lang="en-US" dirty="0"/>
          </a:p>
        </p:txBody>
      </p:sp>
      <p:sp>
        <p:nvSpPr>
          <p:cNvPr id="5" name="Slide Number Placeholder 4"/>
          <p:cNvSpPr>
            <a:spLocks noGrp="1"/>
          </p:cNvSpPr>
          <p:nvPr>
            <p:ph type="sldNum" sz="quarter" idx="12"/>
          </p:nvPr>
        </p:nvSpPr>
        <p:spPr/>
        <p:txBody>
          <a:bodyPr/>
          <a:lstStyle/>
          <a:p>
            <a:pPr>
              <a:defRPr/>
            </a:pPr>
            <a:fld id="{BB0DDDCF-571F-46B9-A8A3-325FF4798D73}" type="slidenum">
              <a:rPr lang="en-US" smtClean="0"/>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277638E7-87D9-458D-9658-04921B9E4574}" type="datetime1">
              <a:rPr lang="en-US" smtClean="0"/>
              <a:pPr>
                <a:defRPr/>
              </a:pPr>
              <a:t>11/24/2010</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Footer)] - ISR</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1A4E2C0-BC67-4057-A264-6400E34BCA8D}"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A9283BAD-2746-4D76-92B5-B4EB6A917834}" type="datetime1">
              <a:rPr lang="en-US" smtClean="0"/>
              <a:pPr>
                <a:defRPr/>
              </a:pPr>
              <a:t>11/24/2010</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Footer)] - ISR</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C4612EB8-3762-479F-86CE-284B80DAD11E}"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DB79B6D3-C70F-4C6D-AA0E-B14829F007E6}" type="datetime1">
              <a:rPr lang="en-US" smtClean="0"/>
              <a:pPr>
                <a:defRPr/>
              </a:pPr>
              <a:t>11/24/2010</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Footer)] - ISR</a:t>
            </a: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D3D900E6-AAE3-486C-9722-98EEAEFF89BD}"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8F299BA3-DE05-449B-9DD2-07D3DBDD28B2}" type="datetime1">
              <a:rPr lang="en-US" smtClean="0"/>
              <a:pPr>
                <a:defRPr/>
              </a:pPr>
              <a:t>11/24/2010</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Footer)] - ISR</a:t>
            </a: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CDF89DD3-75CE-41FC-A6D8-242ED7E46C1B}"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9BF8D862-0103-4495-A822-043D4F08A99C}" type="datetime1">
              <a:rPr lang="en-US" smtClean="0"/>
              <a:pPr>
                <a:defRPr/>
              </a:pPr>
              <a:t>11/24/2010</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Footer)] - ISR</a:t>
            </a: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67613E62-2652-469F-96CB-645A99B7840A}"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396323E-7AF6-41BA-A167-054FABC9A1F0}" type="datetime1">
              <a:rPr lang="en-US" smtClean="0"/>
              <a:pPr>
                <a:defRPr/>
              </a:pPr>
              <a:t>11/24/2010</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Footer)] - ISR</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BA7DA65D-B5B3-431F-A782-B85C4A86136F}"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fld id="{FFDA786B-DD79-4ADB-B015-68EDF00D8EDD}" type="datetime1">
              <a:rPr lang="en-US" smtClean="0"/>
              <a:pPr>
                <a:defRPr/>
              </a:pPr>
              <a:t>11/24/2010</a:t>
            </a:fld>
            <a:endParaRPr lang="en-US" dirty="0"/>
          </a:p>
        </p:txBody>
      </p:sp>
      <p:sp>
        <p:nvSpPr>
          <p:cNvPr id="4101" name="Rectangle 5"/>
          <p:cNvSpPr>
            <a:spLocks noGrp="1" noChangeArrowheads="1"/>
          </p:cNvSpPr>
          <p:nvPr>
            <p:ph type="ftr" sz="quarter" idx="3"/>
          </p:nvPr>
        </p:nvSpPr>
        <p:spPr bwMode="auto">
          <a:xfrm>
            <a:off x="5638800" y="6242050"/>
            <a:ext cx="3200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r>
              <a:rPr lang="en-US" i="1" dirty="0" smtClean="0">
                <a:solidFill>
                  <a:srgbClr val="663300"/>
                </a:solidFill>
              </a:rPr>
              <a:t>[Project Name (in Footer)] - ISR</a:t>
            </a:r>
            <a:endParaRPr lang="en-US" dirty="0"/>
          </a:p>
        </p:txBody>
      </p:sp>
      <p:sp>
        <p:nvSpPr>
          <p:cNvPr id="4102" name="Rectangle 6"/>
          <p:cNvSpPr>
            <a:spLocks noGrp="1" noChangeArrowheads="1"/>
          </p:cNvSpPr>
          <p:nvPr>
            <p:ph type="sldNum" sz="quarter" idx="4"/>
          </p:nvPr>
        </p:nvSpPr>
        <p:spPr bwMode="auto">
          <a:xfrm>
            <a:off x="3276600" y="6534150"/>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fld id="{BB0DDDCF-571F-46B9-A8A3-325FF4798D7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84"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Rounded MT Bold" pitchFamily="34" charset="0"/>
        </a:defRPr>
      </a:lvl2pPr>
      <a:lvl3pPr algn="ctr" rtl="0" eaLnBrk="0" fontAlgn="base" hangingPunct="0">
        <a:spcBef>
          <a:spcPct val="0"/>
        </a:spcBef>
        <a:spcAft>
          <a:spcPct val="0"/>
        </a:spcAft>
        <a:defRPr sz="4400">
          <a:solidFill>
            <a:schemeClr val="tx2"/>
          </a:solidFill>
          <a:latin typeface="Arial Rounded MT Bold" pitchFamily="34" charset="0"/>
        </a:defRPr>
      </a:lvl3pPr>
      <a:lvl4pPr algn="ctr" rtl="0" eaLnBrk="0" fontAlgn="base" hangingPunct="0">
        <a:spcBef>
          <a:spcPct val="0"/>
        </a:spcBef>
        <a:spcAft>
          <a:spcPct val="0"/>
        </a:spcAft>
        <a:defRPr sz="4400">
          <a:solidFill>
            <a:schemeClr val="tx2"/>
          </a:solidFill>
          <a:latin typeface="Arial Rounded MT Bold" pitchFamily="34" charset="0"/>
        </a:defRPr>
      </a:lvl4pPr>
      <a:lvl5pPr algn="ctr" rtl="0" eaLnBrk="0" fontAlgn="base" hangingPunct="0">
        <a:spcBef>
          <a:spcPct val="0"/>
        </a:spcBef>
        <a:spcAft>
          <a:spcPct val="0"/>
        </a:spcAft>
        <a:defRPr sz="4400">
          <a:solidFill>
            <a:schemeClr val="tx2"/>
          </a:solidFill>
          <a:latin typeface="Arial Rounded MT Bold" pitchFamily="34" charset="0"/>
        </a:defRPr>
      </a:lvl5pPr>
      <a:lvl6pPr marL="457200" algn="ctr" rtl="0" fontAlgn="base">
        <a:spcBef>
          <a:spcPct val="0"/>
        </a:spcBef>
        <a:spcAft>
          <a:spcPct val="0"/>
        </a:spcAft>
        <a:defRPr sz="4400">
          <a:solidFill>
            <a:schemeClr val="tx2"/>
          </a:solidFill>
          <a:latin typeface="Arial Rounded MT Bold" pitchFamily="34" charset="0"/>
        </a:defRPr>
      </a:lvl6pPr>
      <a:lvl7pPr marL="914400" algn="ctr" rtl="0" fontAlgn="base">
        <a:spcBef>
          <a:spcPct val="0"/>
        </a:spcBef>
        <a:spcAft>
          <a:spcPct val="0"/>
        </a:spcAft>
        <a:defRPr sz="4400">
          <a:solidFill>
            <a:schemeClr val="tx2"/>
          </a:solidFill>
          <a:latin typeface="Arial Rounded MT Bold" pitchFamily="34" charset="0"/>
        </a:defRPr>
      </a:lvl7pPr>
      <a:lvl8pPr marL="1371600" algn="ctr" rtl="0" fontAlgn="base">
        <a:spcBef>
          <a:spcPct val="0"/>
        </a:spcBef>
        <a:spcAft>
          <a:spcPct val="0"/>
        </a:spcAft>
        <a:defRPr sz="4400">
          <a:solidFill>
            <a:schemeClr val="tx2"/>
          </a:solidFill>
          <a:latin typeface="Arial Rounded MT Bold" pitchFamily="34" charset="0"/>
        </a:defRPr>
      </a:lvl8pPr>
      <a:lvl9pPr marL="1828800" algn="ctr" rtl="0" fontAlgn="base">
        <a:spcBef>
          <a:spcPct val="0"/>
        </a:spcBef>
        <a:spcAft>
          <a:spcPct val="0"/>
        </a:spcAft>
        <a:defRPr sz="4400">
          <a:solidFill>
            <a:schemeClr val="tx2"/>
          </a:solidFill>
          <a:latin typeface="Arial Rounded MT Bold" pitchFamily="34" charset="0"/>
        </a:defRPr>
      </a:lvl9pPr>
    </p:titleStyle>
    <p:bodyStyle>
      <a:lvl1pPr marL="342900" indent="-342900" algn="l" rtl="0" eaLnBrk="0" fontAlgn="base" hangingPunct="0">
        <a:spcBef>
          <a:spcPct val="20000"/>
        </a:spcBef>
        <a:spcAft>
          <a:spcPct val="0"/>
        </a:spcAft>
        <a:buFont typeface="Wingdings 2" pitchFamily="18" charset="2"/>
        <a:buChar char="²"/>
        <a:defRPr sz="28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2" pitchFamily="18" charset="2"/>
        <a:buChar char="®"/>
        <a:defRPr sz="2800">
          <a:solidFill>
            <a:schemeClr val="tx1"/>
          </a:solidFill>
          <a:latin typeface="+mn-lt"/>
        </a:defRPr>
      </a:lvl2pPr>
      <a:lvl3pPr marL="1143000" indent="-228600" algn="l" rtl="0" eaLnBrk="0" fontAlgn="base" hangingPunct="0">
        <a:spcBef>
          <a:spcPct val="20000"/>
        </a:spcBef>
        <a:spcAft>
          <a:spcPct val="0"/>
        </a:spcAft>
        <a:buFont typeface="Verdana" pitchFamily="34" charset="0"/>
        <a:buChar char="◊"/>
        <a:defRPr sz="2400">
          <a:solidFill>
            <a:schemeClr val="tx1"/>
          </a:solidFill>
          <a:latin typeface="+mn-lt"/>
        </a:defRPr>
      </a:lvl3pPr>
      <a:lvl4pPr marL="1600200" indent="-228600" algn="l" rtl="0" eaLnBrk="0" fontAlgn="base" hangingPunct="0">
        <a:spcBef>
          <a:spcPct val="20000"/>
        </a:spcBef>
        <a:spcAft>
          <a:spcPct val="0"/>
        </a:spcAft>
        <a:buFont typeface="Wingdings 2" pitchFamily="18" charset="2"/>
        <a:buChar char="°"/>
        <a:defRPr sz="2000">
          <a:solidFill>
            <a:schemeClr val="tx1"/>
          </a:solidFill>
          <a:latin typeface="+mn-lt"/>
        </a:defRPr>
      </a:lvl4pPr>
      <a:lvl5pPr marL="2057400" indent="-228600" algn="l" rtl="0" eaLnBrk="0" fontAlgn="base" hangingPunct="0">
        <a:spcBef>
          <a:spcPct val="20000"/>
        </a:spcBef>
        <a:spcAft>
          <a:spcPct val="0"/>
        </a:spcAft>
        <a:buFont typeface="Wingdings 2" pitchFamily="18" charset="2"/>
        <a:buChar char="­"/>
        <a:defRPr sz="2000">
          <a:solidFill>
            <a:schemeClr val="tx1"/>
          </a:solidFill>
          <a:latin typeface="+mn-lt"/>
        </a:defRPr>
      </a:lvl5pPr>
      <a:lvl6pPr marL="2514600" indent="-228600" algn="l" rtl="0" fontAlgn="base">
        <a:spcBef>
          <a:spcPct val="20000"/>
        </a:spcBef>
        <a:spcAft>
          <a:spcPct val="0"/>
        </a:spcAft>
        <a:buFont typeface="Wingdings 2" pitchFamily="18" charset="2"/>
        <a:buChar char="­"/>
        <a:defRPr sz="2000">
          <a:solidFill>
            <a:schemeClr val="tx1"/>
          </a:solidFill>
          <a:latin typeface="+mn-lt"/>
        </a:defRPr>
      </a:lvl6pPr>
      <a:lvl7pPr marL="2971800" indent="-228600" algn="l" rtl="0" fontAlgn="base">
        <a:spcBef>
          <a:spcPct val="20000"/>
        </a:spcBef>
        <a:spcAft>
          <a:spcPct val="0"/>
        </a:spcAft>
        <a:buFont typeface="Wingdings 2" pitchFamily="18" charset="2"/>
        <a:buChar char="­"/>
        <a:defRPr sz="2000">
          <a:solidFill>
            <a:schemeClr val="tx1"/>
          </a:solidFill>
          <a:latin typeface="+mn-lt"/>
        </a:defRPr>
      </a:lvl7pPr>
      <a:lvl8pPr marL="3429000" indent="-228600" algn="l" rtl="0" fontAlgn="base">
        <a:spcBef>
          <a:spcPct val="20000"/>
        </a:spcBef>
        <a:spcAft>
          <a:spcPct val="0"/>
        </a:spcAft>
        <a:buFont typeface="Wingdings 2" pitchFamily="18" charset="2"/>
        <a:buChar char="­"/>
        <a:defRPr sz="2000">
          <a:solidFill>
            <a:schemeClr val="tx1"/>
          </a:solidFill>
          <a:latin typeface="+mn-lt"/>
        </a:defRPr>
      </a:lvl8pPr>
      <a:lvl9pPr marL="3886200" indent="-228600" algn="l" rtl="0" fontAlgn="base">
        <a:spcBef>
          <a:spcPct val="20000"/>
        </a:spcBef>
        <a:spcAft>
          <a:spcPct val="0"/>
        </a:spcAft>
        <a:buFont typeface="Wingdings 2" pitchFamily="18"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fld id="{1D4BE890-FB32-4197-8700-4359E9DB393D}" type="datetime1">
              <a:rPr lang="en-US" smtClean="0"/>
              <a:pPr>
                <a:defRPr/>
              </a:pPr>
              <a:t>11/24/2010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smtClean="0">
                <a:solidFill>
                  <a:schemeClr val="tx1">
                    <a:tint val="75000"/>
                  </a:schemeClr>
                </a:solidFill>
              </a:defRPr>
            </a:lvl1pPr>
          </a:lstStyle>
          <a:p>
            <a:pPr>
              <a:defRPr/>
            </a:pPr>
            <a:r>
              <a:rPr lang="en-US" i="1" dirty="0" smtClean="0">
                <a:solidFill>
                  <a:srgbClr val="663300"/>
                </a:solidFill>
              </a:rPr>
              <a:t>[Project Name (in Footer)] - ISR</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29CDEC2E-8B58-4CB4-BB93-513EF7CF1B29}"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hhs.gov/web/policies/checklistpdf.html"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cms.gov/SystemLifecycleFramework/Downloads/ILCFrameworkTextual.pdf"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3"/>
          <p:cNvSpPr txBox="1">
            <a:spLocks noChangeArrowheads="1"/>
          </p:cNvSpPr>
          <p:nvPr/>
        </p:nvSpPr>
        <p:spPr bwMode="auto">
          <a:xfrm>
            <a:off x="152400" y="152400"/>
            <a:ext cx="8839200" cy="6678751"/>
          </a:xfrm>
          <a:prstGeom prst="rect">
            <a:avLst/>
          </a:prstGeom>
          <a:noFill/>
          <a:ln w="9525">
            <a:noFill/>
            <a:miter lim="800000"/>
            <a:headEnd/>
            <a:tailEnd/>
          </a:ln>
        </p:spPr>
        <p:txBody>
          <a:bodyPr wrap="square">
            <a:spAutoFit/>
          </a:bodyPr>
          <a:lstStyle/>
          <a:p>
            <a:pPr algn="ctr"/>
            <a:r>
              <a:rPr lang="en-US" sz="2800" i="1" dirty="0" smtClean="0"/>
              <a:t>Investment Selection Review (ISR</a:t>
            </a:r>
            <a:r>
              <a:rPr lang="en-US" sz="2800" i="1" dirty="0"/>
              <a:t>) Template</a:t>
            </a:r>
          </a:p>
          <a:p>
            <a:pPr algn="ctr"/>
            <a:r>
              <a:rPr lang="en-US" sz="2800" i="1" dirty="0"/>
              <a:t>Version </a:t>
            </a:r>
            <a:r>
              <a:rPr lang="en-US" sz="2800" i="1" dirty="0" smtClean="0"/>
              <a:t>1.0 </a:t>
            </a:r>
            <a:r>
              <a:rPr lang="en-US" sz="2800" i="1" dirty="0"/>
              <a:t>– </a:t>
            </a:r>
            <a:r>
              <a:rPr lang="en-US" sz="2800" i="1" dirty="0" smtClean="0"/>
              <a:t>November, 2010</a:t>
            </a:r>
            <a:endParaRPr lang="en-US" sz="2800" i="1" dirty="0"/>
          </a:p>
          <a:p>
            <a:pPr algn="ctr"/>
            <a:endParaRPr lang="en-US" sz="2800" i="1" dirty="0"/>
          </a:p>
          <a:p>
            <a:pPr algn="ctr"/>
            <a:r>
              <a:rPr lang="en-US" i="1" dirty="0"/>
              <a:t>This document is a template for the </a:t>
            </a:r>
            <a:r>
              <a:rPr lang="en-US" i="1" dirty="0" smtClean="0"/>
              <a:t>ISR</a:t>
            </a:r>
            <a:r>
              <a:rPr lang="en-US" i="1" dirty="0"/>
              <a:t>.</a:t>
            </a:r>
          </a:p>
          <a:p>
            <a:pPr algn="ctr"/>
            <a:endParaRPr lang="en-US" i="1" dirty="0"/>
          </a:p>
          <a:p>
            <a:pPr algn="ctr"/>
            <a:r>
              <a:rPr lang="en-US" i="1" dirty="0"/>
              <a:t>Sections should not be removed from the </a:t>
            </a:r>
            <a:r>
              <a:rPr lang="en-US" i="1" dirty="0" smtClean="0"/>
              <a:t>presentation. If </a:t>
            </a:r>
            <a:r>
              <a:rPr lang="en-US" i="1" dirty="0"/>
              <a:t>a section is not applicable, please indicate as such and provide an explanation.</a:t>
            </a:r>
          </a:p>
          <a:p>
            <a:pPr algn="ctr"/>
            <a:endParaRPr lang="en-US" i="1" dirty="0"/>
          </a:p>
          <a:p>
            <a:pPr algn="ctr"/>
            <a:r>
              <a:rPr lang="en-US" i="1" dirty="0"/>
              <a:t>Additional slides may be added to convey information that you feel is important to share that is not addressed by this template.</a:t>
            </a:r>
          </a:p>
          <a:p>
            <a:pPr algn="ctr"/>
            <a:endParaRPr lang="en-US" b="1" i="1" dirty="0" smtClean="0">
              <a:solidFill>
                <a:srgbClr val="663300"/>
              </a:solidFill>
              <a:latin typeface="Arial" pitchFamily="34" charset="0"/>
              <a:cs typeface="Arial" pitchFamily="34" charset="0"/>
            </a:endParaRPr>
          </a:p>
          <a:p>
            <a:pPr algn="ctr"/>
            <a:r>
              <a:rPr lang="en-US" sz="3600" b="1" i="1" dirty="0" smtClean="0">
                <a:solidFill>
                  <a:srgbClr val="663300"/>
                </a:solidFill>
                <a:latin typeface="Arial Black" pitchFamily="34" charset="0"/>
                <a:cs typeface="Arial" pitchFamily="34" charset="0"/>
              </a:rPr>
              <a:t>Additional page by page guidance is provided on most notes pages in the body of this template.</a:t>
            </a:r>
          </a:p>
          <a:p>
            <a:pPr algn="ctr"/>
            <a:endParaRPr lang="en-US" i="1" dirty="0"/>
          </a:p>
          <a:p>
            <a:pPr algn="ctr"/>
            <a:r>
              <a:rPr lang="en-US" i="1" dirty="0"/>
              <a:t>Please ensure that your presentation is Section 508 compliant </a:t>
            </a:r>
            <a:r>
              <a:rPr lang="en-US" i="1" dirty="0" smtClean="0"/>
              <a:t>by </a:t>
            </a:r>
            <a:r>
              <a:rPr lang="en-US" i="1" dirty="0"/>
              <a:t>following the URL:</a:t>
            </a:r>
          </a:p>
          <a:p>
            <a:pPr algn="ctr"/>
            <a:r>
              <a:rPr lang="en-US" i="1" dirty="0">
                <a:hlinkClick r:id="rId3"/>
              </a:rPr>
              <a:t>http://www.hhs.gov/web/policies/checklistpdf.html</a:t>
            </a:r>
            <a:endParaRPr lang="en-US" i="1" dirty="0"/>
          </a:p>
          <a:p>
            <a:pPr algn="ctr"/>
            <a:endParaRPr lang="en-US" i="1" dirty="0"/>
          </a:p>
          <a:p>
            <a:pPr algn="ctr"/>
            <a:r>
              <a:rPr lang="en-US" sz="2000" b="1" i="1" dirty="0">
                <a:solidFill>
                  <a:srgbClr val="663300"/>
                </a:solidFill>
              </a:rPr>
              <a:t>DELETE THIS SLIDE BEFORE FINALIZING </a:t>
            </a:r>
            <a:r>
              <a:rPr lang="en-US" sz="2000" b="1" i="1" dirty="0" smtClean="0">
                <a:solidFill>
                  <a:srgbClr val="663300"/>
                </a:solidFill>
              </a:rPr>
              <a:t>YOUR </a:t>
            </a:r>
            <a:r>
              <a:rPr lang="en-US" sz="2000" b="1" i="1" dirty="0">
                <a:solidFill>
                  <a:srgbClr val="663300"/>
                </a:solidFill>
              </a:rPr>
              <a:t>PRESENTATION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Footer)] - ISR</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10</a:t>
            </a:fld>
            <a:endParaRPr lang="en-US" dirty="0"/>
          </a:p>
        </p:txBody>
      </p:sp>
      <p:sp>
        <p:nvSpPr>
          <p:cNvPr id="6" name="Rectangle 3"/>
          <p:cNvSpPr>
            <a:spLocks noGrp="1" noChangeArrowheads="1"/>
          </p:cNvSpPr>
          <p:nvPr>
            <p:ph type="title"/>
          </p:nvPr>
        </p:nvSpPr>
        <p:spPr>
          <a:xfrm>
            <a:off x="457200" y="274638"/>
            <a:ext cx="8229600" cy="1143000"/>
          </a:xfrm>
          <a:noFill/>
        </p:spPr>
        <p:txBody>
          <a:bodyPr/>
          <a:lstStyle/>
          <a:p>
            <a:pPr algn="l" eaLnBrk="1" hangingPunct="1"/>
            <a:r>
              <a:rPr lang="en-US" sz="4000" dirty="0" smtClean="0"/>
              <a:t>Project Business Case</a:t>
            </a:r>
            <a:endParaRPr lang="en-US" sz="2400" dirty="0" smtClean="0"/>
          </a:p>
        </p:txBody>
      </p:sp>
      <p:sp>
        <p:nvSpPr>
          <p:cNvPr id="7" name="Rectangle 2"/>
          <p:cNvSpPr>
            <a:spLocks noGrp="1" noChangeArrowheads="1"/>
          </p:cNvSpPr>
          <p:nvPr>
            <p:ph idx="1"/>
          </p:nvPr>
        </p:nvSpPr>
        <p:spPr>
          <a:xfrm>
            <a:off x="457200" y="1600200"/>
            <a:ext cx="8229600" cy="4525963"/>
          </a:xfrm>
        </p:spPr>
        <p:txBody>
          <a:bodyPr/>
          <a:lstStyle/>
          <a:p>
            <a:pPr indent="0" eaLnBrk="1" hangingPunct="1">
              <a:buNone/>
              <a:defRPr/>
            </a:pPr>
            <a:endParaRPr lang="en-US" sz="2000" i="1" dirty="0" smtClean="0">
              <a:solidFill>
                <a:srgbClr val="663300"/>
              </a:solidFill>
            </a:endParaRPr>
          </a:p>
          <a:p>
            <a:pPr indent="0" eaLnBrk="1" hangingPunct="1">
              <a:buNone/>
              <a:defRPr/>
            </a:pPr>
            <a:r>
              <a:rPr lang="en-US" sz="2000" i="1" dirty="0" smtClean="0">
                <a:solidFill>
                  <a:srgbClr val="663300"/>
                </a:solidFill>
              </a:rPr>
              <a:t>[Insert Project Business Case Summary from Section 3 of Business Case or Section 2 of the Business Process Description </a:t>
            </a:r>
          </a:p>
          <a:p>
            <a:pPr marL="342900" lvl="1" indent="0" eaLnBrk="1" hangingPunct="1">
              <a:buNone/>
              <a:defRPr/>
            </a:pPr>
            <a:endParaRPr lang="en-US" sz="2000" i="1" dirty="0" smtClean="0">
              <a:solidFill>
                <a:srgbClr val="663300"/>
              </a:solidFill>
            </a:endParaRPr>
          </a:p>
          <a:p>
            <a:pPr marL="342900" lvl="1" indent="0" eaLnBrk="1" hangingPunct="1">
              <a:buNone/>
              <a:defRPr/>
            </a:pPr>
            <a:r>
              <a:rPr lang="en-US" sz="2000" i="1" dirty="0" smtClean="0">
                <a:solidFill>
                  <a:srgbClr val="663300"/>
                </a:solidFill>
              </a:rPr>
              <a:t>Insert condensed project business need and drivers from Section 4.1 of the Business Case or Section 3.2 of the Business Process Description</a:t>
            </a:r>
          </a:p>
          <a:p>
            <a:pPr marL="342900" lvl="1" indent="0" eaLnBrk="1" hangingPunct="1">
              <a:buNone/>
              <a:defRPr/>
            </a:pPr>
            <a:endParaRPr lang="en-US" sz="2000" i="1" dirty="0" smtClean="0">
              <a:solidFill>
                <a:srgbClr val="663300"/>
              </a:solidFill>
            </a:endParaRPr>
          </a:p>
          <a:p>
            <a:pPr marL="342900" lvl="1" indent="0" eaLnBrk="1" hangingPunct="1">
              <a:buNone/>
              <a:defRPr/>
            </a:pPr>
            <a:r>
              <a:rPr lang="en-US" sz="2000" i="1" dirty="0" smtClean="0">
                <a:solidFill>
                  <a:srgbClr val="663300"/>
                </a:solidFill>
              </a:rPr>
              <a:t>Insert stakeholder information from Section 4.4 of the Business Case or Section 3.3 of the Business Process Description.  Include Users/Customers.]</a:t>
            </a:r>
          </a:p>
          <a:p>
            <a:pPr indent="0" eaLnBrk="1" hangingPunct="1">
              <a:buNone/>
              <a:defRPr/>
            </a:pPr>
            <a:endParaRPr lang="en-US" sz="2000" i="1" dirty="0" smtClean="0">
              <a:solidFill>
                <a:srgbClr val="6633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Footer)] - ISR</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11</a:t>
            </a:fld>
            <a:endParaRPr lang="en-US" dirty="0"/>
          </a:p>
        </p:txBody>
      </p:sp>
      <p:sp>
        <p:nvSpPr>
          <p:cNvPr id="6" name="Rectangle 5"/>
          <p:cNvSpPr>
            <a:spLocks noGrp="1" noChangeArrowheads="1"/>
          </p:cNvSpPr>
          <p:nvPr>
            <p:ph type="title"/>
          </p:nvPr>
        </p:nvSpPr>
        <p:spPr>
          <a:xfrm>
            <a:off x="457200" y="76200"/>
            <a:ext cx="8229600" cy="1143000"/>
          </a:xfrm>
          <a:noFill/>
        </p:spPr>
        <p:txBody>
          <a:bodyPr/>
          <a:lstStyle/>
          <a:p>
            <a:pPr algn="l" eaLnBrk="1" hangingPunct="1"/>
            <a:r>
              <a:rPr lang="en-US" sz="4000" dirty="0" smtClean="0"/>
              <a:t>Project Summary</a:t>
            </a:r>
            <a:endParaRPr lang="en-US" sz="2400" dirty="0" smtClean="0"/>
          </a:p>
        </p:txBody>
      </p:sp>
      <p:sp>
        <p:nvSpPr>
          <p:cNvPr id="7" name="Content Placeholder 2"/>
          <p:cNvSpPr>
            <a:spLocks noGrp="1"/>
          </p:cNvSpPr>
          <p:nvPr>
            <p:ph idx="1"/>
          </p:nvPr>
        </p:nvSpPr>
        <p:spPr>
          <a:xfrm>
            <a:off x="457200" y="1600200"/>
            <a:ext cx="8229600" cy="4572000"/>
          </a:xfrm>
        </p:spPr>
        <p:txBody>
          <a:bodyPr>
            <a:normAutofit fontScale="92500" lnSpcReduction="10000"/>
          </a:bodyPr>
          <a:lstStyle/>
          <a:p>
            <a:pPr eaLnBrk="1" hangingPunct="1">
              <a:lnSpc>
                <a:spcPct val="90000"/>
              </a:lnSpc>
              <a:buNone/>
              <a:defRPr/>
            </a:pPr>
            <a:r>
              <a:rPr lang="en-US" sz="2000" u="sng" dirty="0" smtClean="0"/>
              <a:t>Description</a:t>
            </a:r>
          </a:p>
          <a:p>
            <a:pPr eaLnBrk="1" hangingPunct="1">
              <a:lnSpc>
                <a:spcPct val="90000"/>
              </a:lnSpc>
              <a:buNone/>
              <a:defRPr/>
            </a:pPr>
            <a:r>
              <a:rPr lang="en-US" sz="2000" i="1" dirty="0" smtClean="0">
                <a:solidFill>
                  <a:srgbClr val="663300"/>
                </a:solidFill>
              </a:rPr>
              <a:t>[Insert project summary/overview from Section 5 of the Business Case .]</a:t>
            </a:r>
            <a:r>
              <a:rPr lang="en-US" sz="2000" u="sng" dirty="0" smtClean="0"/>
              <a:t> </a:t>
            </a:r>
          </a:p>
          <a:p>
            <a:pPr eaLnBrk="1" hangingPunct="1">
              <a:lnSpc>
                <a:spcPct val="90000"/>
              </a:lnSpc>
              <a:buNone/>
              <a:defRPr/>
            </a:pPr>
            <a:endParaRPr lang="en-US" sz="2000" u="sng" dirty="0" smtClean="0"/>
          </a:p>
          <a:p>
            <a:pPr eaLnBrk="1" hangingPunct="1">
              <a:lnSpc>
                <a:spcPct val="90000"/>
              </a:lnSpc>
              <a:buNone/>
              <a:defRPr/>
            </a:pPr>
            <a:endParaRPr lang="en-US" sz="2000" u="sng" dirty="0" smtClean="0"/>
          </a:p>
          <a:p>
            <a:pPr eaLnBrk="1" hangingPunct="1">
              <a:lnSpc>
                <a:spcPct val="90000"/>
              </a:lnSpc>
              <a:buNone/>
              <a:defRPr/>
            </a:pPr>
            <a:r>
              <a:rPr lang="en-US" sz="2000" u="sng" dirty="0" smtClean="0"/>
              <a:t>Metrics</a:t>
            </a:r>
          </a:p>
          <a:p>
            <a:pPr marL="342900" lvl="1" indent="-342900">
              <a:lnSpc>
                <a:spcPct val="90000"/>
              </a:lnSpc>
              <a:buNone/>
              <a:defRPr/>
            </a:pPr>
            <a:r>
              <a:rPr lang="en-US" sz="2100" i="1" dirty="0" smtClean="0">
                <a:solidFill>
                  <a:srgbClr val="663300"/>
                </a:solidFill>
              </a:rPr>
              <a:t>[Insert proposed metrics and expected values that will show how well the project meets the Business Need from the Stakeholders’ perspective (performance expectations). </a:t>
            </a:r>
          </a:p>
          <a:p>
            <a:pPr marL="342900" lvl="1" indent="-342900">
              <a:buFont typeface="Wingdings 2" pitchFamily="18" charset="2"/>
              <a:buChar char="²"/>
              <a:defRPr/>
            </a:pPr>
            <a:r>
              <a:rPr lang="en-US" sz="1900" i="1" dirty="0" smtClean="0">
                <a:solidFill>
                  <a:srgbClr val="663300"/>
                </a:solidFill>
                <a:ea typeface="+mn-ea"/>
                <a:cs typeface="+mn-cs"/>
              </a:rPr>
              <a:t>These should be taken from:</a:t>
            </a:r>
          </a:p>
          <a:p>
            <a:pPr marL="342900" lvl="1" indent="-342900">
              <a:buNone/>
              <a:defRPr/>
            </a:pPr>
            <a:endParaRPr lang="en-US" sz="1900" i="1" dirty="0" smtClean="0">
              <a:solidFill>
                <a:srgbClr val="663300"/>
              </a:solidFill>
              <a:ea typeface="+mn-ea"/>
              <a:cs typeface="+mn-cs"/>
            </a:endParaRPr>
          </a:p>
          <a:p>
            <a:pPr marL="742950" lvl="2" indent="-342900">
              <a:lnSpc>
                <a:spcPct val="90000"/>
              </a:lnSpc>
              <a:buFont typeface="Wingdings 2" pitchFamily="18" charset="2"/>
              <a:buChar char="¿"/>
              <a:defRPr/>
            </a:pPr>
            <a:r>
              <a:rPr lang="en-US" sz="1700" i="1" dirty="0" smtClean="0">
                <a:solidFill>
                  <a:srgbClr val="663300"/>
                </a:solidFill>
              </a:rPr>
              <a:t>Table 2 in Section 7.3 of the Business Case </a:t>
            </a:r>
          </a:p>
          <a:p>
            <a:pPr marL="742950" lvl="2" indent="-342900">
              <a:lnSpc>
                <a:spcPct val="90000"/>
              </a:lnSpc>
              <a:buFont typeface="Wingdings 2" pitchFamily="18" charset="2"/>
              <a:buChar char="¿"/>
              <a:defRPr/>
            </a:pPr>
            <a:r>
              <a:rPr lang="en-US" sz="1700" i="1" dirty="0" smtClean="0">
                <a:solidFill>
                  <a:srgbClr val="663300"/>
                </a:solidFill>
              </a:rPr>
              <a:t>Section 3.6 of the Business Process Model</a:t>
            </a:r>
          </a:p>
          <a:p>
            <a:pPr marL="742950" lvl="2" indent="-342900">
              <a:lnSpc>
                <a:spcPct val="90000"/>
              </a:lnSpc>
              <a:buFont typeface="Wingdings 2" pitchFamily="18" charset="2"/>
              <a:buChar char="¿"/>
              <a:defRPr/>
            </a:pPr>
            <a:r>
              <a:rPr lang="en-US" sz="1700" i="1" dirty="0" smtClean="0">
                <a:solidFill>
                  <a:srgbClr val="663300"/>
                </a:solidFill>
              </a:rPr>
              <a:t>Section 7.4 of the High Level Technical Design</a:t>
            </a:r>
          </a:p>
          <a:p>
            <a:pPr marL="742950" lvl="2" indent="-342900">
              <a:lnSpc>
                <a:spcPct val="90000"/>
              </a:lnSpc>
              <a:buNone/>
              <a:defRPr/>
            </a:pPr>
            <a:r>
              <a:rPr lang="en-US" sz="1700" i="1" dirty="0" smtClean="0">
                <a:solidFill>
                  <a:srgbClr val="663300"/>
                </a:solidFill>
              </a:rPr>
              <a:t> </a:t>
            </a:r>
          </a:p>
          <a:p>
            <a:pPr marL="742950" lvl="2" indent="-342900">
              <a:lnSpc>
                <a:spcPct val="90000"/>
              </a:lnSpc>
              <a:buNone/>
              <a:defRPr/>
            </a:pPr>
            <a:r>
              <a:rPr lang="en-US" sz="1900" i="1" dirty="0" smtClean="0">
                <a:solidFill>
                  <a:srgbClr val="663300"/>
                </a:solidFill>
              </a:rPr>
              <a:t>and should show planned results] </a:t>
            </a:r>
          </a:p>
          <a:p>
            <a:pPr indent="0" eaLnBrk="1" hangingPunct="1">
              <a:buFont typeface="Wingdings 2" pitchFamily="18" charset="2"/>
              <a:buNone/>
              <a:defRPr/>
            </a:pPr>
            <a:endParaRPr lang="en-US" sz="2000" i="1" dirty="0" smtClean="0">
              <a:solidFill>
                <a:srgbClr val="663300"/>
              </a:solidFill>
            </a:endParaRPr>
          </a:p>
          <a:p>
            <a:pPr indent="0" eaLnBrk="1" hangingPunct="1">
              <a:buFont typeface="Wingdings 2" pitchFamily="18" charset="2"/>
              <a:buNone/>
              <a:defRPr/>
            </a:pPr>
            <a:endParaRPr lang="en-US" sz="2000" i="1" dirty="0" smtClean="0">
              <a:solidFill>
                <a:srgbClr val="663300"/>
              </a:solidFill>
            </a:endParaRPr>
          </a:p>
          <a:p>
            <a:pPr eaLnBrk="1" hangingPunct="1">
              <a:defRPr/>
            </a:pPr>
            <a:endParaRPr lang="en-US" sz="3200" i="1"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5"/>
          <p:cNvSpPr>
            <a:spLocks noGrp="1" noChangeArrowheads="1"/>
          </p:cNvSpPr>
          <p:nvPr>
            <p:ph type="title"/>
          </p:nvPr>
        </p:nvSpPr>
        <p:spPr>
          <a:xfrm>
            <a:off x="228600" y="274638"/>
            <a:ext cx="8229600" cy="1143000"/>
          </a:xfrm>
          <a:noFill/>
        </p:spPr>
        <p:txBody>
          <a:bodyPr/>
          <a:lstStyle/>
          <a:p>
            <a:pPr algn="l" eaLnBrk="1" hangingPunct="1"/>
            <a:r>
              <a:rPr lang="en-US" sz="4000" dirty="0" smtClean="0"/>
              <a:t>Alternatives Considered</a:t>
            </a:r>
            <a:endParaRPr lang="en-US" sz="2400" dirty="0" smtClean="0"/>
          </a:p>
        </p:txBody>
      </p:sp>
      <p:sp>
        <p:nvSpPr>
          <p:cNvPr id="6149" name="Footer Placeholder 4"/>
          <p:cNvSpPr>
            <a:spLocks noGrp="1"/>
          </p:cNvSpPr>
          <p:nvPr>
            <p:ph type="ftr" sz="quarter" idx="11"/>
          </p:nvPr>
        </p:nvSpPr>
        <p:spPr>
          <a:xfrm>
            <a:off x="5562600" y="6172200"/>
            <a:ext cx="3276600" cy="476250"/>
          </a:xfrm>
          <a:noFill/>
        </p:spPr>
        <p:txBody>
          <a:bodyPr/>
          <a:lstStyle/>
          <a:p>
            <a:r>
              <a:rPr lang="en-US" i="1" smtClean="0">
                <a:solidFill>
                  <a:srgbClr val="663300"/>
                </a:solidFill>
              </a:rPr>
              <a:t>[Project Name (in Footer)] - ISR</a:t>
            </a:r>
            <a:endParaRPr lang="en-US" dirty="0"/>
          </a:p>
        </p:txBody>
      </p:sp>
      <p:sp>
        <p:nvSpPr>
          <p:cNvPr id="6147" name="Slide Number Placeholder 3"/>
          <p:cNvSpPr>
            <a:spLocks noGrp="1"/>
          </p:cNvSpPr>
          <p:nvPr>
            <p:ph type="sldNum" sz="quarter" idx="12"/>
          </p:nvPr>
        </p:nvSpPr>
        <p:spPr>
          <a:noFill/>
        </p:spPr>
        <p:txBody>
          <a:bodyPr/>
          <a:lstStyle/>
          <a:p>
            <a:fld id="{0BA0EC67-655A-4588-93FF-30F3635B6E68}" type="slidenum">
              <a:rPr lang="en-US" smtClean="0"/>
              <a:pPr/>
              <a:t>12</a:t>
            </a:fld>
            <a:endParaRPr lang="en-US" smtClean="0"/>
          </a:p>
        </p:txBody>
      </p:sp>
      <p:graphicFrame>
        <p:nvGraphicFramePr>
          <p:cNvPr id="6" name="Table 5"/>
          <p:cNvGraphicFramePr>
            <a:graphicFrameLocks noGrp="1"/>
          </p:cNvGraphicFramePr>
          <p:nvPr/>
        </p:nvGraphicFramePr>
        <p:xfrm>
          <a:off x="152400" y="1427481"/>
          <a:ext cx="8763000" cy="4881879"/>
        </p:xfrm>
        <a:graphic>
          <a:graphicData uri="http://schemas.openxmlformats.org/drawingml/2006/table">
            <a:tbl>
              <a:tblPr firstRow="1" bandRow="1">
                <a:tableStyleId>{21E4AEA4-8DFA-4A89-87EB-49C32662AFE0}</a:tableStyleId>
              </a:tblPr>
              <a:tblGrid>
                <a:gridCol w="2190750"/>
                <a:gridCol w="2190750"/>
                <a:gridCol w="2190750"/>
                <a:gridCol w="2190750"/>
              </a:tblGrid>
              <a:tr h="492759">
                <a:tc>
                  <a:txBody>
                    <a:bodyPr/>
                    <a:lstStyle/>
                    <a:p>
                      <a:pPr algn="ctr"/>
                      <a:r>
                        <a:rPr lang="en-US" sz="1400" dirty="0" smtClean="0"/>
                        <a:t>Alternatives</a:t>
                      </a:r>
                      <a:endParaRPr lang="en-US" sz="1400" dirty="0"/>
                    </a:p>
                  </a:txBody>
                  <a:tcPr anchor="ctr"/>
                </a:tc>
                <a:tc>
                  <a:txBody>
                    <a:bodyPr/>
                    <a:lstStyle/>
                    <a:p>
                      <a:pPr algn="ctr"/>
                      <a:r>
                        <a:rPr lang="en-US" sz="1400" dirty="0" smtClean="0"/>
                        <a:t>Net Benefit</a:t>
                      </a:r>
                      <a:endParaRPr lang="en-US" sz="1400" dirty="0"/>
                    </a:p>
                  </a:txBody>
                  <a:tcPr anchor="ctr"/>
                </a:tc>
                <a:tc>
                  <a:txBody>
                    <a:bodyPr/>
                    <a:lstStyle/>
                    <a:p>
                      <a:pPr algn="ctr"/>
                      <a:r>
                        <a:rPr lang="en-US" sz="1400" dirty="0" smtClean="0"/>
                        <a:t>Strengths</a:t>
                      </a:r>
                      <a:endParaRPr lang="en-US" sz="1400" dirty="0"/>
                    </a:p>
                  </a:txBody>
                  <a:tcPr anchor="ctr"/>
                </a:tc>
                <a:tc>
                  <a:txBody>
                    <a:bodyPr/>
                    <a:lstStyle/>
                    <a:p>
                      <a:pPr algn="ctr"/>
                      <a:r>
                        <a:rPr lang="en-US" sz="1400" dirty="0" smtClean="0"/>
                        <a:t>Weaknesses</a:t>
                      </a:r>
                      <a:endParaRPr lang="en-US" sz="1400" dirty="0"/>
                    </a:p>
                  </a:txBody>
                  <a:tcPr anchor="ctr"/>
                </a:tc>
              </a:tr>
              <a:tr h="76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Selected Solution</a:t>
                      </a:r>
                    </a:p>
                    <a:p>
                      <a:pPr>
                        <a:buFont typeface="Arial" pitchFamily="34" charset="0"/>
                        <a:buChar char="•"/>
                      </a:pPr>
                      <a:r>
                        <a:rPr lang="en-US" sz="1100" i="1" dirty="0" smtClean="0">
                          <a:solidFill>
                            <a:srgbClr val="663300"/>
                          </a:solidFill>
                        </a:rPr>
                        <a:t> [Brief description of proposed solution</a:t>
                      </a:r>
                    </a:p>
                    <a:p>
                      <a:pPr>
                        <a:buFont typeface="Arial" pitchFamily="34" charset="0"/>
                        <a:buChar char="•"/>
                      </a:pPr>
                      <a:r>
                        <a:rPr lang="en-US" sz="1100" i="1" dirty="0" smtClean="0">
                          <a:solidFill>
                            <a:srgbClr val="663300"/>
                          </a:solidFill>
                        </a:rPr>
                        <a:t>Key discriminator]</a:t>
                      </a:r>
                      <a:endParaRPr lang="en-US" sz="1600" i="1" dirty="0">
                        <a:solidFill>
                          <a:srgbClr val="663300"/>
                        </a:solidFill>
                      </a:endParaRPr>
                    </a:p>
                  </a:txBody>
                  <a:tcPr/>
                </a:tc>
                <a:tc>
                  <a:txBody>
                    <a:bodyPr/>
                    <a:lstStyle/>
                    <a:p>
                      <a:pPr>
                        <a:buFont typeface="Arial" pitchFamily="34" charset="0"/>
                        <a:buChar char="•"/>
                      </a:pPr>
                      <a:r>
                        <a:rPr lang="en-US" sz="1100" dirty="0" smtClean="0"/>
                        <a:t> Init Investment: $</a:t>
                      </a:r>
                    </a:p>
                    <a:p>
                      <a:pPr>
                        <a:buFont typeface="Arial" pitchFamily="34" charset="0"/>
                        <a:buChar char="•"/>
                      </a:pPr>
                      <a:r>
                        <a:rPr lang="en-US" sz="1100" dirty="0" smtClean="0"/>
                        <a:t> Year 1: $</a:t>
                      </a:r>
                    </a:p>
                    <a:p>
                      <a:pPr>
                        <a:buFont typeface="Arial" pitchFamily="34" charset="0"/>
                        <a:buChar char="•"/>
                      </a:pPr>
                      <a:r>
                        <a:rPr lang="en-US" sz="1100" dirty="0" smtClean="0"/>
                        <a:t> Year 2: $</a:t>
                      </a:r>
                    </a:p>
                    <a:p>
                      <a:pPr>
                        <a:buFont typeface="Arial" pitchFamily="34" charset="0"/>
                        <a:buChar char="•"/>
                      </a:pPr>
                      <a:r>
                        <a:rPr lang="en-US" sz="1100" dirty="0" smtClean="0"/>
                        <a:t> Year 3: $</a:t>
                      </a:r>
                    </a:p>
                    <a:p>
                      <a:pPr>
                        <a:buFont typeface="Arial" pitchFamily="34" charset="0"/>
                        <a:buChar char="•"/>
                      </a:pPr>
                      <a:r>
                        <a:rPr lang="en-US" sz="1100" dirty="0" smtClean="0"/>
                        <a:t> Year 4: $</a:t>
                      </a:r>
                    </a:p>
                    <a:p>
                      <a:pPr>
                        <a:buFont typeface="Arial" pitchFamily="34" charset="0"/>
                        <a:buChar char="•"/>
                      </a:pPr>
                      <a:r>
                        <a:rPr lang="en-US" sz="1100" dirty="0" smtClean="0"/>
                        <a:t> Year 5: $</a:t>
                      </a:r>
                    </a:p>
                  </a:txBody>
                  <a:tcPr/>
                </a:tc>
                <a:tc>
                  <a:txBody>
                    <a:bodyPr/>
                    <a:lstStyle/>
                    <a:p>
                      <a:pPr>
                        <a:buFont typeface="Arial" pitchFamily="34" charset="0"/>
                        <a:buChar char="•"/>
                      </a:pPr>
                      <a:r>
                        <a:rPr lang="en-US" sz="1100" dirty="0" smtClean="0"/>
                        <a:t> </a:t>
                      </a:r>
                    </a:p>
                    <a:p>
                      <a:pPr>
                        <a:buFont typeface="Arial" pitchFamily="34" charset="0"/>
                        <a:buChar char="•"/>
                      </a:pPr>
                      <a:r>
                        <a:rPr lang="en-US" sz="1100" dirty="0" smtClean="0"/>
                        <a:t> </a:t>
                      </a:r>
                    </a:p>
                    <a:p>
                      <a:pPr>
                        <a:buFont typeface="Arial" pitchFamily="34" charset="0"/>
                        <a:buChar char="•"/>
                      </a:pPr>
                      <a:r>
                        <a:rPr lang="en-US" sz="1100" dirty="0" smtClean="0"/>
                        <a:t> </a:t>
                      </a:r>
                    </a:p>
                  </a:txBody>
                  <a:tcPr/>
                </a:tc>
                <a:tc>
                  <a:txBody>
                    <a:bodyPr/>
                    <a:lstStyle/>
                    <a:p>
                      <a:pPr>
                        <a:buFont typeface="Arial" pitchFamily="34" charset="0"/>
                        <a:buChar char="•"/>
                      </a:pPr>
                      <a:r>
                        <a:rPr lang="en-US" sz="1100" dirty="0" smtClean="0"/>
                        <a:t> </a:t>
                      </a:r>
                    </a:p>
                    <a:p>
                      <a:pPr>
                        <a:buFont typeface="Arial" pitchFamily="34" charset="0"/>
                        <a:buChar char="•"/>
                      </a:pPr>
                      <a:r>
                        <a:rPr lang="en-US" sz="1100" dirty="0" smtClean="0"/>
                        <a:t> </a:t>
                      </a:r>
                    </a:p>
                    <a:p>
                      <a:pPr>
                        <a:buFont typeface="Arial" pitchFamily="34" charset="0"/>
                        <a:buChar char="•"/>
                      </a:pPr>
                      <a:r>
                        <a:rPr lang="en-US" sz="1100" dirty="0" smtClean="0"/>
                        <a:t> </a:t>
                      </a:r>
                    </a:p>
                  </a:txBody>
                  <a:tcPr/>
                </a:tc>
              </a:tr>
              <a:tr h="8615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Alternative 1</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100" i="1" dirty="0" smtClean="0">
                          <a:solidFill>
                            <a:srgbClr val="663300"/>
                          </a:solidFill>
                        </a:rPr>
                        <a:t> [Brief description</a:t>
                      </a:r>
                      <a:r>
                        <a:rPr lang="en-US" sz="1100" i="1" baseline="0" dirty="0" smtClean="0">
                          <a:solidFill>
                            <a:srgbClr val="663300"/>
                          </a:solidFill>
                        </a:rPr>
                        <a:t> of alternative 1</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100" i="1" baseline="0" dirty="0" smtClean="0">
                          <a:solidFill>
                            <a:srgbClr val="663300"/>
                          </a:solidFill>
                        </a:rPr>
                        <a:t>Key discriminator]</a:t>
                      </a:r>
                      <a:endParaRPr lang="en-US" sz="1100" i="1" dirty="0" smtClean="0">
                        <a:solidFill>
                          <a:srgbClr val="663300"/>
                        </a:solidFill>
                      </a:endParaRPr>
                    </a:p>
                  </a:txBody>
                  <a:tcPr/>
                </a:tc>
                <a:tc>
                  <a:txBody>
                    <a:bodyPr/>
                    <a:lstStyle/>
                    <a:p>
                      <a:pPr>
                        <a:buFont typeface="Arial" pitchFamily="34" charset="0"/>
                        <a:buChar char="•"/>
                      </a:pPr>
                      <a:r>
                        <a:rPr lang="en-US" sz="1100" dirty="0" smtClean="0"/>
                        <a:t> Init Investment: $</a:t>
                      </a:r>
                    </a:p>
                    <a:p>
                      <a:pPr>
                        <a:buFont typeface="Arial" pitchFamily="34" charset="0"/>
                        <a:buChar char="•"/>
                      </a:pPr>
                      <a:r>
                        <a:rPr lang="en-US" sz="1100" dirty="0" smtClean="0"/>
                        <a:t> Year 1: $</a:t>
                      </a:r>
                    </a:p>
                    <a:p>
                      <a:pPr>
                        <a:buFont typeface="Arial" pitchFamily="34" charset="0"/>
                        <a:buChar char="•"/>
                      </a:pPr>
                      <a:r>
                        <a:rPr lang="en-US" sz="1100" dirty="0" smtClean="0"/>
                        <a:t> Year 2: $</a:t>
                      </a:r>
                    </a:p>
                    <a:p>
                      <a:pPr>
                        <a:buFont typeface="Arial" pitchFamily="34" charset="0"/>
                        <a:buChar char="•"/>
                      </a:pPr>
                      <a:r>
                        <a:rPr lang="en-US" sz="1100" dirty="0" smtClean="0"/>
                        <a:t> Year 3: $</a:t>
                      </a:r>
                    </a:p>
                    <a:p>
                      <a:pPr>
                        <a:buFont typeface="Arial" pitchFamily="34" charset="0"/>
                        <a:buChar char="•"/>
                      </a:pPr>
                      <a:r>
                        <a:rPr lang="en-US" sz="1100" dirty="0" smtClean="0"/>
                        <a:t> Year 4: $</a:t>
                      </a:r>
                    </a:p>
                    <a:p>
                      <a:pPr>
                        <a:buFont typeface="Arial" pitchFamily="34" charset="0"/>
                        <a:buChar char="•"/>
                      </a:pPr>
                      <a:r>
                        <a:rPr lang="en-US" sz="1100" dirty="0" smtClean="0"/>
                        <a:t> Year 5: $</a:t>
                      </a:r>
                    </a:p>
                  </a:txBody>
                  <a:tcPr/>
                </a:tc>
                <a:tc>
                  <a:txBody>
                    <a:bodyPr/>
                    <a:lstStyle/>
                    <a:p>
                      <a:pPr>
                        <a:buFont typeface="Arial" pitchFamily="34" charset="0"/>
                        <a:buChar char="•"/>
                      </a:pPr>
                      <a:r>
                        <a:rPr lang="en-US" sz="1100" dirty="0" smtClean="0"/>
                        <a:t> </a:t>
                      </a:r>
                    </a:p>
                    <a:p>
                      <a:pPr>
                        <a:buFont typeface="Arial" pitchFamily="34" charset="0"/>
                        <a:buChar char="•"/>
                      </a:pPr>
                      <a:r>
                        <a:rPr lang="en-US" sz="1100" dirty="0" smtClean="0"/>
                        <a:t> </a:t>
                      </a:r>
                    </a:p>
                    <a:p>
                      <a:pPr>
                        <a:buFont typeface="Arial" pitchFamily="34" charset="0"/>
                        <a:buChar char="•"/>
                      </a:pPr>
                      <a:r>
                        <a:rPr lang="en-US" sz="1100" dirty="0" smtClean="0"/>
                        <a:t> </a:t>
                      </a:r>
                    </a:p>
                  </a:txBody>
                  <a:tcPr/>
                </a:tc>
                <a:tc>
                  <a:txBody>
                    <a:bodyPr/>
                    <a:lstStyle/>
                    <a:p>
                      <a:pPr>
                        <a:buFont typeface="Arial" pitchFamily="34" charset="0"/>
                        <a:buChar char="•"/>
                      </a:pPr>
                      <a:r>
                        <a:rPr lang="en-US" sz="1100" dirty="0" smtClean="0"/>
                        <a:t> </a:t>
                      </a:r>
                    </a:p>
                    <a:p>
                      <a:pPr>
                        <a:buFont typeface="Arial" pitchFamily="34" charset="0"/>
                        <a:buChar char="•"/>
                      </a:pPr>
                      <a:r>
                        <a:rPr lang="en-US" sz="1100" dirty="0" smtClean="0"/>
                        <a:t> </a:t>
                      </a:r>
                    </a:p>
                    <a:p>
                      <a:pPr>
                        <a:buFont typeface="Arial" pitchFamily="34" charset="0"/>
                        <a:buChar char="•"/>
                      </a:pPr>
                      <a:r>
                        <a:rPr lang="en-US" sz="1100" dirty="0" smtClean="0"/>
                        <a:t> </a:t>
                      </a:r>
                    </a:p>
                  </a:txBody>
                  <a:tcPr/>
                </a:tc>
              </a:tr>
              <a:tr h="8148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Alternative 2</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i="1" dirty="0" smtClean="0">
                          <a:solidFill>
                            <a:srgbClr val="663300"/>
                          </a:solidFill>
                        </a:rPr>
                        <a:t> </a:t>
                      </a:r>
                      <a:r>
                        <a:rPr lang="en-US" sz="1100" i="1" dirty="0" smtClean="0">
                          <a:solidFill>
                            <a:srgbClr val="663300"/>
                          </a:solidFill>
                        </a:rPr>
                        <a:t>[Brief description</a:t>
                      </a:r>
                      <a:r>
                        <a:rPr lang="en-US" sz="1100" i="1" baseline="0" dirty="0" smtClean="0">
                          <a:solidFill>
                            <a:srgbClr val="663300"/>
                          </a:solidFill>
                        </a:rPr>
                        <a:t> of alternative 2</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100" i="1" baseline="0" dirty="0" smtClean="0">
                          <a:solidFill>
                            <a:srgbClr val="663300"/>
                          </a:solidFill>
                        </a:rPr>
                        <a:t>Key discriminator]</a:t>
                      </a:r>
                      <a:endParaRPr lang="en-US" sz="1100" i="1" dirty="0" smtClean="0">
                        <a:solidFill>
                          <a:srgbClr val="663300"/>
                        </a:solidFill>
                      </a:endParaRPr>
                    </a:p>
                  </a:txBody>
                  <a:tcPr/>
                </a:tc>
                <a:tc>
                  <a:txBody>
                    <a:bodyPr/>
                    <a:lstStyle/>
                    <a:p>
                      <a:pPr>
                        <a:buFont typeface="Arial" pitchFamily="34" charset="0"/>
                        <a:buChar char="•"/>
                      </a:pPr>
                      <a:r>
                        <a:rPr lang="en-US" sz="1100" dirty="0" smtClean="0"/>
                        <a:t> Init Investment: $</a:t>
                      </a:r>
                    </a:p>
                    <a:p>
                      <a:pPr>
                        <a:buFont typeface="Arial" pitchFamily="34" charset="0"/>
                        <a:buChar char="•"/>
                      </a:pPr>
                      <a:r>
                        <a:rPr lang="en-US" sz="1100" dirty="0" smtClean="0"/>
                        <a:t> Year 1: $</a:t>
                      </a:r>
                    </a:p>
                    <a:p>
                      <a:pPr>
                        <a:buFont typeface="Arial" pitchFamily="34" charset="0"/>
                        <a:buChar char="•"/>
                      </a:pPr>
                      <a:r>
                        <a:rPr lang="en-US" sz="1100" dirty="0" smtClean="0"/>
                        <a:t> Year 2: $</a:t>
                      </a:r>
                    </a:p>
                    <a:p>
                      <a:pPr>
                        <a:buFont typeface="Arial" pitchFamily="34" charset="0"/>
                        <a:buChar char="•"/>
                      </a:pPr>
                      <a:r>
                        <a:rPr lang="en-US" sz="1100" dirty="0" smtClean="0"/>
                        <a:t> Year 3: $</a:t>
                      </a:r>
                    </a:p>
                    <a:p>
                      <a:pPr>
                        <a:buFont typeface="Arial" pitchFamily="34" charset="0"/>
                        <a:buChar char="•"/>
                      </a:pPr>
                      <a:r>
                        <a:rPr lang="en-US" sz="1100" dirty="0" smtClean="0"/>
                        <a:t> Year 4: $</a:t>
                      </a:r>
                    </a:p>
                    <a:p>
                      <a:pPr>
                        <a:buFont typeface="Arial" pitchFamily="34" charset="0"/>
                        <a:buChar char="•"/>
                      </a:pPr>
                      <a:r>
                        <a:rPr lang="en-US" sz="1100" dirty="0" smtClean="0"/>
                        <a:t> Year 5: $</a:t>
                      </a:r>
                    </a:p>
                  </a:txBody>
                  <a:tcPr/>
                </a:tc>
                <a:tc>
                  <a:txBody>
                    <a:bodyPr/>
                    <a:lstStyle/>
                    <a:p>
                      <a:pPr>
                        <a:buFont typeface="Arial" pitchFamily="34" charset="0"/>
                        <a:buChar char="•"/>
                      </a:pPr>
                      <a:r>
                        <a:rPr lang="en-US" sz="1100" dirty="0" smtClean="0"/>
                        <a:t> </a:t>
                      </a:r>
                    </a:p>
                    <a:p>
                      <a:pPr>
                        <a:buFont typeface="Arial" pitchFamily="34" charset="0"/>
                        <a:buChar char="•"/>
                      </a:pPr>
                      <a:r>
                        <a:rPr lang="en-US" sz="1100" dirty="0" smtClean="0"/>
                        <a:t> </a:t>
                      </a:r>
                    </a:p>
                    <a:p>
                      <a:pPr>
                        <a:buFont typeface="Arial" pitchFamily="34" charset="0"/>
                        <a:buChar char="•"/>
                      </a:pPr>
                      <a:r>
                        <a:rPr lang="en-US" sz="1100" dirty="0" smtClean="0"/>
                        <a:t> </a:t>
                      </a:r>
                    </a:p>
                  </a:txBody>
                  <a:tcPr/>
                </a:tc>
                <a:tc>
                  <a:txBody>
                    <a:bodyPr/>
                    <a:lstStyle/>
                    <a:p>
                      <a:pPr>
                        <a:buFont typeface="Arial" pitchFamily="34" charset="0"/>
                        <a:buChar char="•"/>
                      </a:pPr>
                      <a:r>
                        <a:rPr lang="en-US" sz="1100" dirty="0" smtClean="0"/>
                        <a:t> </a:t>
                      </a:r>
                    </a:p>
                    <a:p>
                      <a:pPr>
                        <a:buFont typeface="Arial" pitchFamily="34" charset="0"/>
                        <a:buChar char="•"/>
                      </a:pPr>
                      <a:r>
                        <a:rPr lang="en-US" sz="1100" dirty="0" smtClean="0"/>
                        <a:t> </a:t>
                      </a:r>
                    </a:p>
                    <a:p>
                      <a:pPr>
                        <a:buFont typeface="Arial" pitchFamily="34" charset="0"/>
                        <a:buChar char="•"/>
                      </a:pPr>
                      <a:r>
                        <a:rPr lang="en-US" sz="1100" dirty="0" smtClean="0"/>
                        <a:t> </a:t>
                      </a:r>
                    </a:p>
                  </a:txBody>
                  <a:tcPr/>
                </a:tc>
              </a:tr>
              <a:tr h="838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Alternative 3</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100" i="1" dirty="0" smtClean="0">
                          <a:solidFill>
                            <a:srgbClr val="663300"/>
                          </a:solidFill>
                        </a:rPr>
                        <a:t> [Brief description</a:t>
                      </a:r>
                      <a:r>
                        <a:rPr lang="en-US" sz="1100" i="1" baseline="0" dirty="0" smtClean="0">
                          <a:solidFill>
                            <a:srgbClr val="663300"/>
                          </a:solidFill>
                        </a:rPr>
                        <a:t> of alternative 3</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100" i="1" baseline="0" dirty="0" smtClean="0">
                          <a:solidFill>
                            <a:srgbClr val="663300"/>
                          </a:solidFill>
                        </a:rPr>
                        <a:t>Key discriminator]</a:t>
                      </a:r>
                      <a:endParaRPr lang="en-US" sz="1100" i="1" dirty="0" smtClean="0">
                        <a:solidFill>
                          <a:srgbClr val="663300"/>
                        </a:solidFill>
                      </a:endParaRPr>
                    </a:p>
                  </a:txBody>
                  <a:tcPr/>
                </a:tc>
                <a:tc>
                  <a:txBody>
                    <a:bodyPr/>
                    <a:lstStyle/>
                    <a:p>
                      <a:pPr>
                        <a:buFont typeface="Arial" pitchFamily="34" charset="0"/>
                        <a:buChar char="•"/>
                      </a:pPr>
                      <a:r>
                        <a:rPr lang="en-US" sz="1100" dirty="0" smtClean="0"/>
                        <a:t> Init Investment: $</a:t>
                      </a:r>
                    </a:p>
                    <a:p>
                      <a:pPr>
                        <a:buFont typeface="Arial" pitchFamily="34" charset="0"/>
                        <a:buChar char="•"/>
                      </a:pPr>
                      <a:r>
                        <a:rPr lang="en-US" sz="1100" dirty="0" smtClean="0"/>
                        <a:t> Year 1: $</a:t>
                      </a:r>
                    </a:p>
                    <a:p>
                      <a:pPr>
                        <a:buFont typeface="Arial" pitchFamily="34" charset="0"/>
                        <a:buChar char="•"/>
                      </a:pPr>
                      <a:r>
                        <a:rPr lang="en-US" sz="1100" dirty="0" smtClean="0"/>
                        <a:t> Year 2: $</a:t>
                      </a:r>
                    </a:p>
                    <a:p>
                      <a:pPr>
                        <a:buFont typeface="Arial" pitchFamily="34" charset="0"/>
                        <a:buChar char="•"/>
                      </a:pPr>
                      <a:r>
                        <a:rPr lang="en-US" sz="1100" dirty="0" smtClean="0"/>
                        <a:t> Year 3: $</a:t>
                      </a:r>
                    </a:p>
                    <a:p>
                      <a:pPr>
                        <a:buFont typeface="Arial" pitchFamily="34" charset="0"/>
                        <a:buChar char="•"/>
                      </a:pPr>
                      <a:r>
                        <a:rPr lang="en-US" sz="1100" dirty="0" smtClean="0"/>
                        <a:t> Year 4: $</a:t>
                      </a:r>
                    </a:p>
                    <a:p>
                      <a:pPr>
                        <a:buFont typeface="Arial" pitchFamily="34" charset="0"/>
                        <a:buChar char="•"/>
                      </a:pPr>
                      <a:r>
                        <a:rPr lang="en-US" sz="1100" dirty="0" smtClean="0"/>
                        <a:t> Year 5: $</a:t>
                      </a:r>
                    </a:p>
                  </a:txBody>
                  <a:tcPr/>
                </a:tc>
                <a:tc>
                  <a:txBody>
                    <a:bodyPr/>
                    <a:lstStyle/>
                    <a:p>
                      <a:pPr>
                        <a:buFont typeface="Arial" pitchFamily="34" charset="0"/>
                        <a:buChar char="•"/>
                      </a:pPr>
                      <a:r>
                        <a:rPr lang="en-US" sz="1100" dirty="0" smtClean="0"/>
                        <a:t> </a:t>
                      </a:r>
                    </a:p>
                    <a:p>
                      <a:pPr>
                        <a:buFont typeface="Arial" pitchFamily="34" charset="0"/>
                        <a:buChar char="•"/>
                      </a:pPr>
                      <a:r>
                        <a:rPr lang="en-US" sz="1100" dirty="0" smtClean="0"/>
                        <a:t> </a:t>
                      </a:r>
                    </a:p>
                    <a:p>
                      <a:pPr>
                        <a:buFont typeface="Arial" pitchFamily="34" charset="0"/>
                        <a:buChar char="•"/>
                      </a:pPr>
                      <a:r>
                        <a:rPr lang="en-US" sz="1100" dirty="0" smtClean="0"/>
                        <a:t> </a:t>
                      </a:r>
                    </a:p>
                  </a:txBody>
                  <a:tcPr/>
                </a:tc>
                <a:tc>
                  <a:txBody>
                    <a:bodyPr/>
                    <a:lstStyle/>
                    <a:p>
                      <a:pPr>
                        <a:buFont typeface="Arial" pitchFamily="34" charset="0"/>
                        <a:buChar char="•"/>
                      </a:pPr>
                      <a:r>
                        <a:rPr lang="en-US" sz="1100" dirty="0" smtClean="0"/>
                        <a:t> </a:t>
                      </a:r>
                    </a:p>
                    <a:p>
                      <a:pPr>
                        <a:buFont typeface="Arial" pitchFamily="34" charset="0"/>
                        <a:buChar char="•"/>
                      </a:pPr>
                      <a:r>
                        <a:rPr lang="en-US" sz="1100" dirty="0" smtClean="0"/>
                        <a:t> </a:t>
                      </a:r>
                    </a:p>
                    <a:p>
                      <a:pPr>
                        <a:buFont typeface="Arial" pitchFamily="34" charset="0"/>
                        <a:buChar char="•"/>
                      </a:pPr>
                      <a:r>
                        <a:rPr lang="en-US" sz="1100" dirty="0" smtClean="0"/>
                        <a:t> </a:t>
                      </a:r>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Footer)] - ISR</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13</a:t>
            </a:fld>
            <a:endParaRPr lang="en-US" dirty="0"/>
          </a:p>
        </p:txBody>
      </p:sp>
      <p:sp>
        <p:nvSpPr>
          <p:cNvPr id="6" name="Rectangle 5"/>
          <p:cNvSpPr>
            <a:spLocks noGrp="1" noChangeArrowheads="1"/>
          </p:cNvSpPr>
          <p:nvPr>
            <p:ph type="title"/>
          </p:nvPr>
        </p:nvSpPr>
        <p:spPr>
          <a:xfrm>
            <a:off x="457200" y="76200"/>
            <a:ext cx="8229600" cy="1143000"/>
          </a:xfrm>
          <a:noFill/>
        </p:spPr>
        <p:txBody>
          <a:bodyPr/>
          <a:lstStyle/>
          <a:p>
            <a:pPr algn="l" eaLnBrk="1" hangingPunct="1"/>
            <a:r>
              <a:rPr lang="en-US" sz="4000" dirty="0" smtClean="0"/>
              <a:t>High Level Planning –</a:t>
            </a:r>
            <a:br>
              <a:rPr lang="en-US" sz="4000" dirty="0" smtClean="0"/>
            </a:br>
            <a:r>
              <a:rPr lang="en-US" sz="4000" dirty="0" smtClean="0"/>
              <a:t>Technical</a:t>
            </a:r>
            <a:endParaRPr lang="en-US" sz="2000" dirty="0" smtClean="0"/>
          </a:p>
        </p:txBody>
      </p:sp>
      <p:sp>
        <p:nvSpPr>
          <p:cNvPr id="7" name="Content Placeholder 5"/>
          <p:cNvSpPr>
            <a:spLocks noGrp="1"/>
          </p:cNvSpPr>
          <p:nvPr>
            <p:ph idx="1"/>
          </p:nvPr>
        </p:nvSpPr>
        <p:spPr>
          <a:xfrm>
            <a:off x="457200" y="1600200"/>
            <a:ext cx="8153400" cy="4800600"/>
          </a:xfrm>
        </p:spPr>
        <p:txBody>
          <a:bodyPr>
            <a:normAutofit fontScale="77500" lnSpcReduction="20000"/>
          </a:bodyPr>
          <a:lstStyle/>
          <a:p>
            <a:pPr>
              <a:buNone/>
            </a:pPr>
            <a:r>
              <a:rPr lang="en-US" sz="2000" u="sng" dirty="0" smtClean="0"/>
              <a:t>Proposed Solution</a:t>
            </a:r>
          </a:p>
          <a:p>
            <a:pPr>
              <a:buNone/>
            </a:pPr>
            <a:r>
              <a:rPr lang="en-US" sz="2000" i="1" dirty="0" smtClean="0">
                <a:solidFill>
                  <a:srgbClr val="663300"/>
                </a:solidFill>
              </a:rPr>
              <a:t>[Describe High-Level Operational Requirements and Characteristics from Section 6.1 of High-Level Technical Design</a:t>
            </a:r>
          </a:p>
          <a:p>
            <a:pPr>
              <a:buNone/>
            </a:pPr>
            <a:endParaRPr lang="en-US" sz="2000" i="1" dirty="0" smtClean="0">
              <a:solidFill>
                <a:srgbClr val="663300"/>
              </a:solidFill>
            </a:endParaRPr>
          </a:p>
          <a:p>
            <a:pPr>
              <a:buNone/>
            </a:pPr>
            <a:r>
              <a:rPr lang="en-US" sz="2000" i="1" dirty="0" smtClean="0">
                <a:solidFill>
                  <a:srgbClr val="663300"/>
                </a:solidFill>
              </a:rPr>
              <a:t>Describe High-Level Architecture from Section 6.2 of High-Level Technical Design - </a:t>
            </a:r>
          </a:p>
          <a:p>
            <a:pPr>
              <a:buNone/>
            </a:pPr>
            <a:endParaRPr lang="en-US" sz="2000" i="1" dirty="0" smtClean="0">
              <a:solidFill>
                <a:srgbClr val="663300"/>
              </a:solidFill>
            </a:endParaRPr>
          </a:p>
          <a:p>
            <a:pPr>
              <a:buNone/>
            </a:pPr>
            <a:r>
              <a:rPr lang="en-US" sz="2000" i="1" dirty="0" smtClean="0">
                <a:solidFill>
                  <a:srgbClr val="663300"/>
                </a:solidFill>
              </a:rPr>
              <a:t>Insert associated solution-on-a-page graphic or notional diagram.</a:t>
            </a:r>
          </a:p>
          <a:p>
            <a:pPr>
              <a:buNone/>
            </a:pPr>
            <a:r>
              <a:rPr lang="en-US" sz="2000" i="1" dirty="0" smtClean="0">
                <a:solidFill>
                  <a:srgbClr val="663300"/>
                </a:solidFill>
              </a:rPr>
              <a:t>Highlight elements of proposed solution that:</a:t>
            </a:r>
          </a:p>
          <a:p>
            <a:r>
              <a:rPr lang="en-US" sz="2000" i="1" dirty="0" smtClean="0">
                <a:solidFill>
                  <a:srgbClr val="663300"/>
                </a:solidFill>
              </a:rPr>
              <a:t>Need to be developed</a:t>
            </a:r>
          </a:p>
          <a:p>
            <a:r>
              <a:rPr lang="en-US" sz="2000" i="1" dirty="0" smtClean="0">
                <a:solidFill>
                  <a:srgbClr val="663300"/>
                </a:solidFill>
              </a:rPr>
              <a:t>Need to be modified</a:t>
            </a:r>
          </a:p>
          <a:p>
            <a:r>
              <a:rPr lang="en-US" sz="2000" i="1" dirty="0" smtClean="0">
                <a:solidFill>
                  <a:srgbClr val="663300"/>
                </a:solidFill>
              </a:rPr>
              <a:t>Need to be procured</a:t>
            </a:r>
          </a:p>
          <a:p>
            <a:r>
              <a:rPr lang="en-US" sz="2000" i="1" dirty="0" smtClean="0">
                <a:solidFill>
                  <a:srgbClr val="663300"/>
                </a:solidFill>
              </a:rPr>
              <a:t>Need to interface with existing infrastructure/systems/data</a:t>
            </a:r>
          </a:p>
          <a:p>
            <a:endParaRPr lang="en-US" sz="2000" i="1" dirty="0" smtClean="0">
              <a:solidFill>
                <a:srgbClr val="663300"/>
              </a:solidFill>
            </a:endParaRPr>
          </a:p>
          <a:p>
            <a:pPr>
              <a:buNone/>
            </a:pPr>
            <a:r>
              <a:rPr lang="en-US" sz="2000" i="1" dirty="0" smtClean="0">
                <a:solidFill>
                  <a:srgbClr val="663300"/>
                </a:solidFill>
              </a:rPr>
              <a:t>Describe any new data types and/or formats.</a:t>
            </a:r>
          </a:p>
          <a:p>
            <a:pPr>
              <a:buNone/>
            </a:pPr>
            <a:endParaRPr lang="en-US" sz="2000" i="1" dirty="0" smtClean="0">
              <a:solidFill>
                <a:srgbClr val="663300"/>
              </a:solidFill>
            </a:endParaRPr>
          </a:p>
          <a:p>
            <a:pPr>
              <a:buNone/>
            </a:pPr>
            <a:r>
              <a:rPr lang="en-US" sz="2000" i="1" dirty="0" smtClean="0">
                <a:solidFill>
                  <a:srgbClr val="663300"/>
                </a:solidFill>
              </a:rPr>
              <a:t>Describe Development Approach for developed items from Section 5 of the Project Process Agreement</a:t>
            </a:r>
          </a:p>
          <a:p>
            <a:pPr>
              <a:buNone/>
            </a:pPr>
            <a:endParaRPr lang="en-US" sz="2000" i="1" dirty="0" smtClean="0">
              <a:solidFill>
                <a:srgbClr val="663300"/>
              </a:solidFill>
            </a:endParaRPr>
          </a:p>
          <a:p>
            <a:pPr>
              <a:buNone/>
            </a:pPr>
            <a:r>
              <a:rPr lang="en-US" sz="2000" i="1" dirty="0" smtClean="0">
                <a:solidFill>
                  <a:srgbClr val="663300"/>
                </a:solidFill>
              </a:rPr>
              <a:t>Describe SOA support reusing or implementing shared services]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Footer)] - ISR</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14</a:t>
            </a:fld>
            <a:endParaRPr lang="en-US" dirty="0"/>
          </a:p>
        </p:txBody>
      </p:sp>
      <p:sp>
        <p:nvSpPr>
          <p:cNvPr id="6" name="Rectangle 5"/>
          <p:cNvSpPr>
            <a:spLocks noGrp="1" noChangeArrowheads="1"/>
          </p:cNvSpPr>
          <p:nvPr>
            <p:ph type="title"/>
          </p:nvPr>
        </p:nvSpPr>
        <p:spPr>
          <a:xfrm>
            <a:off x="457200" y="76200"/>
            <a:ext cx="8229600" cy="1143000"/>
          </a:xfrm>
          <a:noFill/>
        </p:spPr>
        <p:txBody>
          <a:bodyPr/>
          <a:lstStyle/>
          <a:p>
            <a:pPr algn="l" eaLnBrk="1" hangingPunct="1"/>
            <a:r>
              <a:rPr lang="en-US" sz="4000" dirty="0" smtClean="0"/>
              <a:t>High Level Planning – </a:t>
            </a:r>
            <a:br>
              <a:rPr lang="en-US" sz="4000" dirty="0" smtClean="0"/>
            </a:br>
            <a:r>
              <a:rPr lang="en-US" sz="4000" dirty="0" smtClean="0"/>
              <a:t>Cost</a:t>
            </a:r>
            <a:endParaRPr lang="en-US" sz="2000" dirty="0" smtClean="0"/>
          </a:p>
        </p:txBody>
      </p:sp>
      <p:sp>
        <p:nvSpPr>
          <p:cNvPr id="7" name="Content Placeholder 5"/>
          <p:cNvSpPr>
            <a:spLocks noGrp="1"/>
          </p:cNvSpPr>
          <p:nvPr>
            <p:ph idx="1"/>
          </p:nvPr>
        </p:nvSpPr>
        <p:spPr>
          <a:xfrm>
            <a:off x="457200" y="1600201"/>
            <a:ext cx="8001000" cy="1904999"/>
          </a:xfrm>
        </p:spPr>
        <p:txBody>
          <a:bodyPr>
            <a:noAutofit/>
          </a:bodyPr>
          <a:lstStyle/>
          <a:p>
            <a:pPr>
              <a:buNone/>
            </a:pPr>
            <a:r>
              <a:rPr lang="en-US" sz="1200" dirty="0" smtClean="0"/>
              <a:t>Spending to Date</a:t>
            </a:r>
          </a:p>
          <a:p>
            <a:pPr>
              <a:buNone/>
            </a:pPr>
            <a:r>
              <a:rPr lang="en-US" sz="1200" dirty="0" smtClean="0"/>
              <a:t>[</a:t>
            </a:r>
            <a:r>
              <a:rPr lang="en-US" sz="1200" i="1" dirty="0" smtClean="0">
                <a:solidFill>
                  <a:srgbClr val="663300"/>
                </a:solidFill>
              </a:rPr>
              <a:t>Provide brief accounting of seed money spent to date, budget vs. </a:t>
            </a:r>
            <a:r>
              <a:rPr lang="en-US" sz="1200" i="1" dirty="0" err="1" smtClean="0">
                <a:solidFill>
                  <a:srgbClr val="663300"/>
                </a:solidFill>
              </a:rPr>
              <a:t>actuals</a:t>
            </a:r>
            <a:r>
              <a:rPr lang="en-US" sz="1200" i="1" dirty="0" smtClean="0">
                <a:solidFill>
                  <a:srgbClr val="663300"/>
                </a:solidFill>
              </a:rPr>
              <a:t> and funds required to complete Concept Phase.]</a:t>
            </a:r>
          </a:p>
          <a:p>
            <a:pPr>
              <a:buNone/>
            </a:pPr>
            <a:endParaRPr lang="en-US" sz="1200" i="1" dirty="0" smtClean="0">
              <a:solidFill>
                <a:srgbClr val="663300"/>
              </a:solidFill>
            </a:endParaRPr>
          </a:p>
          <a:p>
            <a:pPr>
              <a:buNone/>
            </a:pPr>
            <a:r>
              <a:rPr lang="en-US" sz="1200" dirty="0" smtClean="0"/>
              <a:t>Proposed Spending Plans</a:t>
            </a:r>
          </a:p>
          <a:p>
            <a:pPr>
              <a:buNone/>
            </a:pPr>
            <a:r>
              <a:rPr lang="en-US" sz="1200" i="1" dirty="0" smtClean="0">
                <a:solidFill>
                  <a:srgbClr val="663300"/>
                </a:solidFill>
              </a:rPr>
              <a:t>[Show Cost Analysis for proposed solution from business case]  </a:t>
            </a:r>
            <a:endParaRPr lang="en-US" sz="1200" i="1" dirty="0">
              <a:solidFill>
                <a:srgbClr val="663300"/>
              </a:solidFill>
            </a:endParaRPr>
          </a:p>
        </p:txBody>
      </p:sp>
      <p:graphicFrame>
        <p:nvGraphicFramePr>
          <p:cNvPr id="15" name="Table 14"/>
          <p:cNvGraphicFramePr>
            <a:graphicFrameLocks noGrp="1"/>
          </p:cNvGraphicFramePr>
          <p:nvPr/>
        </p:nvGraphicFramePr>
        <p:xfrm>
          <a:off x="1371600" y="3008528"/>
          <a:ext cx="6080760" cy="2164080"/>
        </p:xfrm>
        <a:graphic>
          <a:graphicData uri="http://schemas.openxmlformats.org/drawingml/2006/table">
            <a:tbl>
              <a:tblPr/>
              <a:tblGrid>
                <a:gridCol w="1629410"/>
                <a:gridCol w="805180"/>
                <a:gridCol w="793750"/>
                <a:gridCol w="698500"/>
                <a:gridCol w="698500"/>
                <a:gridCol w="708660"/>
                <a:gridCol w="746760"/>
              </a:tblGrid>
              <a:tr h="0">
                <a:tc>
                  <a:txBody>
                    <a:bodyPr/>
                    <a:lstStyle/>
                    <a:p>
                      <a:pPr marL="0" marR="0" algn="ctr">
                        <a:spcBef>
                          <a:spcPts val="0"/>
                        </a:spcBef>
                        <a:spcAft>
                          <a:spcPts val="0"/>
                        </a:spcAft>
                      </a:pPr>
                      <a:endParaRPr lang="en-US" sz="1100" b="1" dirty="0">
                        <a:solidFill>
                          <a:srgbClr val="000000"/>
                        </a:solidFill>
                        <a:latin typeface="Times New Roman"/>
                        <a:ea typeface="Times New Roman"/>
                        <a:cs typeface="Times New Roman"/>
                      </a:endParaRPr>
                    </a:p>
                    <a:p>
                      <a:pPr marL="0" marR="0" algn="ctr">
                        <a:spcBef>
                          <a:spcPts val="0"/>
                        </a:spcBef>
                        <a:spcAft>
                          <a:spcPts val="0"/>
                        </a:spcAft>
                      </a:pPr>
                      <a:r>
                        <a:rPr lang="en-US" sz="1100" b="1" dirty="0" smtClean="0">
                          <a:solidFill>
                            <a:srgbClr val="000000"/>
                          </a:solidFill>
                          <a:latin typeface="Times New Roman"/>
                          <a:ea typeface="Times New Roman"/>
                          <a:cs typeface="Times New Roman"/>
                        </a:rPr>
                        <a:t>Solution </a:t>
                      </a:r>
                      <a:r>
                        <a:rPr lang="en-US" sz="1100" b="1" dirty="0">
                          <a:solidFill>
                            <a:srgbClr val="000000"/>
                          </a:solidFill>
                          <a:latin typeface="Times New Roman"/>
                          <a:ea typeface="Times New Roman"/>
                          <a:cs typeface="Times New Roman"/>
                        </a:rPr>
                        <a:t>Analysis </a:t>
                      </a:r>
                      <a:endParaRPr lang="en-US" sz="1200" b="1" dirty="0">
                        <a:solidFill>
                          <a:srgbClr val="00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spcBef>
                          <a:spcPts val="0"/>
                        </a:spcBef>
                        <a:spcAft>
                          <a:spcPts val="0"/>
                        </a:spcAft>
                      </a:pPr>
                      <a:r>
                        <a:rPr lang="en-US" sz="1100" b="1" dirty="0">
                          <a:solidFill>
                            <a:srgbClr val="000000"/>
                          </a:solidFill>
                          <a:latin typeface="Times New Roman"/>
                          <a:ea typeface="Times New Roman"/>
                          <a:cs typeface="Times New Roman"/>
                        </a:rPr>
                        <a:t>Initial Investment</a:t>
                      </a:r>
                      <a:endParaRPr lang="en-US" sz="1200" b="1" dirty="0">
                        <a:solidFill>
                          <a:srgbClr val="00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spcBef>
                          <a:spcPts val="0"/>
                        </a:spcBef>
                        <a:spcAft>
                          <a:spcPts val="0"/>
                        </a:spcAft>
                      </a:pPr>
                      <a:endParaRPr lang="en-US" sz="1100" b="1" dirty="0">
                        <a:solidFill>
                          <a:srgbClr val="000000"/>
                        </a:solidFill>
                        <a:latin typeface="Times New Roman"/>
                        <a:ea typeface="Times New Roman"/>
                        <a:cs typeface="Times New Roman"/>
                      </a:endParaRPr>
                    </a:p>
                    <a:p>
                      <a:pPr marL="0" marR="0" algn="ctr">
                        <a:spcBef>
                          <a:spcPts val="0"/>
                        </a:spcBef>
                        <a:spcAft>
                          <a:spcPts val="0"/>
                        </a:spcAft>
                      </a:pPr>
                      <a:r>
                        <a:rPr lang="en-US" sz="1100" b="1" dirty="0">
                          <a:solidFill>
                            <a:srgbClr val="000000"/>
                          </a:solidFill>
                          <a:latin typeface="Times New Roman"/>
                          <a:ea typeface="Times New Roman"/>
                          <a:cs typeface="Times New Roman"/>
                        </a:rPr>
                        <a:t>Year 1</a:t>
                      </a:r>
                      <a:endParaRPr lang="en-US" sz="1200" b="1" dirty="0">
                        <a:solidFill>
                          <a:srgbClr val="00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spcBef>
                          <a:spcPts val="0"/>
                        </a:spcBef>
                        <a:spcAft>
                          <a:spcPts val="0"/>
                        </a:spcAft>
                      </a:pPr>
                      <a:endParaRPr lang="en-US" sz="1100" b="1" dirty="0">
                        <a:solidFill>
                          <a:srgbClr val="000000"/>
                        </a:solidFill>
                        <a:latin typeface="Times New Roman"/>
                        <a:ea typeface="Times New Roman"/>
                        <a:cs typeface="Times New Roman"/>
                      </a:endParaRPr>
                    </a:p>
                    <a:p>
                      <a:pPr marL="0" marR="0" algn="ctr">
                        <a:spcBef>
                          <a:spcPts val="0"/>
                        </a:spcBef>
                        <a:spcAft>
                          <a:spcPts val="0"/>
                        </a:spcAft>
                      </a:pPr>
                      <a:r>
                        <a:rPr lang="en-US" sz="1100" b="1" dirty="0">
                          <a:solidFill>
                            <a:srgbClr val="000000"/>
                          </a:solidFill>
                          <a:latin typeface="Times New Roman"/>
                          <a:ea typeface="Times New Roman"/>
                          <a:cs typeface="Times New Roman"/>
                        </a:rPr>
                        <a:t>Year 2</a:t>
                      </a:r>
                      <a:endParaRPr lang="en-US" sz="1200" b="1" dirty="0">
                        <a:solidFill>
                          <a:srgbClr val="00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spcBef>
                          <a:spcPts val="0"/>
                        </a:spcBef>
                        <a:spcAft>
                          <a:spcPts val="0"/>
                        </a:spcAft>
                      </a:pPr>
                      <a:endParaRPr lang="en-US" sz="1100" b="1" dirty="0">
                        <a:solidFill>
                          <a:srgbClr val="000000"/>
                        </a:solidFill>
                        <a:latin typeface="Times New Roman"/>
                        <a:ea typeface="Times New Roman"/>
                        <a:cs typeface="Times New Roman"/>
                      </a:endParaRPr>
                    </a:p>
                    <a:p>
                      <a:pPr marL="0" marR="0" algn="ctr">
                        <a:spcBef>
                          <a:spcPts val="0"/>
                        </a:spcBef>
                        <a:spcAft>
                          <a:spcPts val="0"/>
                        </a:spcAft>
                      </a:pPr>
                      <a:r>
                        <a:rPr lang="en-US" sz="1100" b="1" dirty="0">
                          <a:solidFill>
                            <a:srgbClr val="000000"/>
                          </a:solidFill>
                          <a:latin typeface="Times New Roman"/>
                          <a:ea typeface="Times New Roman"/>
                          <a:cs typeface="Times New Roman"/>
                        </a:rPr>
                        <a:t>Year 3</a:t>
                      </a:r>
                      <a:endParaRPr lang="en-US" sz="1200" b="1" dirty="0">
                        <a:solidFill>
                          <a:srgbClr val="00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spcBef>
                          <a:spcPts val="0"/>
                        </a:spcBef>
                        <a:spcAft>
                          <a:spcPts val="0"/>
                        </a:spcAft>
                      </a:pPr>
                      <a:endParaRPr lang="en-US" sz="1100" b="1" dirty="0">
                        <a:solidFill>
                          <a:srgbClr val="000000"/>
                        </a:solidFill>
                        <a:latin typeface="Times New Roman"/>
                        <a:ea typeface="Times New Roman"/>
                        <a:cs typeface="Times New Roman"/>
                      </a:endParaRPr>
                    </a:p>
                    <a:p>
                      <a:pPr marL="0" marR="0" algn="ctr">
                        <a:spcBef>
                          <a:spcPts val="0"/>
                        </a:spcBef>
                        <a:spcAft>
                          <a:spcPts val="0"/>
                        </a:spcAft>
                      </a:pPr>
                      <a:r>
                        <a:rPr lang="en-US" sz="1100" b="1" dirty="0">
                          <a:solidFill>
                            <a:srgbClr val="000000"/>
                          </a:solidFill>
                          <a:latin typeface="Times New Roman"/>
                          <a:ea typeface="Times New Roman"/>
                          <a:cs typeface="Times New Roman"/>
                        </a:rPr>
                        <a:t>Year 4</a:t>
                      </a:r>
                      <a:endParaRPr lang="en-US" sz="1200" b="1" dirty="0">
                        <a:solidFill>
                          <a:srgbClr val="00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c>
                  <a:txBody>
                    <a:bodyPr/>
                    <a:lstStyle/>
                    <a:p>
                      <a:pPr marL="0" marR="0" algn="ctr">
                        <a:spcBef>
                          <a:spcPts val="0"/>
                        </a:spcBef>
                        <a:spcAft>
                          <a:spcPts val="0"/>
                        </a:spcAft>
                      </a:pPr>
                      <a:endParaRPr lang="en-US" sz="1100" b="1" dirty="0">
                        <a:solidFill>
                          <a:srgbClr val="000000"/>
                        </a:solidFill>
                        <a:latin typeface="Times New Roman"/>
                        <a:ea typeface="Times New Roman"/>
                        <a:cs typeface="Times New Roman"/>
                      </a:endParaRPr>
                    </a:p>
                    <a:p>
                      <a:pPr marL="0" marR="0" algn="ctr">
                        <a:spcBef>
                          <a:spcPts val="0"/>
                        </a:spcBef>
                        <a:spcAft>
                          <a:spcPts val="0"/>
                        </a:spcAft>
                      </a:pPr>
                      <a:r>
                        <a:rPr lang="en-US" sz="1100" b="1" dirty="0">
                          <a:solidFill>
                            <a:srgbClr val="000000"/>
                          </a:solidFill>
                          <a:latin typeface="Times New Roman"/>
                          <a:ea typeface="Times New Roman"/>
                          <a:cs typeface="Times New Roman"/>
                        </a:rPr>
                        <a:t>Year 5</a:t>
                      </a:r>
                      <a:endParaRPr lang="en-US" sz="1200" b="1" dirty="0">
                        <a:solidFill>
                          <a:srgbClr val="00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CC"/>
                    </a:solidFill>
                  </a:tcPr>
                </a:tc>
              </a:tr>
              <a:tr h="0">
                <a:tc>
                  <a:txBody>
                    <a:bodyPr/>
                    <a:lstStyle/>
                    <a:p>
                      <a:pPr marL="0" marR="0">
                        <a:lnSpc>
                          <a:spcPts val="1200"/>
                        </a:lnSpc>
                        <a:spcBef>
                          <a:spcPts val="0"/>
                        </a:spcBef>
                        <a:spcAft>
                          <a:spcPts val="0"/>
                        </a:spcAft>
                      </a:pPr>
                      <a:r>
                        <a:rPr lang="en-US" sz="1000" dirty="0">
                          <a:latin typeface="Times New Roman"/>
                          <a:ea typeface="Times New Roman"/>
                          <a:cs typeface="Times New Roman"/>
                        </a:rPr>
                        <a:t>Cost </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ts val="1200"/>
                        </a:lnSpc>
                        <a:spcBef>
                          <a:spcPts val="0"/>
                        </a:spcBef>
                        <a:spcAft>
                          <a:spcPts val="0"/>
                        </a:spcAft>
                      </a:pPr>
                      <a:r>
                        <a:rPr lang="en-US" sz="1000" dirty="0">
                          <a:solidFill>
                            <a:srgbClr val="FF0000"/>
                          </a:solidFill>
                          <a:latin typeface="Times New Roman"/>
                          <a:ea typeface="Times New Roman"/>
                          <a:cs typeface="Times New Roman"/>
                        </a:rPr>
                        <a:t>($1,000,000)</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ts val="1200"/>
                        </a:lnSpc>
                        <a:spcBef>
                          <a:spcPts val="0"/>
                        </a:spcBef>
                        <a:spcAft>
                          <a:spcPts val="0"/>
                        </a:spcAft>
                      </a:pPr>
                      <a:r>
                        <a:rPr lang="en-US" sz="1000" dirty="0">
                          <a:solidFill>
                            <a:srgbClr val="FF0000"/>
                          </a:solidFill>
                          <a:latin typeface="Times New Roman"/>
                          <a:ea typeface="Times New Roman"/>
                          <a:cs typeface="Times New Roman"/>
                        </a:rPr>
                        <a:t>($1,250,000)</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ts val="1200"/>
                        </a:lnSpc>
                        <a:spcBef>
                          <a:spcPts val="0"/>
                        </a:spcBef>
                        <a:spcAft>
                          <a:spcPts val="0"/>
                        </a:spcAft>
                      </a:pPr>
                      <a:r>
                        <a:rPr lang="en-US" sz="1000" dirty="0">
                          <a:solidFill>
                            <a:srgbClr val="FF0000"/>
                          </a:solidFill>
                          <a:latin typeface="Times New Roman"/>
                          <a:ea typeface="Times New Roman"/>
                          <a:cs typeface="Times New Roman"/>
                        </a:rPr>
                        <a:t>($750,000)</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ts val="1200"/>
                        </a:lnSpc>
                        <a:spcBef>
                          <a:spcPts val="0"/>
                        </a:spcBef>
                        <a:spcAft>
                          <a:spcPts val="0"/>
                        </a:spcAft>
                      </a:pPr>
                      <a:r>
                        <a:rPr lang="en-US" sz="1000" dirty="0">
                          <a:solidFill>
                            <a:srgbClr val="FF0000"/>
                          </a:solidFill>
                          <a:latin typeface="Times New Roman"/>
                          <a:ea typeface="Times New Roman"/>
                          <a:cs typeface="Times New Roman"/>
                        </a:rPr>
                        <a:t>($500,000)</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ts val="1200"/>
                        </a:lnSpc>
                        <a:spcBef>
                          <a:spcPts val="0"/>
                        </a:spcBef>
                        <a:spcAft>
                          <a:spcPts val="0"/>
                        </a:spcAft>
                      </a:pPr>
                      <a:r>
                        <a:rPr lang="en-US" sz="1000" dirty="0">
                          <a:solidFill>
                            <a:srgbClr val="FF0000"/>
                          </a:solidFill>
                          <a:latin typeface="Times New Roman"/>
                          <a:ea typeface="Times New Roman"/>
                          <a:cs typeface="Times New Roman"/>
                        </a:rPr>
                        <a:t>($250,000)</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ts val="1200"/>
                        </a:lnSpc>
                        <a:spcBef>
                          <a:spcPts val="0"/>
                        </a:spcBef>
                        <a:spcAft>
                          <a:spcPts val="0"/>
                        </a:spcAft>
                      </a:pPr>
                      <a:r>
                        <a:rPr lang="en-US" sz="1000" dirty="0">
                          <a:solidFill>
                            <a:srgbClr val="FF0000"/>
                          </a:solidFill>
                          <a:latin typeface="Times New Roman"/>
                          <a:ea typeface="Times New Roman"/>
                          <a:cs typeface="Times New Roman"/>
                        </a:rPr>
                        <a:t>($250,000)</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ts val="1200"/>
                        </a:lnSpc>
                        <a:spcBef>
                          <a:spcPts val="0"/>
                        </a:spcBef>
                        <a:spcAft>
                          <a:spcPts val="0"/>
                        </a:spcAft>
                      </a:pPr>
                      <a:r>
                        <a:rPr lang="en-US" sz="1000" dirty="0">
                          <a:latin typeface="Times New Roman"/>
                          <a:ea typeface="Times New Roman"/>
                          <a:cs typeface="Times New Roman"/>
                        </a:rPr>
                        <a:t>Organizational Cost Savings</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ts val="1200"/>
                        </a:lnSpc>
                        <a:spcBef>
                          <a:spcPts val="0"/>
                        </a:spcBef>
                        <a:spcAft>
                          <a:spcPts val="0"/>
                        </a:spcAft>
                      </a:pPr>
                      <a:r>
                        <a:rPr lang="en-US" sz="1000" dirty="0">
                          <a:latin typeface="Times New Roman"/>
                          <a:ea typeface="Times New Roman"/>
                          <a:cs typeface="Times New Roman"/>
                        </a:rPr>
                        <a:t>$0</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ts val="1200"/>
                        </a:lnSpc>
                        <a:spcBef>
                          <a:spcPts val="0"/>
                        </a:spcBef>
                        <a:spcAft>
                          <a:spcPts val="0"/>
                        </a:spcAft>
                      </a:pPr>
                      <a:r>
                        <a:rPr lang="en-US" sz="1000" dirty="0">
                          <a:latin typeface="Times New Roman"/>
                          <a:ea typeface="Times New Roman"/>
                          <a:cs typeface="Times New Roman"/>
                        </a:rPr>
                        <a:t>$250,000</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ts val="1200"/>
                        </a:lnSpc>
                        <a:spcBef>
                          <a:spcPts val="0"/>
                        </a:spcBef>
                        <a:spcAft>
                          <a:spcPts val="0"/>
                        </a:spcAft>
                      </a:pPr>
                      <a:r>
                        <a:rPr lang="en-US" sz="1000" dirty="0">
                          <a:latin typeface="Times New Roman"/>
                          <a:ea typeface="Times New Roman"/>
                          <a:cs typeface="Times New Roman"/>
                        </a:rPr>
                        <a:t>$500,000</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ts val="1200"/>
                        </a:lnSpc>
                        <a:spcBef>
                          <a:spcPts val="0"/>
                        </a:spcBef>
                        <a:spcAft>
                          <a:spcPts val="0"/>
                        </a:spcAft>
                      </a:pPr>
                      <a:r>
                        <a:rPr lang="en-US" sz="1000" dirty="0">
                          <a:latin typeface="Times New Roman"/>
                          <a:ea typeface="Times New Roman"/>
                          <a:cs typeface="Times New Roman"/>
                        </a:rPr>
                        <a:t>$750,000</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ts val="1200"/>
                        </a:lnSpc>
                        <a:spcBef>
                          <a:spcPts val="0"/>
                        </a:spcBef>
                        <a:spcAft>
                          <a:spcPts val="0"/>
                        </a:spcAft>
                      </a:pPr>
                      <a:r>
                        <a:rPr lang="en-US" sz="1000" dirty="0">
                          <a:latin typeface="Times New Roman"/>
                          <a:ea typeface="Times New Roman"/>
                          <a:cs typeface="Times New Roman"/>
                        </a:rPr>
                        <a:t>$1,000,000</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ts val="1200"/>
                        </a:lnSpc>
                        <a:spcBef>
                          <a:spcPts val="0"/>
                        </a:spcBef>
                        <a:spcAft>
                          <a:spcPts val="0"/>
                        </a:spcAft>
                      </a:pPr>
                      <a:r>
                        <a:rPr lang="en-US" sz="1000" dirty="0">
                          <a:latin typeface="Times New Roman"/>
                          <a:ea typeface="Times New Roman"/>
                          <a:cs typeface="Times New Roman"/>
                        </a:rPr>
                        <a:t>$1,000,000</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ts val="1200"/>
                        </a:lnSpc>
                        <a:spcBef>
                          <a:spcPts val="0"/>
                        </a:spcBef>
                        <a:spcAft>
                          <a:spcPts val="0"/>
                        </a:spcAft>
                      </a:pPr>
                      <a:r>
                        <a:rPr lang="en-US" sz="1000" dirty="0">
                          <a:latin typeface="Times New Roman"/>
                          <a:ea typeface="Times New Roman"/>
                          <a:cs typeface="Times New Roman"/>
                        </a:rPr>
                        <a:t>Stakeholder Benefit</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ts val="1200"/>
                        </a:lnSpc>
                        <a:spcBef>
                          <a:spcPts val="0"/>
                        </a:spcBef>
                        <a:spcAft>
                          <a:spcPts val="0"/>
                        </a:spcAft>
                      </a:pPr>
                      <a:r>
                        <a:rPr lang="en-US" sz="1000" dirty="0">
                          <a:latin typeface="Times New Roman"/>
                          <a:ea typeface="Times New Roman"/>
                          <a:cs typeface="Times New Roman"/>
                        </a:rPr>
                        <a:t>$0</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ts val="1200"/>
                        </a:lnSpc>
                        <a:spcBef>
                          <a:spcPts val="0"/>
                        </a:spcBef>
                        <a:spcAft>
                          <a:spcPts val="0"/>
                        </a:spcAft>
                      </a:pPr>
                      <a:r>
                        <a:rPr lang="en-US" sz="1000" dirty="0">
                          <a:latin typeface="Times New Roman"/>
                          <a:ea typeface="Times New Roman"/>
                          <a:cs typeface="Times New Roman"/>
                        </a:rPr>
                        <a:t>$100,000</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ts val="1200"/>
                        </a:lnSpc>
                        <a:spcBef>
                          <a:spcPts val="0"/>
                        </a:spcBef>
                        <a:spcAft>
                          <a:spcPts val="0"/>
                        </a:spcAft>
                      </a:pPr>
                      <a:r>
                        <a:rPr lang="en-US" sz="1000" dirty="0">
                          <a:latin typeface="Times New Roman"/>
                          <a:ea typeface="Times New Roman"/>
                          <a:cs typeface="Times New Roman"/>
                        </a:rPr>
                        <a:t>$200,000</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ts val="1200"/>
                        </a:lnSpc>
                        <a:spcBef>
                          <a:spcPts val="0"/>
                        </a:spcBef>
                        <a:spcAft>
                          <a:spcPts val="0"/>
                        </a:spcAft>
                      </a:pPr>
                      <a:r>
                        <a:rPr lang="en-US" sz="1000" dirty="0">
                          <a:latin typeface="Times New Roman"/>
                          <a:ea typeface="Times New Roman"/>
                          <a:cs typeface="Times New Roman"/>
                        </a:rPr>
                        <a:t>$300,000</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ts val="1200"/>
                        </a:lnSpc>
                        <a:spcBef>
                          <a:spcPts val="0"/>
                        </a:spcBef>
                        <a:spcAft>
                          <a:spcPts val="0"/>
                        </a:spcAft>
                      </a:pPr>
                      <a:r>
                        <a:rPr lang="en-US" sz="1000" dirty="0">
                          <a:latin typeface="Times New Roman"/>
                          <a:ea typeface="Times New Roman"/>
                          <a:cs typeface="Times New Roman"/>
                        </a:rPr>
                        <a:t>$400,000</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ts val="1200"/>
                        </a:lnSpc>
                        <a:spcBef>
                          <a:spcPts val="0"/>
                        </a:spcBef>
                        <a:spcAft>
                          <a:spcPts val="0"/>
                        </a:spcAft>
                      </a:pPr>
                      <a:r>
                        <a:rPr lang="en-US" sz="1000" dirty="0">
                          <a:latin typeface="Times New Roman"/>
                          <a:ea typeface="Times New Roman"/>
                          <a:cs typeface="Times New Roman"/>
                        </a:rPr>
                        <a:t>$500,000</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ts val="1200"/>
                        </a:lnSpc>
                        <a:spcBef>
                          <a:spcPts val="0"/>
                        </a:spcBef>
                        <a:spcAft>
                          <a:spcPts val="0"/>
                        </a:spcAft>
                      </a:pPr>
                      <a:r>
                        <a:rPr lang="en-US" sz="1000" dirty="0">
                          <a:latin typeface="Times New Roman"/>
                          <a:ea typeface="Times New Roman"/>
                          <a:cs typeface="Times New Roman"/>
                        </a:rPr>
                        <a:t>Net Benefit</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ts val="1200"/>
                        </a:lnSpc>
                        <a:spcBef>
                          <a:spcPts val="0"/>
                        </a:spcBef>
                        <a:spcAft>
                          <a:spcPts val="0"/>
                        </a:spcAft>
                      </a:pPr>
                      <a:r>
                        <a:rPr lang="en-US" sz="1000" dirty="0">
                          <a:solidFill>
                            <a:srgbClr val="FF0000"/>
                          </a:solidFill>
                          <a:latin typeface="Times New Roman"/>
                          <a:ea typeface="Times New Roman"/>
                          <a:cs typeface="Times New Roman"/>
                        </a:rPr>
                        <a:t>($1,000,000)</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ts val="1200"/>
                        </a:lnSpc>
                        <a:spcBef>
                          <a:spcPts val="0"/>
                        </a:spcBef>
                        <a:spcAft>
                          <a:spcPts val="0"/>
                        </a:spcAft>
                      </a:pPr>
                      <a:r>
                        <a:rPr lang="en-US" sz="1000" dirty="0">
                          <a:solidFill>
                            <a:srgbClr val="FF0000"/>
                          </a:solidFill>
                          <a:latin typeface="Times New Roman"/>
                          <a:ea typeface="Times New Roman"/>
                          <a:cs typeface="Times New Roman"/>
                        </a:rPr>
                        <a:t>($900,000)</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ts val="1200"/>
                        </a:lnSpc>
                        <a:spcBef>
                          <a:spcPts val="0"/>
                        </a:spcBef>
                        <a:spcAft>
                          <a:spcPts val="0"/>
                        </a:spcAft>
                      </a:pPr>
                      <a:r>
                        <a:rPr lang="en-US" sz="1000" dirty="0">
                          <a:solidFill>
                            <a:srgbClr val="FF0000"/>
                          </a:solidFill>
                          <a:latin typeface="Times New Roman"/>
                          <a:ea typeface="Times New Roman"/>
                          <a:cs typeface="Times New Roman"/>
                        </a:rPr>
                        <a:t>($50,000)</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ts val="1200"/>
                        </a:lnSpc>
                        <a:spcBef>
                          <a:spcPts val="0"/>
                        </a:spcBef>
                        <a:spcAft>
                          <a:spcPts val="0"/>
                        </a:spcAft>
                      </a:pPr>
                      <a:r>
                        <a:rPr lang="en-US" sz="1000" dirty="0">
                          <a:latin typeface="Times New Roman"/>
                          <a:ea typeface="Times New Roman"/>
                          <a:cs typeface="Times New Roman"/>
                        </a:rPr>
                        <a:t>$550,000</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ts val="1200"/>
                        </a:lnSpc>
                        <a:spcBef>
                          <a:spcPts val="0"/>
                        </a:spcBef>
                        <a:spcAft>
                          <a:spcPts val="0"/>
                        </a:spcAft>
                      </a:pPr>
                      <a:r>
                        <a:rPr lang="en-US" sz="1000" dirty="0">
                          <a:latin typeface="Times New Roman"/>
                          <a:ea typeface="Times New Roman"/>
                          <a:cs typeface="Times New Roman"/>
                        </a:rPr>
                        <a:t>$1,150,000</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ts val="1200"/>
                        </a:lnSpc>
                        <a:spcBef>
                          <a:spcPts val="0"/>
                        </a:spcBef>
                        <a:spcAft>
                          <a:spcPts val="0"/>
                        </a:spcAft>
                      </a:pPr>
                      <a:r>
                        <a:rPr lang="en-US" sz="1000" dirty="0">
                          <a:latin typeface="Times New Roman"/>
                          <a:ea typeface="Times New Roman"/>
                          <a:cs typeface="Times New Roman"/>
                        </a:rPr>
                        <a:t>$1,250,000</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spcBef>
                          <a:spcPts val="0"/>
                        </a:spcBef>
                        <a:spcAft>
                          <a:spcPts val="0"/>
                        </a:spcAft>
                      </a:pPr>
                      <a:endParaRPr lang="en-US" sz="1000" i="0" dirty="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i="0" dirty="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i="0" dirty="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i="0" dirty="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i="0" dirty="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i="0" dirty="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i="0" dirty="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spcBef>
                          <a:spcPts val="0"/>
                        </a:spcBef>
                        <a:spcAft>
                          <a:spcPts val="0"/>
                        </a:spcAft>
                      </a:pPr>
                      <a:endParaRPr lang="en-US" sz="1000" i="0" dirty="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i="0" dirty="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i="0" dirty="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i="0" dirty="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i="0" dirty="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i="0" dirty="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000" i="0" dirty="0">
                        <a:solidFill>
                          <a:srgbClr val="0000FF"/>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ts val="1200"/>
                        </a:lnSpc>
                        <a:spcBef>
                          <a:spcPts val="0"/>
                        </a:spcBef>
                        <a:spcAft>
                          <a:spcPts val="0"/>
                        </a:spcAft>
                      </a:pPr>
                      <a:r>
                        <a:rPr lang="en-US" sz="1000" dirty="0">
                          <a:latin typeface="Times New Roman"/>
                          <a:ea typeface="Times New Roman"/>
                          <a:cs typeface="Times New Roman"/>
                        </a:rPr>
                        <a:t>Discount Rate</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r>
                        <a:rPr lang="en-US" sz="1000" dirty="0">
                          <a:latin typeface="Times New Roman"/>
                          <a:ea typeface="Times New Roman"/>
                          <a:cs typeface="Times New Roman"/>
                        </a:rPr>
                        <a:t>5.00%</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ts val="1200"/>
                        </a:lnSpc>
                        <a:spcBef>
                          <a:spcPts val="0"/>
                        </a:spcBef>
                        <a:spcAft>
                          <a:spcPts val="0"/>
                        </a:spcAft>
                      </a:pPr>
                      <a:r>
                        <a:rPr lang="en-US" sz="1000" dirty="0">
                          <a:latin typeface="Times New Roman"/>
                          <a:ea typeface="Times New Roman"/>
                          <a:cs typeface="Times New Roman"/>
                        </a:rPr>
                        <a:t>Payback Period (years)</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r>
                        <a:rPr lang="en-US" sz="1000" dirty="0">
                          <a:latin typeface="Times New Roman"/>
                          <a:ea typeface="Times New Roman"/>
                          <a:cs typeface="Times New Roman"/>
                        </a:rPr>
                        <a:t>4.20</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ts val="1200"/>
                        </a:lnSpc>
                        <a:spcBef>
                          <a:spcPts val="0"/>
                        </a:spcBef>
                        <a:spcAft>
                          <a:spcPts val="0"/>
                        </a:spcAft>
                      </a:pPr>
                      <a:r>
                        <a:rPr lang="en-US" sz="1000" dirty="0">
                          <a:latin typeface="Times New Roman"/>
                          <a:ea typeface="Times New Roman"/>
                          <a:cs typeface="Times New Roman"/>
                        </a:rPr>
                        <a:t>Net Present Value </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r>
                        <a:rPr lang="en-US" sz="1000" dirty="0">
                          <a:latin typeface="Times New Roman"/>
                          <a:ea typeface="Times New Roman"/>
                          <a:cs typeface="Times New Roman"/>
                        </a:rPr>
                        <a:t>$498,132</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ts val="1200"/>
                        </a:lnSpc>
                        <a:spcBef>
                          <a:spcPts val="0"/>
                        </a:spcBef>
                        <a:spcAft>
                          <a:spcPts val="0"/>
                        </a:spcAft>
                      </a:pPr>
                      <a:r>
                        <a:rPr lang="en-US" sz="1000" dirty="0">
                          <a:latin typeface="Times New Roman"/>
                          <a:ea typeface="Times New Roman"/>
                          <a:cs typeface="Times New Roman"/>
                        </a:rPr>
                        <a:t>Internal Rate of Return</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r>
                        <a:rPr lang="en-US" sz="1000" dirty="0">
                          <a:latin typeface="Times New Roman"/>
                          <a:ea typeface="Times New Roman"/>
                          <a:cs typeface="Times New Roman"/>
                        </a:rPr>
                        <a:t>12%</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ts val="1200"/>
                        </a:lnSpc>
                        <a:spcBef>
                          <a:spcPts val="0"/>
                        </a:spcBef>
                        <a:spcAft>
                          <a:spcPts val="0"/>
                        </a:spcAft>
                      </a:pPr>
                      <a:r>
                        <a:rPr lang="en-US" sz="1000" dirty="0">
                          <a:latin typeface="Times New Roman"/>
                          <a:ea typeface="Times New Roman"/>
                          <a:cs typeface="Times New Roman"/>
                        </a:rPr>
                        <a:t>Total Return on Investment</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r>
                        <a:rPr lang="en-US" sz="1000" dirty="0">
                          <a:latin typeface="Times New Roman"/>
                          <a:ea typeface="Times New Roman"/>
                          <a:cs typeface="Times New Roman"/>
                        </a:rPr>
                        <a:t>180.00%</a:t>
                      </a:r>
                      <a:endParaRPr lang="en-US" sz="10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ts val="1200"/>
                        </a:lnSpc>
                        <a:spcBef>
                          <a:spcPts val="0"/>
                        </a:spcBef>
                        <a:spcAft>
                          <a:spcPts val="0"/>
                        </a:spcAft>
                      </a:pPr>
                      <a:endParaRPr lang="en-US" sz="1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6" name="Rectangle 15"/>
          <p:cNvSpPr/>
          <p:nvPr/>
        </p:nvSpPr>
        <p:spPr>
          <a:xfrm rot="20059809">
            <a:off x="1416856" y="3157833"/>
            <a:ext cx="5972346" cy="156966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9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Sample</a:t>
            </a:r>
            <a:endParaRPr lang="en-US" sz="9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7" name="TextBox 16"/>
          <p:cNvSpPr txBox="1"/>
          <p:nvPr/>
        </p:nvSpPr>
        <p:spPr>
          <a:xfrm>
            <a:off x="457200" y="5410200"/>
            <a:ext cx="8229600" cy="1015663"/>
          </a:xfrm>
          <a:prstGeom prst="rect">
            <a:avLst/>
          </a:prstGeom>
          <a:noFill/>
        </p:spPr>
        <p:txBody>
          <a:bodyPr wrap="square" rtlCol="0">
            <a:spAutoFit/>
          </a:bodyPr>
          <a:lstStyle/>
          <a:p>
            <a:r>
              <a:rPr lang="en-US" sz="1200" i="1" dirty="0" smtClean="0">
                <a:solidFill>
                  <a:srgbClr val="663300"/>
                </a:solidFill>
              </a:rPr>
              <a:t>[Show Top-Level WBS through expected level of contractor reporting from Section 8 of the Business Case</a:t>
            </a:r>
          </a:p>
          <a:p>
            <a:endParaRPr lang="en-US" sz="1200" i="1" dirty="0" smtClean="0">
              <a:solidFill>
                <a:srgbClr val="663300"/>
              </a:solidFill>
            </a:endParaRPr>
          </a:p>
          <a:p>
            <a:r>
              <a:rPr lang="en-US" sz="1200" i="1" dirty="0" smtClean="0">
                <a:solidFill>
                  <a:srgbClr val="663300"/>
                </a:solidFill>
              </a:rPr>
              <a:t>Be prepared with justifications for proposed budget</a:t>
            </a:r>
          </a:p>
          <a:p>
            <a:endParaRPr lang="en-US" sz="1200" i="1" dirty="0" smtClean="0">
              <a:solidFill>
                <a:srgbClr val="663300"/>
              </a:solidFill>
            </a:endParaRPr>
          </a:p>
          <a:p>
            <a:r>
              <a:rPr lang="en-US" sz="1200" i="1" dirty="0" smtClean="0">
                <a:solidFill>
                  <a:srgbClr val="663300"/>
                </a:solidFill>
              </a:rPr>
              <a:t>Highlight management reserve and its % of the total budget]</a:t>
            </a:r>
            <a:endParaRPr lang="en-US" sz="1400" i="1" dirty="0">
              <a:solidFill>
                <a:srgbClr val="6633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Footer)] - ISR</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15</a:t>
            </a:fld>
            <a:endParaRPr lang="en-US" dirty="0"/>
          </a:p>
        </p:txBody>
      </p:sp>
      <p:sp>
        <p:nvSpPr>
          <p:cNvPr id="7" name="Content Placeholder 5"/>
          <p:cNvSpPr>
            <a:spLocks noGrp="1"/>
          </p:cNvSpPr>
          <p:nvPr>
            <p:ph idx="1"/>
          </p:nvPr>
        </p:nvSpPr>
        <p:spPr>
          <a:xfrm>
            <a:off x="457200" y="1600200"/>
            <a:ext cx="8001000" cy="5029199"/>
          </a:xfrm>
        </p:spPr>
        <p:txBody>
          <a:bodyPr/>
          <a:lstStyle/>
          <a:p>
            <a:pPr>
              <a:buNone/>
            </a:pPr>
            <a:r>
              <a:rPr lang="en-US" sz="1800" i="1" dirty="0" smtClean="0">
                <a:solidFill>
                  <a:srgbClr val="663300"/>
                </a:solidFill>
              </a:rPr>
              <a:t>[Show Top-Level Schedule with anticipated dates for ILC Reviews identified in Section 7 of the Project Charter and Section 7 of the Project Process Agreement.   </a:t>
            </a:r>
          </a:p>
          <a:p>
            <a:r>
              <a:rPr lang="en-US" sz="1800" i="1" dirty="0" smtClean="0">
                <a:solidFill>
                  <a:srgbClr val="663300"/>
                </a:solidFill>
              </a:rPr>
              <a:t>The schedule should reflect the development approach from Section 5 of the Project Process Agreement] </a:t>
            </a:r>
          </a:p>
          <a:p>
            <a:pPr>
              <a:buNone/>
            </a:pPr>
            <a:endParaRPr lang="en-US" sz="1800" i="1" dirty="0" smtClean="0">
              <a:solidFill>
                <a:srgbClr val="663300"/>
              </a:solidFill>
            </a:endParaRPr>
          </a:p>
          <a:p>
            <a:pPr>
              <a:buNone/>
            </a:pPr>
            <a:r>
              <a:rPr lang="en-US" sz="1800" i="1" dirty="0" smtClean="0">
                <a:solidFill>
                  <a:srgbClr val="663300"/>
                </a:solidFill>
              </a:rPr>
              <a:t>[Briefly explain any ILC artifacts, phases, and reviews that are not applicable to this solution.]</a:t>
            </a:r>
          </a:p>
          <a:p>
            <a:r>
              <a:rPr lang="en-US" sz="1800" dirty="0" smtClean="0"/>
              <a:t>Artifacts</a:t>
            </a:r>
          </a:p>
          <a:p>
            <a:pPr lvl="1">
              <a:buNone/>
            </a:pPr>
            <a:r>
              <a:rPr lang="en-US" sz="1800" i="1" dirty="0" smtClean="0">
                <a:solidFill>
                  <a:srgbClr val="663300"/>
                </a:solidFill>
              </a:rPr>
              <a:t>[Insert copy of Table 2 from Section 6.1 of the Project Process Agreement]</a:t>
            </a:r>
          </a:p>
          <a:p>
            <a:r>
              <a:rPr lang="en-US" sz="1800" dirty="0" smtClean="0"/>
              <a:t>Reviews</a:t>
            </a:r>
          </a:p>
          <a:p>
            <a:pPr lvl="1">
              <a:buNone/>
            </a:pPr>
            <a:r>
              <a:rPr lang="en-US" sz="1800" i="1" dirty="0" smtClean="0">
                <a:solidFill>
                  <a:srgbClr val="663300"/>
                </a:solidFill>
              </a:rPr>
              <a:t>Insert copy of  Table 5 in Section 7 of the Project Process Agreement]</a:t>
            </a:r>
            <a:endParaRPr lang="en-US" sz="1800" i="1" dirty="0">
              <a:solidFill>
                <a:srgbClr val="663300"/>
              </a:solidFill>
            </a:endParaRPr>
          </a:p>
        </p:txBody>
      </p:sp>
      <p:sp>
        <p:nvSpPr>
          <p:cNvPr id="9" name="Rectangle 5"/>
          <p:cNvSpPr>
            <a:spLocks noGrp="1" noChangeArrowheads="1"/>
          </p:cNvSpPr>
          <p:nvPr>
            <p:ph type="title"/>
          </p:nvPr>
        </p:nvSpPr>
        <p:spPr>
          <a:xfrm>
            <a:off x="457200" y="76200"/>
            <a:ext cx="8229600" cy="1143000"/>
          </a:xfrm>
          <a:noFill/>
        </p:spPr>
        <p:txBody>
          <a:bodyPr/>
          <a:lstStyle/>
          <a:p>
            <a:pPr algn="l" eaLnBrk="1" hangingPunct="1"/>
            <a:r>
              <a:rPr lang="en-US" sz="4000" dirty="0" smtClean="0"/>
              <a:t>High Level Planning – </a:t>
            </a:r>
            <a:br>
              <a:rPr lang="en-US" sz="4000" dirty="0" smtClean="0"/>
            </a:br>
            <a:r>
              <a:rPr lang="en-US" sz="4000" dirty="0" smtClean="0"/>
              <a:t>Schedule</a:t>
            </a:r>
            <a:endParaRPr lang="en-US" sz="2000"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Footer)] - ISR</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16</a:t>
            </a:fld>
            <a:endParaRPr lang="en-US" dirty="0"/>
          </a:p>
        </p:txBody>
      </p:sp>
      <p:sp>
        <p:nvSpPr>
          <p:cNvPr id="7" name="Content Placeholder 5"/>
          <p:cNvSpPr>
            <a:spLocks noGrp="1"/>
          </p:cNvSpPr>
          <p:nvPr>
            <p:ph idx="1"/>
          </p:nvPr>
        </p:nvSpPr>
        <p:spPr>
          <a:xfrm>
            <a:off x="457200" y="1600200"/>
            <a:ext cx="8229600" cy="4876800"/>
          </a:xfrm>
        </p:spPr>
        <p:txBody>
          <a:bodyPr>
            <a:normAutofit lnSpcReduction="10000"/>
          </a:bodyPr>
          <a:lstStyle/>
          <a:p>
            <a:pPr marL="342900" lvl="1" indent="-342900">
              <a:buNone/>
            </a:pPr>
            <a:r>
              <a:rPr lang="en-US" sz="2000" u="sng" dirty="0" smtClean="0"/>
              <a:t>User/Customer</a:t>
            </a:r>
          </a:p>
          <a:p>
            <a:pPr marL="342900" lvl="1" indent="-342900">
              <a:buNone/>
            </a:pPr>
            <a:r>
              <a:rPr lang="en-US" sz="2000" i="1" dirty="0" smtClean="0">
                <a:solidFill>
                  <a:srgbClr val="663300"/>
                </a:solidFill>
              </a:rPr>
              <a:t>[Describe the User Community from Section 3.2 of High Level Technical Design.  Description should address:</a:t>
            </a:r>
          </a:p>
          <a:p>
            <a:pPr marL="342900" lvl="1" indent="-342900">
              <a:buFont typeface="Wingdings 2" pitchFamily="18" charset="2"/>
              <a:buChar char="²"/>
            </a:pPr>
            <a:r>
              <a:rPr lang="en-US" sz="2000" i="1" dirty="0" smtClean="0">
                <a:solidFill>
                  <a:srgbClr val="663300"/>
                </a:solidFill>
                <a:ea typeface="+mn-ea"/>
                <a:cs typeface="+mn-cs"/>
              </a:rPr>
              <a:t>Typical User (could be another system)</a:t>
            </a:r>
          </a:p>
          <a:p>
            <a:pPr marL="342900" lvl="1" indent="-342900">
              <a:buFont typeface="Wingdings 2" pitchFamily="18" charset="2"/>
              <a:buChar char="²"/>
            </a:pPr>
            <a:r>
              <a:rPr lang="en-US" sz="2000" i="1" dirty="0" smtClean="0">
                <a:solidFill>
                  <a:srgbClr val="663300"/>
                </a:solidFill>
                <a:ea typeface="+mn-ea"/>
                <a:cs typeface="+mn-cs"/>
              </a:rPr>
              <a:t>Maintainer</a:t>
            </a:r>
            <a:r>
              <a:rPr lang="en-US" sz="2000" i="1" dirty="0" smtClean="0">
                <a:solidFill>
                  <a:srgbClr val="663300"/>
                </a:solidFill>
              </a:rPr>
              <a:t>]</a:t>
            </a:r>
            <a:endParaRPr lang="en-US" sz="2000" i="1" dirty="0" smtClean="0">
              <a:solidFill>
                <a:srgbClr val="663300"/>
              </a:solidFill>
              <a:ea typeface="+mn-ea"/>
              <a:cs typeface="+mn-cs"/>
            </a:endParaRPr>
          </a:p>
          <a:p>
            <a:pPr>
              <a:buNone/>
            </a:pPr>
            <a:endParaRPr lang="en-US" sz="2000" u="sng" dirty="0" smtClean="0"/>
          </a:p>
          <a:p>
            <a:pPr>
              <a:buNone/>
            </a:pPr>
            <a:r>
              <a:rPr lang="en-US" sz="2000" u="sng" dirty="0" smtClean="0"/>
              <a:t>Staffing</a:t>
            </a:r>
            <a:r>
              <a:rPr lang="en-US" sz="2000" u="sng" dirty="0" smtClean="0">
                <a:solidFill>
                  <a:srgbClr val="663300"/>
                </a:solidFill>
              </a:rPr>
              <a:t> </a:t>
            </a:r>
          </a:p>
          <a:p>
            <a:pPr>
              <a:buNone/>
            </a:pPr>
            <a:r>
              <a:rPr lang="en-US" sz="2000" i="1" dirty="0" smtClean="0">
                <a:solidFill>
                  <a:srgbClr val="663300"/>
                </a:solidFill>
              </a:rPr>
              <a:t>[Describe staffing plans. </a:t>
            </a:r>
          </a:p>
          <a:p>
            <a:endParaRPr lang="en-US" sz="2000" i="1" dirty="0" smtClean="0">
              <a:solidFill>
                <a:srgbClr val="663300"/>
              </a:solidFill>
            </a:endParaRPr>
          </a:p>
          <a:p>
            <a:pPr>
              <a:buNone/>
            </a:pPr>
            <a:r>
              <a:rPr lang="en-US" sz="2000" i="1" dirty="0" smtClean="0">
                <a:solidFill>
                  <a:srgbClr val="663300"/>
                </a:solidFill>
              </a:rPr>
              <a:t>Identify use of the ESD contract vehicle or explain why it is not applicable.]</a:t>
            </a:r>
          </a:p>
          <a:p>
            <a:pPr lvl="1">
              <a:buNone/>
            </a:pPr>
            <a:endParaRPr lang="en-US" sz="2000" i="1" dirty="0" smtClean="0">
              <a:solidFill>
                <a:srgbClr val="663300"/>
              </a:solidFill>
            </a:endParaRPr>
          </a:p>
          <a:p>
            <a:pPr>
              <a:buNone/>
            </a:pPr>
            <a:r>
              <a:rPr lang="en-US" sz="2000" u="sng" dirty="0" smtClean="0"/>
              <a:t>Training</a:t>
            </a:r>
          </a:p>
          <a:p>
            <a:pPr>
              <a:buNone/>
            </a:pPr>
            <a:r>
              <a:rPr lang="en-US" sz="2000" i="1" dirty="0" smtClean="0">
                <a:solidFill>
                  <a:srgbClr val="663300"/>
                </a:solidFill>
              </a:rPr>
              <a:t>[Describe anticipated training needs.]</a:t>
            </a:r>
          </a:p>
          <a:p>
            <a:pPr>
              <a:buNone/>
            </a:pPr>
            <a:endParaRPr lang="en-US" sz="2000" u="sng" dirty="0"/>
          </a:p>
        </p:txBody>
      </p:sp>
      <p:sp>
        <p:nvSpPr>
          <p:cNvPr id="9" name="Rectangle 5"/>
          <p:cNvSpPr>
            <a:spLocks noGrp="1" noChangeArrowheads="1"/>
          </p:cNvSpPr>
          <p:nvPr>
            <p:ph type="title"/>
          </p:nvPr>
        </p:nvSpPr>
        <p:spPr>
          <a:xfrm>
            <a:off x="457200" y="76200"/>
            <a:ext cx="8229600" cy="1143000"/>
          </a:xfrm>
          <a:noFill/>
        </p:spPr>
        <p:txBody>
          <a:bodyPr/>
          <a:lstStyle/>
          <a:p>
            <a:pPr algn="l" eaLnBrk="1" hangingPunct="1"/>
            <a:r>
              <a:rPr lang="en-US" sz="4000" dirty="0" smtClean="0"/>
              <a:t>High Level Planning – </a:t>
            </a:r>
            <a:br>
              <a:rPr lang="en-US" sz="4000" dirty="0" smtClean="0"/>
            </a:br>
            <a:r>
              <a:rPr lang="en-US" sz="4000" dirty="0" smtClean="0"/>
              <a:t>People – Resource Analysis</a:t>
            </a:r>
            <a:endParaRPr lang="en-US" sz="2000"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Footer)] - ISR</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17</a:t>
            </a:fld>
            <a:endParaRPr lang="en-US" dirty="0"/>
          </a:p>
        </p:txBody>
      </p:sp>
      <p:sp>
        <p:nvSpPr>
          <p:cNvPr id="7" name="Content Placeholder 5"/>
          <p:cNvSpPr>
            <a:spLocks noGrp="1"/>
          </p:cNvSpPr>
          <p:nvPr>
            <p:ph idx="1"/>
          </p:nvPr>
        </p:nvSpPr>
        <p:spPr>
          <a:xfrm>
            <a:off x="457200" y="1600200"/>
            <a:ext cx="8305800" cy="4648200"/>
          </a:xfrm>
        </p:spPr>
        <p:txBody>
          <a:bodyPr>
            <a:normAutofit fontScale="77500" lnSpcReduction="20000"/>
          </a:bodyPr>
          <a:lstStyle/>
          <a:p>
            <a:pPr>
              <a:buNone/>
            </a:pPr>
            <a:r>
              <a:rPr lang="en-US" sz="2000" u="sng" dirty="0" smtClean="0"/>
              <a:t>Security</a:t>
            </a:r>
          </a:p>
          <a:p>
            <a:r>
              <a:rPr lang="en-US" sz="2000" i="1" dirty="0" smtClean="0">
                <a:solidFill>
                  <a:srgbClr val="663300"/>
                </a:solidFill>
              </a:rPr>
              <a:t>[Discuss Assignment of Security Responsibility from Section 2.4 of the Information Security Risk Assessment.</a:t>
            </a:r>
          </a:p>
          <a:p>
            <a:r>
              <a:rPr lang="en-US" sz="2000" i="1" dirty="0" smtClean="0">
                <a:solidFill>
                  <a:srgbClr val="663300"/>
                </a:solidFill>
              </a:rPr>
              <a:t>Discuss Security concerns that influence the solution.]</a:t>
            </a:r>
          </a:p>
          <a:p>
            <a:pPr>
              <a:buNone/>
            </a:pPr>
            <a:endParaRPr lang="en-US" sz="2000" u="sng" dirty="0" smtClean="0"/>
          </a:p>
          <a:p>
            <a:pPr>
              <a:buNone/>
            </a:pPr>
            <a:r>
              <a:rPr lang="en-US" sz="2000" u="sng" dirty="0" smtClean="0"/>
              <a:t>Section 508  </a:t>
            </a:r>
          </a:p>
          <a:p>
            <a:r>
              <a:rPr lang="en-US" sz="2000" i="1" dirty="0" smtClean="0">
                <a:solidFill>
                  <a:srgbClr val="663300"/>
                </a:solidFill>
              </a:rPr>
              <a:t>[Identify the part(s) of the Technical Standards that will apply to the various project products from Section 4.1 of the Section 508 Product Assessment Package]</a:t>
            </a:r>
          </a:p>
          <a:p>
            <a:r>
              <a:rPr lang="en-US" sz="2000" i="1" dirty="0" smtClean="0">
                <a:solidFill>
                  <a:srgbClr val="663300"/>
                </a:solidFill>
              </a:rPr>
              <a:t>Discuss Section 508 concerns that influence the solution</a:t>
            </a:r>
          </a:p>
          <a:p>
            <a:pPr>
              <a:buNone/>
            </a:pPr>
            <a:endParaRPr lang="en-US" sz="2000" u="sng" dirty="0" smtClean="0"/>
          </a:p>
          <a:p>
            <a:pPr>
              <a:buNone/>
            </a:pPr>
            <a:r>
              <a:rPr lang="en-US" sz="2000" u="sng" dirty="0" smtClean="0"/>
              <a:t>Privacy </a:t>
            </a:r>
          </a:p>
          <a:p>
            <a:r>
              <a:rPr lang="en-US" sz="2000" i="1" dirty="0" smtClean="0">
                <a:solidFill>
                  <a:srgbClr val="663300"/>
                </a:solidFill>
              </a:rPr>
              <a:t>[Discuss Privacy concerns that influence the solution.]</a:t>
            </a:r>
          </a:p>
          <a:p>
            <a:endParaRPr lang="en-US" sz="2000" i="1" dirty="0" smtClean="0">
              <a:solidFill>
                <a:srgbClr val="663300"/>
              </a:solidFill>
            </a:endParaRPr>
          </a:p>
          <a:p>
            <a:pPr>
              <a:buNone/>
            </a:pPr>
            <a:r>
              <a:rPr lang="en-US" sz="2100" u="sng" dirty="0" smtClean="0"/>
              <a:t>Data Life Cycle</a:t>
            </a:r>
          </a:p>
          <a:p>
            <a:r>
              <a:rPr lang="en-US" sz="2000" i="1" dirty="0" smtClean="0">
                <a:solidFill>
                  <a:srgbClr val="663300"/>
                </a:solidFill>
              </a:rPr>
              <a:t>[Discuss solution’s data archiving needs]</a:t>
            </a:r>
          </a:p>
          <a:p>
            <a:pPr>
              <a:buNone/>
            </a:pPr>
            <a:endParaRPr lang="en-US" sz="2000" i="1" u="sng" dirty="0" smtClean="0">
              <a:solidFill>
                <a:srgbClr val="663300"/>
              </a:solidFill>
            </a:endParaRPr>
          </a:p>
          <a:p>
            <a:pPr>
              <a:buNone/>
            </a:pPr>
            <a:r>
              <a:rPr lang="en-US" sz="2100" u="sng" dirty="0" smtClean="0"/>
              <a:t>Records Management</a:t>
            </a:r>
          </a:p>
          <a:p>
            <a:r>
              <a:rPr lang="en-US" sz="2000" i="1" dirty="0" smtClean="0">
                <a:solidFill>
                  <a:srgbClr val="663300"/>
                </a:solidFill>
              </a:rPr>
              <a:t>[Discuss solution’s records management needs]</a:t>
            </a:r>
          </a:p>
          <a:p>
            <a:endParaRPr lang="en-US" sz="2000" i="1" dirty="0" smtClean="0">
              <a:solidFill>
                <a:srgbClr val="663300"/>
              </a:solidFill>
            </a:endParaRPr>
          </a:p>
          <a:p>
            <a:endParaRPr lang="en-US" sz="2000" i="1" dirty="0" smtClean="0">
              <a:solidFill>
                <a:srgbClr val="663300"/>
              </a:solidFill>
            </a:endParaRPr>
          </a:p>
          <a:p>
            <a:endParaRPr lang="en-US" sz="2000" i="1" dirty="0" smtClean="0">
              <a:solidFill>
                <a:srgbClr val="663300"/>
              </a:solidFill>
            </a:endParaRPr>
          </a:p>
          <a:p>
            <a:pPr>
              <a:buNone/>
            </a:pPr>
            <a:endParaRPr lang="en-US" sz="2000" i="1" dirty="0" smtClean="0">
              <a:solidFill>
                <a:srgbClr val="663300"/>
              </a:solidFill>
            </a:endParaRPr>
          </a:p>
        </p:txBody>
      </p:sp>
      <p:sp>
        <p:nvSpPr>
          <p:cNvPr id="9" name="Rectangle 5"/>
          <p:cNvSpPr>
            <a:spLocks noGrp="1" noChangeArrowheads="1"/>
          </p:cNvSpPr>
          <p:nvPr>
            <p:ph type="title"/>
          </p:nvPr>
        </p:nvSpPr>
        <p:spPr>
          <a:xfrm>
            <a:off x="457200" y="76200"/>
            <a:ext cx="8229600" cy="1143000"/>
          </a:xfrm>
          <a:noFill/>
        </p:spPr>
        <p:txBody>
          <a:bodyPr/>
          <a:lstStyle/>
          <a:p>
            <a:pPr algn="l" eaLnBrk="1" hangingPunct="1"/>
            <a:r>
              <a:rPr lang="en-US" sz="4000" dirty="0" smtClean="0"/>
              <a:t>High Level Planning – </a:t>
            </a:r>
            <a:br>
              <a:rPr lang="en-US" sz="4000" dirty="0" smtClean="0"/>
            </a:br>
            <a:r>
              <a:rPr lang="en-US" sz="4000" dirty="0" smtClean="0"/>
              <a:t>Process </a:t>
            </a:r>
            <a:r>
              <a:rPr lang="en-US" sz="2400" dirty="0" smtClean="0"/>
              <a:t>with significant baseline impact</a:t>
            </a:r>
            <a:endParaRPr lang="en-US" sz="2000"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Footer)] - ISR</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18</a:t>
            </a:fld>
            <a:endParaRPr lang="en-US" dirty="0"/>
          </a:p>
        </p:txBody>
      </p:sp>
      <p:sp>
        <p:nvSpPr>
          <p:cNvPr id="7" name="Rectangle 3"/>
          <p:cNvSpPr>
            <a:spLocks noGrp="1" noChangeArrowheads="1"/>
          </p:cNvSpPr>
          <p:nvPr>
            <p:ph idx="1"/>
          </p:nvPr>
        </p:nvSpPr>
        <p:spPr>
          <a:xfrm>
            <a:off x="457200" y="1600200"/>
            <a:ext cx="8305800" cy="4876800"/>
          </a:xfrm>
        </p:spPr>
        <p:txBody>
          <a:bodyPr>
            <a:normAutofit fontScale="62500" lnSpcReduction="20000"/>
          </a:bodyPr>
          <a:lstStyle/>
          <a:p>
            <a:pPr marL="0" indent="0" eaLnBrk="1" hangingPunct="1">
              <a:buNone/>
              <a:defRPr/>
            </a:pPr>
            <a:r>
              <a:rPr lang="en-US" sz="2000" u="sng" dirty="0" smtClean="0"/>
              <a:t>Risk &amp; Opportunity Management Approach</a:t>
            </a:r>
          </a:p>
          <a:p>
            <a:pPr marL="0" lvl="1" indent="0" eaLnBrk="1" hangingPunct="1">
              <a:buNone/>
              <a:defRPr/>
            </a:pPr>
            <a:r>
              <a:rPr lang="en-US" sz="2000" i="1" dirty="0" smtClean="0">
                <a:solidFill>
                  <a:srgbClr val="663300"/>
                </a:solidFill>
              </a:rPr>
              <a:t>[Describe the risk/opportunity management plans for the project.  Identify:</a:t>
            </a:r>
          </a:p>
          <a:p>
            <a:pPr marL="342900" lvl="1" indent="-342900">
              <a:lnSpc>
                <a:spcPct val="80000"/>
              </a:lnSpc>
              <a:buFont typeface="Wingdings 2" pitchFamily="18" charset="2"/>
              <a:buChar char="²"/>
              <a:defRPr/>
            </a:pPr>
            <a:r>
              <a:rPr lang="en-US" sz="1700" i="1" dirty="0" smtClean="0">
                <a:solidFill>
                  <a:srgbClr val="663300"/>
                </a:solidFill>
                <a:ea typeface="+mn-ea"/>
                <a:cs typeface="+mn-cs"/>
              </a:rPr>
              <a:t>The risks/opportunities database (Clarity),  </a:t>
            </a:r>
          </a:p>
          <a:p>
            <a:pPr marL="342900" lvl="1" indent="-342900">
              <a:lnSpc>
                <a:spcPct val="80000"/>
              </a:lnSpc>
              <a:buFont typeface="Wingdings 2" pitchFamily="18" charset="2"/>
              <a:buChar char="²"/>
              <a:defRPr/>
            </a:pPr>
            <a:r>
              <a:rPr lang="en-US" sz="1700" i="1" dirty="0" smtClean="0">
                <a:solidFill>
                  <a:srgbClr val="663300"/>
                </a:solidFill>
                <a:ea typeface="+mn-ea"/>
                <a:cs typeface="+mn-cs"/>
              </a:rPr>
              <a:t>How often the risks/opportunities will be reviewed</a:t>
            </a:r>
          </a:p>
          <a:p>
            <a:pPr marL="342900" lvl="1" indent="-342900">
              <a:lnSpc>
                <a:spcPct val="80000"/>
              </a:lnSpc>
              <a:buFont typeface="Wingdings 2" pitchFamily="18" charset="2"/>
              <a:buChar char="²"/>
              <a:defRPr/>
            </a:pPr>
            <a:r>
              <a:rPr lang="en-US" sz="1700" i="1" dirty="0" smtClean="0">
                <a:solidFill>
                  <a:srgbClr val="663300"/>
                </a:solidFill>
                <a:ea typeface="+mn-ea"/>
                <a:cs typeface="+mn-cs"/>
              </a:rPr>
              <a:t>Who conducts the review</a:t>
            </a:r>
          </a:p>
          <a:p>
            <a:pPr marL="342900" lvl="1" indent="-342900">
              <a:lnSpc>
                <a:spcPct val="80000"/>
              </a:lnSpc>
              <a:buFont typeface="Wingdings 2" pitchFamily="18" charset="2"/>
              <a:buChar char="²"/>
              <a:defRPr/>
            </a:pPr>
            <a:r>
              <a:rPr lang="en-US" sz="1700" i="1" dirty="0" smtClean="0">
                <a:solidFill>
                  <a:srgbClr val="663300"/>
                </a:solidFill>
                <a:ea typeface="+mn-ea"/>
                <a:cs typeface="+mn-cs"/>
              </a:rPr>
              <a:t>Procedures for </a:t>
            </a:r>
          </a:p>
          <a:p>
            <a:pPr marL="742950" lvl="2" indent="-342900">
              <a:lnSpc>
                <a:spcPct val="110000"/>
              </a:lnSpc>
              <a:buFont typeface="Wingdings 2" pitchFamily="18" charset="2"/>
              <a:buChar char="¿"/>
              <a:defRPr/>
            </a:pPr>
            <a:r>
              <a:rPr lang="en-US" sz="1700" i="1" dirty="0" smtClean="0">
                <a:solidFill>
                  <a:srgbClr val="663300"/>
                </a:solidFill>
              </a:rPr>
              <a:t>evaluating a risk, </a:t>
            </a:r>
          </a:p>
          <a:p>
            <a:pPr marL="742950" lvl="2" indent="-342900">
              <a:lnSpc>
                <a:spcPct val="110000"/>
              </a:lnSpc>
              <a:buFont typeface="Wingdings 2" pitchFamily="18" charset="2"/>
              <a:buChar char="¿"/>
              <a:defRPr/>
            </a:pPr>
            <a:r>
              <a:rPr lang="en-US" sz="1700" i="1" dirty="0" smtClean="0">
                <a:solidFill>
                  <a:srgbClr val="663300"/>
                </a:solidFill>
              </a:rPr>
              <a:t>prioritizing a risk, and </a:t>
            </a:r>
          </a:p>
          <a:p>
            <a:pPr marL="742950" lvl="2" indent="-342900">
              <a:lnSpc>
                <a:spcPct val="110000"/>
              </a:lnSpc>
              <a:buFont typeface="Wingdings 2" pitchFamily="18" charset="2"/>
              <a:buChar char="¿"/>
              <a:defRPr/>
            </a:pPr>
            <a:r>
              <a:rPr lang="en-US" sz="1700" i="1" dirty="0" smtClean="0">
                <a:solidFill>
                  <a:srgbClr val="663300"/>
                </a:solidFill>
              </a:rPr>
              <a:t>retiring a risk  </a:t>
            </a:r>
          </a:p>
          <a:p>
            <a:pPr marL="0" indent="0" eaLnBrk="1" hangingPunct="1">
              <a:buFont typeface="Wingdings 2" pitchFamily="18" charset="2"/>
              <a:buNone/>
              <a:defRPr/>
            </a:pPr>
            <a:endParaRPr lang="en-US" sz="2000" u="sng" dirty="0" smtClean="0"/>
          </a:p>
          <a:p>
            <a:pPr marL="0" indent="0" eaLnBrk="1" hangingPunct="1">
              <a:buFont typeface="Wingdings 2" pitchFamily="18" charset="2"/>
              <a:buNone/>
              <a:defRPr/>
            </a:pPr>
            <a:r>
              <a:rPr lang="en-US" sz="2000" u="sng" dirty="0" smtClean="0"/>
              <a:t>Risks</a:t>
            </a:r>
          </a:p>
          <a:p>
            <a:pPr marL="0" lvl="1" indent="0" eaLnBrk="1" hangingPunct="1">
              <a:buFont typeface="Wingdings 2" pitchFamily="18" charset="2"/>
              <a:buNone/>
              <a:defRPr/>
            </a:pPr>
            <a:r>
              <a:rPr lang="en-US" sz="2000" i="1" dirty="0" smtClean="0">
                <a:solidFill>
                  <a:srgbClr val="663300"/>
                </a:solidFill>
              </a:rPr>
              <a:t>[Describe the top n risks and their associated mitigation plans.  </a:t>
            </a:r>
          </a:p>
          <a:p>
            <a:pPr marL="0" lvl="1" indent="0" eaLnBrk="1" hangingPunct="1">
              <a:buFont typeface="Wingdings 2" pitchFamily="18" charset="2"/>
              <a:buNone/>
              <a:defRPr/>
            </a:pPr>
            <a:r>
              <a:rPr lang="en-US" sz="2000" i="1" dirty="0" smtClean="0">
                <a:solidFill>
                  <a:srgbClr val="663300"/>
                </a:solidFill>
              </a:rPr>
              <a:t>Risks represent threats to technical, cost, and schedule baselines. </a:t>
            </a:r>
          </a:p>
          <a:p>
            <a:pPr marL="0" lvl="1" indent="0" eaLnBrk="1" hangingPunct="1">
              <a:buFont typeface="Wingdings 2" pitchFamily="18" charset="2"/>
              <a:buNone/>
              <a:defRPr/>
            </a:pPr>
            <a:r>
              <a:rPr lang="en-US" sz="2000" i="1" dirty="0" smtClean="0">
                <a:solidFill>
                  <a:srgbClr val="663300"/>
                </a:solidFill>
              </a:rPr>
              <a:t>Show how factored cost impact of these risks is covered by planned Management Reserve.  </a:t>
            </a:r>
          </a:p>
          <a:p>
            <a:pPr marL="0" lvl="1" indent="0" eaLnBrk="1" hangingPunct="1">
              <a:buFont typeface="Wingdings 2" pitchFamily="18" charset="2"/>
              <a:buNone/>
              <a:defRPr/>
            </a:pPr>
            <a:r>
              <a:rPr lang="en-US" sz="2000" i="1" dirty="0" smtClean="0">
                <a:solidFill>
                  <a:srgbClr val="663300"/>
                </a:solidFill>
              </a:rPr>
              <a:t>Sources of  Risks include:</a:t>
            </a:r>
          </a:p>
          <a:p>
            <a:pPr marL="342900" lvl="1" indent="-342900">
              <a:lnSpc>
                <a:spcPct val="80000"/>
              </a:lnSpc>
              <a:buFont typeface="Wingdings 2" pitchFamily="18" charset="2"/>
              <a:buChar char="²"/>
              <a:defRPr/>
            </a:pPr>
            <a:r>
              <a:rPr lang="en-US" sz="1700" i="1" dirty="0" smtClean="0">
                <a:solidFill>
                  <a:srgbClr val="663300"/>
                </a:solidFill>
                <a:ea typeface="+mn-ea"/>
                <a:cs typeface="+mn-cs"/>
              </a:rPr>
              <a:t>Top n active business risks from Clarity</a:t>
            </a:r>
          </a:p>
          <a:p>
            <a:pPr marL="342900" lvl="1" indent="-342900">
              <a:lnSpc>
                <a:spcPct val="80000"/>
              </a:lnSpc>
              <a:buFont typeface="Wingdings 2" pitchFamily="18" charset="2"/>
              <a:buChar char="²"/>
              <a:defRPr/>
            </a:pPr>
            <a:r>
              <a:rPr lang="en-US" sz="1700" i="1" dirty="0" smtClean="0">
                <a:solidFill>
                  <a:srgbClr val="663300"/>
                </a:solidFill>
                <a:ea typeface="+mn-ea"/>
                <a:cs typeface="+mn-cs"/>
              </a:rPr>
              <a:t>Section 4.3 of the Project Process Agreement</a:t>
            </a:r>
          </a:p>
          <a:p>
            <a:pPr marL="342900" lvl="1" indent="-342900">
              <a:lnSpc>
                <a:spcPct val="80000"/>
              </a:lnSpc>
              <a:buFont typeface="Wingdings 2" pitchFamily="18" charset="2"/>
              <a:buChar char="²"/>
              <a:defRPr/>
            </a:pPr>
            <a:r>
              <a:rPr lang="en-US" sz="1700" i="1" dirty="0" smtClean="0">
                <a:solidFill>
                  <a:srgbClr val="663300"/>
                </a:solidFill>
                <a:ea typeface="+mn-ea"/>
                <a:cs typeface="+mn-cs"/>
              </a:rPr>
              <a:t>Section 4.3 of the Requirements Document</a:t>
            </a:r>
          </a:p>
          <a:p>
            <a:pPr marL="342900" lvl="1" indent="-342900">
              <a:lnSpc>
                <a:spcPct val="80000"/>
              </a:lnSpc>
              <a:buFont typeface="Wingdings 2" pitchFamily="18" charset="2"/>
              <a:buChar char="²"/>
              <a:defRPr/>
            </a:pPr>
            <a:r>
              <a:rPr lang="en-US" sz="1700" i="1" dirty="0" smtClean="0">
                <a:solidFill>
                  <a:srgbClr val="663300"/>
                </a:solidFill>
                <a:ea typeface="+mn-ea"/>
                <a:cs typeface="+mn-cs"/>
              </a:rPr>
              <a:t>Section 7.2 of the High-Level Technical Design] </a:t>
            </a:r>
          </a:p>
          <a:p>
            <a:pPr marL="0" lvl="1" indent="0" eaLnBrk="1" hangingPunct="1">
              <a:buNone/>
              <a:defRPr/>
            </a:pPr>
            <a:endParaRPr lang="en-US" sz="2000" i="1" dirty="0" smtClean="0">
              <a:solidFill>
                <a:srgbClr val="663300"/>
              </a:solidFill>
            </a:endParaRPr>
          </a:p>
          <a:p>
            <a:pPr marL="0" indent="0" eaLnBrk="1" hangingPunct="1">
              <a:buNone/>
              <a:defRPr/>
            </a:pPr>
            <a:r>
              <a:rPr lang="en-US" sz="2000" u="sng" dirty="0" smtClean="0"/>
              <a:t>Opportunities</a:t>
            </a:r>
          </a:p>
          <a:p>
            <a:pPr marL="0" lvl="1" indent="0" eaLnBrk="1" hangingPunct="1">
              <a:buNone/>
              <a:defRPr/>
            </a:pPr>
            <a:r>
              <a:rPr lang="en-US" sz="2000" i="1" dirty="0" smtClean="0">
                <a:solidFill>
                  <a:srgbClr val="663300"/>
                </a:solidFill>
              </a:rPr>
              <a:t>[Describe the top opportunities and plans for realizing them.</a:t>
            </a:r>
          </a:p>
          <a:p>
            <a:pPr marL="0" lvl="1" indent="0" eaLnBrk="1" hangingPunct="1">
              <a:buNone/>
              <a:defRPr/>
            </a:pPr>
            <a:r>
              <a:rPr lang="en-US" sz="2000" i="1" dirty="0" smtClean="0">
                <a:solidFill>
                  <a:srgbClr val="663300"/>
                </a:solidFill>
              </a:rPr>
              <a:t>Show how investment reduces later cost, schedule, or technical impact.</a:t>
            </a:r>
          </a:p>
          <a:p>
            <a:pPr marL="0" lvl="1" indent="0" eaLnBrk="1" hangingPunct="1">
              <a:buNone/>
              <a:defRPr/>
            </a:pPr>
            <a:r>
              <a:rPr lang="en-US" sz="2000" i="1" dirty="0" smtClean="0">
                <a:solidFill>
                  <a:srgbClr val="663300"/>
                </a:solidFill>
              </a:rPr>
              <a:t>Opportunities can include SOA Services reuse and/or contribution of new services to SOA.]</a:t>
            </a:r>
            <a:endParaRPr lang="en-US" sz="2400" dirty="0" smtClean="0"/>
          </a:p>
        </p:txBody>
      </p:sp>
      <p:sp>
        <p:nvSpPr>
          <p:cNvPr id="9" name="Rectangle 5"/>
          <p:cNvSpPr>
            <a:spLocks noGrp="1" noChangeArrowheads="1"/>
          </p:cNvSpPr>
          <p:nvPr>
            <p:ph type="title"/>
          </p:nvPr>
        </p:nvSpPr>
        <p:spPr>
          <a:xfrm>
            <a:off x="457200" y="76200"/>
            <a:ext cx="8229600" cy="1143000"/>
          </a:xfrm>
          <a:noFill/>
        </p:spPr>
        <p:txBody>
          <a:bodyPr/>
          <a:lstStyle/>
          <a:p>
            <a:pPr algn="l" eaLnBrk="1" hangingPunct="1"/>
            <a:r>
              <a:rPr lang="en-US" sz="4000" dirty="0" smtClean="0"/>
              <a:t>High Level Planning – </a:t>
            </a:r>
            <a:br>
              <a:rPr lang="en-US" sz="4000" dirty="0" smtClean="0"/>
            </a:br>
            <a:r>
              <a:rPr lang="en-US" sz="4000" dirty="0" smtClean="0"/>
              <a:t>Risks &amp; Opportunities</a:t>
            </a:r>
            <a:endParaRPr lang="en-US" sz="2000"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Footer)] - ISR</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19</a:t>
            </a:fld>
            <a:endParaRPr lang="en-US" dirty="0"/>
          </a:p>
        </p:txBody>
      </p:sp>
      <p:sp>
        <p:nvSpPr>
          <p:cNvPr id="6" name="Rectangle 5"/>
          <p:cNvSpPr>
            <a:spLocks noGrp="1" noChangeArrowheads="1"/>
          </p:cNvSpPr>
          <p:nvPr>
            <p:ph type="title"/>
          </p:nvPr>
        </p:nvSpPr>
        <p:spPr>
          <a:xfrm>
            <a:off x="457200" y="274638"/>
            <a:ext cx="8229600" cy="1143000"/>
          </a:xfrm>
          <a:noFill/>
        </p:spPr>
        <p:txBody>
          <a:bodyPr/>
          <a:lstStyle/>
          <a:p>
            <a:pPr algn="l" eaLnBrk="1" hangingPunct="1"/>
            <a:r>
              <a:rPr lang="en-US" sz="4000" dirty="0" smtClean="0"/>
              <a:t>Lessons Applied</a:t>
            </a:r>
            <a:endParaRPr lang="en-US" sz="2400" dirty="0" smtClean="0"/>
          </a:p>
        </p:txBody>
      </p:sp>
      <p:sp>
        <p:nvSpPr>
          <p:cNvPr id="7" name="Rectangle 3"/>
          <p:cNvSpPr>
            <a:spLocks noGrp="1" noChangeArrowheads="1"/>
          </p:cNvSpPr>
          <p:nvPr>
            <p:ph idx="1"/>
          </p:nvPr>
        </p:nvSpPr>
        <p:spPr>
          <a:xfrm>
            <a:off x="457200" y="1600200"/>
            <a:ext cx="8305800" cy="4876800"/>
          </a:xfrm>
        </p:spPr>
        <p:txBody>
          <a:bodyPr/>
          <a:lstStyle/>
          <a:p>
            <a:pPr marL="0" lvl="1" indent="0" eaLnBrk="1" hangingPunct="1">
              <a:buFont typeface="Wingdings 2" pitchFamily="18" charset="2"/>
              <a:buNone/>
              <a:defRPr/>
            </a:pPr>
            <a:r>
              <a:rPr lang="en-US" sz="2000" i="1" dirty="0" smtClean="0">
                <a:solidFill>
                  <a:srgbClr val="663300"/>
                </a:solidFill>
              </a:rPr>
              <a:t>[Discuss how lessons learned on other projects have been applied in establishing the:</a:t>
            </a:r>
          </a:p>
          <a:p>
            <a:pPr marL="0" lvl="1" indent="0" eaLnBrk="1" hangingPunct="1">
              <a:buFont typeface="Wingdings 2" pitchFamily="18" charset="2"/>
              <a:buNone/>
              <a:defRPr/>
            </a:pPr>
            <a:r>
              <a:rPr lang="en-US" sz="2000" i="1" dirty="0" smtClean="0">
                <a:solidFill>
                  <a:srgbClr val="663300"/>
                </a:solidFill>
              </a:rPr>
              <a:t> </a:t>
            </a:r>
          </a:p>
          <a:p>
            <a:pPr marL="342900" lvl="1" indent="-342900">
              <a:lnSpc>
                <a:spcPct val="60000"/>
              </a:lnSpc>
              <a:buFont typeface="Wingdings 2" pitchFamily="18" charset="2"/>
              <a:buChar char="²"/>
              <a:defRPr/>
            </a:pPr>
            <a:r>
              <a:rPr lang="en-US" sz="2000" i="1" dirty="0" smtClean="0">
                <a:solidFill>
                  <a:srgbClr val="663300"/>
                </a:solidFill>
                <a:ea typeface="+mn-ea"/>
                <a:cs typeface="+mn-cs"/>
              </a:rPr>
              <a:t>Cost baseline</a:t>
            </a:r>
          </a:p>
          <a:p>
            <a:pPr marL="342900" lvl="1" indent="-342900">
              <a:lnSpc>
                <a:spcPct val="60000"/>
              </a:lnSpc>
              <a:buFont typeface="Wingdings 2" pitchFamily="18" charset="2"/>
              <a:buChar char="²"/>
              <a:defRPr/>
            </a:pPr>
            <a:endParaRPr lang="en-US" sz="2000" i="1" dirty="0" smtClean="0">
              <a:solidFill>
                <a:srgbClr val="663300"/>
              </a:solidFill>
              <a:ea typeface="+mn-ea"/>
              <a:cs typeface="+mn-cs"/>
            </a:endParaRPr>
          </a:p>
          <a:p>
            <a:pPr marL="342900" lvl="1" indent="-342900">
              <a:lnSpc>
                <a:spcPct val="60000"/>
              </a:lnSpc>
              <a:buFont typeface="Wingdings 2" pitchFamily="18" charset="2"/>
              <a:buChar char="²"/>
              <a:defRPr/>
            </a:pPr>
            <a:r>
              <a:rPr lang="en-US" sz="2000" i="1" dirty="0" smtClean="0">
                <a:solidFill>
                  <a:srgbClr val="663300"/>
                </a:solidFill>
                <a:ea typeface="+mn-ea"/>
                <a:cs typeface="+mn-cs"/>
              </a:rPr>
              <a:t>Schedule baseline</a:t>
            </a:r>
          </a:p>
          <a:p>
            <a:pPr marL="342900" lvl="1" indent="-342900">
              <a:lnSpc>
                <a:spcPct val="60000"/>
              </a:lnSpc>
              <a:buFont typeface="Wingdings 2" pitchFamily="18" charset="2"/>
              <a:buChar char="²"/>
              <a:defRPr/>
            </a:pPr>
            <a:endParaRPr lang="en-US" sz="2000" i="1" dirty="0" smtClean="0">
              <a:solidFill>
                <a:srgbClr val="663300"/>
              </a:solidFill>
              <a:ea typeface="+mn-ea"/>
              <a:cs typeface="+mn-cs"/>
            </a:endParaRPr>
          </a:p>
          <a:p>
            <a:pPr marL="342900" lvl="1" indent="-342900">
              <a:lnSpc>
                <a:spcPct val="60000"/>
              </a:lnSpc>
              <a:buFont typeface="Wingdings 2" pitchFamily="18" charset="2"/>
              <a:buChar char="²"/>
              <a:defRPr/>
            </a:pPr>
            <a:r>
              <a:rPr lang="en-US" sz="2000" i="1" dirty="0" smtClean="0">
                <a:solidFill>
                  <a:srgbClr val="663300"/>
                </a:solidFill>
                <a:ea typeface="+mn-ea"/>
                <a:cs typeface="+mn-cs"/>
              </a:rPr>
              <a:t>Technical baseline</a:t>
            </a:r>
          </a:p>
          <a:p>
            <a:pPr marL="342900" lvl="1" indent="-342900">
              <a:lnSpc>
                <a:spcPct val="60000"/>
              </a:lnSpc>
              <a:buFont typeface="Wingdings 2" pitchFamily="18" charset="2"/>
              <a:buChar char="²"/>
              <a:defRPr/>
            </a:pPr>
            <a:endParaRPr lang="en-US" sz="2000" i="1" dirty="0" smtClean="0">
              <a:solidFill>
                <a:srgbClr val="663300"/>
              </a:solidFill>
              <a:ea typeface="+mn-ea"/>
              <a:cs typeface="+mn-cs"/>
            </a:endParaRPr>
          </a:p>
          <a:p>
            <a:pPr marL="342900" lvl="1" indent="-342900">
              <a:lnSpc>
                <a:spcPct val="60000"/>
              </a:lnSpc>
              <a:buFont typeface="Wingdings 2" pitchFamily="18" charset="2"/>
              <a:buChar char="²"/>
              <a:defRPr/>
            </a:pPr>
            <a:r>
              <a:rPr lang="en-US" sz="2000" i="1" dirty="0" smtClean="0">
                <a:solidFill>
                  <a:srgbClr val="663300"/>
                </a:solidFill>
                <a:ea typeface="+mn-ea"/>
                <a:cs typeface="+mn-cs"/>
              </a:rPr>
              <a:t>Resource baseline </a:t>
            </a:r>
          </a:p>
          <a:p>
            <a:pPr marL="0" lvl="1" indent="0" eaLnBrk="1" hangingPunct="1">
              <a:buFont typeface="Wingdings 2" pitchFamily="18" charset="2"/>
              <a:buNone/>
              <a:defRPr/>
            </a:pPr>
            <a:endParaRPr lang="en-US" sz="2000" i="1" dirty="0" smtClean="0">
              <a:solidFill>
                <a:srgbClr val="663300"/>
              </a:solidFill>
            </a:endParaRPr>
          </a:p>
          <a:p>
            <a:pPr marL="0" lvl="1" indent="0" eaLnBrk="1" hangingPunct="1">
              <a:buFont typeface="Wingdings 2" pitchFamily="18" charset="2"/>
              <a:buNone/>
              <a:defRPr/>
            </a:pPr>
            <a:r>
              <a:rPr lang="en-US" sz="2000" i="1" dirty="0" smtClean="0">
                <a:solidFill>
                  <a:srgbClr val="663300"/>
                </a:solidFill>
              </a:rPr>
              <a:t>for this project.  Discuss the specific benefits.]</a:t>
            </a:r>
            <a:endParaRPr lang="en-US" sz="2400" dirty="0" smtClean="0"/>
          </a:p>
          <a:p>
            <a:pPr marL="0" lvl="1" indent="0" eaLnBrk="1" hangingPunct="1">
              <a:buFont typeface="Wingdings 2" pitchFamily="18" charset="2"/>
              <a:buNone/>
              <a:defRPr/>
            </a:pPr>
            <a:endParaRPr lang="en-US" sz="24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ISR Checklist</a:t>
            </a:r>
            <a:endParaRPr lang="en-US" dirty="0"/>
          </a:p>
        </p:txBody>
      </p:sp>
      <p:sp>
        <p:nvSpPr>
          <p:cNvPr id="3" name="Content Placeholder 2"/>
          <p:cNvSpPr>
            <a:spLocks noGrp="1"/>
          </p:cNvSpPr>
          <p:nvPr>
            <p:ph idx="1"/>
          </p:nvPr>
        </p:nvSpPr>
        <p:spPr/>
        <p:txBody>
          <a:bodyPr>
            <a:normAutofit fontScale="70000" lnSpcReduction="20000"/>
          </a:bodyPr>
          <a:lstStyle/>
          <a:p>
            <a:pPr eaLnBrk="1" hangingPunct="1">
              <a:buFont typeface="Wingdings 2" pitchFamily="18" charset="2"/>
              <a:buNone/>
            </a:pPr>
            <a:r>
              <a:rPr lang="en-US" sz="1700" dirty="0" smtClean="0"/>
              <a:t>This Checklist is intended as a guide to the Business Owner preparing for Investment Selection Review</a:t>
            </a:r>
          </a:p>
          <a:p>
            <a:pPr eaLnBrk="1" hangingPunct="1">
              <a:buFont typeface="Wingdings 2" pitchFamily="18" charset="2"/>
              <a:buNone/>
            </a:pPr>
            <a:endParaRPr lang="en-US" sz="1500" u="sng" dirty="0" smtClean="0"/>
          </a:p>
          <a:p>
            <a:pPr eaLnBrk="1" hangingPunct="1">
              <a:buFont typeface="Wingdings 2" pitchFamily="18" charset="2"/>
              <a:buNone/>
            </a:pPr>
            <a:r>
              <a:rPr lang="en-US" sz="1500" u="sng" dirty="0" smtClean="0"/>
              <a:t>Business Needs</a:t>
            </a:r>
          </a:p>
          <a:p>
            <a:pPr eaLnBrk="1" hangingPunct="1">
              <a:buFont typeface="Wingdings" pitchFamily="2" charset="2"/>
              <a:buChar char="q"/>
            </a:pPr>
            <a:r>
              <a:rPr lang="en-US" sz="1500" dirty="0" smtClean="0"/>
              <a:t>What are the Key objectives of this project?</a:t>
            </a:r>
          </a:p>
          <a:p>
            <a:pPr lvl="1" eaLnBrk="1" hangingPunct="1">
              <a:buFont typeface="Wingdings" pitchFamily="2" charset="2"/>
              <a:buChar char="q"/>
            </a:pPr>
            <a:r>
              <a:rPr lang="en-US" sz="1500" dirty="0" smtClean="0"/>
              <a:t>How is success measured?</a:t>
            </a:r>
          </a:p>
          <a:p>
            <a:pPr lvl="1" eaLnBrk="1" hangingPunct="1">
              <a:buFont typeface="Wingdings" pitchFamily="2" charset="2"/>
              <a:buChar char="q"/>
            </a:pPr>
            <a:r>
              <a:rPr lang="en-US" sz="1500" dirty="0" smtClean="0"/>
              <a:t>How does the business case map to the business need and the expected performance outcomes?</a:t>
            </a:r>
          </a:p>
          <a:p>
            <a:pPr eaLnBrk="1" hangingPunct="1">
              <a:buFont typeface="Wingdings" pitchFamily="2" charset="2"/>
              <a:buChar char="q"/>
            </a:pPr>
            <a:r>
              <a:rPr lang="en-US" sz="1500" dirty="0" smtClean="0"/>
              <a:t>How does the business case tie to a detailed gap analysis to validate the opportunity to improve business accomplishments or correct a deficiency related to a business need?</a:t>
            </a:r>
          </a:p>
          <a:p>
            <a:pPr eaLnBrk="1" hangingPunct="1">
              <a:buFont typeface="Wingdings" pitchFamily="2" charset="2"/>
              <a:buChar char="q"/>
            </a:pPr>
            <a:r>
              <a:rPr lang="en-US" sz="1500" dirty="0" smtClean="0"/>
              <a:t>What steps have been taken to ensure the business case accounts for key acquisition related items (e.g., costs for hardware, software, service acquisitions, maintenance, training, and operations)?</a:t>
            </a:r>
          </a:p>
          <a:p>
            <a:pPr eaLnBrk="1" hangingPunct="1">
              <a:buNone/>
            </a:pPr>
            <a:endParaRPr lang="en-US" sz="1500" dirty="0" smtClean="0"/>
          </a:p>
          <a:p>
            <a:pPr eaLnBrk="1" hangingPunct="1">
              <a:buNone/>
            </a:pPr>
            <a:r>
              <a:rPr lang="en-US" sz="1500" u="sng" dirty="0" smtClean="0"/>
              <a:t>Technical Review</a:t>
            </a:r>
          </a:p>
          <a:p>
            <a:pPr eaLnBrk="1" hangingPunct="1">
              <a:buFont typeface="Wingdings" pitchFamily="2" charset="2"/>
              <a:buChar char="q"/>
            </a:pPr>
            <a:r>
              <a:rPr lang="en-US" sz="1500" dirty="0" smtClean="0"/>
              <a:t>What Alternatives Analysis supports the Business Case?  </a:t>
            </a:r>
          </a:p>
          <a:p>
            <a:pPr lvl="1" eaLnBrk="1" hangingPunct="1">
              <a:buFont typeface="Wingdings" pitchFamily="2" charset="2"/>
              <a:buChar char="q"/>
            </a:pPr>
            <a:r>
              <a:rPr lang="en-US" sz="1500" dirty="0" smtClean="0"/>
              <a:t>How does the Alternative Analysis incorporate recommendations by the IPT of the selected solution?</a:t>
            </a:r>
          </a:p>
          <a:p>
            <a:pPr lvl="1" eaLnBrk="1" hangingPunct="1">
              <a:buFont typeface="Wingdings" pitchFamily="2" charset="2"/>
              <a:buChar char="q"/>
            </a:pPr>
            <a:r>
              <a:rPr lang="en-US" sz="1500" dirty="0" smtClean="0"/>
              <a:t>How do the analyzed alternatives consider the use or tailoring of existing systems, Government Off The Shelf (GOTS), and/or Commercial Off The Shelf (COTS)?</a:t>
            </a:r>
          </a:p>
          <a:p>
            <a:pPr lvl="1" eaLnBrk="1" hangingPunct="1">
              <a:buFont typeface="Wingdings" pitchFamily="2" charset="2"/>
              <a:buChar char="q"/>
            </a:pPr>
            <a:r>
              <a:rPr lang="en-US" sz="1500" dirty="0" smtClean="0"/>
              <a:t>How have assumptions and constraints been considered for each of the analyzed alternatives?</a:t>
            </a:r>
          </a:p>
          <a:p>
            <a:pPr lvl="1" eaLnBrk="1" hangingPunct="1">
              <a:buFont typeface="Wingdings" pitchFamily="2" charset="2"/>
              <a:buChar char="q"/>
            </a:pPr>
            <a:r>
              <a:rPr lang="en-US" sz="1500" dirty="0" smtClean="0"/>
              <a:t>How do the analyzed alternatives leverage and/or contribute to Service Oriented Architecture (SOA)?</a:t>
            </a:r>
          </a:p>
          <a:p>
            <a:pPr lvl="1" eaLnBrk="1" hangingPunct="1">
              <a:buFont typeface="Wingdings" pitchFamily="2" charset="2"/>
              <a:buChar char="q"/>
            </a:pPr>
            <a:r>
              <a:rPr lang="en-US" sz="1500" dirty="0" smtClean="0"/>
              <a:t>How were basis of estimates prepared and reviewed for each of the considered alternatives?</a:t>
            </a:r>
          </a:p>
          <a:p>
            <a:pPr eaLnBrk="1" hangingPunct="1">
              <a:buFont typeface="Wingdings" pitchFamily="2" charset="2"/>
              <a:buChar char="q"/>
            </a:pPr>
            <a:r>
              <a:rPr lang="en-US" sz="1500" dirty="0" smtClean="0"/>
              <a:t>What primary and secondary dependencies have been identified by mapping business processes to:</a:t>
            </a:r>
          </a:p>
          <a:p>
            <a:pPr lvl="1" eaLnBrk="1" hangingPunct="1">
              <a:buFont typeface="Wingdings" pitchFamily="2" charset="2"/>
              <a:buChar char="q"/>
            </a:pPr>
            <a:r>
              <a:rPr lang="en-US" sz="1500" dirty="0" smtClean="0"/>
              <a:t>The lines of business? </a:t>
            </a:r>
          </a:p>
          <a:p>
            <a:pPr lvl="1" eaLnBrk="1" hangingPunct="1">
              <a:buFont typeface="Wingdings" pitchFamily="2" charset="2"/>
              <a:buChar char="q"/>
            </a:pPr>
            <a:r>
              <a:rPr lang="en-US" sz="1500" dirty="0" smtClean="0"/>
              <a:t>Communities of Interest?</a:t>
            </a:r>
          </a:p>
          <a:p>
            <a:pPr lvl="1" eaLnBrk="1" hangingPunct="1">
              <a:buFont typeface="Wingdings" pitchFamily="2" charset="2"/>
              <a:buChar char="q"/>
            </a:pPr>
            <a:r>
              <a:rPr lang="en-US" sz="1500" dirty="0" smtClean="0"/>
              <a:t>Common Business Services?</a:t>
            </a:r>
          </a:p>
          <a:p>
            <a:pPr lvl="1" eaLnBrk="1" hangingPunct="1">
              <a:buFont typeface="Wingdings" pitchFamily="2" charset="2"/>
              <a:buChar char="q"/>
            </a:pPr>
            <a:r>
              <a:rPr lang="en-US" sz="1500" dirty="0" smtClean="0"/>
              <a:t>Segment Architecture?</a:t>
            </a:r>
          </a:p>
          <a:p>
            <a:pPr eaLnBrk="1" hangingPunct="1">
              <a:buFont typeface="Wingdings" pitchFamily="2" charset="2"/>
              <a:buChar char="q"/>
            </a:pPr>
            <a:r>
              <a:rPr lang="en-US" sz="1500" dirty="0" smtClean="0"/>
              <a:t>How are the high level system requirements satisfied by the preferred architecture?</a:t>
            </a:r>
          </a:p>
          <a:p>
            <a:pPr eaLnBrk="1" hangingPunct="1">
              <a:buFont typeface="Wingdings" pitchFamily="2" charset="2"/>
              <a:buChar char="q"/>
            </a:pPr>
            <a:r>
              <a:rPr lang="en-US" sz="1500" dirty="0" smtClean="0"/>
              <a:t>How has the records disposition schedule influenced the solution, cost, or schedule?  </a:t>
            </a:r>
          </a:p>
        </p:txBody>
      </p:sp>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Footer)] - ISR</a:t>
            </a:r>
            <a:endParaRPr lang="en-US" dirty="0"/>
          </a:p>
        </p:txBody>
      </p:sp>
      <p:sp>
        <p:nvSpPr>
          <p:cNvPr id="5" name="Slide Number Placeholder 4"/>
          <p:cNvSpPr>
            <a:spLocks noGrp="1"/>
          </p:cNvSpPr>
          <p:nvPr>
            <p:ph type="sldNum" sz="quarter" idx="12"/>
          </p:nvPr>
        </p:nvSpPr>
        <p:spPr/>
        <p:txBody>
          <a:bodyPr/>
          <a:lstStyle/>
          <a:p>
            <a:pPr>
              <a:defRPr/>
            </a:pPr>
            <a:fld id="{AABCA891-883B-43A5-9325-250C507834AC}" type="slidenum">
              <a:rPr lang="en-US" smtClean="0"/>
              <a:pPr>
                <a:defRPr/>
              </a:pPr>
              <a:t>2</a:t>
            </a:fld>
            <a:endParaRPr lang="en-US" dirty="0"/>
          </a:p>
        </p:txBody>
      </p:sp>
      <p:sp>
        <p:nvSpPr>
          <p:cNvPr id="6" name="Rectangle 5"/>
          <p:cNvSpPr/>
          <p:nvPr/>
        </p:nvSpPr>
        <p:spPr>
          <a:xfrm>
            <a:off x="0" y="6172200"/>
            <a:ext cx="9144000" cy="369332"/>
          </a:xfrm>
          <a:prstGeom prst="rect">
            <a:avLst/>
          </a:prstGeom>
        </p:spPr>
        <p:txBody>
          <a:bodyPr wrap="square">
            <a:spAutoFit/>
          </a:bodyPr>
          <a:lstStyle/>
          <a:p>
            <a:pPr algn="ctr"/>
            <a:r>
              <a:rPr lang="en-US" b="1" i="1" dirty="0" smtClean="0">
                <a:solidFill>
                  <a:srgbClr val="663300"/>
                </a:solidFill>
              </a:rPr>
              <a:t>DELETE THIS SLIDE BEFORE FINALIZINGYOUR PRESENTATION</a:t>
            </a:r>
            <a:endParaRPr lang="en-US" b="1" i="1" dirty="0">
              <a:solidFill>
                <a:srgbClr val="6633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Set Next Stage Gate</a:t>
            </a:r>
            <a:endParaRPr lang="en-US" dirty="0"/>
          </a:p>
        </p:txBody>
      </p:sp>
      <p:sp>
        <p:nvSpPr>
          <p:cNvPr id="3" name="Content Placeholder 2"/>
          <p:cNvSpPr>
            <a:spLocks noGrp="1"/>
          </p:cNvSpPr>
          <p:nvPr>
            <p:ph idx="1"/>
          </p:nvPr>
        </p:nvSpPr>
        <p:spPr/>
        <p:txBody>
          <a:bodyPr>
            <a:normAutofit/>
          </a:bodyPr>
          <a:lstStyle/>
          <a:p>
            <a:r>
              <a:rPr lang="en-US" sz="2400" dirty="0" smtClean="0"/>
              <a:t>Identify timeframe for Project Startup Review</a:t>
            </a:r>
          </a:p>
          <a:p>
            <a:r>
              <a:rPr lang="en-US" sz="2400" dirty="0" smtClean="0"/>
              <a:t>Assign owners for artifacts</a:t>
            </a:r>
          </a:p>
          <a:p>
            <a:pPr lvl="1"/>
            <a:r>
              <a:rPr lang="en-US" sz="2400" dirty="0" smtClean="0"/>
              <a:t>Assign Preliminary Project Management Plan </a:t>
            </a:r>
          </a:p>
          <a:p>
            <a:pPr lvl="1"/>
            <a:r>
              <a:rPr lang="en-US" sz="2400" dirty="0" smtClean="0"/>
              <a:t>Assign Preliminary Project Schedule</a:t>
            </a:r>
          </a:p>
          <a:p>
            <a:pPr lvl="1"/>
            <a:r>
              <a:rPr lang="en-US" sz="2400" dirty="0" smtClean="0"/>
              <a:t>Assign Preliminary Logical Data Model</a:t>
            </a:r>
          </a:p>
          <a:p>
            <a:pPr lvl="1"/>
            <a:r>
              <a:rPr lang="en-US" sz="2400" dirty="0" smtClean="0"/>
              <a:t>Assign Preliminary Release Plan</a:t>
            </a:r>
          </a:p>
        </p:txBody>
      </p:sp>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Footer)] - ISR</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20</a:t>
            </a:fld>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ctrTitle"/>
          </p:nvPr>
        </p:nvSpPr>
        <p:spPr>
          <a:xfrm>
            <a:off x="533400" y="1676400"/>
            <a:ext cx="8001000" cy="1924050"/>
          </a:xfrm>
        </p:spPr>
        <p:txBody>
          <a:bodyPr/>
          <a:lstStyle/>
          <a:p>
            <a:pPr eaLnBrk="1" hangingPunct="1"/>
            <a:r>
              <a:rPr lang="en-US" dirty="0" smtClean="0"/>
              <a:t>Conclusion of</a:t>
            </a:r>
            <a:br>
              <a:rPr lang="en-US" dirty="0" smtClean="0"/>
            </a:br>
            <a:r>
              <a:rPr lang="en-US" dirty="0" smtClean="0"/>
              <a:t>Investment Selection Review</a:t>
            </a:r>
            <a:br>
              <a:rPr lang="en-US" dirty="0" smtClean="0"/>
            </a:br>
            <a:r>
              <a:rPr lang="en-US" sz="2800" dirty="0" smtClean="0"/>
              <a:t>for</a:t>
            </a:r>
            <a:endParaRPr lang="en-US" dirty="0" smtClean="0"/>
          </a:p>
        </p:txBody>
      </p:sp>
      <p:sp>
        <p:nvSpPr>
          <p:cNvPr id="20483" name="Rectangle 3"/>
          <p:cNvSpPr>
            <a:spLocks noGrp="1" noChangeArrowheads="1"/>
          </p:cNvSpPr>
          <p:nvPr>
            <p:ph type="subTitle" idx="1"/>
          </p:nvPr>
        </p:nvSpPr>
        <p:spPr/>
        <p:txBody>
          <a:bodyPr/>
          <a:lstStyle/>
          <a:p>
            <a:pPr eaLnBrk="1" hangingPunct="1"/>
            <a:r>
              <a:rPr lang="en-US" i="1" dirty="0" smtClean="0">
                <a:solidFill>
                  <a:srgbClr val="663300"/>
                </a:solidFill>
              </a:rPr>
              <a:t>[Insert project name]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ISR Checklist - continued</a:t>
            </a:r>
            <a:endParaRPr lang="en-US" dirty="0"/>
          </a:p>
        </p:txBody>
      </p:sp>
      <p:sp>
        <p:nvSpPr>
          <p:cNvPr id="3" name="Content Placeholder 2"/>
          <p:cNvSpPr>
            <a:spLocks noGrp="1"/>
          </p:cNvSpPr>
          <p:nvPr>
            <p:ph idx="1"/>
          </p:nvPr>
        </p:nvSpPr>
        <p:spPr>
          <a:xfrm>
            <a:off x="457200" y="1371600"/>
            <a:ext cx="8229600" cy="4754563"/>
          </a:xfrm>
        </p:spPr>
        <p:txBody>
          <a:bodyPr>
            <a:normAutofit lnSpcReduction="10000"/>
          </a:bodyPr>
          <a:lstStyle/>
          <a:p>
            <a:pPr eaLnBrk="1" hangingPunct="1">
              <a:buNone/>
            </a:pPr>
            <a:r>
              <a:rPr lang="en-US" sz="900" u="sng" dirty="0" smtClean="0"/>
              <a:t>Resources and Risks</a:t>
            </a:r>
          </a:p>
          <a:p>
            <a:pPr eaLnBrk="1" hangingPunct="1">
              <a:buFont typeface="Wingdings" pitchFamily="2" charset="2"/>
              <a:buChar char="q"/>
            </a:pPr>
            <a:r>
              <a:rPr lang="en-US" sz="900" dirty="0" smtClean="0"/>
              <a:t>What are the risks of not proceeding with this project?</a:t>
            </a:r>
          </a:p>
          <a:p>
            <a:pPr eaLnBrk="1" hangingPunct="1">
              <a:buFont typeface="Wingdings" pitchFamily="2" charset="2"/>
              <a:buChar char="q"/>
            </a:pPr>
            <a:r>
              <a:rPr lang="en-US" sz="900" dirty="0" smtClean="0"/>
              <a:t>Have the basis of estimates been prepared by comparison to past similar projects and appropriately adjusted for differences between this project and those projects? </a:t>
            </a:r>
          </a:p>
          <a:p>
            <a:pPr eaLnBrk="1" hangingPunct="1">
              <a:buFont typeface="Wingdings" pitchFamily="2" charset="2"/>
              <a:buChar char="q"/>
            </a:pPr>
            <a:r>
              <a:rPr lang="en-US" sz="900" dirty="0" smtClean="0"/>
              <a:t>What are the defined roles, responsibilities  and approval levels in the project organization?  (May be in the form of an Responsibility Assignment Matrix)</a:t>
            </a:r>
          </a:p>
          <a:p>
            <a:pPr lvl="1" eaLnBrk="1" hangingPunct="1">
              <a:buFont typeface="Wingdings" pitchFamily="2" charset="2"/>
              <a:buChar char="q"/>
            </a:pPr>
            <a:r>
              <a:rPr lang="en-US" sz="900" dirty="0" smtClean="0"/>
              <a:t>What review boards assess technical changes?</a:t>
            </a:r>
          </a:p>
          <a:p>
            <a:pPr lvl="1" eaLnBrk="1" hangingPunct="1">
              <a:buFont typeface="Wingdings" pitchFamily="2" charset="2"/>
              <a:buChar char="q"/>
            </a:pPr>
            <a:r>
              <a:rPr lang="en-US" sz="900" dirty="0" smtClean="0"/>
              <a:t>What review boards assess cost changes?</a:t>
            </a:r>
          </a:p>
          <a:p>
            <a:pPr lvl="1" eaLnBrk="1" hangingPunct="1">
              <a:buFont typeface="Wingdings" pitchFamily="2" charset="2"/>
              <a:buChar char="q"/>
            </a:pPr>
            <a:r>
              <a:rPr lang="en-US" sz="900" dirty="0" smtClean="0"/>
              <a:t>What review boards assess schedule changes?</a:t>
            </a:r>
          </a:p>
          <a:p>
            <a:pPr lvl="1" eaLnBrk="1" hangingPunct="1">
              <a:buFont typeface="Wingdings" pitchFamily="2" charset="2"/>
              <a:buChar char="q"/>
            </a:pPr>
            <a:r>
              <a:rPr lang="en-US" sz="900" dirty="0" smtClean="0"/>
              <a:t>How are risks and opportunities managed across the project?  (Is there a chartered risk and opportunity management board  and/or a risk coordinator?)</a:t>
            </a:r>
          </a:p>
          <a:p>
            <a:pPr lvl="1" eaLnBrk="1" hangingPunct="1">
              <a:buFont typeface="Wingdings" pitchFamily="2" charset="2"/>
              <a:buChar char="q"/>
            </a:pPr>
            <a:r>
              <a:rPr lang="en-US" sz="900" dirty="0" smtClean="0"/>
              <a:t>What organization/position ensures coordination and approves recommended changes to the technical, cost, schedule, and risk/opportunity baselines?</a:t>
            </a:r>
          </a:p>
          <a:p>
            <a:pPr lvl="1" eaLnBrk="1" hangingPunct="1">
              <a:buFont typeface="Wingdings" pitchFamily="2" charset="2"/>
              <a:buChar char="q"/>
            </a:pPr>
            <a:r>
              <a:rPr lang="en-US" sz="900" dirty="0" smtClean="0"/>
              <a:t>What organization/position monitors project performance?</a:t>
            </a:r>
          </a:p>
          <a:p>
            <a:pPr eaLnBrk="1" hangingPunct="1">
              <a:buFont typeface="Wingdings" pitchFamily="2" charset="2"/>
              <a:buChar char="q"/>
            </a:pPr>
            <a:r>
              <a:rPr lang="en-US" sz="900" dirty="0" smtClean="0"/>
              <a:t>How does the preliminary acquisition plan include performance based acquisitions?</a:t>
            </a:r>
          </a:p>
          <a:p>
            <a:pPr eaLnBrk="1" hangingPunct="1">
              <a:buFont typeface="Wingdings" pitchFamily="2" charset="2"/>
              <a:buChar char="q"/>
            </a:pPr>
            <a:r>
              <a:rPr lang="en-US" sz="900" dirty="0" smtClean="0"/>
              <a:t>What risks and opportunities have been identified for each of the high level* Work Breakdown Structure areas?</a:t>
            </a:r>
          </a:p>
          <a:p>
            <a:pPr lvl="1" eaLnBrk="1" hangingPunct="1">
              <a:buFont typeface="Wingdings" pitchFamily="2" charset="2"/>
              <a:buChar char="q"/>
            </a:pPr>
            <a:r>
              <a:rPr lang="en-US" sz="900" dirty="0" smtClean="0"/>
              <a:t>What mitigation plans have been implemented?</a:t>
            </a:r>
          </a:p>
          <a:p>
            <a:pPr lvl="1" eaLnBrk="1" hangingPunct="1">
              <a:buFont typeface="Wingdings" pitchFamily="2" charset="2"/>
              <a:buChar char="q"/>
            </a:pPr>
            <a:r>
              <a:rPr lang="en-US" sz="900" dirty="0" smtClean="0"/>
              <a:t>When are these risks expected to be mitigated?</a:t>
            </a:r>
          </a:p>
          <a:p>
            <a:pPr lvl="1" eaLnBrk="1" hangingPunct="1">
              <a:buFont typeface="Wingdings" pitchFamily="2" charset="2"/>
              <a:buChar char="q"/>
            </a:pPr>
            <a:r>
              <a:rPr lang="en-US" sz="900" dirty="0" smtClean="0"/>
              <a:t>How have mitigation actions been incorporated into the Integrated Master Schedule (IMS)?</a:t>
            </a:r>
          </a:p>
          <a:p>
            <a:pPr lvl="1" eaLnBrk="1" hangingPunct="1">
              <a:buFont typeface="Wingdings" pitchFamily="2" charset="2"/>
              <a:buChar char="q"/>
            </a:pPr>
            <a:r>
              <a:rPr lang="en-US" sz="900" dirty="0" smtClean="0"/>
              <a:t>For those risks that are being monitored, what triggers have been identified to initiate mitigation actions? </a:t>
            </a:r>
          </a:p>
          <a:p>
            <a:pPr eaLnBrk="1" hangingPunct="1">
              <a:buFont typeface="Wingdings" pitchFamily="2" charset="2"/>
              <a:buChar char="q"/>
            </a:pPr>
            <a:r>
              <a:rPr lang="en-US" sz="900" dirty="0" smtClean="0"/>
              <a:t>What actions have been taken to address any staffing classification issues (new position descriptions or grades) associated with this project?</a:t>
            </a:r>
          </a:p>
          <a:p>
            <a:pPr eaLnBrk="1" hangingPunct="1">
              <a:buFont typeface="Wingdings" pitchFamily="2" charset="2"/>
              <a:buChar char="q"/>
            </a:pPr>
            <a:r>
              <a:rPr lang="en-US" sz="900" dirty="0" smtClean="0"/>
              <a:t>What workforce planning activities have been identified to address employee development, training, staffing, levels, skill gaps with contractors?</a:t>
            </a:r>
          </a:p>
          <a:p>
            <a:pPr eaLnBrk="1" hangingPunct="1">
              <a:buFont typeface="Wingdings" pitchFamily="2" charset="2"/>
              <a:buChar char="q"/>
            </a:pPr>
            <a:r>
              <a:rPr lang="en-US" sz="900" dirty="0" smtClean="0"/>
              <a:t>How have security and privacy standards been considered as part of the business case?</a:t>
            </a:r>
          </a:p>
          <a:p>
            <a:pPr eaLnBrk="1" hangingPunct="1">
              <a:buFont typeface="Wingdings" pitchFamily="2" charset="2"/>
              <a:buChar char="q"/>
            </a:pPr>
            <a:r>
              <a:rPr lang="en-US" sz="900" dirty="0" smtClean="0"/>
              <a:t>What plans are in place to incorporate Section 508 requirements in the contract(s)?</a:t>
            </a:r>
          </a:p>
          <a:p>
            <a:pPr eaLnBrk="1" hangingPunct="1">
              <a:buFont typeface="Wingdings" pitchFamily="2" charset="2"/>
              <a:buChar char="q"/>
            </a:pPr>
            <a:r>
              <a:rPr lang="en-US" sz="900" dirty="0" smtClean="0"/>
              <a:t>How will access control and identity management  be addressed?</a:t>
            </a:r>
          </a:p>
          <a:p>
            <a:pPr eaLnBrk="1" hangingPunct="1">
              <a:buFont typeface="Wingdings" pitchFamily="2" charset="2"/>
              <a:buChar char="q"/>
            </a:pPr>
            <a:r>
              <a:rPr lang="en-US" sz="900" dirty="0" smtClean="0"/>
              <a:t>What plans are in place to address Customer Relationship Management (CRM) and Help Desk?  </a:t>
            </a:r>
          </a:p>
          <a:p>
            <a:pPr eaLnBrk="1" hangingPunct="1">
              <a:buNone/>
            </a:pPr>
            <a:endParaRPr lang="en-US" sz="900" u="sng" dirty="0" smtClean="0"/>
          </a:p>
          <a:p>
            <a:pPr eaLnBrk="1" hangingPunct="1">
              <a:buNone/>
            </a:pPr>
            <a:r>
              <a:rPr lang="en-US" sz="900" u="sng" dirty="0" smtClean="0"/>
              <a:t>Business Owner Action</a:t>
            </a:r>
          </a:p>
          <a:p>
            <a:pPr eaLnBrk="1" hangingPunct="1">
              <a:buFont typeface="Wingdings" pitchFamily="2" charset="2"/>
              <a:buChar char="q"/>
            </a:pPr>
            <a:r>
              <a:rPr lang="en-US" sz="900" dirty="0" smtClean="0"/>
              <a:t>How does the Communications Plan address Business Owner needs?</a:t>
            </a:r>
          </a:p>
          <a:p>
            <a:pPr eaLnBrk="1" hangingPunct="1">
              <a:buFont typeface="Wingdings" pitchFamily="2" charset="2"/>
              <a:buChar char="q"/>
            </a:pPr>
            <a:r>
              <a:rPr lang="en-US" sz="900" dirty="0" smtClean="0"/>
              <a:t>Does the Project Charter give adequate authority to the Project Manager to execute the project?</a:t>
            </a:r>
          </a:p>
          <a:p>
            <a:pPr eaLnBrk="1" hangingPunct="1">
              <a:buFont typeface="Wingdings" pitchFamily="2" charset="2"/>
              <a:buChar char="q"/>
            </a:pPr>
            <a:r>
              <a:rPr lang="en-US" sz="900" dirty="0" smtClean="0"/>
              <a:t>Has the information contained in this checklist been completed and verified?</a:t>
            </a:r>
          </a:p>
          <a:p>
            <a:pPr eaLnBrk="1" hangingPunct="1">
              <a:buFont typeface="Wingdings" pitchFamily="2" charset="2"/>
              <a:buChar char="q"/>
            </a:pPr>
            <a:r>
              <a:rPr lang="en-US" sz="900" dirty="0" smtClean="0"/>
              <a:t>Has a completed Investment Selection Review Package been presented to the ITIRB?</a:t>
            </a:r>
          </a:p>
          <a:p>
            <a:pPr eaLnBrk="1" hangingPunct="1">
              <a:buNone/>
            </a:pPr>
            <a:endParaRPr lang="en-US" sz="900" dirty="0" smtClean="0"/>
          </a:p>
          <a:p>
            <a:pPr eaLnBrk="1" hangingPunct="1">
              <a:buNone/>
            </a:pPr>
            <a:r>
              <a:rPr lang="en-US" sz="900" u="sng" dirty="0" smtClean="0"/>
              <a:t>ITIRB Actions</a:t>
            </a:r>
          </a:p>
          <a:p>
            <a:pPr eaLnBrk="1" hangingPunct="1">
              <a:buFont typeface="Wingdings" pitchFamily="2" charset="2"/>
              <a:buChar char="q"/>
            </a:pPr>
            <a:r>
              <a:rPr lang="en-US" sz="900" dirty="0" smtClean="0"/>
              <a:t>Has the ITIRB made a decision approve the project advancing to the Planning Phase? </a:t>
            </a:r>
          </a:p>
        </p:txBody>
      </p:sp>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Footer)] - ISR</a:t>
            </a:r>
            <a:endParaRPr lang="en-US" dirty="0"/>
          </a:p>
        </p:txBody>
      </p:sp>
      <p:sp>
        <p:nvSpPr>
          <p:cNvPr id="5" name="Slide Number Placeholder 4"/>
          <p:cNvSpPr>
            <a:spLocks noGrp="1"/>
          </p:cNvSpPr>
          <p:nvPr>
            <p:ph type="sldNum" sz="quarter" idx="12"/>
          </p:nvPr>
        </p:nvSpPr>
        <p:spPr/>
        <p:txBody>
          <a:bodyPr/>
          <a:lstStyle/>
          <a:p>
            <a:pPr>
              <a:defRPr/>
            </a:pPr>
            <a:fld id="{AABCA891-883B-43A5-9325-250C507834AC}" type="slidenum">
              <a:rPr lang="en-US" smtClean="0"/>
              <a:pPr>
                <a:defRPr/>
              </a:pPr>
              <a:t>3</a:t>
            </a:fld>
            <a:endParaRPr lang="en-US" dirty="0"/>
          </a:p>
        </p:txBody>
      </p:sp>
      <p:sp>
        <p:nvSpPr>
          <p:cNvPr id="6" name="Rectangle 5"/>
          <p:cNvSpPr/>
          <p:nvPr/>
        </p:nvSpPr>
        <p:spPr>
          <a:xfrm>
            <a:off x="0" y="6172200"/>
            <a:ext cx="9144000" cy="369332"/>
          </a:xfrm>
          <a:prstGeom prst="rect">
            <a:avLst/>
          </a:prstGeom>
        </p:spPr>
        <p:txBody>
          <a:bodyPr wrap="square">
            <a:spAutoFit/>
          </a:bodyPr>
          <a:lstStyle/>
          <a:p>
            <a:pPr algn="ctr"/>
            <a:r>
              <a:rPr lang="en-US" b="1" i="1" dirty="0" smtClean="0">
                <a:solidFill>
                  <a:srgbClr val="663300"/>
                </a:solidFill>
              </a:rPr>
              <a:t>DELETE THIS SLIDE BEFORE FINALIZINGYOUR PRESENTATION</a:t>
            </a:r>
            <a:endParaRPr lang="en-US" b="1" i="1" dirty="0">
              <a:solidFill>
                <a:srgbClr val="6633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Roles and Responsibility</a:t>
            </a:r>
            <a:endParaRPr lang="en-US" dirty="0"/>
          </a:p>
        </p:txBody>
      </p:sp>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Footer)] - ISR</a:t>
            </a:r>
            <a:endParaRPr lang="en-US" dirty="0"/>
          </a:p>
        </p:txBody>
      </p:sp>
      <p:sp>
        <p:nvSpPr>
          <p:cNvPr id="5" name="Slide Number Placeholder 4"/>
          <p:cNvSpPr>
            <a:spLocks noGrp="1"/>
          </p:cNvSpPr>
          <p:nvPr>
            <p:ph type="sldNum" sz="quarter" idx="12"/>
          </p:nvPr>
        </p:nvSpPr>
        <p:spPr/>
        <p:txBody>
          <a:bodyPr/>
          <a:lstStyle/>
          <a:p>
            <a:pPr>
              <a:defRPr/>
            </a:pPr>
            <a:fld id="{AABCA891-883B-43A5-9325-250C507834AC}" type="slidenum">
              <a:rPr lang="en-US" smtClean="0"/>
              <a:pPr>
                <a:defRPr/>
              </a:pPr>
              <a:t>4</a:t>
            </a:fld>
            <a:endParaRPr lang="en-US" dirty="0"/>
          </a:p>
        </p:txBody>
      </p:sp>
      <p:graphicFrame>
        <p:nvGraphicFramePr>
          <p:cNvPr id="6" name="Content Placeholder 6"/>
          <p:cNvGraphicFramePr>
            <a:graphicFrameLocks noGrp="1"/>
          </p:cNvGraphicFramePr>
          <p:nvPr>
            <p:ph idx="1"/>
          </p:nvPr>
        </p:nvGraphicFramePr>
        <p:xfrm>
          <a:off x="457200" y="1600200"/>
          <a:ext cx="8229600" cy="3200400"/>
        </p:xfrm>
        <a:graphic>
          <a:graphicData uri="http://schemas.openxmlformats.org/drawingml/2006/table">
            <a:tbl>
              <a:tblPr firstRow="1" bandRow="1">
                <a:tableStyleId>{5C22544A-7EE6-4342-B048-85BDC9FD1C3A}</a:tableStyleId>
              </a:tblPr>
              <a:tblGrid>
                <a:gridCol w="2438400"/>
                <a:gridCol w="1981200"/>
                <a:gridCol w="1143000"/>
                <a:gridCol w="1676400"/>
                <a:gridCol w="990600"/>
              </a:tblGrid>
              <a:tr h="450860">
                <a:tc>
                  <a:txBody>
                    <a:bodyPr/>
                    <a:lstStyle/>
                    <a:p>
                      <a:pPr algn="ctr"/>
                      <a:r>
                        <a:rPr lang="en-US" sz="1200" dirty="0" smtClean="0"/>
                        <a:t>High Level Task</a:t>
                      </a:r>
                      <a:endParaRPr lang="en-US" sz="1200" dirty="0"/>
                    </a:p>
                  </a:txBody>
                  <a:tcPr anchor="ctr"/>
                </a:tc>
                <a:tc>
                  <a:txBody>
                    <a:bodyPr/>
                    <a:lstStyle/>
                    <a:p>
                      <a:pPr algn="ctr"/>
                      <a:r>
                        <a:rPr lang="en-US" sz="1200" dirty="0" smtClean="0"/>
                        <a:t>Principal</a:t>
                      </a:r>
                      <a:r>
                        <a:rPr lang="en-US" sz="1200" baseline="0" dirty="0" smtClean="0"/>
                        <a:t> Artifact</a:t>
                      </a:r>
                      <a:endParaRPr lang="en-US" sz="1200" dirty="0"/>
                    </a:p>
                  </a:txBody>
                  <a:tcPr anchor="ctr"/>
                </a:tc>
                <a:tc>
                  <a:txBody>
                    <a:bodyPr/>
                    <a:lstStyle/>
                    <a:p>
                      <a:pPr algn="ctr"/>
                      <a:r>
                        <a:rPr lang="en-US" sz="1200" dirty="0" smtClean="0"/>
                        <a:t>Owner</a:t>
                      </a:r>
                      <a:r>
                        <a:rPr lang="en-US" sz="1200" baseline="0" dirty="0" smtClean="0"/>
                        <a:t> </a:t>
                      </a:r>
                      <a:r>
                        <a:rPr lang="en-US" sz="1200" dirty="0" smtClean="0"/>
                        <a:t>/ Author</a:t>
                      </a:r>
                      <a:endParaRPr lang="en-US" sz="1200" dirty="0"/>
                    </a:p>
                  </a:txBody>
                  <a:tcPr anchor="ctr"/>
                </a:tc>
                <a:tc>
                  <a:txBody>
                    <a:bodyPr/>
                    <a:lstStyle/>
                    <a:p>
                      <a:pPr algn="ctr"/>
                      <a:r>
                        <a:rPr lang="en-US" sz="1200" dirty="0" smtClean="0"/>
                        <a:t>Contributor</a:t>
                      </a:r>
                      <a:endParaRPr lang="en-US" sz="1200" dirty="0"/>
                    </a:p>
                  </a:txBody>
                  <a:tcPr anchor="ctr"/>
                </a:tc>
                <a:tc>
                  <a:txBody>
                    <a:bodyPr/>
                    <a:lstStyle/>
                    <a:p>
                      <a:pPr algn="ctr"/>
                      <a:r>
                        <a:rPr lang="en-US" sz="1200" dirty="0" smtClean="0"/>
                        <a:t>Reviewer</a:t>
                      </a:r>
                      <a:endParaRPr lang="en-US" sz="1200" dirty="0"/>
                    </a:p>
                  </a:txBody>
                  <a:tcPr anchor="ctr"/>
                </a:tc>
              </a:tr>
              <a:tr h="541783">
                <a:tc>
                  <a:txBody>
                    <a:bodyPr/>
                    <a:lstStyle/>
                    <a:p>
                      <a:r>
                        <a:rPr lang="en-US" sz="1200" dirty="0" smtClean="0"/>
                        <a:t>Describe project scope in the Business Case and demonstrate that</a:t>
                      </a:r>
                      <a:r>
                        <a:rPr lang="en-US" sz="1200" baseline="0" dirty="0" smtClean="0"/>
                        <a:t> high level requirements meet the Business Need</a:t>
                      </a:r>
                      <a:endParaRPr lang="en-US" sz="1200" dirty="0"/>
                    </a:p>
                  </a:txBody>
                  <a:tcPr/>
                </a:tc>
                <a:tc>
                  <a:txBody>
                    <a:bodyPr/>
                    <a:lstStyle/>
                    <a:p>
                      <a:pPr marL="228600" indent="-228600">
                        <a:buFont typeface="+mj-lt"/>
                        <a:buAutoNum type="arabicPeriod"/>
                      </a:pPr>
                      <a:r>
                        <a:rPr lang="en-US" sz="1200" dirty="0" smtClean="0"/>
                        <a:t>Baseline Business Case</a:t>
                      </a:r>
                    </a:p>
                    <a:p>
                      <a:pPr marL="228600" indent="-228600">
                        <a:buFont typeface="+mj-lt"/>
                        <a:buAutoNum type="arabicPeriod"/>
                      </a:pPr>
                      <a:r>
                        <a:rPr lang="en-US" sz="1200" dirty="0" smtClean="0"/>
                        <a:t>Draft</a:t>
                      </a:r>
                      <a:r>
                        <a:rPr lang="en-US" sz="1200" baseline="0" dirty="0" smtClean="0"/>
                        <a:t> Business Process Model</a:t>
                      </a:r>
                      <a:endParaRPr lang="en-US" sz="1200" dirty="0"/>
                    </a:p>
                  </a:txBody>
                  <a:tcPr/>
                </a:tc>
                <a:tc>
                  <a:txBody>
                    <a:bodyPr/>
                    <a:lstStyle/>
                    <a:p>
                      <a:r>
                        <a:rPr lang="en-US" sz="1200" dirty="0" smtClean="0"/>
                        <a:t>BO</a:t>
                      </a:r>
                      <a:endParaRPr lang="en-US" sz="1200" dirty="0"/>
                    </a:p>
                  </a:txBody>
                  <a:tcPr/>
                </a:tc>
                <a:tc>
                  <a:txBody>
                    <a:bodyPr/>
                    <a:lstStyle/>
                    <a:p>
                      <a:r>
                        <a:rPr lang="en-US" sz="1200" dirty="0" smtClean="0"/>
                        <a:t>DEA</a:t>
                      </a:r>
                    </a:p>
                  </a:txBody>
                  <a:tcPr/>
                </a:tc>
                <a:tc>
                  <a:txBody>
                    <a:bodyPr/>
                    <a:lstStyle/>
                    <a:p>
                      <a:r>
                        <a:rPr lang="en-US" sz="1200" dirty="0" smtClean="0"/>
                        <a:t>ITIRB</a:t>
                      </a:r>
                      <a:endParaRPr lang="en-US" sz="1200" dirty="0"/>
                    </a:p>
                  </a:txBody>
                  <a:tcPr/>
                </a:tc>
              </a:tr>
              <a:tr h="500956">
                <a:tc>
                  <a:txBody>
                    <a:bodyPr/>
                    <a:lstStyle/>
                    <a:p>
                      <a:r>
                        <a:rPr lang="en-US" sz="1200" dirty="0" smtClean="0"/>
                        <a:t>Align high level technical design with the target Enterprise Architecture</a:t>
                      </a:r>
                      <a:endParaRPr lang="en-US" sz="1200" dirty="0"/>
                    </a:p>
                  </a:txBody>
                  <a:tcPr/>
                </a:tc>
                <a:tc>
                  <a:txBody>
                    <a:bodyPr/>
                    <a:lstStyle/>
                    <a:p>
                      <a:r>
                        <a:rPr lang="en-US" sz="1200" dirty="0" smtClean="0"/>
                        <a:t>Baseline High</a:t>
                      </a:r>
                      <a:r>
                        <a:rPr lang="en-US" sz="1200" baseline="0" dirty="0" smtClean="0"/>
                        <a:t> Level Technical Design</a:t>
                      </a:r>
                      <a:endParaRPr lang="en-US" sz="1200" dirty="0"/>
                    </a:p>
                  </a:txBody>
                  <a:tcPr/>
                </a:tc>
                <a:tc>
                  <a:txBody>
                    <a:bodyPr/>
                    <a:lstStyle/>
                    <a:p>
                      <a:r>
                        <a:rPr lang="en-US" sz="1200" dirty="0" smtClean="0"/>
                        <a:t>BO</a:t>
                      </a:r>
                      <a:endParaRPr lang="en-US" sz="1200" dirty="0"/>
                    </a:p>
                  </a:txBody>
                  <a:tcPr/>
                </a:tc>
                <a:tc>
                  <a:txBody>
                    <a:bodyPr/>
                    <a:lstStyle/>
                    <a:p>
                      <a:r>
                        <a:rPr lang="en-US" sz="1200" dirty="0" smtClean="0"/>
                        <a:t>PM</a:t>
                      </a:r>
                    </a:p>
                  </a:txBody>
                  <a:tcPr/>
                </a:tc>
                <a:tc>
                  <a:txBody>
                    <a:bodyPr/>
                    <a:lstStyle/>
                    <a:p>
                      <a:r>
                        <a:rPr lang="en-US" sz="1200" smtClean="0"/>
                        <a:t>ITIRB</a:t>
                      </a:r>
                      <a:endParaRPr lang="en-US" sz="1200" dirty="0"/>
                    </a:p>
                  </a:txBody>
                  <a:tcPr/>
                </a:tc>
              </a:tr>
              <a:tr h="520868">
                <a:tc>
                  <a:txBody>
                    <a:bodyPr/>
                    <a:lstStyle/>
                    <a:p>
                      <a:r>
                        <a:rPr lang="en-US" sz="1200" dirty="0" smtClean="0"/>
                        <a:t>Define how project will be executed, monitored, and controlled</a:t>
                      </a:r>
                      <a:endParaRPr lang="en-US" sz="1200" dirty="0"/>
                    </a:p>
                  </a:txBody>
                  <a:tcPr/>
                </a:tc>
                <a:tc>
                  <a:txBody>
                    <a:bodyPr/>
                    <a:lstStyle/>
                    <a:p>
                      <a:pPr marL="228600" indent="-228600">
                        <a:buFont typeface="+mj-lt"/>
                        <a:buAutoNum type="arabicPeriod"/>
                      </a:pPr>
                      <a:r>
                        <a:rPr lang="en-US" sz="1200" dirty="0" smtClean="0"/>
                        <a:t>Baseline Project Process Agreement</a:t>
                      </a:r>
                    </a:p>
                    <a:p>
                      <a:pPr marL="228600" indent="-228600">
                        <a:buFont typeface="+mj-lt"/>
                        <a:buAutoNum type="arabicPeriod"/>
                      </a:pPr>
                      <a:r>
                        <a:rPr lang="en-US" sz="1200" dirty="0" smtClean="0"/>
                        <a:t>Baseline Project Charter</a:t>
                      </a:r>
                      <a:endParaRPr lang="en-US" sz="1200" dirty="0"/>
                    </a:p>
                  </a:txBody>
                  <a:tcPr/>
                </a:tc>
                <a:tc>
                  <a:txBody>
                    <a:bodyPr/>
                    <a:lstStyle/>
                    <a:p>
                      <a:r>
                        <a:rPr lang="en-US" sz="1200" dirty="0" smtClean="0"/>
                        <a:t>BO/PM</a:t>
                      </a:r>
                      <a:endParaRPr lang="en-US" sz="1200" dirty="0"/>
                    </a:p>
                  </a:txBody>
                  <a:tcPr/>
                </a:tc>
                <a:tc>
                  <a:txBody>
                    <a:bodyPr/>
                    <a:lstStyle/>
                    <a:p>
                      <a:r>
                        <a:rPr lang="en-US" sz="1200" dirty="0" smtClean="0"/>
                        <a:t>PC</a:t>
                      </a:r>
                    </a:p>
                  </a:txBody>
                  <a:tcPr/>
                </a:tc>
                <a:tc>
                  <a:txBody>
                    <a:bodyPr/>
                    <a:lstStyle/>
                    <a:p>
                      <a:r>
                        <a:rPr lang="en-US" sz="1200" dirty="0" smtClean="0"/>
                        <a:t>ITIRB</a:t>
                      </a:r>
                      <a:endParaRPr lang="en-US" sz="1200" dirty="0"/>
                    </a:p>
                  </a:txBody>
                  <a:tcPr/>
                </a:tc>
              </a:tr>
              <a:tr h="586680">
                <a:tc>
                  <a:txBody>
                    <a:bodyPr/>
                    <a:lstStyle/>
                    <a:p>
                      <a:r>
                        <a:rPr lang="en-US" sz="1200" dirty="0" smtClean="0"/>
                        <a:t>Approve, Defer, Rework,</a:t>
                      </a:r>
                      <a:r>
                        <a:rPr lang="en-US" sz="1200" baseline="0" dirty="0" smtClean="0"/>
                        <a:t> or Reject project’s advancing to Planning Phase.</a:t>
                      </a:r>
                      <a:endParaRPr lang="en-US" sz="1200" dirty="0"/>
                    </a:p>
                  </a:txBody>
                  <a:tcPr/>
                </a:tc>
                <a:tc>
                  <a:txBody>
                    <a:bodyPr/>
                    <a:lstStyle/>
                    <a:p>
                      <a:r>
                        <a:rPr lang="en-US" sz="1200" dirty="0" smtClean="0"/>
                        <a:t>ITIRB Letter</a:t>
                      </a:r>
                      <a:endParaRPr lang="en-US" sz="1200" dirty="0"/>
                    </a:p>
                  </a:txBody>
                  <a:tcPr/>
                </a:tc>
                <a:tc>
                  <a:txBody>
                    <a:bodyPr/>
                    <a:lstStyle/>
                    <a:p>
                      <a:r>
                        <a:rPr lang="en-US" sz="1200" dirty="0" smtClean="0"/>
                        <a:t>ITIRB Chairperson</a:t>
                      </a:r>
                      <a:endParaRPr lang="en-US" sz="1200" dirty="0"/>
                    </a:p>
                  </a:txBody>
                  <a:tcPr/>
                </a:tc>
                <a:tc>
                  <a:txBody>
                    <a:bodyPr/>
                    <a:lstStyle/>
                    <a:p>
                      <a:r>
                        <a:rPr lang="en-US" sz="1200" dirty="0" smtClean="0"/>
                        <a:t>ITIRB Membership</a:t>
                      </a:r>
                      <a:endParaRPr lang="en-US" sz="1200" dirty="0"/>
                    </a:p>
                  </a:txBody>
                  <a:tcPr/>
                </a:tc>
                <a:tc>
                  <a:txBody>
                    <a:bodyPr/>
                    <a:lstStyle/>
                    <a:p>
                      <a:r>
                        <a:rPr lang="en-US" sz="1200" dirty="0" smtClean="0"/>
                        <a:t>N/A</a:t>
                      </a:r>
                      <a:endParaRPr lang="en-US" sz="1200" dirty="0"/>
                    </a:p>
                  </a:txBody>
                  <a:tcPr/>
                </a:tc>
              </a:tr>
            </a:tbl>
          </a:graphicData>
        </a:graphic>
      </p:graphicFrame>
      <p:sp>
        <p:nvSpPr>
          <p:cNvPr id="7" name="TextBox 6"/>
          <p:cNvSpPr txBox="1"/>
          <p:nvPr/>
        </p:nvSpPr>
        <p:spPr>
          <a:xfrm>
            <a:off x="381000" y="5308937"/>
            <a:ext cx="8305800" cy="646331"/>
          </a:xfrm>
          <a:prstGeom prst="rect">
            <a:avLst/>
          </a:prstGeom>
          <a:noFill/>
        </p:spPr>
        <p:txBody>
          <a:bodyPr wrap="square" rtlCol="0">
            <a:spAutoFit/>
          </a:bodyPr>
          <a:lstStyle/>
          <a:p>
            <a:r>
              <a:rPr lang="en-US" dirty="0" smtClean="0">
                <a:latin typeface="+mn-lt"/>
              </a:rPr>
              <a:t>These are the top level Investment Selection Review tasks.  Details are in the ILC Framework Overview document, </a:t>
            </a:r>
            <a:r>
              <a:rPr lang="en-US" smtClean="0">
                <a:latin typeface="+mn-lt"/>
              </a:rPr>
              <a:t>Sections 3.2.1 and </a:t>
            </a:r>
            <a:r>
              <a:rPr lang="en-US" dirty="0" smtClean="0">
                <a:latin typeface="+mn-lt"/>
              </a:rPr>
              <a:t>3.2.3.</a:t>
            </a:r>
            <a:endParaRPr lang="en-US" dirty="0">
              <a:latin typeface="+mn-lt"/>
            </a:endParaRPr>
          </a:p>
        </p:txBody>
      </p:sp>
      <p:sp>
        <p:nvSpPr>
          <p:cNvPr id="8" name="Rectangle 7"/>
          <p:cNvSpPr/>
          <p:nvPr/>
        </p:nvSpPr>
        <p:spPr>
          <a:xfrm>
            <a:off x="0" y="6172200"/>
            <a:ext cx="9144000" cy="369332"/>
          </a:xfrm>
          <a:prstGeom prst="rect">
            <a:avLst/>
          </a:prstGeom>
        </p:spPr>
        <p:txBody>
          <a:bodyPr wrap="square">
            <a:spAutoFit/>
          </a:bodyPr>
          <a:lstStyle/>
          <a:p>
            <a:pPr algn="ctr"/>
            <a:r>
              <a:rPr lang="en-US" b="1" i="1" dirty="0" smtClean="0">
                <a:solidFill>
                  <a:srgbClr val="663300"/>
                </a:solidFill>
              </a:rPr>
              <a:t>DELETE THIS SLIDE BEFORE FINALIZINGYOUR PRESENTATION</a:t>
            </a:r>
            <a:endParaRPr lang="en-US" b="1" i="1" dirty="0">
              <a:solidFill>
                <a:srgbClr val="6633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09600" y="2130425"/>
            <a:ext cx="7848600" cy="1470025"/>
          </a:xfrm>
        </p:spPr>
        <p:txBody>
          <a:bodyPr/>
          <a:lstStyle/>
          <a:p>
            <a:pPr eaLnBrk="1" hangingPunct="1"/>
            <a:r>
              <a:rPr lang="en-US" dirty="0" smtClean="0"/>
              <a:t>Investment Selection Review</a:t>
            </a:r>
            <a:br>
              <a:rPr lang="en-US" dirty="0" smtClean="0"/>
            </a:br>
            <a:r>
              <a:rPr lang="en-US" sz="2800" dirty="0" smtClean="0"/>
              <a:t>for</a:t>
            </a:r>
            <a:endParaRPr lang="en-US" dirty="0" smtClean="0"/>
          </a:p>
        </p:txBody>
      </p:sp>
      <p:sp>
        <p:nvSpPr>
          <p:cNvPr id="4099" name="Rectangle 3"/>
          <p:cNvSpPr>
            <a:spLocks noGrp="1" noChangeArrowheads="1"/>
          </p:cNvSpPr>
          <p:nvPr>
            <p:ph type="subTitle" idx="1"/>
          </p:nvPr>
        </p:nvSpPr>
        <p:spPr/>
        <p:txBody>
          <a:bodyPr/>
          <a:lstStyle/>
          <a:p>
            <a:pPr eaLnBrk="1" hangingPunct="1"/>
            <a:r>
              <a:rPr lang="en-US" i="1" dirty="0" smtClean="0">
                <a:solidFill>
                  <a:srgbClr val="663300"/>
                </a:solidFill>
              </a:rPr>
              <a:t>[insert project name]</a:t>
            </a:r>
          </a:p>
          <a:p>
            <a:pPr eaLnBrk="1" hangingPunct="1"/>
            <a:endParaRPr lang="en-US" dirty="0" smtClean="0"/>
          </a:p>
          <a:p>
            <a:pPr eaLnBrk="1" hangingPunct="1"/>
            <a:r>
              <a:rPr lang="en-US" i="1" dirty="0" smtClean="0">
                <a:solidFill>
                  <a:srgbClr val="663300"/>
                </a:solidFill>
              </a:rPr>
              <a:t>[date]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Footer)] - ISR</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6</a:t>
            </a:fld>
            <a:endParaRPr lang="en-US" dirty="0"/>
          </a:p>
        </p:txBody>
      </p:sp>
      <p:sp>
        <p:nvSpPr>
          <p:cNvPr id="6" name="Rectangle 5"/>
          <p:cNvSpPr txBox="1">
            <a:spLocks noChangeArrowheads="1"/>
          </p:cNvSpPr>
          <p:nvPr/>
        </p:nvSpPr>
        <p:spPr bwMode="auto">
          <a:xfrm>
            <a:off x="6096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smtClean="0">
                <a:ln>
                  <a:noFill/>
                </a:ln>
                <a:solidFill>
                  <a:schemeClr val="tx2"/>
                </a:solidFill>
                <a:effectLst/>
                <a:uLnTx/>
                <a:uFillTx/>
                <a:latin typeface="+mj-lt"/>
                <a:ea typeface="+mj-ea"/>
                <a:cs typeface="+mj-cs"/>
              </a:rPr>
              <a:t>Review Purpose</a:t>
            </a:r>
            <a:endParaRPr kumimoji="0" lang="en-US" sz="2400" b="0" i="0" u="none" strike="noStrike" kern="0" cap="none" spc="0" normalizeH="0" baseline="0" noProof="0" dirty="0" smtClean="0">
              <a:ln>
                <a:noFill/>
              </a:ln>
              <a:solidFill>
                <a:schemeClr val="tx2"/>
              </a:solidFill>
              <a:effectLst/>
              <a:uLnTx/>
              <a:uFillTx/>
              <a:latin typeface="+mj-lt"/>
              <a:ea typeface="+mj-ea"/>
              <a:cs typeface="+mj-cs"/>
            </a:endParaRPr>
          </a:p>
        </p:txBody>
      </p:sp>
      <p:sp>
        <p:nvSpPr>
          <p:cNvPr id="7" name="Content Placeholder 2"/>
          <p:cNvSpPr txBox="1">
            <a:spLocks/>
          </p:cNvSpPr>
          <p:nvPr/>
        </p:nvSpPr>
        <p:spPr bwMode="auto">
          <a:xfrm>
            <a:off x="457200" y="1752600"/>
            <a:ext cx="83820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77500" lnSpcReduction="20000"/>
          </a:bodyPr>
          <a:lstStyle/>
          <a:p>
            <a:pPr marL="800100" marR="0" lvl="0" indent="-457200" algn="l" defTabSz="914400" rtl="0" eaLnBrk="1" fontAlgn="base" latinLnBrk="0" hangingPunct="1">
              <a:lnSpc>
                <a:spcPct val="100000"/>
              </a:lnSpc>
              <a:spcBef>
                <a:spcPct val="20000"/>
              </a:spcBef>
              <a:spcAft>
                <a:spcPct val="0"/>
              </a:spcAft>
              <a:buClrTx/>
              <a:buSzTx/>
              <a:tabLst/>
              <a:defRPr/>
            </a:pPr>
            <a:r>
              <a:rPr kumimoji="0" lang="en-US" sz="2800" b="0" i="0" u="none" strike="noStrike" kern="0" cap="none" spc="0" normalizeH="0" baseline="0" noProof="0" dirty="0" smtClean="0">
                <a:ln>
                  <a:noFill/>
                </a:ln>
                <a:solidFill>
                  <a:schemeClr val="tx1"/>
                </a:solidFill>
                <a:effectLst/>
                <a:uLnTx/>
                <a:uFillTx/>
                <a:latin typeface="+mn-lt"/>
                <a:ea typeface="+mn-ea"/>
                <a:cs typeface="+mn-cs"/>
              </a:rPr>
              <a:t>ITIRB formally </a:t>
            </a:r>
            <a:r>
              <a:rPr lang="en-US" sz="2800" kern="0" dirty="0" smtClean="0">
                <a:latin typeface="+mn-lt"/>
              </a:rPr>
              <a:t>evaluates</a:t>
            </a:r>
            <a:r>
              <a:rPr kumimoji="0" lang="en-US" sz="2800" b="0" i="0" u="none" strike="noStrike" kern="0" cap="none" spc="0" normalizeH="0" baseline="0" noProof="0" dirty="0" smtClean="0">
                <a:ln>
                  <a:noFill/>
                </a:ln>
                <a:solidFill>
                  <a:schemeClr val="tx1"/>
                </a:solidFill>
                <a:effectLst/>
                <a:uLnTx/>
                <a:uFillTx/>
                <a:latin typeface="+mn-lt"/>
                <a:ea typeface="+mn-ea"/>
                <a:cs typeface="+mn-cs"/>
              </a:rPr>
              <a:t> the candidate project, </a:t>
            </a:r>
            <a:r>
              <a:rPr kumimoji="0" lang="en-US" sz="2800" b="0" i="1" u="none" strike="noStrike" kern="0" cap="none" spc="0" normalizeH="0" baseline="0" noProof="0" dirty="0" smtClean="0">
                <a:ln>
                  <a:noFill/>
                </a:ln>
                <a:solidFill>
                  <a:srgbClr val="663300"/>
                </a:solidFill>
                <a:effectLst/>
                <a:uLnTx/>
                <a:uFillTx/>
                <a:latin typeface="+mn-lt"/>
                <a:ea typeface="+mn-ea"/>
                <a:cs typeface="+mn-cs"/>
              </a:rPr>
              <a:t>[Insert Project Name]</a:t>
            </a:r>
            <a:r>
              <a:rPr kumimoji="0" lang="en-US" sz="2800" b="0" u="none" strike="noStrike" kern="0" cap="none" spc="0" normalizeH="0" baseline="0" noProof="0" dirty="0" smtClean="0">
                <a:ln>
                  <a:noFill/>
                </a:ln>
                <a:effectLst/>
                <a:uLnTx/>
                <a:uFillTx/>
                <a:latin typeface="+mn-lt"/>
                <a:ea typeface="+mn-ea"/>
                <a:cs typeface="+mn-cs"/>
              </a:rPr>
              <a:t>, to determine its soundness, viability, and worthiness of funding,</a:t>
            </a:r>
            <a:r>
              <a:rPr kumimoji="0" lang="en-US" sz="2800" b="0" u="none" strike="noStrike" kern="0" cap="none" spc="0" normalizeH="0" noProof="0" dirty="0" smtClean="0">
                <a:ln>
                  <a:noFill/>
                </a:ln>
                <a:effectLst/>
                <a:uLnTx/>
                <a:uFillTx/>
                <a:latin typeface="+mn-lt"/>
                <a:ea typeface="+mn-ea"/>
                <a:cs typeface="+mn-cs"/>
              </a:rPr>
              <a:t> support, and inclusion in the CMS IT investment portfolio.</a:t>
            </a:r>
          </a:p>
          <a:p>
            <a:pPr marL="800100" marR="0" lvl="0" indent="-457200" algn="l" defTabSz="914400" rtl="0" eaLnBrk="1" fontAlgn="base" latinLnBrk="0" hangingPunct="1">
              <a:lnSpc>
                <a:spcPct val="100000"/>
              </a:lnSpc>
              <a:spcBef>
                <a:spcPct val="20000"/>
              </a:spcBef>
              <a:spcAft>
                <a:spcPct val="0"/>
              </a:spcAft>
              <a:buClrTx/>
              <a:buSzTx/>
              <a:tabLst/>
              <a:defRPr/>
            </a:pPr>
            <a:endParaRPr kumimoji="0" lang="en-US" sz="2800" b="0" u="none" strike="noStrike" kern="0" cap="none" spc="0" normalizeH="0" noProof="0" dirty="0" smtClean="0">
              <a:ln>
                <a:noFill/>
              </a:ln>
              <a:effectLst/>
              <a:uLnTx/>
              <a:uFillTx/>
              <a:latin typeface="+mn-lt"/>
              <a:ea typeface="+mn-ea"/>
              <a:cs typeface="+mn-cs"/>
            </a:endParaRPr>
          </a:p>
          <a:p>
            <a:pPr marL="800100" marR="0" lvl="0" indent="-457200" algn="l" defTabSz="914400" rtl="0" eaLnBrk="1" fontAlgn="base" latinLnBrk="0" hangingPunct="1">
              <a:lnSpc>
                <a:spcPct val="100000"/>
              </a:lnSpc>
              <a:spcBef>
                <a:spcPct val="20000"/>
              </a:spcBef>
              <a:spcAft>
                <a:spcPct val="0"/>
              </a:spcAft>
              <a:buClrTx/>
              <a:buSzTx/>
              <a:tabLst/>
              <a:defRPr/>
            </a:pPr>
            <a:r>
              <a:rPr lang="en-US" sz="2800" i="0" kern="0" baseline="0" dirty="0" smtClean="0">
                <a:solidFill>
                  <a:schemeClr val="tx1"/>
                </a:solidFill>
                <a:latin typeface="+mn-lt"/>
              </a:rPr>
              <a:t>Possible</a:t>
            </a:r>
            <a:r>
              <a:rPr lang="en-US" sz="2800" i="0" kern="0" dirty="0" smtClean="0">
                <a:solidFill>
                  <a:schemeClr val="tx1"/>
                </a:solidFill>
                <a:latin typeface="+mn-lt"/>
              </a:rPr>
              <a:t> </a:t>
            </a:r>
            <a:r>
              <a:rPr lang="en-US" sz="2800" i="0" kern="0" baseline="0" dirty="0" smtClean="0">
                <a:solidFill>
                  <a:schemeClr val="tx1"/>
                </a:solidFill>
                <a:latin typeface="+mn-lt"/>
              </a:rPr>
              <a:t>outcomes are investment/project</a:t>
            </a:r>
          </a:p>
          <a:p>
            <a:pPr marL="800100" lvl="1" indent="-342900" eaLnBrk="0" hangingPunct="0">
              <a:spcBef>
                <a:spcPct val="20000"/>
              </a:spcBef>
              <a:buFont typeface="Wingdings 2" pitchFamily="18" charset="2"/>
              <a:buChar char="²"/>
              <a:defRPr/>
            </a:pPr>
            <a:r>
              <a:rPr lang="en-US" sz="2600" dirty="0" smtClean="0">
                <a:latin typeface="+mn-lt"/>
              </a:rPr>
              <a:t>Approval to proceed into planning phase based on preliminary cost, schedule, and technical baselines</a:t>
            </a:r>
          </a:p>
          <a:p>
            <a:pPr marL="800100" lvl="1" indent="-342900" eaLnBrk="0" hangingPunct="0">
              <a:spcBef>
                <a:spcPct val="20000"/>
              </a:spcBef>
              <a:buFont typeface="Wingdings 2" pitchFamily="18" charset="2"/>
              <a:buChar char="²"/>
              <a:defRPr/>
            </a:pPr>
            <a:r>
              <a:rPr lang="en-US" sz="2600" dirty="0" smtClean="0">
                <a:latin typeface="+mn-lt"/>
              </a:rPr>
              <a:t>Deferral – approved but on hold pending funds</a:t>
            </a:r>
            <a:endParaRPr lang="en-US" sz="2600" i="1" dirty="0" smtClean="0">
              <a:solidFill>
                <a:srgbClr val="663300"/>
              </a:solidFill>
              <a:latin typeface="+mn-lt"/>
            </a:endParaRPr>
          </a:p>
          <a:p>
            <a:pPr marL="800100" lvl="1" indent="-342900" eaLnBrk="0" hangingPunct="0">
              <a:spcBef>
                <a:spcPct val="20000"/>
              </a:spcBef>
              <a:buFont typeface="Wingdings 2" pitchFamily="18" charset="2"/>
              <a:buChar char="²"/>
              <a:defRPr/>
            </a:pPr>
            <a:r>
              <a:rPr lang="en-US" sz="2600" dirty="0" smtClean="0">
                <a:latin typeface="+mn-lt"/>
              </a:rPr>
              <a:t>Needs rework – more information is needed to make an informed decision</a:t>
            </a:r>
            <a:endParaRPr lang="en-US" sz="2600" i="1" dirty="0" smtClean="0">
              <a:solidFill>
                <a:srgbClr val="663300"/>
              </a:solidFill>
              <a:latin typeface="+mn-lt"/>
            </a:endParaRPr>
          </a:p>
          <a:p>
            <a:pPr marL="800100" lvl="1" indent="-342900" eaLnBrk="0" hangingPunct="0">
              <a:spcBef>
                <a:spcPct val="20000"/>
              </a:spcBef>
              <a:buFont typeface="Wingdings 2" pitchFamily="18" charset="2"/>
              <a:buChar char="²"/>
              <a:defRPr/>
            </a:pPr>
            <a:r>
              <a:rPr lang="en-US" sz="2600" dirty="0" smtClean="0">
                <a:latin typeface="+mn-lt"/>
              </a:rPr>
              <a:t>Denial (cancellation or </a:t>
            </a:r>
            <a:r>
              <a:rPr lang="en-US" sz="2600" dirty="0" err="1" smtClean="0">
                <a:latin typeface="+mn-lt"/>
              </a:rPr>
              <a:t>rescope</a:t>
            </a:r>
            <a:r>
              <a:rPr lang="en-US" sz="2600" dirty="0" smtClean="0">
                <a:latin typeface="+mn-lt"/>
              </a:rPr>
              <a:t>) – one or more project metrics (technical, cost, schedule, or risk) indicate failure or project’s relevance to the portfolio is no longer sufficient to justify continuing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ILC Context</a:t>
            </a:r>
            <a:endParaRPr lang="en-US" dirty="0"/>
          </a:p>
        </p:txBody>
      </p:sp>
      <p:sp>
        <p:nvSpPr>
          <p:cNvPr id="3" name="Content Placeholder 2"/>
          <p:cNvSpPr>
            <a:spLocks noGrp="1"/>
          </p:cNvSpPr>
          <p:nvPr>
            <p:ph idx="1"/>
          </p:nvPr>
        </p:nvSpPr>
        <p:spPr/>
        <p:txBody>
          <a:bodyPr>
            <a:normAutofit fontScale="47500" lnSpcReduction="20000"/>
          </a:bodyPr>
          <a:lstStyle/>
          <a:p>
            <a:pPr>
              <a:buNone/>
            </a:pPr>
            <a:r>
              <a:rPr lang="en-US" dirty="0" smtClean="0"/>
              <a:t>Investment Selection Review is a project’s first Governance Review and its second Stage Gate Review.  It occurs after the Concept Phase and before the Planning Phase</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r>
              <a:rPr lang="en-US" i="1" dirty="0" smtClean="0">
                <a:solidFill>
                  <a:srgbClr val="663300"/>
                </a:solidFill>
              </a:rPr>
              <a:t>[Delete </a:t>
            </a:r>
            <a:r>
              <a:rPr lang="en-US" i="1" smtClean="0">
                <a:solidFill>
                  <a:srgbClr val="663300"/>
                </a:solidFill>
              </a:rPr>
              <a:t>this note - Select </a:t>
            </a:r>
            <a:r>
              <a:rPr lang="en-US" i="1" dirty="0" smtClean="0">
                <a:solidFill>
                  <a:srgbClr val="663300"/>
                </a:solidFill>
              </a:rPr>
              <a:t>‘Used’ or ‘Not used’ from Table 2 of Project Process Agreement. Replace all ‘???’ with dates or ‘N/A’ if Not used. Definitions of Preliminary, Draft, and Baseline are included on the notes page.]</a:t>
            </a:r>
            <a:endParaRPr lang="en-US" dirty="0" smtClean="0"/>
          </a:p>
          <a:p>
            <a:pPr>
              <a:buNone/>
            </a:pPr>
            <a:r>
              <a:rPr lang="en-US" dirty="0" smtClean="0"/>
              <a:t>See </a:t>
            </a:r>
            <a:r>
              <a:rPr lang="en-US" dirty="0" smtClean="0">
                <a:hlinkClick r:id="rId3"/>
              </a:rPr>
              <a:t>ILC Framework </a:t>
            </a:r>
            <a:r>
              <a:rPr lang="en-US" dirty="0" smtClean="0"/>
              <a:t>Graphic</a:t>
            </a:r>
            <a:endParaRPr lang="en-US" dirty="0"/>
          </a:p>
        </p:txBody>
      </p:sp>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Footer)] - ISR</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7</a:t>
            </a:fld>
            <a:endParaRPr lang="en-US" dirty="0"/>
          </a:p>
        </p:txBody>
      </p:sp>
      <p:graphicFrame>
        <p:nvGraphicFramePr>
          <p:cNvPr id="6" name="Table 5"/>
          <p:cNvGraphicFramePr>
            <a:graphicFrameLocks noGrp="1"/>
          </p:cNvGraphicFramePr>
          <p:nvPr/>
        </p:nvGraphicFramePr>
        <p:xfrm>
          <a:off x="381001" y="2362200"/>
          <a:ext cx="8458199" cy="2560320"/>
        </p:xfrm>
        <a:graphic>
          <a:graphicData uri="http://schemas.openxmlformats.org/drawingml/2006/table">
            <a:tbl>
              <a:tblPr firstRow="1" bandRow="1">
                <a:tableStyleId>{21E4AEA4-8DFA-4A89-87EB-49C32662AFE0}</a:tableStyleId>
              </a:tblPr>
              <a:tblGrid>
                <a:gridCol w="3980330"/>
                <a:gridCol w="1658470"/>
                <a:gridCol w="1409700"/>
                <a:gridCol w="1409699"/>
              </a:tblGrid>
              <a:tr h="304800">
                <a:tc>
                  <a:txBody>
                    <a:bodyPr/>
                    <a:lstStyle/>
                    <a:p>
                      <a:pPr algn="ctr"/>
                      <a:r>
                        <a:rPr lang="en-US" sz="1050" dirty="0" smtClean="0"/>
                        <a:t>Required Artifacts</a:t>
                      </a:r>
                      <a:endParaRPr lang="en-US" sz="1050" dirty="0"/>
                    </a:p>
                  </a:txBody>
                  <a:tcPr/>
                </a:tc>
                <a:tc>
                  <a:txBody>
                    <a:bodyPr/>
                    <a:lstStyle/>
                    <a:p>
                      <a:pPr algn="ctr"/>
                      <a:r>
                        <a:rPr lang="en-US" sz="1050" dirty="0" smtClean="0"/>
                        <a:t>PPA Deliverables</a:t>
                      </a:r>
                      <a:endParaRPr lang="en-US" sz="1050" dirty="0"/>
                    </a:p>
                  </a:txBody>
                  <a:tcPr/>
                </a:tc>
                <a:tc>
                  <a:txBody>
                    <a:bodyPr/>
                    <a:lstStyle/>
                    <a:p>
                      <a:pPr algn="ctr"/>
                      <a:r>
                        <a:rPr lang="en-US" sz="1050" dirty="0" smtClean="0"/>
                        <a:t>Review Date</a:t>
                      </a:r>
                      <a:endParaRPr lang="en-US" sz="1050" dirty="0"/>
                    </a:p>
                  </a:txBody>
                  <a:tcPr/>
                </a:tc>
                <a:tc>
                  <a:txBody>
                    <a:bodyPr/>
                    <a:lstStyle/>
                    <a:p>
                      <a:pPr algn="ctr"/>
                      <a:r>
                        <a:rPr lang="en-US" sz="1050" dirty="0" smtClean="0"/>
                        <a:t>Approval Date</a:t>
                      </a:r>
                      <a:endParaRPr lang="en-US" sz="1050" dirty="0"/>
                    </a:p>
                  </a:txBody>
                  <a:tcPr/>
                </a:tc>
              </a:tr>
              <a:tr h="1524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t>Baseline Project Process Agreement</a:t>
                      </a:r>
                    </a:p>
                  </a:txBody>
                  <a:tcPr/>
                </a:tc>
                <a:tc>
                  <a:txBody>
                    <a:bodyPr/>
                    <a:lstStyle/>
                    <a:p>
                      <a:pPr algn="ctr"/>
                      <a:r>
                        <a:rPr lang="en-US" sz="1000" i="1" dirty="0" smtClean="0">
                          <a:solidFill>
                            <a:srgbClr val="663300"/>
                          </a:solidFill>
                        </a:rPr>
                        <a:t>[Used or Not used]</a:t>
                      </a:r>
                      <a:endParaRPr lang="en-US" sz="1000" i="1" dirty="0">
                        <a:solidFill>
                          <a:srgbClr val="663300"/>
                        </a:solidFill>
                      </a:endParaRPr>
                    </a:p>
                  </a:txBody>
                  <a:tcPr/>
                </a:tc>
                <a:tc>
                  <a:txBody>
                    <a:bodyPr/>
                    <a:lstStyle/>
                    <a:p>
                      <a:pPr algn="ctr"/>
                      <a:r>
                        <a:rPr lang="en-US" sz="1000" i="1" smtClean="0">
                          <a:solidFill>
                            <a:srgbClr val="663300"/>
                          </a:solidFill>
                        </a:rPr>
                        <a:t>???</a:t>
                      </a:r>
                      <a:endParaRPr lang="en-US" sz="1000" i="1" dirty="0">
                        <a:solidFill>
                          <a:srgbClr val="6633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i="1" dirty="0" smtClean="0">
                          <a:solidFill>
                            <a:srgbClr val="663300"/>
                          </a:solidFill>
                        </a:rPr>
                        <a:t>???</a:t>
                      </a:r>
                    </a:p>
                  </a:txBody>
                  <a:tcPr/>
                </a:tc>
              </a:tr>
              <a:tr h="152400">
                <a:tc>
                  <a:txBody>
                    <a:bodyPr/>
                    <a:lstStyle/>
                    <a:p>
                      <a:r>
                        <a:rPr lang="en-US" sz="1000" dirty="0" smtClean="0"/>
                        <a:t>Baseline Business Case</a:t>
                      </a:r>
                      <a:endParaRPr lang="en-US" sz="1000" dirty="0"/>
                    </a:p>
                  </a:txBody>
                  <a:tcPr/>
                </a:tc>
                <a:tc>
                  <a:txBody>
                    <a:bodyPr/>
                    <a:lstStyle/>
                    <a:p>
                      <a:pPr algn="ctr"/>
                      <a:r>
                        <a:rPr lang="en-US" sz="1000" i="1" dirty="0" smtClean="0">
                          <a:solidFill>
                            <a:srgbClr val="663300"/>
                          </a:solidFill>
                        </a:rPr>
                        <a:t>[Used or Not used]</a:t>
                      </a:r>
                      <a:endParaRPr lang="en-US" sz="1000" i="1" dirty="0">
                        <a:solidFill>
                          <a:srgbClr val="663300"/>
                        </a:solidFill>
                      </a:endParaRPr>
                    </a:p>
                  </a:txBody>
                  <a:tcPr/>
                </a:tc>
                <a:tc>
                  <a:txBody>
                    <a:bodyPr/>
                    <a:lstStyle/>
                    <a:p>
                      <a:pPr algn="ctr"/>
                      <a:r>
                        <a:rPr lang="en-US" sz="1000" i="1" smtClean="0">
                          <a:solidFill>
                            <a:srgbClr val="663300"/>
                          </a:solidFill>
                        </a:rPr>
                        <a:t>???</a:t>
                      </a:r>
                      <a:endParaRPr lang="en-US" sz="1000" i="1" dirty="0">
                        <a:solidFill>
                          <a:srgbClr val="6633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i="1" dirty="0" smtClean="0">
                          <a:solidFill>
                            <a:srgbClr val="663300"/>
                          </a:solidFill>
                        </a:rPr>
                        <a:t>???</a:t>
                      </a:r>
                    </a:p>
                  </a:txBody>
                  <a:tcPr/>
                </a:tc>
              </a:tr>
              <a:tr h="2286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t>Baseline High</a:t>
                      </a:r>
                      <a:r>
                        <a:rPr lang="en-US" sz="1000" baseline="0" dirty="0" smtClean="0"/>
                        <a:t> Level Technical Design</a:t>
                      </a:r>
                      <a:endParaRPr lang="en-US" sz="1000" dirty="0" smtClean="0"/>
                    </a:p>
                  </a:txBody>
                  <a:tcPr/>
                </a:tc>
                <a:tc>
                  <a:txBody>
                    <a:bodyPr/>
                    <a:lstStyle/>
                    <a:p>
                      <a:pPr algn="ctr"/>
                      <a:r>
                        <a:rPr lang="en-US" sz="1000" i="1" dirty="0" smtClean="0">
                          <a:solidFill>
                            <a:srgbClr val="663300"/>
                          </a:solidFill>
                        </a:rPr>
                        <a:t>[Used or Not used]</a:t>
                      </a:r>
                      <a:endParaRPr lang="en-US" sz="1000" i="1" dirty="0">
                        <a:solidFill>
                          <a:srgbClr val="663300"/>
                        </a:solidFill>
                      </a:endParaRPr>
                    </a:p>
                  </a:txBody>
                  <a:tcPr/>
                </a:tc>
                <a:tc>
                  <a:txBody>
                    <a:bodyPr/>
                    <a:lstStyle/>
                    <a:p>
                      <a:pPr algn="ctr"/>
                      <a:r>
                        <a:rPr lang="en-US" sz="1000" i="1" smtClean="0">
                          <a:solidFill>
                            <a:srgbClr val="663300"/>
                          </a:solidFill>
                        </a:rPr>
                        <a:t>???</a:t>
                      </a:r>
                      <a:endParaRPr lang="en-US" sz="1000" i="1" dirty="0">
                        <a:solidFill>
                          <a:srgbClr val="663300"/>
                        </a:solidFill>
                      </a:endParaRPr>
                    </a:p>
                  </a:txBody>
                  <a:tcPr/>
                </a:tc>
                <a:tc>
                  <a:txBody>
                    <a:bodyPr/>
                    <a:lstStyle/>
                    <a:p>
                      <a:pPr algn="ctr"/>
                      <a:r>
                        <a:rPr lang="en-US" sz="1000" i="1" dirty="0" smtClean="0">
                          <a:solidFill>
                            <a:srgbClr val="663300"/>
                          </a:solidFill>
                        </a:rPr>
                        <a:t>???</a:t>
                      </a:r>
                      <a:endParaRPr lang="en-US" sz="1000" i="1" dirty="0">
                        <a:solidFill>
                          <a:srgbClr val="663300"/>
                        </a:solidFill>
                      </a:endParaRPr>
                    </a:p>
                  </a:txBody>
                  <a:tcPr/>
                </a:tc>
              </a:tr>
              <a:tr h="2286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t>Baseline Privacy Impact Assessment</a:t>
                      </a:r>
                    </a:p>
                  </a:txBody>
                  <a:tcPr/>
                </a:tc>
                <a:tc>
                  <a:txBody>
                    <a:bodyPr/>
                    <a:lstStyle/>
                    <a:p>
                      <a:pPr algn="ctr"/>
                      <a:r>
                        <a:rPr lang="en-US" sz="1000" i="1" dirty="0" smtClean="0">
                          <a:solidFill>
                            <a:srgbClr val="663300"/>
                          </a:solidFill>
                        </a:rPr>
                        <a:t>[Used or Not used]</a:t>
                      </a:r>
                      <a:endParaRPr lang="en-US" sz="1000" i="1" dirty="0">
                        <a:solidFill>
                          <a:srgbClr val="663300"/>
                        </a:solidFill>
                      </a:endParaRPr>
                    </a:p>
                  </a:txBody>
                  <a:tcPr/>
                </a:tc>
                <a:tc>
                  <a:txBody>
                    <a:bodyPr/>
                    <a:lstStyle/>
                    <a:p>
                      <a:pPr algn="ctr"/>
                      <a:r>
                        <a:rPr lang="en-US" sz="1000" i="1" smtClean="0">
                          <a:solidFill>
                            <a:srgbClr val="663300"/>
                          </a:solidFill>
                        </a:rPr>
                        <a:t>???</a:t>
                      </a:r>
                      <a:endParaRPr lang="en-US" sz="1000" i="1" dirty="0">
                        <a:solidFill>
                          <a:srgbClr val="663300"/>
                        </a:solidFill>
                      </a:endParaRPr>
                    </a:p>
                  </a:txBody>
                  <a:tcPr/>
                </a:tc>
                <a:tc>
                  <a:txBody>
                    <a:bodyPr/>
                    <a:lstStyle/>
                    <a:p>
                      <a:pPr algn="ctr"/>
                      <a:r>
                        <a:rPr lang="en-US" sz="1000" i="1" dirty="0" smtClean="0">
                          <a:solidFill>
                            <a:srgbClr val="663300"/>
                          </a:solidFill>
                        </a:rPr>
                        <a:t>???</a:t>
                      </a:r>
                      <a:endParaRPr lang="en-US" sz="1000" i="1" dirty="0">
                        <a:solidFill>
                          <a:srgbClr val="663300"/>
                        </a:solidFill>
                      </a:endParaRPr>
                    </a:p>
                  </a:txBody>
                  <a:tcPr/>
                </a:tc>
              </a:tr>
              <a:tr h="167640">
                <a:tc>
                  <a:txBody>
                    <a:bodyPr/>
                    <a:lstStyle/>
                    <a:p>
                      <a:r>
                        <a:rPr lang="en-US" sz="1000" dirty="0" smtClean="0"/>
                        <a:t>Baseline Project Charter</a:t>
                      </a:r>
                      <a:endParaRPr lang="en-US" sz="1000" dirty="0"/>
                    </a:p>
                  </a:txBody>
                  <a:tcPr/>
                </a:tc>
                <a:tc>
                  <a:txBody>
                    <a:bodyPr/>
                    <a:lstStyle/>
                    <a:p>
                      <a:pPr algn="ctr"/>
                      <a:r>
                        <a:rPr lang="en-US" sz="1000" i="1" smtClean="0">
                          <a:solidFill>
                            <a:srgbClr val="663300"/>
                          </a:solidFill>
                        </a:rPr>
                        <a:t>[Used or Not used]</a:t>
                      </a:r>
                      <a:endParaRPr lang="en-US" sz="1000" i="1" dirty="0">
                        <a:solidFill>
                          <a:srgbClr val="663300"/>
                        </a:solidFill>
                      </a:endParaRPr>
                    </a:p>
                  </a:txBody>
                  <a:tcPr/>
                </a:tc>
                <a:tc>
                  <a:txBody>
                    <a:bodyPr/>
                    <a:lstStyle/>
                    <a:p>
                      <a:pPr algn="ctr"/>
                      <a:r>
                        <a:rPr lang="en-US" sz="1000" i="1" dirty="0" smtClean="0">
                          <a:solidFill>
                            <a:srgbClr val="663300"/>
                          </a:solidFill>
                        </a:rPr>
                        <a:t>???</a:t>
                      </a:r>
                      <a:endParaRPr lang="en-US" sz="1000" i="1" dirty="0">
                        <a:solidFill>
                          <a:srgbClr val="663300"/>
                        </a:solidFill>
                      </a:endParaRPr>
                    </a:p>
                  </a:txBody>
                  <a:tcPr/>
                </a:tc>
                <a:tc>
                  <a:txBody>
                    <a:bodyPr/>
                    <a:lstStyle/>
                    <a:p>
                      <a:pPr algn="ctr"/>
                      <a:r>
                        <a:rPr lang="en-US" sz="1000" i="1" dirty="0" smtClean="0">
                          <a:solidFill>
                            <a:srgbClr val="663300"/>
                          </a:solidFill>
                        </a:rPr>
                        <a:t>???</a:t>
                      </a:r>
                      <a:endParaRPr lang="en-US" sz="1000" i="1" dirty="0">
                        <a:solidFill>
                          <a:srgbClr val="663300"/>
                        </a:solidFill>
                      </a:endParaRPr>
                    </a:p>
                  </a:txBody>
                  <a:tcPr/>
                </a:tc>
              </a:tr>
              <a:tr h="1219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t>Draft Business Process Model</a:t>
                      </a:r>
                    </a:p>
                  </a:txBody>
                  <a:tcPr/>
                </a:tc>
                <a:tc>
                  <a:txBody>
                    <a:bodyPr/>
                    <a:lstStyle/>
                    <a:p>
                      <a:pPr algn="ctr"/>
                      <a:r>
                        <a:rPr lang="en-US" sz="1000" i="1" dirty="0" smtClean="0">
                          <a:solidFill>
                            <a:srgbClr val="663300"/>
                          </a:solidFill>
                        </a:rPr>
                        <a:t>[Used or Not used]</a:t>
                      </a:r>
                      <a:endParaRPr lang="en-US" sz="1000" i="1" dirty="0">
                        <a:solidFill>
                          <a:srgbClr val="663300"/>
                        </a:solidFill>
                      </a:endParaRPr>
                    </a:p>
                  </a:txBody>
                  <a:tcPr/>
                </a:tc>
                <a:tc>
                  <a:txBody>
                    <a:bodyPr/>
                    <a:lstStyle/>
                    <a:p>
                      <a:pPr algn="ctr"/>
                      <a:r>
                        <a:rPr lang="en-US" sz="1000" i="1" dirty="0" smtClean="0">
                          <a:solidFill>
                            <a:srgbClr val="663300"/>
                          </a:solidFill>
                        </a:rPr>
                        <a:t>???</a:t>
                      </a:r>
                      <a:endParaRPr lang="en-US" sz="1000" i="1" dirty="0">
                        <a:solidFill>
                          <a:srgbClr val="663300"/>
                        </a:solidFill>
                      </a:endParaRPr>
                    </a:p>
                  </a:txBody>
                  <a:tcPr/>
                </a:tc>
                <a:tc>
                  <a:txBody>
                    <a:bodyPr/>
                    <a:lstStyle/>
                    <a:p>
                      <a:pPr algn="ctr"/>
                      <a:r>
                        <a:rPr lang="en-US" sz="1000" i="0" dirty="0" smtClean="0">
                          <a:solidFill>
                            <a:schemeClr val="tx1"/>
                          </a:solidFill>
                        </a:rPr>
                        <a:t>N/A</a:t>
                      </a:r>
                      <a:endParaRPr lang="en-US" sz="1000" i="0" dirty="0">
                        <a:solidFill>
                          <a:schemeClr val="tx1"/>
                        </a:solidFill>
                      </a:endParaRPr>
                    </a:p>
                  </a:txBody>
                  <a:tcPr/>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t>Preliminary Requirements Document</a:t>
                      </a:r>
                    </a:p>
                  </a:txBody>
                  <a:tcPr/>
                </a:tc>
                <a:tc>
                  <a:txBody>
                    <a:bodyPr/>
                    <a:lstStyle/>
                    <a:p>
                      <a:pPr algn="ctr"/>
                      <a:r>
                        <a:rPr lang="en-US" sz="1000" i="1" dirty="0" smtClean="0">
                          <a:solidFill>
                            <a:srgbClr val="663300"/>
                          </a:solidFill>
                        </a:rPr>
                        <a:t>[Used or Not used]</a:t>
                      </a:r>
                      <a:endParaRPr lang="en-US" sz="1000" i="1" dirty="0">
                        <a:solidFill>
                          <a:srgbClr val="663300"/>
                        </a:solidFill>
                      </a:endParaRPr>
                    </a:p>
                  </a:txBody>
                  <a:tcPr/>
                </a:tc>
                <a:tc>
                  <a:txBody>
                    <a:bodyPr/>
                    <a:lstStyle/>
                    <a:p>
                      <a:pPr algn="ctr"/>
                      <a:r>
                        <a:rPr lang="en-US" sz="1000" i="1" dirty="0" smtClean="0">
                          <a:solidFill>
                            <a:srgbClr val="663300"/>
                          </a:solidFill>
                        </a:rPr>
                        <a:t>???</a:t>
                      </a:r>
                      <a:endParaRPr lang="en-US" sz="1000" i="1" dirty="0">
                        <a:solidFill>
                          <a:srgbClr val="663300"/>
                        </a:solidFill>
                      </a:endParaRPr>
                    </a:p>
                  </a:txBody>
                  <a:tcPr/>
                </a:tc>
                <a:tc>
                  <a:txBody>
                    <a:bodyPr/>
                    <a:lstStyle/>
                    <a:p>
                      <a:pPr algn="ctr"/>
                      <a:r>
                        <a:rPr lang="en-US" sz="1000" i="0" dirty="0" smtClean="0">
                          <a:solidFill>
                            <a:schemeClr val="tx1"/>
                          </a:solidFill>
                        </a:rPr>
                        <a:t>N/A</a:t>
                      </a:r>
                      <a:endParaRPr lang="en-US" sz="1000" i="0" dirty="0">
                        <a:solidFill>
                          <a:schemeClr val="tx1"/>
                        </a:solidFill>
                      </a:endParaRPr>
                    </a:p>
                  </a:txBody>
                  <a:tcPr/>
                </a:tc>
              </a:tr>
              <a:tr h="243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t>Preliminary Section 508 Assessment</a:t>
                      </a:r>
                    </a:p>
                  </a:txBody>
                  <a:tcPr/>
                </a:tc>
                <a:tc>
                  <a:txBody>
                    <a:bodyPr/>
                    <a:lstStyle/>
                    <a:p>
                      <a:pPr algn="ctr"/>
                      <a:r>
                        <a:rPr lang="en-US" sz="1000" i="1" dirty="0" smtClean="0">
                          <a:solidFill>
                            <a:srgbClr val="663300"/>
                          </a:solidFill>
                        </a:rPr>
                        <a:t>[Used or Not used]</a:t>
                      </a:r>
                      <a:endParaRPr lang="en-US" sz="1000" i="1" dirty="0">
                        <a:solidFill>
                          <a:srgbClr val="663300"/>
                        </a:solidFill>
                      </a:endParaRPr>
                    </a:p>
                  </a:txBody>
                  <a:tcPr/>
                </a:tc>
                <a:tc>
                  <a:txBody>
                    <a:bodyPr/>
                    <a:lstStyle/>
                    <a:p>
                      <a:pPr algn="ctr"/>
                      <a:r>
                        <a:rPr lang="en-US" sz="1000" i="1" dirty="0" smtClean="0">
                          <a:solidFill>
                            <a:srgbClr val="663300"/>
                          </a:solidFill>
                        </a:rPr>
                        <a:t>???</a:t>
                      </a:r>
                      <a:endParaRPr lang="en-US" sz="1000" i="1" dirty="0">
                        <a:solidFill>
                          <a:srgbClr val="663300"/>
                        </a:solidFill>
                      </a:endParaRPr>
                    </a:p>
                  </a:txBody>
                  <a:tcPr/>
                </a:tc>
                <a:tc>
                  <a:txBody>
                    <a:bodyPr/>
                    <a:lstStyle/>
                    <a:p>
                      <a:pPr algn="ctr"/>
                      <a:r>
                        <a:rPr lang="en-US" sz="1000" i="0" dirty="0" smtClean="0">
                          <a:solidFill>
                            <a:schemeClr val="tx1"/>
                          </a:solidFill>
                        </a:rPr>
                        <a:t>N/A</a:t>
                      </a:r>
                      <a:endParaRPr lang="en-US" sz="1000" i="0" dirty="0">
                        <a:solidFill>
                          <a:schemeClr val="tx1"/>
                        </a:solidFill>
                      </a:endParaRPr>
                    </a:p>
                  </a:txBody>
                  <a:tcPr/>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t>Preliminary Information Security Risk Assessment</a:t>
                      </a:r>
                    </a:p>
                  </a:txBody>
                  <a:tcPr/>
                </a:tc>
                <a:tc>
                  <a:txBody>
                    <a:bodyPr/>
                    <a:lstStyle/>
                    <a:p>
                      <a:pPr algn="ctr"/>
                      <a:r>
                        <a:rPr lang="en-US" sz="1000" i="1" dirty="0" smtClean="0">
                          <a:solidFill>
                            <a:srgbClr val="663300"/>
                          </a:solidFill>
                        </a:rPr>
                        <a:t>[Used or Not used]</a:t>
                      </a:r>
                      <a:endParaRPr lang="en-US" sz="1000" i="1" dirty="0">
                        <a:solidFill>
                          <a:srgbClr val="663300"/>
                        </a:solidFill>
                      </a:endParaRPr>
                    </a:p>
                  </a:txBody>
                  <a:tcPr/>
                </a:tc>
                <a:tc>
                  <a:txBody>
                    <a:bodyPr/>
                    <a:lstStyle/>
                    <a:p>
                      <a:pPr algn="ctr"/>
                      <a:r>
                        <a:rPr lang="en-US" sz="1000" i="1" dirty="0" smtClean="0">
                          <a:solidFill>
                            <a:srgbClr val="663300"/>
                          </a:solidFill>
                        </a:rPr>
                        <a:t>???</a:t>
                      </a:r>
                      <a:endParaRPr lang="en-US" sz="1000" i="1" dirty="0">
                        <a:solidFill>
                          <a:srgbClr val="663300"/>
                        </a:solidFill>
                      </a:endParaRPr>
                    </a:p>
                  </a:txBody>
                  <a:tcPr/>
                </a:tc>
                <a:tc>
                  <a:txBody>
                    <a:bodyPr/>
                    <a:lstStyle/>
                    <a:p>
                      <a:pPr algn="ctr"/>
                      <a:r>
                        <a:rPr lang="en-US" sz="1000" i="0" dirty="0" smtClean="0">
                          <a:solidFill>
                            <a:schemeClr val="tx1"/>
                          </a:solidFill>
                        </a:rPr>
                        <a:t>N/A</a:t>
                      </a:r>
                      <a:endParaRPr lang="en-US" sz="1000" i="0" dirty="0">
                        <a:solidFill>
                          <a:schemeClr val="tx1"/>
                        </a:solidFill>
                      </a:endParaRPr>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ISR Key Participants</a:t>
            </a:r>
            <a:endParaRPr lang="en-US" dirty="0"/>
          </a:p>
        </p:txBody>
      </p:sp>
      <p:sp>
        <p:nvSpPr>
          <p:cNvPr id="3" name="Content Placeholder 2"/>
          <p:cNvSpPr>
            <a:spLocks noGrp="1"/>
          </p:cNvSpPr>
          <p:nvPr>
            <p:ph idx="1"/>
          </p:nvPr>
        </p:nvSpPr>
        <p:spPr>
          <a:xfrm>
            <a:off x="457200" y="1524000"/>
            <a:ext cx="8229600" cy="4876800"/>
          </a:xfrm>
        </p:spPr>
        <p:txBody>
          <a:bodyPr>
            <a:normAutofit fontScale="47500" lnSpcReduction="20000"/>
          </a:bodyPr>
          <a:lstStyle/>
          <a:p>
            <a:pPr indent="0" algn="ctr" eaLnBrk="1" hangingPunct="1">
              <a:buNone/>
              <a:defRPr/>
            </a:pPr>
            <a:r>
              <a:rPr lang="en-US" sz="6500" dirty="0" smtClean="0"/>
              <a:t>Stakeholders</a:t>
            </a: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r>
              <a:rPr lang="en-US" i="1" dirty="0" smtClean="0">
                <a:solidFill>
                  <a:srgbClr val="663300"/>
                </a:solidFill>
              </a:rPr>
              <a:t> </a:t>
            </a:r>
          </a:p>
          <a:p>
            <a:pPr indent="0" eaLnBrk="1" hangingPunct="1">
              <a:buNone/>
              <a:defRPr/>
            </a:pPr>
            <a:endParaRPr lang="en-US" i="1" dirty="0" smtClean="0">
              <a:solidFill>
                <a:srgbClr val="663300"/>
              </a:solidFill>
            </a:endParaRPr>
          </a:p>
          <a:p>
            <a:pPr indent="0" eaLnBrk="1" hangingPunct="1">
              <a:buNone/>
              <a:defRPr/>
            </a:pPr>
            <a:r>
              <a:rPr lang="en-US" i="1" dirty="0" smtClean="0">
                <a:solidFill>
                  <a:srgbClr val="663300"/>
                </a:solidFill>
              </a:rPr>
              <a:t>[Delete this note after completing the table. Identify the individuals consulted during the concept phase indicating their role and organization. These are the individuals representing the areas being evaluated against the baselines. Roles are defined in the Project Charter with additional information provided in the notes section.]</a:t>
            </a:r>
            <a:endParaRPr lang="en-US" dirty="0" smtClean="0">
              <a:solidFill>
                <a:srgbClr val="663300"/>
              </a:solidFill>
            </a:endParaRPr>
          </a:p>
          <a:p>
            <a:endParaRPr lang="en-US" dirty="0"/>
          </a:p>
        </p:txBody>
      </p:sp>
      <p:sp>
        <p:nvSpPr>
          <p:cNvPr id="4" name="Footer Placeholder 3"/>
          <p:cNvSpPr>
            <a:spLocks noGrp="1"/>
          </p:cNvSpPr>
          <p:nvPr>
            <p:ph type="ftr" sz="quarter" idx="11"/>
          </p:nvPr>
        </p:nvSpPr>
        <p:spPr/>
        <p:txBody>
          <a:bodyPr/>
          <a:lstStyle/>
          <a:p>
            <a:pPr>
              <a:defRPr/>
            </a:pPr>
            <a:r>
              <a:rPr lang="en-US" i="1" smtClean="0">
                <a:solidFill>
                  <a:srgbClr val="663300"/>
                </a:solidFill>
              </a:rPr>
              <a:t>[Project Name (in Footer)] - ISR</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8</a:t>
            </a:fld>
            <a:endParaRPr lang="en-US" dirty="0"/>
          </a:p>
        </p:txBody>
      </p:sp>
      <p:graphicFrame>
        <p:nvGraphicFramePr>
          <p:cNvPr id="6" name="Table 5"/>
          <p:cNvGraphicFramePr>
            <a:graphicFrameLocks noGrp="1"/>
          </p:cNvGraphicFramePr>
          <p:nvPr/>
        </p:nvGraphicFramePr>
        <p:xfrm>
          <a:off x="381000" y="2057400"/>
          <a:ext cx="8381999" cy="3084253"/>
        </p:xfrm>
        <a:graphic>
          <a:graphicData uri="http://schemas.openxmlformats.org/drawingml/2006/table">
            <a:tbl>
              <a:tblPr firstRow="1" bandRow="1">
                <a:tableStyleId>{21E4AEA4-8DFA-4A89-87EB-49C32662AFE0}</a:tableStyleId>
              </a:tblPr>
              <a:tblGrid>
                <a:gridCol w="2667000"/>
                <a:gridCol w="2585607"/>
                <a:gridCol w="1564696"/>
                <a:gridCol w="1564696"/>
              </a:tblGrid>
              <a:tr h="374999">
                <a:tc>
                  <a:txBody>
                    <a:bodyPr/>
                    <a:lstStyle/>
                    <a:p>
                      <a:pPr algn="ctr"/>
                      <a:r>
                        <a:rPr lang="en-US" sz="1050" dirty="0" smtClean="0"/>
                        <a:t>Role</a:t>
                      </a:r>
                      <a:endParaRPr lang="en-US" sz="1050" dirty="0"/>
                    </a:p>
                  </a:txBody>
                  <a:tcPr anchor="ctr"/>
                </a:tc>
                <a:tc>
                  <a:txBody>
                    <a:bodyPr/>
                    <a:lstStyle/>
                    <a:p>
                      <a:pPr algn="ctr"/>
                      <a:r>
                        <a:rPr lang="en-US" sz="1050" dirty="0" smtClean="0"/>
                        <a:t>Meeting Role</a:t>
                      </a:r>
                      <a:endParaRPr lang="en-US" sz="1050" dirty="0"/>
                    </a:p>
                  </a:txBody>
                  <a:tcPr anchor="ctr"/>
                </a:tc>
                <a:tc>
                  <a:txBody>
                    <a:bodyPr/>
                    <a:lstStyle/>
                    <a:p>
                      <a:pPr algn="ctr"/>
                      <a:r>
                        <a:rPr lang="en-US" sz="1050" dirty="0" smtClean="0"/>
                        <a:t>Name</a:t>
                      </a:r>
                      <a:endParaRPr lang="en-US" sz="1050" dirty="0"/>
                    </a:p>
                  </a:txBody>
                  <a:tcPr anchor="ctr"/>
                </a:tc>
                <a:tc>
                  <a:txBody>
                    <a:bodyPr/>
                    <a:lstStyle/>
                    <a:p>
                      <a:pPr algn="ctr"/>
                      <a:r>
                        <a:rPr lang="en-US" sz="1050" dirty="0" smtClean="0"/>
                        <a:t>Org</a:t>
                      </a:r>
                      <a:endParaRPr lang="en-US" sz="1050" dirty="0"/>
                    </a:p>
                  </a:txBody>
                  <a:tcPr anchor="ctr"/>
                </a:tc>
              </a:tr>
              <a:tr h="168930">
                <a:tc>
                  <a:txBody>
                    <a:bodyPr/>
                    <a:lstStyle/>
                    <a:p>
                      <a:pPr marL="0" marR="0" algn="l" defTabSz="914400" rtl="0" eaLnBrk="1" latinLnBrk="0" hangingPunct="1">
                        <a:spcBef>
                          <a:spcPts val="0"/>
                        </a:spcBef>
                        <a:spcAft>
                          <a:spcPts val="0"/>
                        </a:spcAft>
                      </a:pPr>
                      <a:r>
                        <a:rPr lang="en-US" sz="1000" kern="1200" dirty="0"/>
                        <a:t>Business Owner (BO)</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Presenter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a:solidFill>
                            <a:srgbClr val="663300"/>
                          </a:solidFill>
                        </a:rPr>
                        <a:t>??? </a:t>
                      </a:r>
                      <a:endParaRPr lang="en-US" sz="1000" i="0"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r>
              <a:tr h="168930">
                <a:tc>
                  <a:txBody>
                    <a:bodyPr/>
                    <a:lstStyle/>
                    <a:p>
                      <a:pPr marL="0" marR="0" algn="l" defTabSz="914400" rtl="0" eaLnBrk="1" latinLnBrk="0" hangingPunct="1">
                        <a:spcBef>
                          <a:spcPts val="0"/>
                        </a:spcBef>
                        <a:spcAft>
                          <a:spcPts val="0"/>
                        </a:spcAft>
                      </a:pPr>
                      <a:r>
                        <a:rPr lang="en-US" sz="1000" kern="1200" dirty="0"/>
                        <a:t>Project Manager</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Presenter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a:solidFill>
                            <a:srgbClr val="663300"/>
                          </a:solidFill>
                        </a:rPr>
                        <a:t>???</a:t>
                      </a:r>
                      <a:endParaRPr lang="en-US" sz="1000" i="0"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a:t>
                      </a:r>
                      <a:endParaRPr lang="en-US" sz="1000" i="1" kern="1200" dirty="0">
                        <a:solidFill>
                          <a:srgbClr val="663300"/>
                        </a:solidFill>
                        <a:latin typeface="+mn-lt"/>
                        <a:ea typeface="+mn-ea"/>
                        <a:cs typeface="+mn-cs"/>
                      </a:endParaRPr>
                    </a:p>
                  </a:txBody>
                  <a:tcPr marL="68580" marR="68580" marT="0" marB="0" anchor="ctr"/>
                </a:tc>
              </a:tr>
              <a:tr h="172117">
                <a:tc>
                  <a:txBody>
                    <a:bodyPr/>
                    <a:lstStyle/>
                    <a:p>
                      <a:pPr marL="0" marR="0" algn="l" defTabSz="914400" rtl="0" eaLnBrk="1" latinLnBrk="0" hangingPunct="1">
                        <a:spcBef>
                          <a:spcPts val="0"/>
                        </a:spcBef>
                        <a:spcAft>
                          <a:spcPts val="0"/>
                        </a:spcAft>
                      </a:pPr>
                      <a:r>
                        <a:rPr lang="en-US" sz="1000" kern="1200" dirty="0" smtClean="0">
                          <a:solidFill>
                            <a:schemeClr val="dk1"/>
                          </a:solidFill>
                          <a:latin typeface="+mn-lt"/>
                          <a:ea typeface="+mn-ea"/>
                          <a:cs typeface="+mn-cs"/>
                        </a:rPr>
                        <a:t>Project Consultant</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Contributor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rgbClr val="663300"/>
                          </a:solidFill>
                          <a:latin typeface="+mn-lt"/>
                          <a:ea typeface="+mn-ea"/>
                          <a:cs typeface="+mn-cs"/>
                        </a:rPr>
                        <a:t>???</a:t>
                      </a:r>
                      <a:endParaRPr lang="en-US" sz="1000" i="0"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DITG</a:t>
                      </a:r>
                      <a:endParaRPr lang="en-US" sz="1000" i="0" kern="1200" dirty="0">
                        <a:solidFill>
                          <a:schemeClr val="tx1"/>
                        </a:solidFill>
                        <a:latin typeface="+mn-lt"/>
                        <a:ea typeface="+mn-ea"/>
                        <a:cs typeface="+mn-cs"/>
                      </a:endParaRPr>
                    </a:p>
                  </a:txBody>
                  <a:tcPr marL="68580" marR="68580" marT="0" marB="0" anchor="ctr"/>
                </a:tc>
              </a:tr>
              <a:tr h="172117">
                <a:tc>
                  <a:txBody>
                    <a:bodyPr/>
                    <a:lstStyle/>
                    <a:p>
                      <a:pPr marL="0" marR="0" algn="l" defTabSz="914400" rtl="0" eaLnBrk="1" latinLnBrk="0" hangingPunct="1">
                        <a:spcBef>
                          <a:spcPts val="0"/>
                        </a:spcBef>
                        <a:spcAft>
                          <a:spcPts val="0"/>
                        </a:spcAft>
                      </a:pPr>
                      <a:r>
                        <a:rPr lang="en-US" sz="1000" kern="1200" dirty="0"/>
                        <a:t>Enterprise Architecture</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Required Reviewer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a:solidFill>
                            <a:srgbClr val="663300"/>
                          </a:solidFill>
                        </a:rPr>
                        <a:t>??? </a:t>
                      </a:r>
                      <a:endParaRPr lang="en-US" sz="1000" i="0"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a:solidFill>
                            <a:srgbClr val="663300"/>
                          </a:solidFill>
                        </a:rPr>
                        <a:t>??? </a:t>
                      </a:r>
                      <a:endParaRPr lang="en-US" sz="1000" i="0" kern="1200" dirty="0">
                        <a:solidFill>
                          <a:srgbClr val="663300"/>
                        </a:solidFill>
                        <a:latin typeface="+mn-lt"/>
                        <a:ea typeface="+mn-ea"/>
                        <a:cs typeface="+mn-cs"/>
                      </a:endParaRPr>
                    </a:p>
                  </a:txBody>
                  <a:tcPr marL="68580" marR="68580" marT="0" marB="0" anchor="ctr"/>
                </a:tc>
              </a:tr>
              <a:tr h="168930">
                <a:tc>
                  <a:txBody>
                    <a:bodyPr/>
                    <a:lstStyle/>
                    <a:p>
                      <a:pPr marL="0" marR="0" algn="l" defTabSz="914400" rtl="0" eaLnBrk="1" latinLnBrk="0" hangingPunct="1">
                        <a:spcBef>
                          <a:spcPts val="0"/>
                        </a:spcBef>
                        <a:spcAft>
                          <a:spcPts val="0"/>
                        </a:spcAft>
                      </a:pPr>
                      <a:r>
                        <a:rPr lang="en-US" sz="1000" kern="1200" dirty="0"/>
                        <a:t>Security</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Required Reviewer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a:solidFill>
                            <a:srgbClr val="663300"/>
                          </a:solidFill>
                        </a:rPr>
                        <a:t>???</a:t>
                      </a:r>
                      <a:endParaRPr lang="en-US" sz="1000" i="0"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a:solidFill>
                            <a:srgbClr val="663300"/>
                          </a:solidFill>
                        </a:rPr>
                        <a:t>???</a:t>
                      </a:r>
                      <a:endParaRPr lang="en-US" sz="1000" i="0" kern="1200" dirty="0">
                        <a:solidFill>
                          <a:srgbClr val="663300"/>
                        </a:solidFill>
                        <a:latin typeface="+mn-lt"/>
                        <a:ea typeface="+mn-ea"/>
                        <a:cs typeface="+mn-cs"/>
                      </a:endParaRPr>
                    </a:p>
                  </a:txBody>
                  <a:tcPr marL="68580" marR="68580" marT="0" marB="0" anchor="ctr"/>
                </a:tc>
              </a:tr>
              <a:tr h="168930">
                <a:tc>
                  <a:txBody>
                    <a:bodyPr/>
                    <a:lstStyle/>
                    <a:p>
                      <a:pPr marL="0" marR="0" algn="l" defTabSz="914400" rtl="0" eaLnBrk="1" latinLnBrk="0" hangingPunct="1">
                        <a:spcBef>
                          <a:spcPts val="0"/>
                        </a:spcBef>
                        <a:spcAft>
                          <a:spcPts val="0"/>
                        </a:spcAft>
                      </a:pPr>
                      <a:r>
                        <a:rPr lang="en-US" sz="1000" kern="1200" dirty="0"/>
                        <a:t>Business Performance (BO)</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Presenter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a:solidFill>
                            <a:srgbClr val="663300"/>
                          </a:solidFill>
                        </a:rPr>
                        <a:t>??? </a:t>
                      </a:r>
                      <a:endParaRPr lang="en-US" sz="1000" i="0"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a:solidFill>
                            <a:srgbClr val="663300"/>
                          </a:solidFill>
                        </a:rPr>
                        <a:t>??? </a:t>
                      </a:r>
                      <a:endParaRPr lang="en-US" sz="1000" i="0" kern="1200" dirty="0">
                        <a:solidFill>
                          <a:srgbClr val="663300"/>
                        </a:solidFill>
                        <a:latin typeface="+mn-lt"/>
                        <a:ea typeface="+mn-ea"/>
                        <a:cs typeface="+mn-cs"/>
                      </a:endParaRPr>
                    </a:p>
                  </a:txBody>
                  <a:tcPr marL="68580" marR="68580" marT="0" marB="0" anchor="ctr"/>
                </a:tc>
              </a:tr>
              <a:tr h="168930">
                <a:tc>
                  <a:txBody>
                    <a:bodyPr/>
                    <a:lstStyle/>
                    <a:p>
                      <a:pPr marL="0" marR="0" algn="l" defTabSz="914400" rtl="0" eaLnBrk="1" latinLnBrk="0" hangingPunct="1">
                        <a:spcBef>
                          <a:spcPts val="0"/>
                        </a:spcBef>
                        <a:spcAft>
                          <a:spcPts val="0"/>
                        </a:spcAft>
                      </a:pPr>
                      <a:r>
                        <a:rPr lang="en-US" sz="1000" kern="1200" dirty="0"/>
                        <a:t>Acquisition</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Required Reviewer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a:solidFill>
                            <a:srgbClr val="663300"/>
                          </a:solidFill>
                        </a:rPr>
                        <a:t>???</a:t>
                      </a:r>
                      <a:endParaRPr lang="en-US" sz="1000" i="0"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a:solidFill>
                            <a:srgbClr val="663300"/>
                          </a:solidFill>
                        </a:rPr>
                        <a:t>???</a:t>
                      </a:r>
                      <a:endParaRPr lang="en-US" sz="1000" i="0" kern="1200" dirty="0">
                        <a:solidFill>
                          <a:srgbClr val="663300"/>
                        </a:solidFill>
                        <a:latin typeface="+mn-lt"/>
                        <a:ea typeface="+mn-ea"/>
                        <a:cs typeface="+mn-cs"/>
                      </a:endParaRPr>
                    </a:p>
                  </a:txBody>
                  <a:tcPr marL="68580" marR="68580" marT="0" marB="0" anchor="ctr"/>
                </a:tc>
              </a:tr>
              <a:tr h="168930">
                <a:tc>
                  <a:txBody>
                    <a:bodyPr/>
                    <a:lstStyle/>
                    <a:p>
                      <a:pPr marL="0" marR="0" algn="l" defTabSz="914400" rtl="0" eaLnBrk="1" latinLnBrk="0" hangingPunct="1">
                        <a:spcBef>
                          <a:spcPts val="0"/>
                        </a:spcBef>
                        <a:spcAft>
                          <a:spcPts val="0"/>
                        </a:spcAft>
                      </a:pPr>
                      <a:r>
                        <a:rPr lang="en-US" sz="1000" kern="1200" dirty="0" smtClean="0"/>
                        <a:t>Section 508</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Invited Reviewer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a:solidFill>
                            <a:srgbClr val="663300"/>
                          </a:solidFill>
                        </a:rPr>
                        <a:t>???</a:t>
                      </a:r>
                      <a:endParaRPr lang="en-US" sz="1000" i="0"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a:solidFill>
                            <a:srgbClr val="663300"/>
                          </a:solidFill>
                        </a:rPr>
                        <a:t>??? </a:t>
                      </a:r>
                      <a:endParaRPr lang="en-US" sz="1000" i="0" kern="1200" dirty="0">
                        <a:solidFill>
                          <a:srgbClr val="663300"/>
                        </a:solidFill>
                        <a:latin typeface="+mn-lt"/>
                        <a:ea typeface="+mn-ea"/>
                        <a:cs typeface="+mn-cs"/>
                      </a:endParaRPr>
                    </a:p>
                  </a:txBody>
                  <a:tcPr marL="68580" marR="68580" marT="0" marB="0" anchor="ctr"/>
                </a:tc>
              </a:tr>
              <a:tr h="168930">
                <a:tc>
                  <a:txBody>
                    <a:bodyPr/>
                    <a:lstStyle/>
                    <a:p>
                      <a:pPr marL="0" marR="0" algn="l" defTabSz="914400" rtl="0" eaLnBrk="1" latinLnBrk="0" hangingPunct="1">
                        <a:spcBef>
                          <a:spcPts val="0"/>
                        </a:spcBef>
                        <a:spcAft>
                          <a:spcPts val="0"/>
                        </a:spcAft>
                      </a:pPr>
                      <a:r>
                        <a:rPr lang="en-US" sz="1000" kern="1200" dirty="0"/>
                        <a:t>Records Management</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Invited Reviewer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a:solidFill>
                            <a:srgbClr val="663300"/>
                          </a:solidFill>
                        </a:rPr>
                        <a:t>??? </a:t>
                      </a:r>
                      <a:endParaRPr lang="en-US" sz="1000" i="0"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a:solidFill>
                            <a:srgbClr val="663300"/>
                          </a:solidFill>
                        </a:rPr>
                        <a:t>???</a:t>
                      </a:r>
                      <a:endParaRPr lang="en-US" sz="1000" i="0" kern="1200" dirty="0">
                        <a:solidFill>
                          <a:srgbClr val="663300"/>
                        </a:solidFill>
                        <a:latin typeface="+mn-lt"/>
                        <a:ea typeface="+mn-ea"/>
                        <a:cs typeface="+mn-cs"/>
                      </a:endParaRPr>
                    </a:p>
                  </a:txBody>
                  <a:tcPr marL="68580" marR="68580" marT="0" marB="0" anchor="ctr"/>
                </a:tc>
              </a:tr>
              <a:tr h="168930">
                <a:tc>
                  <a:txBody>
                    <a:bodyPr/>
                    <a:lstStyle/>
                    <a:p>
                      <a:pPr marL="0" marR="0" algn="l" defTabSz="914400" rtl="0" eaLnBrk="1" latinLnBrk="0" hangingPunct="1">
                        <a:spcBef>
                          <a:spcPts val="0"/>
                        </a:spcBef>
                        <a:spcAft>
                          <a:spcPts val="0"/>
                        </a:spcAft>
                      </a:pPr>
                      <a:r>
                        <a:rPr lang="en-US" sz="1000" kern="1200" dirty="0"/>
                        <a:t>Budget &amp; Finance</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Invited Reviewer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a:solidFill>
                            <a:srgbClr val="663300"/>
                          </a:solidFill>
                        </a:rPr>
                        <a:t>???</a:t>
                      </a:r>
                      <a:endParaRPr lang="en-US" sz="1000" i="0"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a:solidFill>
                            <a:srgbClr val="663300"/>
                          </a:solidFill>
                        </a:rPr>
                        <a:t>??? </a:t>
                      </a:r>
                      <a:endParaRPr lang="en-US" sz="1000" i="0" kern="1200" dirty="0">
                        <a:solidFill>
                          <a:srgbClr val="663300"/>
                        </a:solidFill>
                        <a:latin typeface="+mn-lt"/>
                        <a:ea typeface="+mn-ea"/>
                        <a:cs typeface="+mn-cs"/>
                      </a:endParaRPr>
                    </a:p>
                  </a:txBody>
                  <a:tcPr marL="68580" marR="68580" marT="0" marB="0" anchor="ctr"/>
                </a:tc>
              </a:tr>
              <a:tr h="168930">
                <a:tc>
                  <a:txBody>
                    <a:bodyPr/>
                    <a:lstStyle/>
                    <a:p>
                      <a:pPr marL="0" marR="0" algn="l" defTabSz="914400" rtl="0" eaLnBrk="1" latinLnBrk="0" hangingPunct="1">
                        <a:spcBef>
                          <a:spcPts val="0"/>
                        </a:spcBef>
                        <a:spcAft>
                          <a:spcPts val="0"/>
                        </a:spcAft>
                      </a:pPr>
                      <a:r>
                        <a:rPr lang="en-US" sz="1000" kern="1200" dirty="0"/>
                        <a:t>Capital Planning &amp; Investment Control</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Invited Reviewer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a:solidFill>
                            <a:srgbClr val="663300"/>
                          </a:solidFill>
                        </a:rPr>
                        <a:t>??? </a:t>
                      </a:r>
                      <a:endParaRPr lang="en-US" sz="1000" i="0"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a:solidFill>
                            <a:srgbClr val="663300"/>
                          </a:solidFill>
                        </a:rPr>
                        <a:t>???</a:t>
                      </a:r>
                      <a:endParaRPr lang="en-US" sz="1000" i="0" kern="1200" dirty="0">
                        <a:solidFill>
                          <a:srgbClr val="663300"/>
                        </a:solidFill>
                        <a:latin typeface="+mn-lt"/>
                        <a:ea typeface="+mn-ea"/>
                        <a:cs typeface="+mn-cs"/>
                      </a:endParaRPr>
                    </a:p>
                  </a:txBody>
                  <a:tcPr marL="68580" marR="68580" marT="0" marB="0" anchor="ctr"/>
                </a:tc>
              </a:tr>
              <a:tr h="168930">
                <a:tc>
                  <a:txBody>
                    <a:bodyPr/>
                    <a:lstStyle/>
                    <a:p>
                      <a:pPr marL="0" marR="0" algn="l" defTabSz="914400" rtl="0" eaLnBrk="1" latinLnBrk="0" hangingPunct="1">
                        <a:spcBef>
                          <a:spcPts val="0"/>
                        </a:spcBef>
                        <a:spcAft>
                          <a:spcPts val="0"/>
                        </a:spcAft>
                      </a:pPr>
                      <a:r>
                        <a:rPr lang="en-US" sz="1000" kern="1200" dirty="0"/>
                        <a:t>Infrastructure</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Invited</a:t>
                      </a:r>
                      <a:r>
                        <a:rPr lang="en-US" sz="1000" i="0" kern="1200" baseline="0" dirty="0" smtClean="0">
                          <a:solidFill>
                            <a:schemeClr val="tx1"/>
                          </a:solidFill>
                          <a:latin typeface="+mn-lt"/>
                          <a:ea typeface="+mn-ea"/>
                          <a:cs typeface="+mn-cs"/>
                        </a:rPr>
                        <a:t> Reviewer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a:solidFill>
                            <a:srgbClr val="663300"/>
                          </a:solidFill>
                        </a:rPr>
                        <a:t>??? </a:t>
                      </a:r>
                      <a:endParaRPr lang="en-US" sz="1000" i="0"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a:solidFill>
                            <a:srgbClr val="663300"/>
                          </a:solidFill>
                        </a:rPr>
                        <a:t>??? </a:t>
                      </a:r>
                      <a:endParaRPr lang="en-US" sz="1000" i="0" kern="1200" dirty="0">
                        <a:solidFill>
                          <a:srgbClr val="663300"/>
                        </a:solidFill>
                        <a:latin typeface="+mn-lt"/>
                        <a:ea typeface="+mn-ea"/>
                        <a:cs typeface="+mn-cs"/>
                      </a:endParaRPr>
                    </a:p>
                  </a:txBody>
                  <a:tcPr marL="68580" marR="68580" marT="0" marB="0" anchor="ctr"/>
                </a:tc>
              </a:tr>
              <a:tr h="168930">
                <a:tc>
                  <a:txBody>
                    <a:bodyPr/>
                    <a:lstStyle/>
                    <a:p>
                      <a:pPr marL="0" marR="0" algn="l" defTabSz="914400" rtl="0" eaLnBrk="1" latinLnBrk="0" hangingPunct="1">
                        <a:spcBef>
                          <a:spcPts val="0"/>
                        </a:spcBef>
                        <a:spcAft>
                          <a:spcPts val="0"/>
                        </a:spcAft>
                      </a:pPr>
                      <a:r>
                        <a:rPr lang="en-US" sz="1000" kern="1200" dirty="0" smtClean="0"/>
                        <a:t>Data</a:t>
                      </a:r>
                      <a:r>
                        <a:rPr lang="en-US" sz="1000" kern="1200" baseline="0" dirty="0" smtClean="0"/>
                        <a:t> Standards </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Invited Reviewer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a:solidFill>
                            <a:srgbClr val="663300"/>
                          </a:solidFill>
                        </a:rPr>
                        <a:t>???</a:t>
                      </a:r>
                      <a:endParaRPr lang="en-US" sz="1000" i="0"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a:solidFill>
                            <a:srgbClr val="663300"/>
                          </a:solidFill>
                        </a:rPr>
                        <a:t>???</a:t>
                      </a:r>
                      <a:endParaRPr lang="en-US" sz="1000" i="0" kern="1200" dirty="0">
                        <a:solidFill>
                          <a:srgbClr val="663300"/>
                        </a:solidFill>
                        <a:latin typeface="+mn-lt"/>
                        <a:ea typeface="+mn-ea"/>
                        <a:cs typeface="+mn-cs"/>
                      </a:endParaRPr>
                    </a:p>
                  </a:txBody>
                  <a:tcPr marL="68580" marR="68580" marT="0" marB="0" anchor="ctr"/>
                </a:tc>
              </a:tr>
              <a:tr h="168930">
                <a:tc>
                  <a:txBody>
                    <a:bodyPr/>
                    <a:lstStyle/>
                    <a:p>
                      <a:pPr marL="0" marR="0" algn="l" defTabSz="914400" rtl="0" eaLnBrk="1" latinLnBrk="0" hangingPunct="1">
                        <a:spcBef>
                          <a:spcPts val="0"/>
                        </a:spcBef>
                        <a:spcAft>
                          <a:spcPts val="0"/>
                        </a:spcAft>
                      </a:pPr>
                      <a:r>
                        <a:rPr lang="en-US" sz="1000" kern="1200" dirty="0"/>
                        <a:t>Configuration Management</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Invited Reviewer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a:solidFill>
                            <a:srgbClr val="663300"/>
                          </a:solidFill>
                        </a:rPr>
                        <a:t>??? </a:t>
                      </a:r>
                      <a:endParaRPr lang="en-US" sz="1000" i="0"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a:solidFill>
                            <a:srgbClr val="663300"/>
                          </a:solidFill>
                        </a:rPr>
                        <a:t>??? </a:t>
                      </a:r>
                      <a:endParaRPr lang="en-US" sz="1000" i="0" kern="1200" dirty="0">
                        <a:solidFill>
                          <a:srgbClr val="663300"/>
                        </a:solidFill>
                        <a:latin typeface="+mn-lt"/>
                        <a:ea typeface="+mn-ea"/>
                        <a:cs typeface="+mn-cs"/>
                      </a:endParaRPr>
                    </a:p>
                  </a:txBody>
                  <a:tcPr marL="68580" marR="68580" marT="0" marB="0" anchor="ctr"/>
                </a:tc>
              </a:tr>
              <a:tr h="168930">
                <a:tc>
                  <a:txBody>
                    <a:bodyPr/>
                    <a:lstStyle/>
                    <a:p>
                      <a:pPr marL="0" marR="0" algn="l" defTabSz="914400" rtl="0" eaLnBrk="1" latinLnBrk="0" hangingPunct="1">
                        <a:spcBef>
                          <a:spcPts val="0"/>
                        </a:spcBef>
                        <a:spcAft>
                          <a:spcPts val="0"/>
                        </a:spcAft>
                      </a:pPr>
                      <a:r>
                        <a:rPr lang="en-US" sz="1000" kern="1200" dirty="0" smtClean="0"/>
                        <a:t>Test &amp; Integration</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Invited Reviewer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a:solidFill>
                            <a:srgbClr val="663300"/>
                          </a:solidFill>
                        </a:rPr>
                        <a:t>???</a:t>
                      </a:r>
                      <a:endParaRPr lang="en-US" sz="1000" i="0"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a:solidFill>
                            <a:srgbClr val="663300"/>
                          </a:solidFill>
                        </a:rPr>
                        <a:t>???</a:t>
                      </a:r>
                      <a:endParaRPr lang="en-US" sz="1000" i="0" kern="1200" dirty="0">
                        <a:solidFill>
                          <a:srgbClr val="663300"/>
                        </a:solidFill>
                        <a:latin typeface="+mn-lt"/>
                        <a:ea typeface="+mn-ea"/>
                        <a:cs typeface="+mn-cs"/>
                      </a:endParaRPr>
                    </a:p>
                  </a:txBody>
                  <a:tcPr marL="68580" marR="68580" marT="0" marB="0" anchor="ctr"/>
                </a:tc>
              </a:tr>
              <a:tr h="168930">
                <a:tc>
                  <a:txBody>
                    <a:bodyPr/>
                    <a:lstStyle/>
                    <a:p>
                      <a:pPr marL="0" marR="0" algn="l" defTabSz="914400" rtl="0" eaLnBrk="1" latinLnBrk="0" hangingPunct="1">
                        <a:spcBef>
                          <a:spcPts val="0"/>
                        </a:spcBef>
                        <a:spcAft>
                          <a:spcPts val="0"/>
                        </a:spcAft>
                      </a:pPr>
                      <a:r>
                        <a:rPr lang="en-US" sz="1000" kern="1200" dirty="0" smtClean="0">
                          <a:solidFill>
                            <a:schemeClr val="dk1"/>
                          </a:solidFill>
                          <a:latin typeface="+mn-lt"/>
                          <a:ea typeface="+mn-ea"/>
                          <a:cs typeface="+mn-cs"/>
                        </a:rPr>
                        <a:t>Governance Board Member(s)</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Decision Maker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rgbClr val="663300"/>
                          </a:solidFill>
                          <a:latin typeface="+mn-lt"/>
                          <a:ea typeface="+mn-ea"/>
                          <a:cs typeface="+mn-cs"/>
                        </a:rPr>
                        <a:t>???</a:t>
                      </a:r>
                      <a:endParaRPr lang="en-US" sz="1000" i="0"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rgbClr val="663300"/>
                          </a:solidFill>
                          <a:latin typeface="+mn-lt"/>
                          <a:ea typeface="+mn-ea"/>
                          <a:cs typeface="+mn-cs"/>
                        </a:rPr>
                        <a:t>???</a:t>
                      </a:r>
                      <a:endParaRPr lang="en-US" sz="1000" i="0" kern="1200" dirty="0">
                        <a:solidFill>
                          <a:srgbClr val="663300"/>
                        </a:solidFill>
                        <a:latin typeface="+mn-lt"/>
                        <a:ea typeface="+mn-ea"/>
                        <a:cs typeface="+mn-cs"/>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Footer)] - ISR</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9</a:t>
            </a:fld>
            <a:endParaRPr lang="en-US" dirty="0"/>
          </a:p>
        </p:txBody>
      </p:sp>
      <p:sp>
        <p:nvSpPr>
          <p:cNvPr id="6" name="Rectangle 3"/>
          <p:cNvSpPr>
            <a:spLocks noGrp="1" noChangeArrowheads="1"/>
          </p:cNvSpPr>
          <p:nvPr>
            <p:ph type="title"/>
          </p:nvPr>
        </p:nvSpPr>
        <p:spPr>
          <a:xfrm>
            <a:off x="457200" y="274638"/>
            <a:ext cx="8229600" cy="1143000"/>
          </a:xfrm>
          <a:noFill/>
        </p:spPr>
        <p:txBody>
          <a:bodyPr/>
          <a:lstStyle/>
          <a:p>
            <a:pPr algn="l" eaLnBrk="1" hangingPunct="1"/>
            <a:r>
              <a:rPr lang="en-US" sz="4000" dirty="0" smtClean="0"/>
              <a:t>Investment Alignment</a:t>
            </a:r>
            <a:endParaRPr lang="en-US" sz="2400" dirty="0" smtClean="0"/>
          </a:p>
        </p:txBody>
      </p:sp>
      <p:sp>
        <p:nvSpPr>
          <p:cNvPr id="7" name="Rectangle 2"/>
          <p:cNvSpPr>
            <a:spLocks noGrp="1" noChangeArrowheads="1"/>
          </p:cNvSpPr>
          <p:nvPr>
            <p:ph idx="1"/>
          </p:nvPr>
        </p:nvSpPr>
        <p:spPr>
          <a:xfrm>
            <a:off x="457200" y="1600200"/>
            <a:ext cx="8229600" cy="4525963"/>
          </a:xfrm>
        </p:spPr>
        <p:txBody>
          <a:bodyPr/>
          <a:lstStyle/>
          <a:p>
            <a:pPr indent="0" eaLnBrk="1" hangingPunct="1">
              <a:buNone/>
              <a:defRPr/>
            </a:pPr>
            <a:r>
              <a:rPr lang="en-US" sz="2000" u="sng" dirty="0" smtClean="0"/>
              <a:t>Strategic Objective</a:t>
            </a:r>
          </a:p>
          <a:p>
            <a:pPr indent="0" eaLnBrk="1" hangingPunct="1">
              <a:buNone/>
              <a:defRPr/>
            </a:pPr>
            <a:r>
              <a:rPr lang="en-US" sz="2000" i="1" dirty="0" smtClean="0">
                <a:solidFill>
                  <a:srgbClr val="663300"/>
                </a:solidFill>
              </a:rPr>
              <a:t>[Describe the strategic objective from the strategic plan that this investment supports.]</a:t>
            </a:r>
          </a:p>
          <a:p>
            <a:pPr indent="0" eaLnBrk="1" hangingPunct="1">
              <a:buNone/>
              <a:defRPr/>
            </a:pPr>
            <a:endParaRPr lang="en-US" sz="2000" u="sng" dirty="0" smtClean="0"/>
          </a:p>
          <a:p>
            <a:pPr indent="0" eaLnBrk="1" hangingPunct="1">
              <a:buNone/>
              <a:defRPr/>
            </a:pPr>
            <a:r>
              <a:rPr lang="en-US" sz="2000" u="sng" dirty="0" smtClean="0"/>
              <a:t>Investment</a:t>
            </a:r>
          </a:p>
          <a:p>
            <a:pPr indent="0" eaLnBrk="1" hangingPunct="1">
              <a:buNone/>
              <a:defRPr/>
            </a:pPr>
            <a:r>
              <a:rPr lang="en-US" sz="2000" i="1" dirty="0" smtClean="0">
                <a:solidFill>
                  <a:srgbClr val="663300"/>
                </a:solidFill>
              </a:rPr>
              <a:t>[Describe the overall goals of the Investment from the E300/53.]</a:t>
            </a:r>
          </a:p>
          <a:p>
            <a:pPr indent="0" eaLnBrk="1" hangingPunct="1">
              <a:buNone/>
              <a:defRPr/>
            </a:pPr>
            <a:r>
              <a:rPr lang="en-US" sz="2000" i="1" dirty="0" smtClean="0">
                <a:solidFill>
                  <a:srgbClr val="663300"/>
                </a:solidFill>
              </a:rPr>
              <a:t> </a:t>
            </a:r>
          </a:p>
          <a:p>
            <a:pPr marL="342900" lvl="1" indent="0" eaLnBrk="1" hangingPunct="1">
              <a:buNone/>
              <a:defRPr/>
            </a:pPr>
            <a:r>
              <a:rPr lang="en-US" sz="2000" u="sng" dirty="0" smtClean="0"/>
              <a:t>Project</a:t>
            </a:r>
            <a:endParaRPr lang="en-US" sz="2000" i="1" dirty="0" smtClean="0">
              <a:solidFill>
                <a:srgbClr val="663300"/>
              </a:solidFill>
            </a:endParaRPr>
          </a:p>
          <a:p>
            <a:pPr marL="342900" lvl="1" indent="0" eaLnBrk="1" hangingPunct="1">
              <a:buNone/>
              <a:defRPr/>
            </a:pPr>
            <a:r>
              <a:rPr lang="en-US" sz="2000" i="1" dirty="0" smtClean="0">
                <a:solidFill>
                  <a:srgbClr val="663300"/>
                </a:solidFill>
              </a:rPr>
              <a:t>[Describe how this particular project relates to the investment.  Reference the Project Goals from the Attachment B that is used for the annual investment selection process.]</a:t>
            </a:r>
          </a:p>
        </p:txBody>
      </p:sp>
    </p:spTree>
  </p:cSld>
  <p:clrMapOvr>
    <a:masterClrMapping/>
  </p:clrMapOvr>
</p:sld>
</file>

<file path=ppt/theme/theme1.xml><?xml version="1.0" encoding="utf-8"?>
<a:theme xmlns:a="http://schemas.openxmlformats.org/drawingml/2006/main" name="Reviews">
  <a:themeElements>
    <a:clrScheme name="Review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Reviews">
      <a:majorFont>
        <a:latin typeface="Arial Rounded MT Bold"/>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eview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Review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Review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Review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Review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Review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Review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Review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Review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Review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Review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Review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BFC43763DA53C49B3EEDA8C0B5F3A77" ma:contentTypeVersion="1" ma:contentTypeDescription="Create a new document." ma:contentTypeScope="" ma:versionID="27f8ecdecfcbf824340689357ce02e25">
  <xsd:schema xmlns:xsd="http://www.w3.org/2001/XMLSchema" xmlns:p="http://schemas.microsoft.com/office/2006/metadata/properties" targetNamespace="http://schemas.microsoft.com/office/2006/metadata/properties" ma:root="true" ma:fieldsID="5e6ce196073591c823a1ee9ed1d72f8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5846A28-4A23-4549-8713-9CFF6974737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6E695938-71DC-499F-9FCA-86B847D47AE5}">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s>
</ds:datastoreItem>
</file>

<file path=customXml/itemProps3.xml><?xml version="1.0" encoding="utf-8"?>
<ds:datastoreItem xmlns:ds="http://schemas.openxmlformats.org/officeDocument/2006/customXml" ds:itemID="{41D2AE22-33CC-4813-9C00-3F9F6291538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5173</TotalTime>
  <Words>4641</Words>
  <Application>Microsoft Office PowerPoint</Application>
  <PresentationFormat>On-screen Show (4:3)</PresentationFormat>
  <Paragraphs>700</Paragraphs>
  <Slides>21</Slides>
  <Notes>21</Notes>
  <HiddenSlides>0</HiddenSlides>
  <MMClips>0</MMClips>
  <ScaleCrop>false</ScaleCrop>
  <HeadingPairs>
    <vt:vector size="4" baseType="variant">
      <vt:variant>
        <vt:lpstr>Theme</vt:lpstr>
      </vt:variant>
      <vt:variant>
        <vt:i4>2</vt:i4>
      </vt:variant>
      <vt:variant>
        <vt:lpstr>Slide Titles</vt:lpstr>
      </vt:variant>
      <vt:variant>
        <vt:i4>21</vt:i4>
      </vt:variant>
    </vt:vector>
  </HeadingPairs>
  <TitlesOfParts>
    <vt:vector size="23" baseType="lpstr">
      <vt:lpstr>Reviews</vt:lpstr>
      <vt:lpstr>Office Theme</vt:lpstr>
      <vt:lpstr>Slide 1</vt:lpstr>
      <vt:lpstr>ISR Checklist</vt:lpstr>
      <vt:lpstr>ISR Checklist - continued</vt:lpstr>
      <vt:lpstr>Roles and Responsibility</vt:lpstr>
      <vt:lpstr>Investment Selection Review for</vt:lpstr>
      <vt:lpstr>Slide 6</vt:lpstr>
      <vt:lpstr>ILC Context</vt:lpstr>
      <vt:lpstr>ISR Key Participants</vt:lpstr>
      <vt:lpstr>Investment Alignment</vt:lpstr>
      <vt:lpstr>Project Business Case</vt:lpstr>
      <vt:lpstr>Project Summary</vt:lpstr>
      <vt:lpstr>Alternatives Considered</vt:lpstr>
      <vt:lpstr>High Level Planning – Technical</vt:lpstr>
      <vt:lpstr>High Level Planning –  Cost</vt:lpstr>
      <vt:lpstr>High Level Planning –  Schedule</vt:lpstr>
      <vt:lpstr>High Level Planning –  People – Resource Analysis</vt:lpstr>
      <vt:lpstr>High Level Planning –  Process with significant baseline impact</vt:lpstr>
      <vt:lpstr>High Level Planning –  Risks &amp; Opportunities</vt:lpstr>
      <vt:lpstr>Lessons Applied</vt:lpstr>
      <vt:lpstr>Set Next Stage Gate</vt:lpstr>
      <vt:lpstr>Conclusion of Investment Selection Review for</vt:lpstr>
    </vt:vector>
  </TitlesOfParts>
  <Company>CMS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Investment Selection Review (ISR)</dc:title>
  <dc:creator>Celia Shaunessy</dc:creator>
  <dc:description/>
  <cp:lastModifiedBy>CMS</cp:lastModifiedBy>
  <cp:revision>476</cp:revision>
  <dcterms:created xsi:type="dcterms:W3CDTF">2008-12-23T20:23:57Z</dcterms:created>
  <dcterms:modified xsi:type="dcterms:W3CDTF">2010-11-24T17:55:16Z</dcterms:modified>
  <cp:contentStatus>Version 1.0: November, 2010</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0x0101004BFC43763DA53C49B3EEDA8C0B5F3A77</vt:lpwstr>
  </property>
  <property fmtid="{D5CDD505-2E9C-101B-9397-08002B2CF9AE}" pid="3" name="_AdHocReviewCycleID">
    <vt:i4>-16045122</vt:i4>
  </property>
  <property fmtid="{D5CDD505-2E9C-101B-9397-08002B2CF9AE}" pid="4" name="_NewReviewCycle">
    <vt:lpwstr/>
  </property>
  <property fmtid="{D5CDD505-2E9C-101B-9397-08002B2CF9AE}" pid="5" name="_EmailSubject">
    <vt:lpwstr>CRs for ILC SC</vt:lpwstr>
  </property>
  <property fmtid="{D5CDD505-2E9C-101B-9397-08002B2CF9AE}" pid="6" name="_AuthorEmail">
    <vt:lpwstr>Celia.Shaunessy@CMS.hhs.gov</vt:lpwstr>
  </property>
  <property fmtid="{D5CDD505-2E9C-101B-9397-08002B2CF9AE}" pid="7" name="_AuthorEmailDisplayName">
    <vt:lpwstr>Shaunessy, Celia (CMS/OIS)</vt:lpwstr>
  </property>
</Properties>
</file>