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357" r:id="rId1"/>
    <p:sldMasterId id="2147484364" r:id="rId2"/>
    <p:sldMasterId id="2147484383" r:id="rId3"/>
  </p:sldMasterIdLst>
  <p:notesMasterIdLst>
    <p:notesMasterId r:id="rId49"/>
  </p:notesMasterIdLst>
  <p:handoutMasterIdLst>
    <p:handoutMasterId r:id="rId50"/>
  </p:handoutMasterIdLst>
  <p:sldIdLst>
    <p:sldId id="600" r:id="rId4"/>
    <p:sldId id="563" r:id="rId5"/>
    <p:sldId id="584" r:id="rId6"/>
    <p:sldId id="607" r:id="rId7"/>
    <p:sldId id="608" r:id="rId8"/>
    <p:sldId id="609" r:id="rId9"/>
    <p:sldId id="616" r:id="rId10"/>
    <p:sldId id="496" r:id="rId11"/>
    <p:sldId id="593" r:id="rId12"/>
    <p:sldId id="453" r:id="rId13"/>
    <p:sldId id="457" r:id="rId14"/>
    <p:sldId id="521" r:id="rId15"/>
    <p:sldId id="500" r:id="rId16"/>
    <p:sldId id="546" r:id="rId17"/>
    <p:sldId id="556" r:id="rId18"/>
    <p:sldId id="532" r:id="rId19"/>
    <p:sldId id="524" r:id="rId20"/>
    <p:sldId id="525" r:id="rId21"/>
    <p:sldId id="567" r:id="rId22"/>
    <p:sldId id="503" r:id="rId23"/>
    <p:sldId id="527" r:id="rId24"/>
    <p:sldId id="528" r:id="rId25"/>
    <p:sldId id="487" r:id="rId26"/>
    <p:sldId id="444" r:id="rId27"/>
    <p:sldId id="518" r:id="rId28"/>
    <p:sldId id="504" r:id="rId29"/>
    <p:sldId id="548" r:id="rId30"/>
    <p:sldId id="557" r:id="rId31"/>
    <p:sldId id="595" r:id="rId32"/>
    <p:sldId id="507" r:id="rId33"/>
    <p:sldId id="508" r:id="rId34"/>
    <p:sldId id="597" r:id="rId35"/>
    <p:sldId id="512" r:id="rId36"/>
    <p:sldId id="513" r:id="rId37"/>
    <p:sldId id="572" r:id="rId38"/>
    <p:sldId id="573" r:id="rId39"/>
    <p:sldId id="520" r:id="rId40"/>
    <p:sldId id="566" r:id="rId41"/>
    <p:sldId id="458" r:id="rId42"/>
    <p:sldId id="610" r:id="rId43"/>
    <p:sldId id="611" r:id="rId44"/>
    <p:sldId id="612" r:id="rId45"/>
    <p:sldId id="613" r:id="rId46"/>
    <p:sldId id="614" r:id="rId47"/>
    <p:sldId id="615" r:id="rId48"/>
  </p:sldIdLst>
  <p:sldSz cx="9144000" cy="6858000" type="screen4x3"/>
  <p:notesSz cx="7002463" cy="9236075"/>
  <p:custDataLst>
    <p:tags r:id="rId51"/>
  </p:custDataLst>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1">
          <p15:clr>
            <a:srgbClr val="A4A3A4"/>
          </p15:clr>
        </p15:guide>
        <p15:guide id="2" pos="2160">
          <p15:clr>
            <a:srgbClr val="A4A3A4"/>
          </p15:clr>
        </p15:guide>
        <p15:guide id="3" orient="horz" pos="2910">
          <p15:clr>
            <a:srgbClr val="A4A3A4"/>
          </p15:clr>
        </p15:guide>
        <p15:guide id="4" pos="220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etitia English" initials="LE" lastIdx="9"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55A0"/>
    <a:srgbClr val="4F81BD"/>
    <a:srgbClr val="E9EDF4"/>
    <a:srgbClr val="D0D8E8"/>
    <a:srgbClr val="D8E3F0"/>
    <a:srgbClr val="CFD2F1"/>
    <a:srgbClr val="CFE9F1"/>
    <a:srgbClr val="3B68C3"/>
    <a:srgbClr val="ECEE8A"/>
    <a:srgbClr val="517A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294" autoAdjust="0"/>
    <p:restoredTop sz="98569" autoAdjust="0"/>
  </p:normalViewPr>
  <p:slideViewPr>
    <p:cSldViewPr>
      <p:cViewPr varScale="1">
        <p:scale>
          <a:sx n="71" d="100"/>
          <a:sy n="71" d="100"/>
        </p:scale>
        <p:origin x="1284" y="60"/>
      </p:cViewPr>
      <p:guideLst>
        <p:guide orient="horz" pos="2160"/>
        <p:guide pos="2880"/>
      </p:guideLst>
    </p:cSldViewPr>
  </p:slideViewPr>
  <p:outlineViewPr>
    <p:cViewPr>
      <p:scale>
        <a:sx n="33" d="100"/>
        <a:sy n="33" d="100"/>
      </p:scale>
      <p:origin x="36" y="4326"/>
    </p:cViewPr>
  </p:outlineViewPr>
  <p:notesTextViewPr>
    <p:cViewPr>
      <p:scale>
        <a:sx n="3" d="2"/>
        <a:sy n="3" d="2"/>
      </p:scale>
      <p:origin x="0" y="0"/>
    </p:cViewPr>
  </p:notesTextViewPr>
  <p:sorterViewPr>
    <p:cViewPr varScale="1">
      <p:scale>
        <a:sx n="1" d="1"/>
        <a:sy n="1" d="1"/>
      </p:scale>
      <p:origin x="0" y="-5899"/>
    </p:cViewPr>
  </p:sorterViewPr>
  <p:notesViewPr>
    <p:cSldViewPr>
      <p:cViewPr>
        <p:scale>
          <a:sx n="87" d="100"/>
          <a:sy n="87" d="100"/>
        </p:scale>
        <p:origin x="2058" y="-660"/>
      </p:cViewPr>
      <p:guideLst>
        <p:guide orient="horz" pos="2881"/>
        <p:guide pos="2160"/>
        <p:guide orient="horz" pos="2910"/>
        <p:guide pos="2206"/>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handoutMaster" Target="handoutMasters/handoutMaster1.xml"/><Relationship Id="rId55"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tags" Target="tags/tag1.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4705" cy="462721"/>
          </a:xfrm>
          <a:prstGeom prst="rect">
            <a:avLst/>
          </a:prstGeom>
        </p:spPr>
        <p:txBody>
          <a:bodyPr vert="horz" lIns="93155" tIns="46577" rIns="93155" bIns="46577" rtlCol="0"/>
          <a:lstStyle>
            <a:lvl1pPr algn="l">
              <a:defRPr sz="1200">
                <a:latin typeface="Arial" charset="0"/>
              </a:defRPr>
            </a:lvl1pPr>
          </a:lstStyle>
          <a:p>
            <a:pPr>
              <a:defRPr/>
            </a:pPr>
            <a:endParaRPr lang="en-US" dirty="0"/>
          </a:p>
        </p:txBody>
      </p:sp>
      <p:sp>
        <p:nvSpPr>
          <p:cNvPr id="3" name="Date Placeholder 2"/>
          <p:cNvSpPr>
            <a:spLocks noGrp="1"/>
          </p:cNvSpPr>
          <p:nvPr>
            <p:ph type="dt" sz="quarter" idx="1"/>
          </p:nvPr>
        </p:nvSpPr>
        <p:spPr>
          <a:xfrm>
            <a:off x="3966240" y="0"/>
            <a:ext cx="3034705" cy="462721"/>
          </a:xfrm>
          <a:prstGeom prst="rect">
            <a:avLst/>
          </a:prstGeom>
        </p:spPr>
        <p:txBody>
          <a:bodyPr vert="horz" lIns="93155" tIns="46577" rIns="93155" bIns="46577" rtlCol="0"/>
          <a:lstStyle>
            <a:lvl1pPr algn="r">
              <a:defRPr sz="1200">
                <a:latin typeface="Arial" charset="0"/>
              </a:defRPr>
            </a:lvl1pPr>
          </a:lstStyle>
          <a:p>
            <a:pPr>
              <a:defRPr/>
            </a:pPr>
            <a:endParaRPr lang="en-US" dirty="0"/>
          </a:p>
        </p:txBody>
      </p:sp>
      <p:sp>
        <p:nvSpPr>
          <p:cNvPr id="4" name="Footer Placeholder 3"/>
          <p:cNvSpPr>
            <a:spLocks noGrp="1"/>
          </p:cNvSpPr>
          <p:nvPr>
            <p:ph type="ftr" sz="quarter" idx="2"/>
          </p:nvPr>
        </p:nvSpPr>
        <p:spPr>
          <a:xfrm>
            <a:off x="0" y="8771828"/>
            <a:ext cx="3034705" cy="462721"/>
          </a:xfrm>
          <a:prstGeom prst="rect">
            <a:avLst/>
          </a:prstGeom>
        </p:spPr>
        <p:txBody>
          <a:bodyPr vert="horz" lIns="93155" tIns="46577" rIns="93155" bIns="46577" rtlCol="0" anchor="b"/>
          <a:lstStyle>
            <a:lvl1pPr algn="l">
              <a:defRPr sz="1200">
                <a:latin typeface="Arial" charset="0"/>
              </a:defRPr>
            </a:lvl1pPr>
          </a:lstStyle>
          <a:p>
            <a:pPr>
              <a:defRPr/>
            </a:pPr>
            <a:endParaRPr lang="en-US" dirty="0"/>
          </a:p>
        </p:txBody>
      </p:sp>
      <p:sp>
        <p:nvSpPr>
          <p:cNvPr id="5" name="Slide Number Placeholder 4"/>
          <p:cNvSpPr>
            <a:spLocks noGrp="1"/>
          </p:cNvSpPr>
          <p:nvPr>
            <p:ph type="sldNum" sz="quarter" idx="3"/>
          </p:nvPr>
        </p:nvSpPr>
        <p:spPr>
          <a:xfrm>
            <a:off x="3966240" y="8771828"/>
            <a:ext cx="3034705" cy="462721"/>
          </a:xfrm>
          <a:prstGeom prst="rect">
            <a:avLst/>
          </a:prstGeom>
        </p:spPr>
        <p:txBody>
          <a:bodyPr vert="horz" lIns="93155" tIns="46577" rIns="93155" bIns="46577" rtlCol="0" anchor="b"/>
          <a:lstStyle>
            <a:lvl1pPr algn="r">
              <a:defRPr sz="1200">
                <a:latin typeface="Arial" charset="0"/>
              </a:defRPr>
            </a:lvl1pPr>
          </a:lstStyle>
          <a:p>
            <a:pPr>
              <a:defRPr/>
            </a:pPr>
            <a:fld id="{AD83AD20-5736-438E-80F7-4EB6DA0B1896}" type="slidenum">
              <a:rPr lang="en-US"/>
              <a:pPr>
                <a:defRPr/>
              </a:pPr>
              <a:t>‹#›</a:t>
            </a:fld>
            <a:endParaRPr lang="en-US" dirty="0"/>
          </a:p>
        </p:txBody>
      </p:sp>
    </p:spTree>
    <p:extLst>
      <p:ext uri="{BB962C8B-B14F-4D97-AF65-F5344CB8AC3E}">
        <p14:creationId xmlns:p14="http://schemas.microsoft.com/office/powerpoint/2010/main" val="3353607103"/>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4705" cy="462721"/>
          </a:xfrm>
          <a:prstGeom prst="rect">
            <a:avLst/>
          </a:prstGeom>
        </p:spPr>
        <p:txBody>
          <a:bodyPr vert="horz" lIns="93155" tIns="46577" rIns="93155" bIns="46577" rtlCol="0"/>
          <a:lstStyle>
            <a:lvl1pPr algn="l">
              <a:defRPr sz="1200">
                <a:latin typeface="Arial" charset="0"/>
              </a:defRPr>
            </a:lvl1pPr>
          </a:lstStyle>
          <a:p>
            <a:pPr>
              <a:defRPr/>
            </a:pPr>
            <a:endParaRPr lang="en-US" dirty="0"/>
          </a:p>
        </p:txBody>
      </p:sp>
      <p:sp>
        <p:nvSpPr>
          <p:cNvPr id="3" name="Date Placeholder 2"/>
          <p:cNvSpPr>
            <a:spLocks noGrp="1"/>
          </p:cNvSpPr>
          <p:nvPr>
            <p:ph type="dt" idx="1"/>
          </p:nvPr>
        </p:nvSpPr>
        <p:spPr>
          <a:xfrm>
            <a:off x="3966240" y="0"/>
            <a:ext cx="3034705" cy="462721"/>
          </a:xfrm>
          <a:prstGeom prst="rect">
            <a:avLst/>
          </a:prstGeom>
        </p:spPr>
        <p:txBody>
          <a:bodyPr vert="horz" lIns="93155" tIns="46577" rIns="93155" bIns="46577" rtlCol="0"/>
          <a:lstStyle>
            <a:lvl1pPr algn="r">
              <a:defRPr sz="1200">
                <a:latin typeface="Arial" charset="0"/>
              </a:defRPr>
            </a:lvl1pPr>
          </a:lstStyle>
          <a:p>
            <a:pPr>
              <a:defRPr/>
            </a:pPr>
            <a:endParaRPr lang="en-US" dirty="0"/>
          </a:p>
        </p:txBody>
      </p:sp>
      <p:sp>
        <p:nvSpPr>
          <p:cNvPr id="4" name="Slide Image Placeholder 3"/>
          <p:cNvSpPr>
            <a:spLocks noGrp="1" noRot="1" noChangeAspect="1"/>
          </p:cNvSpPr>
          <p:nvPr>
            <p:ph type="sldImg" idx="2"/>
          </p:nvPr>
        </p:nvSpPr>
        <p:spPr>
          <a:xfrm>
            <a:off x="1192213" y="692150"/>
            <a:ext cx="4618037" cy="3463925"/>
          </a:xfrm>
          <a:prstGeom prst="rect">
            <a:avLst/>
          </a:prstGeom>
          <a:noFill/>
          <a:ln w="12700">
            <a:solidFill>
              <a:prstClr val="black"/>
            </a:solidFill>
          </a:ln>
        </p:spPr>
        <p:txBody>
          <a:bodyPr vert="horz" lIns="93155" tIns="46577" rIns="93155" bIns="46577" rtlCol="0" anchor="ctr"/>
          <a:lstStyle/>
          <a:p>
            <a:pPr lvl="0"/>
            <a:endParaRPr lang="en-US" noProof="0" dirty="0" smtClean="0"/>
          </a:p>
        </p:txBody>
      </p:sp>
      <p:sp>
        <p:nvSpPr>
          <p:cNvPr id="5" name="Notes Placeholder 4"/>
          <p:cNvSpPr>
            <a:spLocks noGrp="1"/>
          </p:cNvSpPr>
          <p:nvPr>
            <p:ph type="body" sz="quarter" idx="3"/>
          </p:nvPr>
        </p:nvSpPr>
        <p:spPr>
          <a:xfrm>
            <a:off x="700552" y="4387442"/>
            <a:ext cx="5601362" cy="4155317"/>
          </a:xfrm>
          <a:prstGeom prst="rect">
            <a:avLst/>
          </a:prstGeom>
        </p:spPr>
        <p:txBody>
          <a:bodyPr vert="horz" lIns="93155" tIns="46577" rIns="93155" bIns="46577"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6" name="Footer Placeholder 5"/>
          <p:cNvSpPr>
            <a:spLocks noGrp="1"/>
          </p:cNvSpPr>
          <p:nvPr>
            <p:ph type="ftr" sz="quarter" idx="4"/>
          </p:nvPr>
        </p:nvSpPr>
        <p:spPr>
          <a:xfrm>
            <a:off x="0" y="8771828"/>
            <a:ext cx="3034705" cy="462721"/>
          </a:xfrm>
          <a:prstGeom prst="rect">
            <a:avLst/>
          </a:prstGeom>
        </p:spPr>
        <p:txBody>
          <a:bodyPr vert="horz" lIns="93155" tIns="46577" rIns="93155" bIns="46577" rtlCol="0" anchor="b"/>
          <a:lstStyle>
            <a:lvl1pPr algn="l">
              <a:defRPr sz="1200">
                <a:latin typeface="Arial" charset="0"/>
              </a:defRPr>
            </a:lvl1pPr>
          </a:lstStyle>
          <a:p>
            <a:pPr>
              <a:defRPr/>
            </a:pPr>
            <a:endParaRPr lang="en-US" dirty="0"/>
          </a:p>
        </p:txBody>
      </p:sp>
      <p:sp>
        <p:nvSpPr>
          <p:cNvPr id="8" name="Slide Number Placeholder 7"/>
          <p:cNvSpPr>
            <a:spLocks noGrp="1"/>
          </p:cNvSpPr>
          <p:nvPr>
            <p:ph type="sldNum" sz="quarter" idx="5"/>
          </p:nvPr>
        </p:nvSpPr>
        <p:spPr>
          <a:xfrm>
            <a:off x="3966240" y="8771828"/>
            <a:ext cx="3034705" cy="462721"/>
          </a:xfrm>
          <a:prstGeom prst="rect">
            <a:avLst/>
          </a:prstGeom>
        </p:spPr>
        <p:txBody>
          <a:bodyPr vert="horz" lIns="93155" tIns="46577" rIns="93155" bIns="46577" rtlCol="0" anchor="b"/>
          <a:lstStyle>
            <a:lvl1pPr algn="r">
              <a:defRPr sz="1200">
                <a:latin typeface="Arial" charset="0"/>
              </a:defRPr>
            </a:lvl1pPr>
          </a:lstStyle>
          <a:p>
            <a:pPr>
              <a:defRPr/>
            </a:pPr>
            <a:fld id="{35778E1C-7E28-4C7B-AAE6-D510A65A65BE}" type="slidenum">
              <a:rPr lang="en-US"/>
              <a:pPr>
                <a:defRPr/>
              </a:pPr>
              <a:t>‹#›</a:t>
            </a:fld>
            <a:endParaRPr lang="en-US" dirty="0"/>
          </a:p>
        </p:txBody>
      </p:sp>
    </p:spTree>
    <p:extLst>
      <p:ext uri="{BB962C8B-B14F-4D97-AF65-F5344CB8AC3E}">
        <p14:creationId xmlns:p14="http://schemas.microsoft.com/office/powerpoint/2010/main" val="2876173014"/>
      </p:ext>
    </p:extLst>
  </p:cSld>
  <p:clrMap bg1="lt1" tx1="dk1" bg2="lt2" tx2="dk2" accent1="accent1" accent2="accent2" accent3="accent3" accent4="accent4" accent5="accent5" accent6="accent6" hlink="hlink" folHlink="folHlink"/>
  <p:hf hdr="0" dt="0"/>
  <p:notesStyle>
    <a:lvl1pPr marL="112713" indent="-112713" algn="l" rtl="0" eaLnBrk="0" fontAlgn="base" hangingPunct="0">
      <a:spcBef>
        <a:spcPts val="600"/>
      </a:spcBef>
      <a:spcAft>
        <a:spcPct val="0"/>
      </a:spcAft>
      <a:buFont typeface="Wingdings" pitchFamily="2" charset="2"/>
      <a:buChar char="§"/>
      <a:defRPr sz="1200" kern="1200">
        <a:solidFill>
          <a:schemeClr val="tx1"/>
        </a:solidFill>
        <a:latin typeface="+mn-lt"/>
        <a:ea typeface="+mn-ea"/>
        <a:cs typeface="+mn-cs"/>
      </a:defRPr>
    </a:lvl1pPr>
    <a:lvl2pPr marL="230188" indent="-117475" algn="l" rtl="0" eaLnBrk="0" fontAlgn="base" hangingPunct="0">
      <a:spcBef>
        <a:spcPts val="600"/>
      </a:spcBef>
      <a:spcAft>
        <a:spcPct val="0"/>
      </a:spcAft>
      <a:buFont typeface="Arial" pitchFamily="34" charset="0"/>
      <a:buChar char="•"/>
      <a:defRPr sz="1200" kern="1200">
        <a:solidFill>
          <a:schemeClr val="tx1"/>
        </a:solidFill>
        <a:latin typeface="+mn-lt"/>
        <a:ea typeface="+mn-ea"/>
        <a:cs typeface="+mn-cs"/>
      </a:defRPr>
    </a:lvl2pPr>
    <a:lvl3pPr marL="338138" indent="-112713" algn="l" rtl="0" eaLnBrk="0" fontAlgn="base" hangingPunct="0">
      <a:spcBef>
        <a:spcPts val="600"/>
      </a:spcBef>
      <a:spcAft>
        <a:spcPct val="0"/>
      </a:spcAft>
      <a:buFont typeface="Courier New" pitchFamily="49" charset="0"/>
      <a:buChar char="o"/>
      <a:defRPr sz="1200" kern="1200">
        <a:solidFill>
          <a:schemeClr val="tx1"/>
        </a:solidFill>
        <a:latin typeface="+mn-lt"/>
        <a:ea typeface="+mn-ea"/>
        <a:cs typeface="+mn-cs"/>
      </a:defRPr>
    </a:lvl3pPr>
    <a:lvl4pPr marL="519113" indent="-180975" algn="l" rtl="0" eaLnBrk="0" fontAlgn="base" hangingPunct="0">
      <a:spcBef>
        <a:spcPts val="600"/>
      </a:spcBef>
      <a:spcAft>
        <a:spcPct val="0"/>
      </a:spcAft>
      <a:buFont typeface="Calibri" pitchFamily="34" charset="0"/>
      <a:buChar char="–"/>
      <a:defRPr sz="1200" kern="1200">
        <a:solidFill>
          <a:schemeClr val="tx1"/>
        </a:solidFill>
        <a:latin typeface="+mn-lt"/>
        <a:ea typeface="+mn-ea"/>
        <a:cs typeface="+mn-cs"/>
      </a:defRPr>
    </a:lvl4pPr>
    <a:lvl5pPr marL="688975" indent="-174625" algn="l" rtl="0" eaLnBrk="0" fontAlgn="base" hangingPunct="0">
      <a:spcBef>
        <a:spcPts val="600"/>
      </a:spcBef>
      <a:spcAft>
        <a:spcPct val="0"/>
      </a:spcAft>
      <a:buFont typeface="Calibri" pitchFamily="34" charset="0"/>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cms.gov/outreach-and-education/training/cmsnationaltrainingprogram/index.html"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mailto:press@cms.hhs.gov"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medicare.gov/find-a-plan/questions/home.aspx"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www.shiptacenter.org/"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medicare.gov/find-a-plan/questions/home.aspx"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medicare.gov/"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shiptacenter.org/"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medicare.gov/"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medicare.gov/Pubs/pdf/02110.pdf"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medicare.gov/"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medicare.gov/"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medicare.gov/"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medicare.gov/"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medicare.gov/"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medicare.gov/"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www.healthcare.gov/fees-exemptions/exemptions-from-the-fee/"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healthcare.gov/if-i-have-medicare-do-i-need-to-do-anything/" TargetMode="External"/><Relationship Id="rId2" Type="http://schemas.openxmlformats.org/officeDocument/2006/relationships/slide" Target="../slides/slide36.xml"/><Relationship Id="rId1" Type="http://schemas.openxmlformats.org/officeDocument/2006/relationships/notesMaster" Target="../notesMasters/notesMaster1.xml"/><Relationship Id="rId4" Type="http://schemas.openxmlformats.org/officeDocument/2006/relationships/hyperlink" Target="https://marketplace.cms.gov/outreach-and-education/medicare-and-the-health-insurance-marketplace.pdf" TargetMode="Externa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www.cms.gov/Newsroom/MediaReleaseDatabase/Press-releases/2016-Press-releases-items/2016-09-22.html" TargetMode="External"/><Relationship Id="rId2" Type="http://schemas.openxmlformats.org/officeDocument/2006/relationships/slide" Target="../slides/slide37.xml"/><Relationship Id="rId1" Type="http://schemas.openxmlformats.org/officeDocument/2006/relationships/notesMaster" Target="../notesMasters/notesMaster1.xml"/><Relationship Id="rId6" Type="http://schemas.openxmlformats.org/officeDocument/2006/relationships/hyperlink" Target="https://www.shiptacenter.org/" TargetMode="External"/><Relationship Id="rId5" Type="http://schemas.openxmlformats.org/officeDocument/2006/relationships/hyperlink" Target="https://www.medicare.gov/Publications/Pubs/pdf/10050.pdf" TargetMode="External"/><Relationship Id="rId4" Type="http://schemas.openxmlformats.org/officeDocument/2006/relationships/hyperlink" Target="https://www.medicare.gov/find-a-plan/questions/home.aspx" TargetMode="Externa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cms.gov/" TargetMode="External"/><Relationship Id="rId2" Type="http://schemas.openxmlformats.org/officeDocument/2006/relationships/slide" Target="../slides/slide38.xml"/><Relationship Id="rId1" Type="http://schemas.openxmlformats.org/officeDocument/2006/relationships/notesMaster" Target="../notesMasters/notesMaster1.xml"/><Relationship Id="rId6" Type="http://schemas.openxmlformats.org/officeDocument/2006/relationships/hyperlink" Target="http://productordering.cms.hhs.gov/" TargetMode="External"/><Relationship Id="rId5" Type="http://schemas.openxmlformats.org/officeDocument/2006/relationships/hyperlink" Target="https://www.cms.gov/Outreach-and-Education/Reach-Out/Find-tools-to-help-you-help-others/Open-Enrollment-Outreach-and-Media-Materials.html" TargetMode="External"/><Relationship Id="rId4" Type="http://schemas.openxmlformats.org/officeDocument/2006/relationships/hyperlink" Target="http://www.cms.gov/Center/Special-Topic/Open-Enrollment-Center.html" TargetMode="Externa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ww.medicare.gov/Publications/Search/SearchCriteria.asp?version=default&amp;browser=IE|9|Windows+7&amp;Language=English&amp;pagelist=Home&amp;comingFrom=13"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mailto:training@cms.hhs.gov" TargetMode="External"/><Relationship Id="rId2" Type="http://schemas.openxmlformats.org/officeDocument/2006/relationships/slide" Target="../slides/slide45.xml"/><Relationship Id="rId1" Type="http://schemas.openxmlformats.org/officeDocument/2006/relationships/notesMaster" Target="../notesMasters/notesMaster1.xml"/><Relationship Id="rId4" Type="http://schemas.openxmlformats.org/officeDocument/2006/relationships/hyperlink" Target="http://cms.gov/Outreach-and-Education/Training/CMSNationalTrainingProgram/"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descr="National Training Program Coordination of Benefits Training Module" title="Cover Page"/>
          <p:cNvSpPr>
            <a:spLocks noGrp="1" noRot="1" noChangeAspect="1"/>
          </p:cNvSpPr>
          <p:nvPr>
            <p:ph type="sldImg"/>
          </p:nvPr>
        </p:nvSpPr>
        <p:spPr/>
      </p:sp>
      <p:sp>
        <p:nvSpPr>
          <p:cNvPr id="3" name="Notes Placeholder 2"/>
          <p:cNvSpPr>
            <a:spLocks noGrp="1"/>
          </p:cNvSpPr>
          <p:nvPr>
            <p:ph type="body" idx="1"/>
          </p:nvPr>
        </p:nvSpPr>
        <p:spPr>
          <a:xfrm>
            <a:off x="700248" y="4398132"/>
            <a:ext cx="5601970" cy="4154341"/>
          </a:xfrm>
        </p:spPr>
        <p:txBody>
          <a:bodyPr>
            <a:normAutofit/>
          </a:bodyPr>
          <a:lstStyle/>
          <a:p>
            <a:pPr marL="0" indent="0">
              <a:spcBef>
                <a:spcPts val="609"/>
              </a:spcBef>
              <a:buNone/>
            </a:pPr>
            <a:r>
              <a:rPr lang="en-US" dirty="0"/>
              <a:t>Medicare Open Enrollment is from October 15 to December 7, </a:t>
            </a:r>
            <a:r>
              <a:rPr lang="en-US" dirty="0" smtClean="0"/>
              <a:t>2016. </a:t>
            </a:r>
            <a:r>
              <a:rPr lang="en-US" dirty="0"/>
              <a:t>Coverage begins January 1, </a:t>
            </a:r>
            <a:r>
              <a:rPr lang="en-US" dirty="0" smtClean="0"/>
              <a:t>2017, </a:t>
            </a:r>
            <a:r>
              <a:rPr lang="en-US" dirty="0"/>
              <a:t>if you enroll or change </a:t>
            </a:r>
            <a:r>
              <a:rPr lang="en-US" dirty="0" smtClean="0"/>
              <a:t>plans.</a:t>
            </a:r>
            <a:endParaRPr lang="en-US" dirty="0"/>
          </a:p>
          <a:p>
            <a:pPr marL="0" indent="0">
              <a:spcBef>
                <a:spcPts val="609"/>
              </a:spcBef>
              <a:buNone/>
            </a:pPr>
            <a:r>
              <a:rPr lang="en-US" dirty="0"/>
              <a:t>This training module was developed and approved by the Centers for Medicare &amp; Medicaid Services (CMS), the federal agency that administers Medicare, Medicaid, the Children’s Health Insurance Program (CHIP), and the Federally-facilitated Health Insurance Marketplace.</a:t>
            </a:r>
          </a:p>
          <a:p>
            <a:pPr marL="0" indent="0">
              <a:spcBef>
                <a:spcPts val="609"/>
              </a:spcBef>
              <a:buNone/>
            </a:pPr>
            <a:r>
              <a:rPr lang="en-US" dirty="0"/>
              <a:t>The information in this module was correct as of </a:t>
            </a:r>
            <a:r>
              <a:rPr lang="en-US" dirty="0" smtClean="0"/>
              <a:t>September 2016</a:t>
            </a:r>
            <a:r>
              <a:rPr lang="en-US" b="0" dirty="0" smtClean="0"/>
              <a:t>.</a:t>
            </a:r>
            <a:r>
              <a:rPr lang="en-US" dirty="0" smtClean="0"/>
              <a:t> </a:t>
            </a:r>
            <a:r>
              <a:rPr lang="en-US" dirty="0"/>
              <a:t>To check for an updated version, visit </a:t>
            </a:r>
            <a:r>
              <a:rPr lang="en-US" u="sng" dirty="0">
                <a:hlinkClick r:id="rId3"/>
              </a:rPr>
              <a:t>CMS.gov/outreach-and-education/training/ cmsnationaltrainingprogram/ index.html</a:t>
            </a:r>
            <a:r>
              <a:rPr lang="en-US" u="none" dirty="0"/>
              <a:t>. </a:t>
            </a:r>
          </a:p>
          <a:p>
            <a:pPr marL="0" indent="0">
              <a:spcBef>
                <a:spcPts val="609"/>
              </a:spcBef>
              <a:buNone/>
            </a:pPr>
            <a:r>
              <a:rPr lang="en-US" dirty="0"/>
              <a:t>The CMS National Training Program provides this as an informational resource for our partners. It’s not a legal document or intended for press purposes. The press can contact the CMS Press Office at </a:t>
            </a:r>
            <a:r>
              <a:rPr lang="en-US" u="sng" dirty="0">
                <a:hlinkClick r:id="rId4"/>
              </a:rPr>
              <a:t>press@cms.hhs.gov</a:t>
            </a:r>
            <a:r>
              <a:rPr lang="en-US" dirty="0"/>
              <a:t>. Official Medicare program legal guidance is contained in the relevant statutes, regulations, and rulings.</a:t>
            </a:r>
          </a:p>
          <a:p>
            <a:pPr marL="0" indent="0">
              <a:spcBef>
                <a:spcPts val="609"/>
              </a:spcBef>
              <a:buNone/>
            </a:pPr>
            <a:endParaRPr lang="en-US" dirty="0"/>
          </a:p>
        </p:txBody>
      </p:sp>
      <p:sp>
        <p:nvSpPr>
          <p:cNvPr id="5" name="Slide Number Placeholder 4"/>
          <p:cNvSpPr>
            <a:spLocks noGrp="1"/>
          </p:cNvSpPr>
          <p:nvPr>
            <p:ph type="sldNum" sz="quarter" idx="11"/>
          </p:nvPr>
        </p:nvSpPr>
        <p:spPr/>
        <p:txBody>
          <a:bodyPr/>
          <a:lstStyle/>
          <a:p>
            <a:fld id="{1EE756C9-CD94-4B89-9ABD-F9ADC3002E16}" type="slidenum">
              <a:rPr lang="en-US" smtClean="0"/>
              <a:t>1</a:t>
            </a:fld>
            <a:endParaRPr lang="en-US" dirty="0"/>
          </a:p>
        </p:txBody>
      </p:sp>
    </p:spTree>
    <p:extLst>
      <p:ext uri="{BB962C8B-B14F-4D97-AF65-F5344CB8AC3E}">
        <p14:creationId xmlns:p14="http://schemas.microsoft.com/office/powerpoint/2010/main" val="24611060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pPr marL="221082" indent="-221082"/>
            <a:r>
              <a:rPr lang="en-US" dirty="0" smtClean="0"/>
              <a:t>Each year, Medicare Plans can change what they cost and cover. They must inform you of the coverage and changes each year.</a:t>
            </a:r>
          </a:p>
          <a:p>
            <a:pPr marL="221082" indent="-221082"/>
            <a:r>
              <a:rPr lang="en-US" dirty="0" smtClean="0"/>
              <a:t>Plans mail Evidence of Coverage </a:t>
            </a:r>
          </a:p>
          <a:p>
            <a:pPr marL="414338" lvl="1" indent="-185738"/>
            <a:r>
              <a:rPr lang="en-US" dirty="0" smtClean="0"/>
              <a:t>The EOC gives details about plan coverage, costs, etc.</a:t>
            </a:r>
          </a:p>
          <a:p>
            <a:pPr marL="221082" indent="-221082"/>
            <a:r>
              <a:rPr lang="en-US" dirty="0" smtClean="0"/>
              <a:t>Plans mail Annual Notice of Change </a:t>
            </a:r>
          </a:p>
          <a:p>
            <a:pPr marL="414338" lvl="1" indent="-185738"/>
            <a:r>
              <a:rPr lang="en-US" dirty="0" smtClean="0"/>
              <a:t>The Annual Notice of Change includes changes in coverage, costs, or service area effective in January</a:t>
            </a:r>
          </a:p>
          <a:p>
            <a:pPr marL="221082" indent="-221082"/>
            <a:r>
              <a:rPr lang="en-US" dirty="0" smtClean="0"/>
              <a:t>Some plans may choose to leave Medicare (see slide 27)</a:t>
            </a:r>
          </a:p>
        </p:txBody>
      </p:sp>
      <p:sp>
        <p:nvSpPr>
          <p:cNvPr id="675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54AE6C1-B402-4290-A6A8-D99676CFA54D}" type="slidenum">
              <a:rPr lang="en-US" smtClean="0">
                <a:latin typeface="Arial" pitchFamily="34" charset="0"/>
              </a:rPr>
              <a:pPr/>
              <a:t>10</a:t>
            </a:fld>
            <a:endParaRPr lang="en-US" dirty="0" smtClean="0">
              <a:latin typeface="Arial" pitchFamily="34" charset="0"/>
            </a:endParaRPr>
          </a:p>
        </p:txBody>
      </p:sp>
    </p:spTree>
    <p:extLst>
      <p:ext uri="{BB962C8B-B14F-4D97-AF65-F5344CB8AC3E}">
        <p14:creationId xmlns:p14="http://schemas.microsoft.com/office/powerpoint/2010/main" val="11063168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xfrm>
            <a:off x="1228725" y="512763"/>
            <a:ext cx="4618038" cy="3463925"/>
          </a:xfrm>
          <a:noFill/>
          <a:ln>
            <a:solidFill>
              <a:srgbClr val="000000"/>
            </a:solidFill>
            <a:miter lim="800000"/>
            <a:headEnd/>
            <a:tailEnd/>
          </a:ln>
        </p:spPr>
      </p:sp>
      <p:sp>
        <p:nvSpPr>
          <p:cNvPr id="60419" name="Notes Placeholder 2"/>
          <p:cNvSpPr>
            <a:spLocks noGrp="1"/>
          </p:cNvSpPr>
          <p:nvPr>
            <p:ph type="body" idx="1"/>
          </p:nvPr>
        </p:nvSpPr>
        <p:spPr bwMode="auto">
          <a:xfrm>
            <a:off x="729424" y="4104922"/>
            <a:ext cx="5674305" cy="4324828"/>
          </a:xfrm>
        </p:spPr>
        <p:txBody>
          <a:bodyPr wrap="square" numCol="1" anchor="t" anchorCtr="0" compatLnSpc="1">
            <a:prstTxWarp prst="textNoShape">
              <a:avLst/>
            </a:prstTxWarp>
            <a:normAutofit fontScale="92500" lnSpcReduction="10000"/>
          </a:bodyPr>
          <a:lstStyle/>
          <a:p>
            <a:pPr>
              <a:buFontTx/>
              <a:buNone/>
              <a:defRPr/>
            </a:pPr>
            <a:r>
              <a:rPr lang="en-US" dirty="0"/>
              <a:t>Before making any changes, you should consider the </a:t>
            </a:r>
            <a:r>
              <a:rPr lang="en-US" dirty="0" smtClean="0"/>
              <a:t>following:</a:t>
            </a:r>
            <a:endParaRPr lang="en-US" dirty="0"/>
          </a:p>
          <a:p>
            <a:pPr marL="221082" indent="-221082">
              <a:spcBef>
                <a:spcPts val="290"/>
              </a:spcBef>
              <a:defRPr/>
            </a:pPr>
            <a:r>
              <a:rPr lang="en-US" dirty="0"/>
              <a:t>Your coverage needs - Do you have, or are you eligible for other types of health or prescription drug coverage (like from a former or current employer or union)? If so, read the materials from your insurer or plan, or call them to find out how the coverage works with or is affected by Medicare. </a:t>
            </a:r>
            <a:r>
              <a:rPr lang="en-US" dirty="0" smtClean="0"/>
              <a:t>Talk </a:t>
            </a:r>
            <a:r>
              <a:rPr lang="en-US" dirty="0"/>
              <a:t>with your benefits administrator, insurer, or plan before making any changes to your coverage. </a:t>
            </a:r>
            <a:r>
              <a:rPr lang="en-US" dirty="0" smtClean="0"/>
              <a:t>If </a:t>
            </a:r>
            <a:r>
              <a:rPr lang="en-US" dirty="0"/>
              <a:t>you drop your coverage, you may not be able to get it back.</a:t>
            </a:r>
          </a:p>
          <a:p>
            <a:pPr marL="221082" indent="-221082">
              <a:spcBef>
                <a:spcPts val="290"/>
              </a:spcBef>
              <a:defRPr/>
            </a:pPr>
            <a:r>
              <a:rPr lang="en-US" dirty="0"/>
              <a:t>Costs </a:t>
            </a:r>
            <a:r>
              <a:rPr lang="en-US" dirty="0" smtClean="0"/>
              <a:t>- </a:t>
            </a:r>
            <a:r>
              <a:rPr lang="en-US" dirty="0"/>
              <a:t>How much are your premiums, coinsurance, </a:t>
            </a:r>
            <a:r>
              <a:rPr lang="en-US" dirty="0" smtClean="0"/>
              <a:t>copayments, </a:t>
            </a:r>
            <a:r>
              <a:rPr lang="en-US" dirty="0"/>
              <a:t>or deductibles, and other costs? What is the out-of-pocket limit for medical care? Your costs may vary and may be different if you don’t follow the coverage rules.</a:t>
            </a:r>
          </a:p>
          <a:p>
            <a:pPr marL="221082" indent="-221082">
              <a:spcBef>
                <a:spcPts val="290"/>
              </a:spcBef>
              <a:defRPr/>
            </a:pPr>
            <a:r>
              <a:rPr lang="en-US" dirty="0"/>
              <a:t>Doctor and hospital choice - Do your doctors and other health care providers accept the coverage? Are the doctors you want to see accepting new patients? Do you have to choose your hospital and health care providers from a network? Do you need to get referrals?</a:t>
            </a:r>
          </a:p>
          <a:p>
            <a:pPr marL="221082" indent="-221082">
              <a:spcBef>
                <a:spcPts val="290"/>
              </a:spcBef>
              <a:defRPr/>
            </a:pPr>
            <a:r>
              <a:rPr lang="en-US" dirty="0"/>
              <a:t>Prescription Drugs - Do you need to join a Medicare drug plan? Do you already have creditable prescription drug coverage? Will you pay a penalty if you join a drug plan later? What will your prescription drugs cost under each plan? Are your drugs covered under the plan’s formulary? Are there any coverage rules that apply to your prescriptions?</a:t>
            </a:r>
          </a:p>
          <a:p>
            <a:pPr marL="221082" indent="-221082">
              <a:spcBef>
                <a:spcPts val="290"/>
              </a:spcBef>
              <a:defRPr/>
            </a:pPr>
            <a:r>
              <a:rPr lang="en-US" dirty="0"/>
              <a:t>Quality of care - Are you satisfied with your medical care? The quality of care and services given by plans and other health care providers can vary. Medicare has information to help you compare how well plans and providers work to give you the best care possible.</a:t>
            </a:r>
          </a:p>
          <a:p>
            <a:pPr marL="221082" indent="-221082">
              <a:spcBef>
                <a:spcPts val="290"/>
              </a:spcBef>
              <a:defRPr/>
            </a:pPr>
            <a:r>
              <a:rPr lang="en-US" dirty="0"/>
              <a:t>Convenience - Where are the doctors’ offices? What are their hours? Which pharmacies can you use? Can you get your prescriptions by mail? Do the doctors use electronic health records or prescribe electronically? </a:t>
            </a:r>
          </a:p>
          <a:p>
            <a:pPr marL="221082" indent="-221082">
              <a:spcBef>
                <a:spcPts val="290"/>
              </a:spcBef>
              <a:defRPr/>
            </a:pPr>
            <a:r>
              <a:rPr lang="en-US" dirty="0"/>
              <a:t>Travel - </a:t>
            </a:r>
            <a:r>
              <a:rPr lang="en-US" dirty="0" smtClean="0"/>
              <a:t>Will the </a:t>
            </a:r>
            <a:r>
              <a:rPr lang="en-US" dirty="0"/>
              <a:t>plan cover you in another state or </a:t>
            </a:r>
            <a:r>
              <a:rPr lang="en-US" dirty="0" smtClean="0"/>
              <a:t>will you need supplemental coverage for travel outside of the </a:t>
            </a:r>
            <a:r>
              <a:rPr lang="en-US" dirty="0"/>
              <a:t>U.S.? </a:t>
            </a:r>
            <a:r>
              <a:rPr lang="en-US" dirty="0" smtClean="0"/>
              <a:t>	</a:t>
            </a:r>
          </a:p>
        </p:txBody>
      </p:sp>
      <p:sp>
        <p:nvSpPr>
          <p:cNvPr id="686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A059C2B-DD6A-4321-9251-EE2C0BBCB17C}" type="slidenum">
              <a:rPr lang="en-US" smtClean="0">
                <a:latin typeface="Arial" pitchFamily="34" charset="0"/>
              </a:rPr>
              <a:pPr/>
              <a:t>11</a:t>
            </a:fld>
            <a:endParaRPr lang="en-US" dirty="0" smtClean="0">
              <a:latin typeface="Arial" pitchFamily="34" charset="0"/>
            </a:endParaRPr>
          </a:p>
        </p:txBody>
      </p:sp>
    </p:spTree>
    <p:extLst>
      <p:ext uri="{BB962C8B-B14F-4D97-AF65-F5344CB8AC3E}">
        <p14:creationId xmlns:p14="http://schemas.microsoft.com/office/powerpoint/2010/main" val="37255942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p:spPr>
      </p:sp>
      <p:sp>
        <p:nvSpPr>
          <p:cNvPr id="70659" name="Notes Placeholder 2"/>
          <p:cNvSpPr>
            <a:spLocks noGrp="1"/>
          </p:cNvSpPr>
          <p:nvPr>
            <p:ph type="body" idx="1"/>
          </p:nvPr>
        </p:nvSpPr>
        <p:spPr bwMode="auto">
          <a:xfrm>
            <a:off x="700552" y="4387444"/>
            <a:ext cx="5601362" cy="4042308"/>
          </a:xfrm>
          <a:noFill/>
        </p:spPr>
        <p:txBody>
          <a:bodyPr wrap="square" numCol="1" anchor="t" anchorCtr="0" compatLnSpc="1">
            <a:prstTxWarp prst="textNoShape">
              <a:avLst/>
            </a:prstTxWarp>
            <a:normAutofit/>
          </a:bodyPr>
          <a:lstStyle/>
          <a:p>
            <a:pPr marL="221082" indent="-221082">
              <a:buNone/>
            </a:pPr>
            <a:r>
              <a:rPr lang="en-US" dirty="0" smtClean="0"/>
              <a:t>Here are </a:t>
            </a:r>
            <a:r>
              <a:rPr lang="en-US" dirty="0"/>
              <a:t>5</a:t>
            </a:r>
            <a:r>
              <a:rPr lang="en-US" dirty="0" smtClean="0"/>
              <a:t> ways to get open enrollment and plan information:</a:t>
            </a:r>
          </a:p>
          <a:p>
            <a:pPr marL="221082" indent="-221082">
              <a:buAutoNum type="arabicPeriod"/>
            </a:pPr>
            <a:r>
              <a:rPr lang="en-US" dirty="0" smtClean="0"/>
              <a:t>Visit </a:t>
            </a:r>
            <a:r>
              <a:rPr lang="en-US" dirty="0" smtClean="0">
                <a:hlinkClick r:id="rId3"/>
              </a:rPr>
              <a:t>Medicare.gov/find-a-plan/questions/home.aspx</a:t>
            </a:r>
            <a:r>
              <a:rPr lang="en-US" dirty="0" smtClean="0"/>
              <a:t> to use the Medicare Plan Finder. </a:t>
            </a:r>
          </a:p>
          <a:p>
            <a:pPr marL="221082" indent="-221082">
              <a:buAutoNum type="arabicPeriod"/>
            </a:pPr>
            <a:r>
              <a:rPr lang="en-US" dirty="0" smtClean="0"/>
              <a:t>Go to the plan’s website</a:t>
            </a:r>
            <a:r>
              <a:rPr lang="en-US" dirty="0"/>
              <a:t>. You should also review any information you get from your current plan, including the Annual Notice of Change letter. </a:t>
            </a:r>
            <a:endParaRPr lang="en-US" dirty="0" smtClean="0"/>
          </a:p>
          <a:p>
            <a:pPr marL="221082" indent="-221082">
              <a:buFont typeface="+mj-lt"/>
              <a:buAutoNum type="arabicPeriod"/>
            </a:pPr>
            <a:r>
              <a:rPr lang="en-US" dirty="0" smtClean="0"/>
              <a:t>Look at your most recent </a:t>
            </a:r>
            <a:r>
              <a:rPr lang="en-US" i="1" dirty="0" smtClean="0"/>
              <a:t>Medicare &amp; You </a:t>
            </a:r>
            <a:r>
              <a:rPr lang="en-US" dirty="0" smtClean="0"/>
              <a:t>handbook to see a listing of plans in your area. This only provides some of the plan information. More detail is available on the website above.</a:t>
            </a:r>
          </a:p>
          <a:p>
            <a:pPr marL="221082" indent="-221082">
              <a:buFont typeface="+mj-lt"/>
              <a:buAutoNum type="arabicPeriod"/>
            </a:pPr>
            <a:r>
              <a:rPr lang="en-US" dirty="0" smtClean="0"/>
              <a:t>Call 1-800-MEDICARE (1-800-633-4227). TTY users should call 1-877-486-2048.</a:t>
            </a:r>
            <a:endParaRPr lang="en-US" baseline="0" dirty="0" smtClean="0"/>
          </a:p>
          <a:p>
            <a:pPr marL="228600" lvl="1" indent="-228600">
              <a:buFont typeface="+mj-lt"/>
              <a:buAutoNum type="arabicPeriod" startAt="5"/>
            </a:pPr>
            <a:r>
              <a:rPr lang="en-US" dirty="0" smtClean="0"/>
              <a:t>Get free personalized health insurance counseling by calling your State Health Insurance Assistance Program (SHIP). To get the phone number for the SHIP in your state call 1-800-MEDICARE (TTY users should call 1‑800‑325‑0778) or visit </a:t>
            </a:r>
            <a:r>
              <a:rPr lang="en-US" u="sng" dirty="0" smtClean="0">
                <a:hlinkClick r:id="rId4"/>
              </a:rPr>
              <a:t>shiptacenter.org</a:t>
            </a:r>
            <a:r>
              <a:rPr lang="en-US" dirty="0" smtClean="0"/>
              <a:t>. The number is also printed on the back the your </a:t>
            </a:r>
            <a:r>
              <a:rPr lang="en-US" i="1" dirty="0" smtClean="0"/>
              <a:t>Medicare &amp; You </a:t>
            </a:r>
            <a:r>
              <a:rPr lang="en-US" dirty="0" smtClean="0"/>
              <a:t>handbook.</a:t>
            </a:r>
          </a:p>
        </p:txBody>
      </p:sp>
      <p:sp>
        <p:nvSpPr>
          <p:cNvPr id="706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40FD90C-57CF-4A4F-A950-F6B0BF0F9A1A}" type="slidenum">
              <a:rPr lang="en-US" smtClean="0">
                <a:latin typeface="Arial" pitchFamily="34" charset="0"/>
              </a:rPr>
              <a:pPr/>
              <a:t>12</a:t>
            </a:fld>
            <a:endParaRPr lang="en-US" dirty="0" smtClean="0">
              <a:latin typeface="Arial" pitchFamily="34" charset="0"/>
            </a:endParaRPr>
          </a:p>
        </p:txBody>
      </p:sp>
    </p:spTree>
    <p:extLst>
      <p:ext uri="{BB962C8B-B14F-4D97-AF65-F5344CB8AC3E}">
        <p14:creationId xmlns:p14="http://schemas.microsoft.com/office/powerpoint/2010/main" val="12281942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68611" name="Notes Placeholder 2"/>
          <p:cNvSpPr>
            <a:spLocks noGrp="1"/>
          </p:cNvSpPr>
          <p:nvPr>
            <p:ph type="body" idx="1"/>
          </p:nvPr>
        </p:nvSpPr>
        <p:spPr bwMode="auto"/>
        <p:txBody>
          <a:bodyPr wrap="square" numCol="1" anchor="t" anchorCtr="0" compatLnSpc="1">
            <a:prstTxWarp prst="textNoShape">
              <a:avLst/>
            </a:prstTxWarp>
            <a:normAutofit/>
          </a:bodyPr>
          <a:lstStyle/>
          <a:p>
            <a:pPr marL="221082" indent="-221082">
              <a:defRPr/>
            </a:pPr>
            <a:r>
              <a:rPr lang="en-US" dirty="0" smtClean="0"/>
              <a:t>For a more detailed comparison use the Medicare Plan Finder: </a:t>
            </a:r>
          </a:p>
          <a:p>
            <a:pPr marL="409152" lvl="1" indent="-177192">
              <a:buSzPct val="120000"/>
              <a:defRPr/>
            </a:pPr>
            <a:r>
              <a:rPr lang="en-US" dirty="0" smtClean="0"/>
              <a:t>Visit </a:t>
            </a:r>
            <a:r>
              <a:rPr lang="en-US" b="1" u="sng" dirty="0" smtClean="0">
                <a:hlinkClick r:id="rId3"/>
              </a:rPr>
              <a:t>Medicare.gov/find-a-plan/questions/home.aspx</a:t>
            </a:r>
            <a:r>
              <a:rPr lang="en-US" b="1" u="sng" dirty="0" smtClean="0"/>
              <a:t> </a:t>
            </a:r>
            <a:r>
              <a:rPr lang="en-US" dirty="0" smtClean="0"/>
              <a:t>, select “Health and Drug Plans.”</a:t>
            </a:r>
          </a:p>
          <a:p>
            <a:pPr marL="415633" lvl="1" indent="-185708">
              <a:buSzPct val="120000"/>
              <a:defRPr/>
            </a:pPr>
            <a:r>
              <a:rPr lang="en-US" dirty="0" smtClean="0"/>
              <a:t>Then select “Compare Health and Drug Plans.” </a:t>
            </a:r>
          </a:p>
          <a:p>
            <a:pPr marL="415633" lvl="1" indent="-185708">
              <a:buSzPct val="120000"/>
              <a:defRPr/>
            </a:pPr>
            <a:r>
              <a:rPr lang="en-US" dirty="0" smtClean="0"/>
              <a:t>Check the plan’s quality by viewing their star rating. </a:t>
            </a:r>
          </a:p>
          <a:p>
            <a:pPr marL="609600" lvl="2" indent="-209550">
              <a:buSzPct val="65000"/>
              <a:buFont typeface="Wingdings" pitchFamily="2" charset="2"/>
              <a:buChar char="q"/>
              <a:defRPr/>
            </a:pPr>
            <a:r>
              <a:rPr lang="en-US" dirty="0" smtClean="0"/>
              <a:t>CMS developed a quality rating system for Medicare Advantage Plans. Plans are rated on a 1 to 5 star scale, with 5 stars being the highest rating. The rating system is based upon well-established measures of health care delivery quality, including measurement of a plan’s quality of care, access to care, responsiveness, and beneficiary satisfaction provided by the plan. Five star plans are indicated in the Plan Finder tool with a gold star. Plans that have performed poorly for the past 3 years will also be identified with an icon in Plan Finder.</a:t>
            </a:r>
          </a:p>
          <a:p>
            <a:pPr marL="609600" lvl="2" indent="-209550">
              <a:buSzPct val="65000"/>
              <a:buFont typeface="Wingdings" pitchFamily="2" charset="2"/>
              <a:buChar char="q"/>
              <a:defRPr/>
            </a:pPr>
            <a:r>
              <a:rPr lang="en-US" dirty="0" smtClean="0"/>
              <a:t>CMS also rates Part D plans on elements including call center hold time, members’ ability to get prescriptions easily filled when using the drug plan, and plans’ fairness in denials to members’ appeals. </a:t>
            </a:r>
          </a:p>
          <a:p>
            <a:pPr marL="415633" lvl="1" indent="-221082">
              <a:buSzPct val="120000"/>
              <a:defRPr/>
            </a:pPr>
            <a:r>
              <a:rPr lang="en-US" dirty="0" smtClean="0"/>
              <a:t>Identify which drugs may or may not be on the plan’s formulary (list of covered drugs).</a:t>
            </a:r>
          </a:p>
          <a:p>
            <a:pPr marL="415633" lvl="1" indent="-221082">
              <a:buSzPct val="120000"/>
              <a:defRPr/>
            </a:pPr>
            <a:r>
              <a:rPr lang="en-US" dirty="0" smtClean="0"/>
              <a:t>Compare the cost ranges for plans in your area.</a:t>
            </a:r>
          </a:p>
        </p:txBody>
      </p:sp>
      <p:sp>
        <p:nvSpPr>
          <p:cNvPr id="716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DA068A6-1489-40E9-9B35-A698F033E75E}" type="slidenum">
              <a:rPr lang="en-US" smtClean="0">
                <a:latin typeface="Arial" pitchFamily="34" charset="0"/>
              </a:rPr>
              <a:pPr/>
              <a:t>13</a:t>
            </a:fld>
            <a:endParaRPr lang="en-US" dirty="0" smtClean="0">
              <a:latin typeface="Arial" pitchFamily="34" charset="0"/>
            </a:endParaRPr>
          </a:p>
        </p:txBody>
      </p:sp>
    </p:spTree>
    <p:extLst>
      <p:ext uri="{BB962C8B-B14F-4D97-AF65-F5344CB8AC3E}">
        <p14:creationId xmlns:p14="http://schemas.microsoft.com/office/powerpoint/2010/main" val="34712999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a:xfrm>
            <a:off x="700552" y="4251529"/>
            <a:ext cx="5601362" cy="4251527"/>
          </a:xfrm>
        </p:spPr>
        <p:txBody>
          <a:bodyPr>
            <a:normAutofit fontScale="92500" lnSpcReduction="20000"/>
          </a:bodyPr>
          <a:lstStyle/>
          <a:p>
            <a:pPr marL="221082" indent="-221082">
              <a:defRPr/>
            </a:pPr>
            <a:r>
              <a:rPr lang="en-US" dirty="0"/>
              <a:t>CMS established a Special Enrollment Period (SEP) that will allow people with Medicare eligible for Medicare Advantage (MA) Plans to enroll in a 5-Star MA Plan (5-Star Overall rating) once each calendar year, at any point during the year. The general parameters of the SEP are as follows: </a:t>
            </a:r>
          </a:p>
          <a:p>
            <a:pPr marL="414338" lvl="1" indent="-185738">
              <a:buSzPct val="120000"/>
              <a:defRPr/>
            </a:pPr>
            <a:r>
              <a:rPr lang="en-US" dirty="0"/>
              <a:t>For purposes of the Special Enrollment Period, an MA, MAPD, or PDP must have a 5-Star rating as of the 2016 Open</a:t>
            </a:r>
            <a:r>
              <a:rPr lang="en-US" baseline="0" dirty="0"/>
              <a:t> Enrollment</a:t>
            </a:r>
            <a:r>
              <a:rPr lang="en-US" dirty="0"/>
              <a:t> period (OE), regardless of the rating used for purposes of 2016 quality bonus payments.</a:t>
            </a:r>
          </a:p>
          <a:p>
            <a:pPr marL="414338" lvl="1" indent="-185738">
              <a:buSzPct val="120000"/>
              <a:defRPr/>
            </a:pPr>
            <a:r>
              <a:rPr lang="en-US" dirty="0"/>
              <a:t>The new SEP will apply only for purposes of enrolling in a 5-Star MA or MAPD plan or in a 5-Star stand-alone Part D plan. People with Medicare aren't permitted to enroll in any other Medicare health plan under this SEP.</a:t>
            </a:r>
          </a:p>
          <a:p>
            <a:pPr marL="414338" lvl="1" indent="-185738">
              <a:buSzPct val="120000"/>
              <a:defRPr/>
            </a:pPr>
            <a:r>
              <a:rPr lang="en-US" dirty="0"/>
              <a:t>You’ll be eligible for this SEP if you’re either enrolled in an MA Plan, or enrolled in Original Medicare, and meet the MA eligibility requirements. Note: Eligible people with Medicare already enrolled in a 5-Star MA plan </a:t>
            </a:r>
            <a:r>
              <a:rPr lang="en-US" b="1" dirty="0"/>
              <a:t>are</a:t>
            </a:r>
            <a:r>
              <a:rPr lang="en-US" dirty="0"/>
              <a:t> eligible to change to another 5-Star plan during the SEP.</a:t>
            </a:r>
          </a:p>
          <a:p>
            <a:pPr marL="221082" indent="-221082">
              <a:defRPr/>
            </a:pPr>
            <a:r>
              <a:rPr lang="en-US" dirty="0"/>
              <a:t>Enrollment requests made using this SEP will be effective the first of the month following the month the enrollment request is received. Once an individual enrolls in a 5-Star plan, the individual’s SEP ends for that plan year, and the individual will be limited to making changes only during other applicable election periods (e.g., OE or another valid SEP). Individuals will be able to enroll in 5-Star plans directly through the plan, through 1-800-MEDICARE or </a:t>
            </a:r>
            <a:r>
              <a:rPr lang="en-US" dirty="0">
                <a:hlinkClick r:id="rId3"/>
              </a:rPr>
              <a:t>Medicare.gov</a:t>
            </a:r>
            <a:r>
              <a:rPr lang="en-US" dirty="0"/>
              <a:t>. TTY users should call 1-877-486-2048.</a:t>
            </a:r>
          </a:p>
          <a:p>
            <a:pPr marL="221082" indent="-221082">
              <a:defRPr/>
            </a:pPr>
            <a:r>
              <a:rPr lang="en-US" dirty="0"/>
              <a:t>Plans that have received an overall 5-Star rating will be required to accept these SEP requests, similar to any other SEP or initial enrollment for a newly eligible individual, unless the plan is closed per a CMS-approved capacity limit. </a:t>
            </a:r>
          </a:p>
          <a:p>
            <a:pPr marL="221082" indent="-221082">
              <a:defRPr/>
            </a:pPr>
            <a:r>
              <a:rPr lang="en-US" dirty="0"/>
              <a:t>To find rating information, visit </a:t>
            </a:r>
            <a:r>
              <a:rPr lang="en-US" dirty="0">
                <a:hlinkClick r:id="rId3"/>
              </a:rPr>
              <a:t>Medicare.gov</a:t>
            </a:r>
            <a:r>
              <a:rPr lang="en-US" dirty="0"/>
              <a:t> to compare plans. The ratings will be available on Plan</a:t>
            </a:r>
            <a:r>
              <a:rPr lang="en-US" baseline="0" dirty="0"/>
              <a:t> Finder October </a:t>
            </a:r>
            <a:r>
              <a:rPr lang="en-US" baseline="0" dirty="0" smtClean="0"/>
              <a:t>10 </a:t>
            </a:r>
            <a:r>
              <a:rPr lang="en-US" baseline="0" dirty="0"/>
              <a:t>(estimated) for the following year. </a:t>
            </a:r>
            <a:endParaRPr lang="en-US" dirty="0"/>
          </a:p>
          <a:p>
            <a:pPr>
              <a:buNone/>
              <a:defRPr/>
            </a:pPr>
            <a:endParaRPr lang="en-US" dirty="0"/>
          </a:p>
        </p:txBody>
      </p:sp>
      <p:sp>
        <p:nvSpPr>
          <p:cNvPr id="66564" name="Slide Number Placeholder 4"/>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32C070B-0FBA-4F4E-98D4-8C7091EFBC38}" type="slidenum">
              <a:rPr lang="en-US" smtClean="0">
                <a:latin typeface="Arial" pitchFamily="34" charset="0"/>
              </a:rPr>
              <a:pPr/>
              <a:t>14</a:t>
            </a:fld>
            <a:endParaRPr lang="en-US" dirty="0" smtClean="0">
              <a:latin typeface="Arial" pitchFamily="34" charset="0"/>
            </a:endParaRPr>
          </a:p>
        </p:txBody>
      </p:sp>
    </p:spTree>
    <p:extLst>
      <p:ext uri="{BB962C8B-B14F-4D97-AF65-F5344CB8AC3E}">
        <p14:creationId xmlns:p14="http://schemas.microsoft.com/office/powerpoint/2010/main" val="38129457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r>
              <a:rPr lang="en-US" dirty="0" smtClean="0"/>
              <a:t>Plans have the most comprehensive information</a:t>
            </a:r>
          </a:p>
          <a:p>
            <a:pPr marL="400050" lvl="1" indent="-206375">
              <a:buSzPct val="120000"/>
            </a:pPr>
            <a:r>
              <a:rPr lang="en-US" dirty="0" smtClean="0"/>
              <a:t>Can’t compare other plans</a:t>
            </a:r>
          </a:p>
          <a:p>
            <a:pPr marL="171450" indent="-171450"/>
            <a:r>
              <a:rPr lang="en-US" dirty="0" smtClean="0"/>
              <a:t>Call plan or check their website</a:t>
            </a:r>
          </a:p>
          <a:p>
            <a:pPr marL="400050" lvl="1" indent="-206375">
              <a:buSzPct val="120000"/>
            </a:pPr>
            <a:r>
              <a:rPr lang="en-US" dirty="0" smtClean="0"/>
              <a:t>On Medicare Plan Finder</a:t>
            </a:r>
          </a:p>
          <a:p>
            <a:pPr marL="400050" lvl="1" indent="-206375">
              <a:buSzPct val="120000"/>
            </a:pPr>
            <a:r>
              <a:rPr lang="en-US" dirty="0" smtClean="0"/>
              <a:t>Contact information in </a:t>
            </a:r>
            <a:r>
              <a:rPr lang="en-US" i="1" dirty="0" smtClean="0"/>
              <a:t>Medicare &amp; You</a:t>
            </a:r>
            <a:r>
              <a:rPr lang="en-US" dirty="0" smtClean="0"/>
              <a:t> handbook</a:t>
            </a:r>
          </a:p>
          <a:p>
            <a:pPr marL="610185" lvl="2" indent="-221082">
              <a:buSzPct val="50000"/>
              <a:buFont typeface="Wingdings" pitchFamily="2" charset="2"/>
              <a:buChar char="q"/>
            </a:pPr>
            <a:r>
              <a:rPr lang="en-US" dirty="0" smtClean="0"/>
              <a:t>Phone number</a:t>
            </a:r>
          </a:p>
          <a:p>
            <a:pPr marL="610185" lvl="2" indent="-221082">
              <a:buSzPct val="50000"/>
              <a:buFont typeface="Wingdings" pitchFamily="2" charset="2"/>
              <a:buChar char="q"/>
            </a:pPr>
            <a:r>
              <a:rPr lang="en-US" dirty="0" smtClean="0"/>
              <a:t>Web address</a:t>
            </a:r>
          </a:p>
          <a:p>
            <a:pPr marL="171450" indent="-171450" defTabSz="927842">
              <a:spcBef>
                <a:spcPts val="609"/>
              </a:spcBef>
            </a:pPr>
            <a:r>
              <a:rPr lang="en-US" dirty="0" smtClean="0"/>
              <a:t>If you're in a </a:t>
            </a:r>
            <a:r>
              <a:rPr lang="en-US" dirty="0"/>
              <a:t>Medicare plan, </a:t>
            </a:r>
            <a:r>
              <a:rPr lang="en-US" dirty="0" smtClean="0"/>
              <a:t>your plan will send you a "Plan Annual Notice of Change" (ANOC) each fall. The ANOC includes any changes in coverage, costs, or service area that will be effective January 1. Plan</a:t>
            </a:r>
            <a:r>
              <a:rPr lang="en-US" baseline="0" dirty="0" smtClean="0"/>
              <a:t> members should receive it in </a:t>
            </a:r>
            <a:r>
              <a:rPr lang="en-US" dirty="0" smtClean="0"/>
              <a:t>September. Review this notice for any changes to decide whether the plan will continue to meet your needs in the next year. If you don't get this important document, contact your plan.</a:t>
            </a:r>
          </a:p>
          <a:p>
            <a:pPr marL="160364" indent="0">
              <a:buSzPct val="65000"/>
              <a:buNone/>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35778E1C-7E28-4C7B-AAE6-D510A65A65BE}" type="slidenum">
              <a:rPr lang="en-US" smtClean="0"/>
              <a:pPr>
                <a:defRPr/>
              </a:pPr>
              <a:t>15</a:t>
            </a:fld>
            <a:endParaRPr lang="en-US" dirty="0"/>
          </a:p>
        </p:txBody>
      </p:sp>
    </p:spTree>
    <p:extLst>
      <p:ext uri="{BB962C8B-B14F-4D97-AF65-F5344CB8AC3E}">
        <p14:creationId xmlns:p14="http://schemas.microsoft.com/office/powerpoint/2010/main" val="18475892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p:spPr>
      </p:sp>
      <p:sp>
        <p:nvSpPr>
          <p:cNvPr id="72707" name="Notes Placeholder 2"/>
          <p:cNvSpPr>
            <a:spLocks noGrp="1"/>
          </p:cNvSpPr>
          <p:nvPr>
            <p:ph type="body" idx="1"/>
          </p:nvPr>
        </p:nvSpPr>
        <p:spPr bwMode="auto">
          <a:noFill/>
        </p:spPr>
        <p:txBody>
          <a:bodyPr wrap="square" numCol="1" anchor="t" anchorCtr="0" compatLnSpc="1">
            <a:prstTxWarp prst="textNoShape">
              <a:avLst/>
            </a:prstTxWarp>
          </a:bodyPr>
          <a:lstStyle/>
          <a:p>
            <a:pPr marL="221082" indent="-221082"/>
            <a:r>
              <a:rPr lang="en-US" dirty="0"/>
              <a:t>For more basic plan information use the </a:t>
            </a:r>
            <a:r>
              <a:rPr lang="en-US" dirty="0" smtClean="0"/>
              <a:t>“Medicare </a:t>
            </a:r>
            <a:r>
              <a:rPr lang="en-US" dirty="0"/>
              <a:t>&amp; </a:t>
            </a:r>
            <a:r>
              <a:rPr lang="en-US" dirty="0" smtClean="0"/>
              <a:t>Yo</a:t>
            </a:r>
            <a:r>
              <a:rPr lang="en-US" i="1" dirty="0" smtClean="0"/>
              <a:t>u”</a:t>
            </a:r>
            <a:r>
              <a:rPr lang="en-US" dirty="0" smtClean="0"/>
              <a:t> </a:t>
            </a:r>
            <a:r>
              <a:rPr lang="en-US" dirty="0"/>
              <a:t>handbook.</a:t>
            </a:r>
          </a:p>
          <a:p>
            <a:pPr marL="415633" lvl="1" indent="-185708">
              <a:buSzPct val="120000"/>
            </a:pPr>
            <a:r>
              <a:rPr lang="en-US" dirty="0"/>
              <a:t>Mailed each fall to beneficiary households unless they elected to have the handbook sent electronically. CMS begins mailing the handbook to people with Medicare September 16. </a:t>
            </a:r>
          </a:p>
          <a:p>
            <a:pPr marL="415633" lvl="1" indent="-185708">
              <a:buSzPct val="120000"/>
            </a:pPr>
            <a:r>
              <a:rPr lang="en-US" dirty="0"/>
              <a:t>Use the information provided for a quick comparison.</a:t>
            </a:r>
          </a:p>
          <a:p>
            <a:pPr marL="415633" lvl="1" indent="-185708">
              <a:buSzPct val="120000"/>
            </a:pPr>
            <a:r>
              <a:rPr lang="en-US" dirty="0"/>
              <a:t>The information in the handbook isn’t as comprehensive</a:t>
            </a:r>
            <a:r>
              <a:rPr lang="en-US" baseline="0" dirty="0"/>
              <a:t> so c</a:t>
            </a:r>
            <a:r>
              <a:rPr lang="en-US" dirty="0"/>
              <a:t>heck the plan’s website or Medicare Plan Finder for additional information.</a:t>
            </a:r>
          </a:p>
          <a:p>
            <a:pPr marL="0" lvl="1" indent="0">
              <a:buNone/>
            </a:pPr>
            <a:r>
              <a:rPr lang="en-US" b="1" dirty="0"/>
              <a:t>NOTE:  </a:t>
            </a:r>
            <a:r>
              <a:rPr lang="en-US" dirty="0"/>
              <a:t>T</a:t>
            </a:r>
            <a:r>
              <a:rPr lang="en-US" baseline="0" dirty="0"/>
              <a:t>he star ratings listed in the </a:t>
            </a:r>
            <a:r>
              <a:rPr lang="en-US" baseline="0" dirty="0" smtClean="0"/>
              <a:t>“Medicare </a:t>
            </a:r>
            <a:r>
              <a:rPr lang="en-US" baseline="0" dirty="0"/>
              <a:t>&amp; </a:t>
            </a:r>
            <a:r>
              <a:rPr lang="en-US" baseline="0" dirty="0" smtClean="0"/>
              <a:t>You” </a:t>
            </a:r>
            <a:r>
              <a:rPr lang="en-US" baseline="0" dirty="0"/>
              <a:t>handbook are the percent of people who rated their plan as the best. It can’t be used for the purpose of the 5-Star Special Enrollment Period.</a:t>
            </a:r>
            <a:endParaRPr lang="en-US" dirty="0"/>
          </a:p>
          <a:p>
            <a:pPr marL="0" lvl="1" indent="112713">
              <a:buNone/>
            </a:pPr>
            <a:endParaRPr lang="en-US" dirty="0"/>
          </a:p>
          <a:p>
            <a:pPr marL="0" indent="0">
              <a:buNone/>
            </a:pPr>
            <a:endParaRPr lang="en-US" dirty="0"/>
          </a:p>
        </p:txBody>
      </p:sp>
      <p:sp>
        <p:nvSpPr>
          <p:cNvPr id="727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C0AD485-BBAE-400D-A46B-A1DB7B3871FD}" type="slidenum">
              <a:rPr lang="en-US" smtClean="0">
                <a:latin typeface="Arial" pitchFamily="34" charset="0"/>
              </a:rPr>
              <a:pPr/>
              <a:t>16</a:t>
            </a:fld>
            <a:endParaRPr lang="en-US" dirty="0" smtClean="0">
              <a:latin typeface="Arial" pitchFamily="34" charset="0"/>
            </a:endParaRPr>
          </a:p>
        </p:txBody>
      </p:sp>
    </p:spTree>
    <p:extLst>
      <p:ext uri="{BB962C8B-B14F-4D97-AF65-F5344CB8AC3E}">
        <p14:creationId xmlns:p14="http://schemas.microsoft.com/office/powerpoint/2010/main" val="3769961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marL="221082" indent="-221082" eaLnBrk="1" hangingPunct="1">
              <a:tabLst>
                <a:tab pos="231960" algn="l"/>
              </a:tabLst>
            </a:pPr>
            <a:r>
              <a:rPr lang="en-US" dirty="0"/>
              <a:t>1-800-MEDICARE (1-800-633-4227)</a:t>
            </a:r>
          </a:p>
          <a:p>
            <a:pPr marL="414338" lvl="1" indent="-185738" eaLnBrk="1" hangingPunct="1">
              <a:buSzPct val="120000"/>
            </a:pPr>
            <a:r>
              <a:rPr lang="en-US" dirty="0"/>
              <a:t>When the</a:t>
            </a:r>
            <a:r>
              <a:rPr lang="en-US" baseline="0" dirty="0"/>
              <a:t> Medicare number is available, say “Medicare Number” when prompted.</a:t>
            </a:r>
            <a:r>
              <a:rPr lang="en-US" dirty="0"/>
              <a:t> If you have the Medicare number, there are a number of self-service opportunities available in the automated system for people with Medicare. Self-service will allow you to get information quickly without speaking to a customer service representative </a:t>
            </a:r>
            <a:r>
              <a:rPr lang="en-US" dirty="0" smtClean="0"/>
              <a:t>(CSR</a:t>
            </a:r>
            <a:r>
              <a:rPr lang="en-US" dirty="0"/>
              <a:t>). Self-service is a more expedient process. Also, saying or entering the Medicare number helps reduce the wait</a:t>
            </a:r>
            <a:r>
              <a:rPr lang="en-US" baseline="0" dirty="0"/>
              <a:t> time and allows callers to hear specific messages. CSRs will have beneficiary specific information available on their desktop when the call arrives allowing for quicker services. You can </a:t>
            </a:r>
            <a:r>
              <a:rPr lang="en-US" dirty="0"/>
              <a:t>say “Agent” at any time to talk to a customer service representative. </a:t>
            </a:r>
          </a:p>
          <a:p>
            <a:pPr marL="231960" lvl="1" indent="-231960" eaLnBrk="1" hangingPunct="1">
              <a:buSzPct val="100000"/>
              <a:buFont typeface="Wingdings" panose="05000000000000000000" pitchFamily="2" charset="2"/>
              <a:buChar char="§"/>
            </a:pPr>
            <a:r>
              <a:rPr lang="en-US" dirty="0"/>
              <a:t>Help is available 24 hours a day, including weekends except for the following federal holidays: Memorial Day, Independence Day, Labor Day, Thanksgiving Day and Christmas Day.</a:t>
            </a:r>
          </a:p>
          <a:p>
            <a:pPr marL="231960" lvl="1" indent="-231960" eaLnBrk="1" hangingPunct="1">
              <a:buSzPct val="100000"/>
              <a:buFont typeface="Wingdings" panose="05000000000000000000" pitchFamily="2" charset="2"/>
              <a:buChar char="§"/>
            </a:pPr>
            <a:r>
              <a:rPr lang="en-US" dirty="0"/>
              <a:t>If you need help in a language other than English or Spanish, let the customer service representative know the language. </a:t>
            </a:r>
          </a:p>
          <a:p>
            <a:pPr marL="221082" lvl="1" indent="-221082">
              <a:buFont typeface="Wingdings" pitchFamily="2" charset="2"/>
              <a:buChar char="§"/>
            </a:pPr>
            <a:r>
              <a:rPr lang="en-US" dirty="0"/>
              <a:t>TTY users should call 1-877-486-2048. </a:t>
            </a:r>
          </a:p>
          <a:p>
            <a:endParaRPr lang="en-US" dirty="0"/>
          </a:p>
        </p:txBody>
      </p:sp>
      <p:sp>
        <p:nvSpPr>
          <p:cNvPr id="737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DE039F4-A635-4D64-B348-FA2FB10274C6}" type="slidenum">
              <a:rPr lang="en-US" smtClean="0">
                <a:latin typeface="Arial" pitchFamily="34" charset="0"/>
              </a:rPr>
              <a:pPr/>
              <a:t>17</a:t>
            </a:fld>
            <a:endParaRPr lang="en-US" dirty="0" smtClean="0">
              <a:latin typeface="Arial" pitchFamily="34" charset="0"/>
            </a:endParaRPr>
          </a:p>
        </p:txBody>
      </p:sp>
    </p:spTree>
    <p:extLst>
      <p:ext uri="{BB962C8B-B14F-4D97-AF65-F5344CB8AC3E}">
        <p14:creationId xmlns:p14="http://schemas.microsoft.com/office/powerpoint/2010/main" val="3160302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p:spPr>
      </p:sp>
      <p:sp>
        <p:nvSpPr>
          <p:cNvPr id="74755" name="Notes Placeholder 2"/>
          <p:cNvSpPr>
            <a:spLocks noGrp="1"/>
          </p:cNvSpPr>
          <p:nvPr>
            <p:ph type="body" idx="1"/>
          </p:nvPr>
        </p:nvSpPr>
        <p:spPr bwMode="auto">
          <a:noFill/>
        </p:spPr>
        <p:txBody>
          <a:bodyPr wrap="square" numCol="1" anchor="t" anchorCtr="0" compatLnSpc="1">
            <a:prstTxWarp prst="textNoShape">
              <a:avLst/>
            </a:prstTxWarp>
          </a:bodyPr>
          <a:lstStyle/>
          <a:p>
            <a:pPr marL="221082" indent="-221082"/>
            <a:r>
              <a:rPr lang="en-US" dirty="0"/>
              <a:t>You can get free personalized health insurance counseling by calling your State Health Insurance Assistance Program (SHIP).</a:t>
            </a:r>
          </a:p>
          <a:p>
            <a:pPr marL="219512" indent="-219512"/>
            <a:r>
              <a:rPr lang="en-US" dirty="0"/>
              <a:t>The State Health Insurance Assistance Program, or SHIP is a national program that offers one-on-one counseling and assistance to people with Medicare and their families. Through Federal </a:t>
            </a:r>
            <a:r>
              <a:rPr lang="en-US" dirty="0" smtClean="0"/>
              <a:t>grants </a:t>
            </a:r>
            <a:r>
              <a:rPr lang="en-US" dirty="0"/>
              <a:t>directed to states, SHIPs provide free counseling and assistance via telephone and face-to-face interactive sessions, public education presentations and programs, and media activities.</a:t>
            </a:r>
          </a:p>
          <a:p>
            <a:pPr marL="220685" indent="-220685"/>
            <a:r>
              <a:rPr lang="en-US" dirty="0"/>
              <a:t>To get the phone number for the SHIP in your state, look at the back of your </a:t>
            </a:r>
            <a:r>
              <a:rPr lang="en-US" dirty="0" smtClean="0"/>
              <a:t>Medicare </a:t>
            </a:r>
            <a:r>
              <a:rPr lang="en-US" baseline="0" dirty="0"/>
              <a:t>&amp; You” handbook, </a:t>
            </a:r>
            <a:r>
              <a:rPr lang="en-US" dirty="0"/>
              <a:t>visit </a:t>
            </a:r>
            <a:r>
              <a:rPr lang="en-US" u="sng" dirty="0">
                <a:hlinkClick r:id="rId3"/>
              </a:rPr>
              <a:t>shiptacenter.org</a:t>
            </a:r>
            <a:r>
              <a:rPr lang="en-US" dirty="0"/>
              <a:t>, or call 1-800-MEDICARE. TTY users should call 1-877-486-2048.</a:t>
            </a:r>
          </a:p>
          <a:p>
            <a:pPr marL="0" indent="0">
              <a:buNone/>
            </a:pPr>
            <a:endParaRPr lang="en-US" dirty="0"/>
          </a:p>
        </p:txBody>
      </p:sp>
      <p:sp>
        <p:nvSpPr>
          <p:cNvPr id="747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93811F2-B09C-4462-8884-018713477AB9}" type="slidenum">
              <a:rPr lang="en-US" smtClean="0">
                <a:latin typeface="Arial" pitchFamily="34" charset="0"/>
              </a:rPr>
              <a:pPr/>
              <a:t>18</a:t>
            </a:fld>
            <a:endParaRPr lang="en-US" dirty="0" smtClean="0">
              <a:latin typeface="Arial" pitchFamily="34" charset="0"/>
            </a:endParaRPr>
          </a:p>
        </p:txBody>
      </p:sp>
    </p:spTree>
    <p:extLst>
      <p:ext uri="{BB962C8B-B14F-4D97-AF65-F5344CB8AC3E}">
        <p14:creationId xmlns:p14="http://schemas.microsoft.com/office/powerpoint/2010/main" val="3774289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wrap="square" numCol="1" anchor="t" anchorCtr="0" compatLnSpc="1">
            <a:prstTxWarp prst="textNoShape">
              <a:avLst/>
            </a:prstTxWarp>
          </a:bodyPr>
          <a:lstStyle/>
          <a:p>
            <a:pPr marL="221082" indent="-221082"/>
            <a:r>
              <a:rPr lang="en-US" dirty="0"/>
              <a:t>There are several different ways that you may be able to enroll in a Medicare Health Plan or Medicare Prescription Drug Plan during the Annual </a:t>
            </a:r>
            <a:r>
              <a:rPr lang="en-US" baseline="0" dirty="0"/>
              <a:t>Enrollment Period, if you qualify for a Special Enrollment Period</a:t>
            </a:r>
            <a:r>
              <a:rPr lang="en-US" dirty="0"/>
              <a:t>, or during the General Enrollment Period, including:</a:t>
            </a:r>
          </a:p>
          <a:p>
            <a:pPr marL="414338" lvl="1" indent="-185738">
              <a:buSzPct val="120000"/>
            </a:pPr>
            <a:r>
              <a:rPr lang="en-US" dirty="0"/>
              <a:t>Call the plan</a:t>
            </a:r>
          </a:p>
          <a:p>
            <a:pPr marL="414338" lvl="1" indent="-185738">
              <a:buSzPct val="120000"/>
            </a:pPr>
            <a:r>
              <a:rPr lang="en-US" dirty="0"/>
              <a:t>Enroll on the plan’s website or on </a:t>
            </a:r>
            <a:r>
              <a:rPr lang="en-US" dirty="0">
                <a:hlinkClick r:id="rId3"/>
              </a:rPr>
              <a:t>Medicare.gov</a:t>
            </a:r>
            <a:endParaRPr lang="en-US" dirty="0"/>
          </a:p>
          <a:p>
            <a:pPr marL="414338" lvl="1" indent="-185738">
              <a:buSzPct val="120000"/>
            </a:pPr>
            <a:r>
              <a:rPr lang="en-US" dirty="0"/>
              <a:t>Call 1-800-MEDICARE (1-800-633-4227). TTY users should call 1-877-486-2048.</a:t>
            </a:r>
          </a:p>
          <a:p>
            <a:pPr marL="414338" lvl="1" indent="-185738">
              <a:buSzPct val="120000"/>
            </a:pPr>
            <a:r>
              <a:rPr lang="en-US" dirty="0">
                <a:solidFill>
                  <a:prstClr val="black"/>
                </a:solidFill>
              </a:rPr>
              <a:t>Complete and mail a paper application</a:t>
            </a:r>
          </a:p>
          <a:p>
            <a:pPr marL="221082" indent="-221082"/>
            <a:r>
              <a:rPr lang="en-US" dirty="0"/>
              <a:t>Enrolling in a new Medicare Advantage (MA) or Prescription Drug Plan will automatically disenroll you from your previous plan. This includes MA-only Health Maintenance Organization (HMO) and Preferred Provider Organization (PPO) plans. However, there are limited exceptions for members of MA-only Private Fee For Service, Cost and Medicare Medical Savings Account Plans.</a:t>
            </a:r>
          </a:p>
          <a:p>
            <a:pPr marL="221082" indent="-221082">
              <a:buNone/>
            </a:pPr>
            <a:endParaRPr lang="en-US" dirty="0"/>
          </a:p>
        </p:txBody>
      </p:sp>
      <p:sp>
        <p:nvSpPr>
          <p:cNvPr id="757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DC21EFD-D081-4038-9F53-B17352B3CE58}" type="slidenum">
              <a:rPr lang="en-US" smtClean="0">
                <a:latin typeface="Arial" pitchFamily="34" charset="0"/>
              </a:rPr>
              <a:pPr/>
              <a:t>19</a:t>
            </a:fld>
            <a:endParaRPr lang="en-US" dirty="0" smtClean="0">
              <a:latin typeface="Arial" pitchFamily="34" charset="0"/>
            </a:endParaRPr>
          </a:p>
        </p:txBody>
      </p:sp>
    </p:spTree>
    <p:extLst>
      <p:ext uri="{BB962C8B-B14F-4D97-AF65-F5344CB8AC3E}">
        <p14:creationId xmlns:p14="http://schemas.microsoft.com/office/powerpoint/2010/main" val="4146967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marL="221082" indent="-221082" eaLnBrk="1" hangingPunct="1"/>
            <a:r>
              <a:rPr lang="en-US" b="0" dirty="0" smtClean="0">
                <a:ea typeface="ＭＳ Ｐゴシック"/>
              </a:rPr>
              <a:t>This session will provide you with the following information:</a:t>
            </a:r>
          </a:p>
          <a:p>
            <a:pPr marL="415633" lvl="1" indent="-185708"/>
            <a:r>
              <a:rPr lang="en-US" b="0" dirty="0" smtClean="0">
                <a:ea typeface="ＭＳ Ｐゴシック"/>
              </a:rPr>
              <a:t>Your Medicare choices</a:t>
            </a:r>
          </a:p>
          <a:p>
            <a:pPr marL="415633" lvl="1" indent="-185708"/>
            <a:r>
              <a:rPr lang="en-US" b="0" dirty="0" smtClean="0">
                <a:ea typeface="ＭＳ Ｐゴシック"/>
              </a:rPr>
              <a:t>Medicare Part A and Part B basic costs</a:t>
            </a:r>
          </a:p>
          <a:p>
            <a:pPr marL="415633" lvl="1" indent="-185708"/>
            <a:r>
              <a:rPr lang="en-US" dirty="0" smtClean="0">
                <a:ea typeface="ＭＳ Ｐゴシック"/>
              </a:rPr>
              <a:t>Medicare Advantage Plan snapshot of landscape data</a:t>
            </a:r>
          </a:p>
          <a:p>
            <a:pPr marL="415633" lvl="1" indent="-185708"/>
            <a:r>
              <a:rPr lang="en-US" b="0" dirty="0" smtClean="0">
                <a:ea typeface="ＭＳ Ｐゴシック"/>
              </a:rPr>
              <a:t>Medicare Prescription</a:t>
            </a:r>
            <a:r>
              <a:rPr lang="en-US" b="0" baseline="0" dirty="0" smtClean="0">
                <a:ea typeface="ＭＳ Ｐゴシック"/>
              </a:rPr>
              <a:t> Drug Plan snapshot of landscape data</a:t>
            </a:r>
          </a:p>
          <a:p>
            <a:pPr marL="415633" lvl="1" indent="-185708"/>
            <a:r>
              <a:rPr lang="en-US" b="0" baseline="0" dirty="0" smtClean="0">
                <a:ea typeface="ＭＳ Ｐゴシック"/>
              </a:rPr>
              <a:t>Overview of key dates</a:t>
            </a:r>
          </a:p>
          <a:p>
            <a:pPr marL="415633" lvl="1" indent="-185708"/>
            <a:r>
              <a:rPr lang="en-US" b="0" baseline="0" dirty="0" smtClean="0">
                <a:ea typeface="ＭＳ Ｐゴシック"/>
              </a:rPr>
              <a:t>How to compare Medicare plans </a:t>
            </a:r>
            <a:endParaRPr lang="en-US" b="0" dirty="0" smtClean="0">
              <a:ea typeface="ＭＳ Ｐゴシック"/>
            </a:endParaRPr>
          </a:p>
          <a:p>
            <a:pPr marL="415633" lvl="1" indent="-185708"/>
            <a:r>
              <a:rPr lang="en-US" dirty="0" smtClean="0">
                <a:ea typeface="ＭＳ Ｐゴシック"/>
              </a:rPr>
              <a:t>How to join a new plan</a:t>
            </a:r>
            <a:endParaRPr lang="en-US" b="0" dirty="0" smtClean="0">
              <a:ea typeface="ＭＳ Ｐゴシック"/>
            </a:endParaRPr>
          </a:p>
          <a:p>
            <a:pPr marL="415633" lvl="1" indent="-185708"/>
            <a:r>
              <a:rPr lang="en-US" dirty="0" smtClean="0">
                <a:ea typeface="ＭＳ Ｐゴシック"/>
              </a:rPr>
              <a:t>Helpful </a:t>
            </a:r>
            <a:r>
              <a:rPr lang="en-US" b="0" dirty="0" smtClean="0">
                <a:ea typeface="ＭＳ Ｐゴシック"/>
              </a:rPr>
              <a:t>resources</a:t>
            </a:r>
          </a:p>
          <a:p>
            <a:pPr marL="0" indent="0">
              <a:buNone/>
            </a:pPr>
            <a:endParaRPr lang="en-US" dirty="0" smtClean="0"/>
          </a:p>
        </p:txBody>
      </p:sp>
      <p:sp>
        <p:nvSpPr>
          <p:cNvPr id="614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D82042E-B2F3-4B8C-B46A-9647E2379844}" type="slidenum">
              <a:rPr lang="en-US" smtClean="0">
                <a:latin typeface="Arial" pitchFamily="34" charset="0"/>
              </a:rPr>
              <a:pPr/>
              <a:t>2</a:t>
            </a:fld>
            <a:endParaRPr lang="en-US" dirty="0" smtClean="0">
              <a:latin typeface="Arial" pitchFamily="34" charset="0"/>
            </a:endParaRPr>
          </a:p>
        </p:txBody>
      </p:sp>
    </p:spTree>
    <p:extLst>
      <p:ext uri="{BB962C8B-B14F-4D97-AF65-F5344CB8AC3E}">
        <p14:creationId xmlns:p14="http://schemas.microsoft.com/office/powerpoint/2010/main" val="20411655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marL="0" indent="0">
              <a:buNone/>
              <a:defRPr/>
            </a:pPr>
            <a:r>
              <a:rPr lang="en-US" b="1" dirty="0" smtClean="0"/>
              <a:t>IMPORTANT:  </a:t>
            </a:r>
            <a:r>
              <a:rPr lang="en-US" dirty="0" smtClean="0"/>
              <a:t>If you have other coverage, like employer or union coverage, check with your plan’s benefits administrator before making any changes to your coverage. Otherwise, you could lose coverage for you and your dependents.</a:t>
            </a:r>
          </a:p>
          <a:p>
            <a:pPr marL="884326" indent="-884326">
              <a:buNone/>
              <a:defRPr/>
            </a:pPr>
            <a:endParaRPr lang="en-US" dirty="0"/>
          </a:p>
        </p:txBody>
      </p:sp>
      <p:sp>
        <p:nvSpPr>
          <p:cNvPr id="768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8E190CA-43B7-4879-B390-42E5282D5931}" type="slidenum">
              <a:rPr lang="en-US" smtClean="0">
                <a:latin typeface="Arial" pitchFamily="34" charset="0"/>
              </a:rPr>
              <a:pPr/>
              <a:t>20</a:t>
            </a:fld>
            <a:endParaRPr lang="en-US" dirty="0" smtClean="0">
              <a:latin typeface="Arial" pitchFamily="34" charset="0"/>
            </a:endParaRPr>
          </a:p>
        </p:txBody>
      </p:sp>
    </p:spTree>
    <p:extLst>
      <p:ext uri="{BB962C8B-B14F-4D97-AF65-F5344CB8AC3E}">
        <p14:creationId xmlns:p14="http://schemas.microsoft.com/office/powerpoint/2010/main" val="24718177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marL="221082" indent="-221082">
              <a:defRPr/>
            </a:pPr>
            <a:r>
              <a:rPr lang="en-US" dirty="0" smtClean="0"/>
              <a:t>If you drop a Medicare Advantage (MA) Plan and join Original Medicare during the Open Enrollment Period</a:t>
            </a:r>
          </a:p>
          <a:p>
            <a:pPr marL="415633" lvl="1" indent="-185708">
              <a:buSzPct val="120000"/>
              <a:defRPr/>
            </a:pPr>
            <a:r>
              <a:rPr lang="en-US" dirty="0" smtClean="0"/>
              <a:t>There is no guarantee that an insurance company will sell you a Medigap policy unless you are in a Trial Right period</a:t>
            </a:r>
            <a:r>
              <a:rPr lang="en-US" baseline="0" dirty="0" smtClean="0"/>
              <a:t> (see next slide).</a:t>
            </a:r>
            <a:endParaRPr lang="en-US" dirty="0" smtClean="0"/>
          </a:p>
          <a:p>
            <a:pPr marL="415633" lvl="1" indent="-185708">
              <a:buSzPct val="120000"/>
              <a:defRPr/>
            </a:pPr>
            <a:r>
              <a:rPr lang="en-US" dirty="0" smtClean="0"/>
              <a:t>You may have to meet medical underwriting requirements, which is a health insurance term referring to the use of medical or health information in the evaluation of an applicant for coverage, typically for life or health insurance. </a:t>
            </a:r>
          </a:p>
          <a:p>
            <a:pPr marL="579901" lvl="2" indent="-170749">
              <a:buSzPct val="50000"/>
              <a:buFont typeface="Wingdings" panose="05000000000000000000" pitchFamily="2" charset="2"/>
              <a:buChar char="q"/>
              <a:defRPr/>
            </a:pPr>
            <a:r>
              <a:rPr lang="en-US" dirty="0" smtClean="0"/>
              <a:t>Unless you have a guaranteed issue right (see next slide).</a:t>
            </a:r>
          </a:p>
          <a:p>
            <a:pPr marL="579901" lvl="2" indent="-156252">
              <a:buSzPct val="50000"/>
              <a:buFont typeface="Wingdings" pitchFamily="2" charset="2"/>
              <a:buChar char="q"/>
              <a:defRPr/>
            </a:pPr>
            <a:r>
              <a:rPr lang="en-US" dirty="0" smtClean="0"/>
              <a:t>Example: If your MA Plan leaves Medicare.</a:t>
            </a:r>
          </a:p>
          <a:p>
            <a:pPr marL="395288" lvl="1" indent="-165100">
              <a:buSzPct val="120000"/>
              <a:defRPr/>
            </a:pPr>
            <a:r>
              <a:rPr lang="en-US" dirty="0" smtClean="0"/>
              <a:t>Contact Medigap insurers in your area to see what might be available to you.</a:t>
            </a:r>
          </a:p>
          <a:p>
            <a:pPr marL="0" indent="0">
              <a:buNone/>
              <a:defRPr/>
            </a:pPr>
            <a:r>
              <a:rPr lang="en-US" b="1" dirty="0" smtClean="0"/>
              <a:t>NOTE:  </a:t>
            </a:r>
            <a:r>
              <a:rPr lang="en-US" dirty="0" smtClean="0"/>
              <a:t>More information about Medigap policies is in “Choosing a Medigap Policy: Guide to Insurance for People with Medicare” available at</a:t>
            </a:r>
          </a:p>
          <a:p>
            <a:pPr marL="0" indent="0">
              <a:lnSpc>
                <a:spcPct val="115000"/>
              </a:lnSpc>
              <a:spcBef>
                <a:spcPts val="0"/>
              </a:spcBef>
              <a:spcAft>
                <a:spcPts val="967"/>
              </a:spcAft>
              <a:buNone/>
            </a:pPr>
            <a:r>
              <a:rPr lang="en-US" u="sng" dirty="0" smtClean="0">
                <a:solidFill>
                  <a:srgbClr val="0000FF"/>
                </a:solidFill>
                <a:ea typeface="Calibri"/>
                <a:cs typeface="Times New Roman"/>
                <a:hlinkClick r:id="rId3"/>
              </a:rPr>
              <a:t>Medicare.gov/Pubs/pdf/02110.pdf</a:t>
            </a:r>
            <a:r>
              <a:rPr lang="en-US" dirty="0" smtClean="0"/>
              <a:t>.</a:t>
            </a:r>
            <a:endParaRPr lang="en-US" dirty="0"/>
          </a:p>
        </p:txBody>
      </p:sp>
      <p:sp>
        <p:nvSpPr>
          <p:cNvPr id="931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1A07ECE-50DE-44A3-A3D2-5C4AF1BB1827}" type="slidenum">
              <a:rPr lang="en-US" smtClean="0">
                <a:latin typeface="Arial" pitchFamily="34" charset="0"/>
              </a:rPr>
              <a:pPr/>
              <a:t>21</a:t>
            </a:fld>
            <a:endParaRPr lang="en-US" dirty="0" smtClean="0">
              <a:latin typeface="Arial" pitchFamily="34" charset="0"/>
            </a:endParaRPr>
          </a:p>
        </p:txBody>
      </p:sp>
    </p:spTree>
    <p:extLst>
      <p:ext uri="{BB962C8B-B14F-4D97-AF65-F5344CB8AC3E}">
        <p14:creationId xmlns:p14="http://schemas.microsoft.com/office/powerpoint/2010/main" val="3139379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p:spPr>
      </p:sp>
      <p:sp>
        <p:nvSpPr>
          <p:cNvPr id="94211" name="Notes Placeholder 2"/>
          <p:cNvSpPr>
            <a:spLocks noGrp="1"/>
          </p:cNvSpPr>
          <p:nvPr>
            <p:ph type="body" idx="1"/>
          </p:nvPr>
        </p:nvSpPr>
        <p:spPr bwMode="auto">
          <a:xfrm>
            <a:off x="700551" y="4387442"/>
            <a:ext cx="5757276" cy="4155317"/>
          </a:xfrm>
          <a:noFill/>
        </p:spPr>
        <p:txBody>
          <a:bodyPr wrap="square" numCol="1" anchor="t" anchorCtr="0" compatLnSpc="1">
            <a:prstTxWarp prst="textNoShape">
              <a:avLst/>
            </a:prstTxWarp>
            <a:normAutofit/>
          </a:bodyPr>
          <a:lstStyle/>
          <a:p>
            <a:pPr marL="221082" indent="-221082"/>
            <a:r>
              <a:rPr lang="en-US" dirty="0" smtClean="0"/>
              <a:t>You have a special right to buy a Medigap policy called a guaranteed issue right if</a:t>
            </a:r>
          </a:p>
          <a:p>
            <a:pPr marL="415633" lvl="1" indent="-185708">
              <a:buSzPct val="120000"/>
            </a:pPr>
            <a:r>
              <a:rPr lang="en-US" dirty="0" smtClean="0"/>
              <a:t>Your Medicare Advantage Plan doesn't renew and,</a:t>
            </a:r>
          </a:p>
          <a:p>
            <a:pPr marL="415633" lvl="1" indent="-185708">
              <a:buSzPct val="120000"/>
            </a:pPr>
            <a:r>
              <a:rPr lang="en-US" dirty="0" smtClean="0"/>
              <a:t>You join Original Medicare and,</a:t>
            </a:r>
          </a:p>
          <a:p>
            <a:pPr marL="415633" lvl="1" indent="-185708">
              <a:buSzPct val="120000"/>
            </a:pPr>
            <a:r>
              <a:rPr lang="en-US" dirty="0" smtClean="0"/>
              <a:t>You’re 65 or older.</a:t>
            </a:r>
          </a:p>
          <a:p>
            <a:pPr marL="220685" lvl="1" indent="-220685">
              <a:buSzPct val="120000"/>
              <a:buFont typeface="Wingdings" panose="05000000000000000000" pitchFamily="2" charset="2"/>
              <a:buChar char="§"/>
            </a:pPr>
            <a:r>
              <a:rPr lang="en-US" dirty="0" smtClean="0"/>
              <a:t>There are time restrictions and other limitations that you should be aware of such as</a:t>
            </a:r>
          </a:p>
          <a:p>
            <a:pPr marL="415633" lvl="1" indent="-185708">
              <a:buSzPct val="120000"/>
            </a:pPr>
            <a:r>
              <a:rPr lang="en-US" dirty="0" smtClean="0"/>
              <a:t>A guaranteed issue right lasts from 60 days before to 63 days after your coverage ends when you meet the conditions described above.</a:t>
            </a:r>
          </a:p>
          <a:p>
            <a:pPr marL="415633" lvl="1" indent="-185708" defTabSz="884326">
              <a:buSzPct val="120000"/>
              <a:defRPr/>
            </a:pPr>
            <a:r>
              <a:rPr lang="en-US" dirty="0" smtClean="0"/>
              <a:t>If you’re under 65, you may not be able to buy a Medigap policy until you turn 65. </a:t>
            </a:r>
          </a:p>
          <a:p>
            <a:pPr marL="610185" lvl="1" indent="-185708" defTabSz="884326">
              <a:buSzPct val="65000"/>
              <a:buFont typeface="Wingdings" pitchFamily="2" charset="2"/>
              <a:buChar char="q"/>
              <a:defRPr/>
            </a:pPr>
            <a:r>
              <a:rPr lang="en-US" dirty="0" smtClean="0"/>
              <a:t>Check with your State Health Insurance Assistance Program or State Insurance Department</a:t>
            </a:r>
          </a:p>
          <a:p>
            <a:pPr marL="231960" lvl="1" indent="-231960">
              <a:buSzPct val="120000"/>
              <a:buFont typeface="Wingdings" panose="05000000000000000000" pitchFamily="2" charset="2"/>
              <a:buChar char="§"/>
            </a:pPr>
            <a:r>
              <a:rPr lang="en-US" dirty="0">
                <a:solidFill>
                  <a:prstClr val="black"/>
                </a:solidFill>
              </a:rPr>
              <a:t>You </a:t>
            </a:r>
            <a:r>
              <a:rPr lang="en-US" dirty="0" smtClean="0">
                <a:solidFill>
                  <a:prstClr val="black"/>
                </a:solidFill>
              </a:rPr>
              <a:t>have special rights if you’re </a:t>
            </a:r>
            <a:r>
              <a:rPr lang="en-US" dirty="0">
                <a:solidFill>
                  <a:prstClr val="black"/>
                </a:solidFill>
              </a:rPr>
              <a:t>in an available Trial Right period which are limited times when </a:t>
            </a:r>
            <a:r>
              <a:rPr lang="en-US" dirty="0" smtClean="0">
                <a:solidFill>
                  <a:prstClr val="black"/>
                </a:solidFill>
              </a:rPr>
              <a:t>you’re </a:t>
            </a:r>
            <a:r>
              <a:rPr lang="en-US" dirty="0">
                <a:solidFill>
                  <a:prstClr val="black"/>
                </a:solidFill>
              </a:rPr>
              <a:t>allowed to buy a Medigap policy because you </a:t>
            </a:r>
            <a:r>
              <a:rPr lang="en-US" dirty="0" smtClean="0">
                <a:solidFill>
                  <a:prstClr val="black"/>
                </a:solidFill>
              </a:rPr>
              <a:t>have</a:t>
            </a:r>
            <a:endParaRPr lang="en-US" dirty="0">
              <a:solidFill>
                <a:prstClr val="black"/>
              </a:solidFill>
            </a:endParaRPr>
          </a:p>
          <a:p>
            <a:pPr marL="409152" lvl="2" indent="-177192">
              <a:buSzPct val="120000"/>
              <a:buFont typeface="Arial" panose="020B0604020202020204" pitchFamily="34" charset="0"/>
              <a:buChar char="•"/>
            </a:pPr>
            <a:r>
              <a:rPr lang="en-US" dirty="0">
                <a:solidFill>
                  <a:prstClr val="black"/>
                </a:solidFill>
              </a:rPr>
              <a:t>Joined a Medicare Advantage (MA) </a:t>
            </a:r>
            <a:r>
              <a:rPr lang="en-US" dirty="0" smtClean="0">
                <a:solidFill>
                  <a:prstClr val="black"/>
                </a:solidFill>
              </a:rPr>
              <a:t>Plan or </a:t>
            </a:r>
            <a:r>
              <a:rPr lang="en-US" dirty="0">
                <a:solidFill>
                  <a:prstClr val="black"/>
                </a:solidFill>
              </a:rPr>
              <a:t>Programs of All-Inclusive Care for the Elderly (PACE) </a:t>
            </a:r>
            <a:r>
              <a:rPr lang="en-US" dirty="0" smtClean="0">
                <a:solidFill>
                  <a:prstClr val="black"/>
                </a:solidFill>
              </a:rPr>
              <a:t>Plan when </a:t>
            </a:r>
            <a:r>
              <a:rPr lang="en-US" dirty="0">
                <a:solidFill>
                  <a:prstClr val="black"/>
                </a:solidFill>
              </a:rPr>
              <a:t>you were first eligible for Medicare Part A at 65, and within the first year of joining, you decide to switch to Original Medicare</a:t>
            </a:r>
          </a:p>
          <a:p>
            <a:pPr marL="409152" lvl="2" indent="-177192">
              <a:buSzPct val="120000"/>
              <a:buFont typeface="Arial" panose="020B0604020202020204" pitchFamily="34" charset="0"/>
              <a:buChar char="•"/>
            </a:pPr>
            <a:r>
              <a:rPr lang="en-US" dirty="0">
                <a:solidFill>
                  <a:prstClr val="black"/>
                </a:solidFill>
              </a:rPr>
              <a:t>You dropped a Medigap policy to join an MA </a:t>
            </a:r>
            <a:r>
              <a:rPr lang="en-US" dirty="0" smtClean="0">
                <a:solidFill>
                  <a:prstClr val="black"/>
                </a:solidFill>
              </a:rPr>
              <a:t>Plan </a:t>
            </a:r>
            <a:r>
              <a:rPr lang="en-US" dirty="0">
                <a:solidFill>
                  <a:prstClr val="black"/>
                </a:solidFill>
              </a:rPr>
              <a:t>(or to switch to a Medicare </a:t>
            </a:r>
            <a:r>
              <a:rPr lang="en-US" dirty="0" smtClean="0">
                <a:solidFill>
                  <a:prstClr val="black"/>
                </a:solidFill>
              </a:rPr>
              <a:t>SELECT policy [a Medigap policy with a network]) </a:t>
            </a:r>
            <a:r>
              <a:rPr lang="en-US" dirty="0">
                <a:solidFill>
                  <a:prstClr val="black"/>
                </a:solidFill>
              </a:rPr>
              <a:t>for the first time, </a:t>
            </a:r>
            <a:r>
              <a:rPr lang="en-US" dirty="0" smtClean="0">
                <a:solidFill>
                  <a:prstClr val="black"/>
                </a:solidFill>
              </a:rPr>
              <a:t>you’ve </a:t>
            </a:r>
            <a:r>
              <a:rPr lang="en-US" dirty="0">
                <a:solidFill>
                  <a:prstClr val="black"/>
                </a:solidFill>
              </a:rPr>
              <a:t>been in the plan for less than a year, and you want to switch back</a:t>
            </a:r>
          </a:p>
          <a:p>
            <a:pPr marL="424476" lvl="1" indent="0" defTabSz="884326">
              <a:buSzPct val="65000"/>
              <a:buNone/>
              <a:defRPr/>
            </a:pPr>
            <a:endParaRPr lang="en-US" dirty="0" smtClean="0"/>
          </a:p>
          <a:p>
            <a:pPr marL="424476" lvl="1" indent="0">
              <a:buSzPct val="65000"/>
              <a:buNone/>
            </a:pPr>
            <a:endParaRPr lang="en-US" dirty="0" smtClean="0"/>
          </a:p>
          <a:p>
            <a:pPr>
              <a:buFont typeface="Wingdings" pitchFamily="2" charset="2"/>
              <a:buNone/>
            </a:pPr>
            <a:endParaRPr lang="en-US" dirty="0" smtClean="0"/>
          </a:p>
        </p:txBody>
      </p:sp>
      <p:sp>
        <p:nvSpPr>
          <p:cNvPr id="942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626640F-51DA-4D93-A063-3AF022506FA3}" type="slidenum">
              <a:rPr lang="en-US" smtClean="0">
                <a:latin typeface="Arial" pitchFamily="34" charset="0"/>
              </a:rPr>
              <a:pPr/>
              <a:t>22</a:t>
            </a:fld>
            <a:endParaRPr lang="en-US" dirty="0" smtClean="0">
              <a:latin typeface="Arial" pitchFamily="34" charset="0"/>
            </a:endParaRPr>
          </a:p>
        </p:txBody>
      </p:sp>
    </p:spTree>
    <p:extLst>
      <p:ext uri="{BB962C8B-B14F-4D97-AF65-F5344CB8AC3E}">
        <p14:creationId xmlns:p14="http://schemas.microsoft.com/office/powerpoint/2010/main" val="28953220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4627" name="Rectangle 3"/>
          <p:cNvSpPr>
            <a:spLocks noGrp="1" noChangeArrowheads="1"/>
          </p:cNvSpPr>
          <p:nvPr>
            <p:ph type="body" idx="1"/>
          </p:nvPr>
        </p:nvSpPr>
        <p:spPr bwMode="auto">
          <a:xfrm>
            <a:off x="729424" y="4398133"/>
            <a:ext cx="5470675" cy="4031620"/>
          </a:xfrm>
        </p:spPr>
        <p:txBody>
          <a:bodyPr wrap="square" numCol="1" anchor="t" anchorCtr="0" compatLnSpc="1">
            <a:prstTxWarp prst="textNoShape">
              <a:avLst/>
            </a:prstTxWarp>
          </a:bodyPr>
          <a:lstStyle/>
          <a:p>
            <a:pPr marL="221082" indent="-221082" eaLnBrk="1" hangingPunct="1">
              <a:defRPr/>
            </a:pPr>
            <a:r>
              <a:rPr lang="en-US" dirty="0" smtClean="0">
                <a:cs typeface="Arial" charset="0"/>
              </a:rPr>
              <a:t>If you’re in a Medicare Advantage (MA) Plan</a:t>
            </a:r>
          </a:p>
          <a:p>
            <a:pPr marL="415633" lvl="1" indent="-185708" eaLnBrk="1" hangingPunct="1">
              <a:buSzPct val="120000"/>
              <a:defRPr/>
            </a:pPr>
            <a:r>
              <a:rPr lang="en-US" dirty="0" smtClean="0">
                <a:cs typeface="Arial" charset="0"/>
              </a:rPr>
              <a:t>You can switch to another MA Plan by joining a new MA Plan</a:t>
            </a:r>
          </a:p>
          <a:p>
            <a:pPr marL="415633" lvl="1" indent="-185708" eaLnBrk="1" hangingPunct="1">
              <a:buSzPct val="120000"/>
              <a:defRPr/>
            </a:pPr>
            <a:r>
              <a:rPr lang="en-US" dirty="0" smtClean="0">
                <a:cs typeface="Arial" charset="0"/>
              </a:rPr>
              <a:t>You’ll be automatically disenrolled from your old plan</a:t>
            </a:r>
          </a:p>
          <a:p>
            <a:pPr marL="415633" lvl="1" indent="-185708" eaLnBrk="1" hangingPunct="1">
              <a:buSzPct val="120000"/>
              <a:defRPr/>
            </a:pPr>
            <a:r>
              <a:rPr lang="en-US" dirty="0" smtClean="0">
                <a:cs typeface="Arial" charset="0"/>
              </a:rPr>
              <a:t>You can switch back to Original Medicare by joining a stand-alone Medicare drug plan</a:t>
            </a:r>
          </a:p>
          <a:p>
            <a:pPr marL="610185" lvl="2" indent="-185708" eaLnBrk="1" hangingPunct="1">
              <a:buSzPct val="65000"/>
              <a:buFont typeface="Wingdings" pitchFamily="2" charset="2"/>
              <a:buChar char="q"/>
              <a:defRPr/>
            </a:pPr>
            <a:r>
              <a:rPr lang="en-US" dirty="0" smtClean="0">
                <a:cs typeface="Arial" charset="0"/>
              </a:rPr>
              <a:t>You'll need to consider/see if you can get a Medigap policy</a:t>
            </a:r>
          </a:p>
          <a:p>
            <a:pPr marL="0" lvl="1" indent="0">
              <a:buNone/>
              <a:defRPr/>
            </a:pPr>
            <a:r>
              <a:rPr lang="en-US" b="1" dirty="0" smtClean="0">
                <a:cs typeface="Arial" charset="0"/>
              </a:rPr>
              <a:t>REMEMBER</a:t>
            </a:r>
            <a:r>
              <a:rPr lang="en-US" dirty="0" smtClean="0">
                <a:cs typeface="Arial" charset="0"/>
              </a:rPr>
              <a:t>:  If you have other health or drug coverage, like from an employer or union, check with your benefits administrator before you make any changes to your coverage.</a:t>
            </a:r>
          </a:p>
          <a:p>
            <a:pPr marL="0" indent="0" eaLnBrk="1" hangingPunct="1">
              <a:buNone/>
              <a:defRPr/>
            </a:pPr>
            <a:endParaRPr lang="en-US" dirty="0" smtClean="0"/>
          </a:p>
        </p:txBody>
      </p:sp>
      <p:sp>
        <p:nvSpPr>
          <p:cNvPr id="860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D1B5A50-530D-4600-98EC-C4FB981C027A}" type="slidenum">
              <a:rPr lang="en-US" smtClean="0">
                <a:latin typeface="Arial" pitchFamily="34" charset="0"/>
              </a:rPr>
              <a:pPr/>
              <a:t>23</a:t>
            </a:fld>
            <a:endParaRPr lang="en-US" dirty="0" smtClean="0">
              <a:latin typeface="Arial" pitchFamily="34" charset="0"/>
            </a:endParaRPr>
          </a:p>
        </p:txBody>
      </p:sp>
    </p:spTree>
    <p:extLst>
      <p:ext uri="{BB962C8B-B14F-4D97-AF65-F5344CB8AC3E}">
        <p14:creationId xmlns:p14="http://schemas.microsoft.com/office/powerpoint/2010/main" val="7025140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wrap="square" numCol="1" anchor="t" anchorCtr="0" compatLnSpc="1">
            <a:prstTxWarp prst="textNoShape">
              <a:avLst/>
            </a:prstTxWarp>
          </a:bodyPr>
          <a:lstStyle/>
          <a:p>
            <a:pPr marL="221082" indent="-221082"/>
            <a:r>
              <a:rPr lang="en-US" dirty="0" smtClean="0">
                <a:solidFill>
                  <a:srgbClr val="000000"/>
                </a:solidFill>
              </a:rPr>
              <a:t>Between January 1–February 14, you can leave a Medicare Advantage (MA) Plan or Medicare Advantage with Prescription Drug (MAPD) Plan and switch to Original Medicare</a:t>
            </a:r>
          </a:p>
          <a:p>
            <a:pPr marL="415633" lvl="1" indent="-185708">
              <a:buSzPct val="120000"/>
            </a:pPr>
            <a:r>
              <a:rPr lang="en-US" dirty="0" smtClean="0">
                <a:solidFill>
                  <a:srgbClr val="000000"/>
                </a:solidFill>
              </a:rPr>
              <a:t>If you make this change, you may also join a Medicare Prescription Drug Plan to add drug coverage </a:t>
            </a:r>
          </a:p>
          <a:p>
            <a:pPr marL="571500" lvl="2" indent="-171450">
              <a:buSzPct val="70000"/>
              <a:buFont typeface="Wingdings" panose="05000000000000000000" pitchFamily="2" charset="2"/>
              <a:buChar char="q"/>
            </a:pPr>
            <a:r>
              <a:rPr lang="en-US" dirty="0" smtClean="0">
                <a:solidFill>
                  <a:srgbClr val="000000"/>
                </a:solidFill>
              </a:rPr>
              <a:t>Coverage begins the first of the month after the plan gets the enrollment form</a:t>
            </a:r>
          </a:p>
          <a:p>
            <a:pPr marL="415633" lvl="1" indent="-185708">
              <a:buSzPct val="120000"/>
            </a:pPr>
            <a:r>
              <a:rPr lang="en-US" dirty="0" smtClean="0">
                <a:solidFill>
                  <a:srgbClr val="000000"/>
                </a:solidFill>
              </a:rPr>
              <a:t>Check</a:t>
            </a:r>
            <a:r>
              <a:rPr lang="en-US" baseline="0" dirty="0" smtClean="0">
                <a:solidFill>
                  <a:srgbClr val="000000"/>
                </a:solidFill>
              </a:rPr>
              <a:t> to see if you would be able to get a Medigap (Medicare supplement insurance) policy to help pay the gaps in Original Medicare coverage. You might have limited or no options depending on the state you live in.</a:t>
            </a:r>
          </a:p>
          <a:p>
            <a:pPr marL="0" lvl="1" indent="0">
              <a:buSzPct val="120000"/>
              <a:buNone/>
            </a:pPr>
            <a:r>
              <a:rPr lang="en-US" b="1" dirty="0" smtClean="0">
                <a:solidFill>
                  <a:srgbClr val="000000"/>
                </a:solidFill>
              </a:rPr>
              <a:t>NOTE:  </a:t>
            </a:r>
            <a:r>
              <a:rPr lang="en-US" dirty="0" smtClean="0">
                <a:solidFill>
                  <a:srgbClr val="000000"/>
                </a:solidFill>
              </a:rPr>
              <a:t>This time period doesn't allow changes in enrollment from one MA or MAPD Plan to another except in limited circumstances, or unless you are qualified for a Special Enrollment Period. </a:t>
            </a:r>
            <a:endParaRPr lang="en-US" b="1" dirty="0" smtClean="0"/>
          </a:p>
          <a:p>
            <a:pPr marL="0" indent="0">
              <a:buNone/>
            </a:pPr>
            <a:endParaRPr lang="en-US" dirty="0" smtClean="0"/>
          </a:p>
        </p:txBody>
      </p:sp>
      <p:sp>
        <p:nvSpPr>
          <p:cNvPr id="870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3E1D74D-FDAF-49D0-9A40-CAA969B44BBA}" type="slidenum">
              <a:rPr lang="en-US" smtClean="0">
                <a:latin typeface="Arial" pitchFamily="34" charset="0"/>
              </a:rPr>
              <a:pPr/>
              <a:t>24</a:t>
            </a:fld>
            <a:endParaRPr lang="en-US" dirty="0" smtClean="0">
              <a:latin typeface="Arial" pitchFamily="34" charset="0"/>
            </a:endParaRPr>
          </a:p>
        </p:txBody>
      </p:sp>
    </p:spTree>
    <p:extLst>
      <p:ext uri="{BB962C8B-B14F-4D97-AF65-F5344CB8AC3E}">
        <p14:creationId xmlns:p14="http://schemas.microsoft.com/office/powerpoint/2010/main" val="20712075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03" name="Notes Placeholder 2"/>
          <p:cNvSpPr>
            <a:spLocks noGrp="1"/>
          </p:cNvSpPr>
          <p:nvPr>
            <p:ph type="body" idx="1"/>
          </p:nvPr>
        </p:nvSpPr>
        <p:spPr bwMode="auto">
          <a:xfrm>
            <a:off x="729424" y="4398134"/>
            <a:ext cx="5601362" cy="3958318"/>
          </a:xfrm>
          <a:noFill/>
        </p:spPr>
        <p:txBody>
          <a:bodyPr wrap="square" numCol="1" anchor="t" anchorCtr="0" compatLnSpc="1">
            <a:prstTxWarp prst="textNoShape">
              <a:avLst/>
            </a:prstTxWarp>
            <a:normAutofit lnSpcReduction="10000"/>
          </a:bodyPr>
          <a:lstStyle/>
          <a:p>
            <a:pPr marL="221082" indent="-221082"/>
            <a:r>
              <a:rPr lang="en-US" dirty="0" smtClean="0"/>
              <a:t>With the Open Enrollment Period beginning in October, most people will have their membership materials before January 1.</a:t>
            </a:r>
          </a:p>
          <a:p>
            <a:pPr marL="221082" indent="-221082"/>
            <a:r>
              <a:rPr lang="en-US" dirty="0" smtClean="0"/>
              <a:t>However, the first time you use your new Medicare drug plan, you should come to the pharmacy with as much information as possible, especially if you need to use your new coverage before you receive a plan membership card. Here’s what you need to bring to the pharmacy:</a:t>
            </a:r>
          </a:p>
          <a:p>
            <a:pPr marL="415633" lvl="1" indent="-185708">
              <a:buSzPct val="120000"/>
            </a:pPr>
            <a:r>
              <a:rPr lang="en-US" dirty="0" smtClean="0"/>
              <a:t>Your red, white, and blue Medicare card</a:t>
            </a:r>
          </a:p>
          <a:p>
            <a:pPr marL="415633" lvl="1" indent="-185708">
              <a:buSzPct val="120000"/>
            </a:pPr>
            <a:r>
              <a:rPr lang="en-US" dirty="0" smtClean="0"/>
              <a:t>A photo ID</a:t>
            </a:r>
          </a:p>
          <a:p>
            <a:pPr marL="415633" lvl="1" indent="-185708">
              <a:buSzPct val="120000"/>
            </a:pPr>
            <a:r>
              <a:rPr lang="en-US" dirty="0" smtClean="0"/>
              <a:t>Your plan membership card, if you have one</a:t>
            </a:r>
          </a:p>
          <a:p>
            <a:pPr marL="415633" lvl="1" indent="-185708">
              <a:buSzPct val="120000"/>
            </a:pPr>
            <a:r>
              <a:rPr lang="en-US" dirty="0" smtClean="0"/>
              <a:t>If you don’t have a plan membership card, you can bring an acknowledgement or confirmation letter from the plan if you have one, or an enrollment confirmation number from the plan. (Note: Only confirmation numbers from the plan will work, not those from Medicare’s Online Enrollment Center at </a:t>
            </a:r>
            <a:r>
              <a:rPr lang="en-US" dirty="0" smtClean="0">
                <a:hlinkClick r:id="rId3"/>
              </a:rPr>
              <a:t>Medicare.gov</a:t>
            </a:r>
            <a:r>
              <a:rPr lang="en-US" dirty="0" smtClean="0"/>
              <a:t>). If you haven’t received a plan membership card or any plan enrollment materials, let the provider/pharmacist know the name of the Medicare health or drug plan you joined. </a:t>
            </a:r>
          </a:p>
          <a:p>
            <a:pPr marL="415633" indent="-185708">
              <a:buSzPct val="120000"/>
              <a:buFont typeface="Arial" pitchFamily="34" charset="0"/>
              <a:buChar char="•"/>
            </a:pPr>
            <a:r>
              <a:rPr lang="en-US" dirty="0" smtClean="0"/>
              <a:t>Bring your Medicaid card if you have one, or a letter from your state Medicaid program, or the Social Security Administration that shows you are eligible for Extra Help (a Medicare program to help people with limited income and resources pay Medicare Prescription Drug Plan costs).</a:t>
            </a:r>
          </a:p>
        </p:txBody>
      </p:sp>
      <p:sp>
        <p:nvSpPr>
          <p:cNvPr id="1024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ED1BAD5-2DEC-4A60-B55C-53134EFFA065}" type="slidenum">
              <a:rPr lang="en-US" smtClean="0">
                <a:latin typeface="Arial" pitchFamily="34" charset="0"/>
              </a:rPr>
              <a:pPr/>
              <a:t>25</a:t>
            </a:fld>
            <a:endParaRPr lang="en-US" dirty="0" smtClean="0">
              <a:latin typeface="Arial" pitchFamily="34" charset="0"/>
            </a:endParaRPr>
          </a:p>
        </p:txBody>
      </p:sp>
    </p:spTree>
    <p:extLst>
      <p:ext uri="{BB962C8B-B14F-4D97-AF65-F5344CB8AC3E}">
        <p14:creationId xmlns:p14="http://schemas.microsoft.com/office/powerpoint/2010/main" val="36882063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p:spPr>
      </p:sp>
      <p:sp>
        <p:nvSpPr>
          <p:cNvPr id="95235" name="Notes Placeholder 2"/>
          <p:cNvSpPr>
            <a:spLocks noGrp="1"/>
          </p:cNvSpPr>
          <p:nvPr>
            <p:ph type="body" idx="1"/>
          </p:nvPr>
        </p:nvSpPr>
        <p:spPr bwMode="auto">
          <a:xfrm>
            <a:off x="700552" y="4387444"/>
            <a:ext cx="5601362" cy="4042309"/>
          </a:xfrm>
          <a:noFill/>
        </p:spPr>
        <p:txBody>
          <a:bodyPr wrap="square" numCol="1" anchor="t" anchorCtr="0" compatLnSpc="1">
            <a:prstTxWarp prst="textNoShape">
              <a:avLst/>
            </a:prstTxWarp>
            <a:normAutofit fontScale="92500"/>
          </a:bodyPr>
          <a:lstStyle/>
          <a:p>
            <a:pPr marL="221082" indent="-221082">
              <a:buSzPct val="120000"/>
            </a:pPr>
            <a:r>
              <a:rPr lang="en-US" dirty="0" smtClean="0"/>
              <a:t>Each Fall, CMS reassigns certain Low Income Subsidy (LIS) (Extra Help) beneficiaries with 100% premium subsidy to a new prescription drug plan (PDP). This is to ensure that LIS beneficiaries</a:t>
            </a:r>
            <a:r>
              <a:rPr lang="en-US" baseline="0" dirty="0" smtClean="0"/>
              <a:t> maximize their resources, and use the subsidy. Plan reassignments can occur if</a:t>
            </a:r>
            <a:r>
              <a:rPr lang="en-US" dirty="0" smtClean="0"/>
              <a:t> the</a:t>
            </a:r>
          </a:p>
          <a:p>
            <a:pPr marL="415633" lvl="1" indent="-185708">
              <a:buSzPct val="120000"/>
            </a:pPr>
            <a:r>
              <a:rPr lang="en-US" dirty="0" smtClean="0"/>
              <a:t>PDP is terminating</a:t>
            </a:r>
          </a:p>
          <a:p>
            <a:pPr marL="415633" lvl="1" indent="-185708">
              <a:buSzPct val="120000"/>
            </a:pPr>
            <a:r>
              <a:rPr lang="en-US" dirty="0" smtClean="0"/>
              <a:t>PDP premium increase </a:t>
            </a:r>
          </a:p>
          <a:p>
            <a:pPr marL="610185" lvl="2" indent="-185708">
              <a:buSzPct val="65000"/>
              <a:buFont typeface="Wingdings" pitchFamily="2" charset="2"/>
              <a:buChar char="q"/>
            </a:pPr>
            <a:r>
              <a:rPr lang="en-US" dirty="0" smtClean="0"/>
              <a:t>Over regional LIS premium subsidy amount</a:t>
            </a:r>
          </a:p>
          <a:p>
            <a:pPr marL="610185" lvl="2" indent="-185708">
              <a:buSzPct val="65000"/>
              <a:buFont typeface="Wingdings" pitchFamily="2" charset="2"/>
              <a:buChar char="q"/>
            </a:pPr>
            <a:r>
              <a:rPr lang="en-US" dirty="0" smtClean="0"/>
              <a:t>Converting to enhanced benefit</a:t>
            </a:r>
          </a:p>
          <a:p>
            <a:pPr marL="415633" lvl="2" indent="-185708">
              <a:buSzPct val="120000"/>
              <a:buFont typeface="Arial" pitchFamily="34" charset="0"/>
              <a:buChar char="•"/>
            </a:pPr>
            <a:r>
              <a:rPr lang="en-US" dirty="0"/>
              <a:t>Medicare Advantage plan terminating and member has LIS but no PDP enrollment</a:t>
            </a:r>
          </a:p>
          <a:p>
            <a:pPr marL="221082" lvl="2" indent="-221082">
              <a:buSzPct val="120000"/>
              <a:buFont typeface="Wingdings" pitchFamily="2" charset="2"/>
              <a:buChar char="§"/>
            </a:pPr>
            <a:r>
              <a:rPr lang="en-US" dirty="0" smtClean="0"/>
              <a:t>Reassignments are placed into new benchmarked plans randomly</a:t>
            </a:r>
          </a:p>
          <a:p>
            <a:pPr marL="415633" lvl="3" indent="-185708">
              <a:buSzPct val="120000"/>
              <a:buFont typeface="Arial" pitchFamily="34" charset="0"/>
              <a:buChar char="•"/>
            </a:pPr>
            <a:r>
              <a:rPr lang="en-US" dirty="0" smtClean="0"/>
              <a:t>The newly assigned plans are basic plans only</a:t>
            </a:r>
          </a:p>
          <a:p>
            <a:pPr marL="221082" lvl="3" indent="-221082">
              <a:buSzPct val="120000"/>
              <a:buFont typeface="Wingdings" pitchFamily="2" charset="2"/>
              <a:buChar char="§"/>
            </a:pPr>
            <a:r>
              <a:rPr lang="en-US" dirty="0"/>
              <a:t>People who chose their current plan won’t be reassigned</a:t>
            </a:r>
            <a:r>
              <a:rPr lang="en-US" dirty="0" smtClean="0"/>
              <a:t>.</a:t>
            </a:r>
          </a:p>
          <a:p>
            <a:pPr marL="0" lvl="3" indent="0">
              <a:buSzPct val="120000"/>
              <a:buNone/>
            </a:pPr>
            <a:r>
              <a:rPr lang="en-US" b="1" dirty="0"/>
              <a:t>NOTE: </a:t>
            </a:r>
            <a:r>
              <a:rPr lang="en-US" b="1" dirty="0" smtClean="0"/>
              <a:t> </a:t>
            </a:r>
            <a:r>
              <a:rPr lang="en-US" dirty="0" smtClean="0"/>
              <a:t>If </a:t>
            </a:r>
            <a:r>
              <a:rPr lang="en-US" dirty="0"/>
              <a:t>a Part D plan offering basic prescription drug coverage has a monthly premium amount that exceeds the low-income subsidy benchmark amount by a de minimis </a:t>
            </a:r>
            <a:r>
              <a:rPr lang="en-US" dirty="0" smtClean="0"/>
              <a:t>amount ($2 in 2017), </a:t>
            </a:r>
            <a:r>
              <a:rPr lang="en-US" dirty="0"/>
              <a:t>and the Part D plan volunteers to waive that de minimis amount, then CMS </a:t>
            </a:r>
            <a:r>
              <a:rPr lang="en-US" dirty="0" smtClean="0"/>
              <a:t>won’t </a:t>
            </a:r>
            <a:r>
              <a:rPr lang="en-US" dirty="0"/>
              <a:t>reassign the low-income subsidy eligible beneficiaries who are currently enrolled in that plan. The de minimis amount is set by CMS each year. </a:t>
            </a:r>
            <a:r>
              <a:rPr lang="en-US" dirty="0" smtClean="0"/>
              <a:t>These plans will be listed as having a $0 premium. The plan will not receive auto-enrollees. </a:t>
            </a:r>
            <a:r>
              <a:rPr lang="en-US" dirty="0" smtClean="0"/>
              <a:t>The Part D Base Beneficiary Premium for 2017 is $35.63.</a:t>
            </a:r>
            <a:endParaRPr lang="en-US" dirty="0"/>
          </a:p>
        </p:txBody>
      </p:sp>
      <p:sp>
        <p:nvSpPr>
          <p:cNvPr id="952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7A47321-7DD6-49E3-83DB-D80E5F1BF90C}" type="slidenum">
              <a:rPr lang="en-US" smtClean="0">
                <a:latin typeface="Arial" pitchFamily="34" charset="0"/>
              </a:rPr>
              <a:pPr/>
              <a:t>26</a:t>
            </a:fld>
            <a:endParaRPr lang="en-US" dirty="0" smtClean="0">
              <a:latin typeface="Arial" pitchFamily="34" charset="0"/>
            </a:endParaRPr>
          </a:p>
        </p:txBody>
      </p:sp>
    </p:spTree>
    <p:extLst>
      <p:ext uri="{BB962C8B-B14F-4D97-AF65-F5344CB8AC3E}">
        <p14:creationId xmlns:p14="http://schemas.microsoft.com/office/powerpoint/2010/main" val="37959439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a:xfrm>
            <a:off x="700246" y="4310169"/>
            <a:ext cx="5913191" cy="3888680"/>
          </a:xfrm>
        </p:spPr>
        <p:txBody>
          <a:bodyPr>
            <a:normAutofit fontScale="92500" lnSpcReduction="10000"/>
          </a:bodyPr>
          <a:lstStyle/>
          <a:p>
            <a:pPr marL="221082" indent="-221082">
              <a:defRPr/>
            </a:pPr>
            <a:r>
              <a:rPr lang="en-US" dirty="0" smtClean="0"/>
              <a:t>Sometimes plans don’t renew all of their plans. This is usually based on the plans’ business decisions. Sometimes Medicare takes an official action called a “sanction” because of a problem with the plan that affects you.</a:t>
            </a:r>
          </a:p>
          <a:p>
            <a:pPr marL="231960" lvl="2" indent="-231960">
              <a:buSzPct val="100000"/>
              <a:buFont typeface="Wingdings" panose="05000000000000000000" pitchFamily="2" charset="2"/>
              <a:buChar char="§"/>
              <a:defRPr/>
            </a:pPr>
            <a:r>
              <a:rPr lang="en-US" dirty="0" smtClean="0"/>
              <a:t>You can switch from your Medicare Advantage or Medicare Prescription Drug Plan to another plan. Your chance to switch is determined by Medicare on a case-by-case basis.</a:t>
            </a:r>
          </a:p>
          <a:p>
            <a:pPr marL="405931" lvl="1" indent="-173970">
              <a:buSzPct val="102000"/>
              <a:defRPr/>
            </a:pPr>
            <a:r>
              <a:rPr lang="en-US" dirty="0" smtClean="0"/>
              <a:t>Sometimes Medicare ends (terminates) your plan’s contract. You can switch from your Medicare Advantage or Medicare Prescription Drug Plan to another plan. Your chance to switch lasts until one full month after Medicare ends the plan’s contract.</a:t>
            </a:r>
          </a:p>
          <a:p>
            <a:pPr marL="415633" lvl="1" indent="-185708">
              <a:buSzPct val="120000"/>
              <a:defRPr/>
            </a:pPr>
            <a:r>
              <a:rPr lang="en-US" dirty="0" smtClean="0"/>
              <a:t>If your Medicare Advantage Plan, Medicare Prescription Drug Plan, or Medicare Cost Plan’s contract isn’t renewed</a:t>
            </a:r>
          </a:p>
          <a:p>
            <a:pPr marL="610185" lvl="2" indent="-185708">
              <a:buSzPct val="65000"/>
              <a:buFont typeface="Wingdings" pitchFamily="2" charset="2"/>
              <a:buChar char="q"/>
              <a:defRPr/>
            </a:pPr>
            <a:r>
              <a:rPr lang="en-US" dirty="0" smtClean="0"/>
              <a:t>You may join another Medicare Advantage or Medicare Prescription Drug Plan between October 15, </a:t>
            </a:r>
            <a:r>
              <a:rPr lang="en-US" dirty="0" smtClean="0"/>
              <a:t>2016 </a:t>
            </a:r>
            <a:r>
              <a:rPr lang="en-US" dirty="0" smtClean="0"/>
              <a:t>and the end of February </a:t>
            </a:r>
            <a:r>
              <a:rPr lang="en-US" dirty="0" smtClean="0"/>
              <a:t>2017.</a:t>
            </a:r>
            <a:endParaRPr lang="en-US" dirty="0" smtClean="0"/>
          </a:p>
          <a:p>
            <a:pPr marL="610185" lvl="2" indent="-185708">
              <a:buSzPct val="65000"/>
              <a:buFont typeface="Wingdings" pitchFamily="2" charset="2"/>
              <a:buChar char="q"/>
              <a:defRPr/>
            </a:pPr>
            <a:r>
              <a:rPr lang="en-US" dirty="0" smtClean="0"/>
              <a:t>If you join a plan between October 15 and December 31, your coverage will be effective January 1, </a:t>
            </a:r>
            <a:r>
              <a:rPr lang="en-US" dirty="0" smtClean="0"/>
              <a:t>2017. </a:t>
            </a:r>
            <a:r>
              <a:rPr lang="en-US" dirty="0" smtClean="0"/>
              <a:t>If you enroll between</a:t>
            </a:r>
            <a:r>
              <a:rPr lang="en-US" baseline="0" dirty="0" smtClean="0"/>
              <a:t> January 1, </a:t>
            </a:r>
            <a:r>
              <a:rPr lang="en-US" baseline="0" dirty="0" smtClean="0"/>
              <a:t>2017 </a:t>
            </a:r>
            <a:r>
              <a:rPr lang="en-US" baseline="0" dirty="0" smtClean="0"/>
              <a:t>and the end of February, </a:t>
            </a:r>
            <a:r>
              <a:rPr lang="en-US" baseline="0" dirty="0" smtClean="0"/>
              <a:t>2017, </a:t>
            </a:r>
            <a:r>
              <a:rPr lang="en-US" baseline="0" dirty="0" smtClean="0"/>
              <a:t>your coverage will be effective the first day of the following month.</a:t>
            </a:r>
            <a:endParaRPr lang="en-US" dirty="0" smtClean="0"/>
          </a:p>
          <a:p>
            <a:pPr marL="221082" indent="-221082">
              <a:spcBef>
                <a:spcPts val="290"/>
              </a:spcBef>
              <a:defRPr/>
            </a:pPr>
            <a:r>
              <a:rPr lang="en-US" dirty="0" smtClean="0"/>
              <a:t>Per regulatory requirements, plans must notify</a:t>
            </a:r>
          </a:p>
          <a:p>
            <a:pPr marL="405931" lvl="1" indent="-175582">
              <a:buSzPct val="120000"/>
              <a:defRPr/>
            </a:pPr>
            <a:r>
              <a:rPr lang="en-US" dirty="0" smtClean="0"/>
              <a:t>CMS about non-renewal decisions by the first Monday in June.</a:t>
            </a:r>
          </a:p>
          <a:p>
            <a:pPr marL="415633" lvl="1" indent="-185708">
              <a:buSzPct val="120000"/>
              <a:defRPr/>
            </a:pPr>
            <a:r>
              <a:rPr lang="en-US" dirty="0" smtClean="0"/>
              <a:t>People affected no later than the beginning of October (90 days before the end of the year).</a:t>
            </a:r>
          </a:p>
          <a:p>
            <a:pPr marL="610185" lvl="2" indent="-185708">
              <a:buSzPct val="65000"/>
              <a:buFont typeface="Wingdings" pitchFamily="2" charset="2"/>
              <a:buChar char="q"/>
              <a:defRPr/>
            </a:pPr>
            <a:r>
              <a:rPr lang="en-US" dirty="0" smtClean="0"/>
              <a:t>Those affected get a Special Enrollment Period, which begins on October 15, </a:t>
            </a:r>
            <a:r>
              <a:rPr lang="en-US" dirty="0" smtClean="0"/>
              <a:t>2016 </a:t>
            </a:r>
            <a:r>
              <a:rPr lang="en-US" dirty="0" smtClean="0"/>
              <a:t>and ends the last day of February (</a:t>
            </a:r>
            <a:r>
              <a:rPr lang="en-US" dirty="0" smtClean="0"/>
              <a:t>28) 2017.</a:t>
            </a:r>
            <a:endParaRPr lang="en-US" dirty="0"/>
          </a:p>
        </p:txBody>
      </p:sp>
      <p:sp>
        <p:nvSpPr>
          <p:cNvPr id="972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61586A9-948C-4C14-A92F-582573517090}" type="slidenum">
              <a:rPr lang="en-US" smtClean="0">
                <a:latin typeface="Arial" pitchFamily="34" charset="0"/>
              </a:rPr>
              <a:pPr/>
              <a:t>27</a:t>
            </a:fld>
            <a:endParaRPr lang="en-US" dirty="0" smtClean="0">
              <a:latin typeface="Arial" pitchFamily="34" charset="0"/>
            </a:endParaRPr>
          </a:p>
        </p:txBody>
      </p:sp>
    </p:spTree>
    <p:extLst>
      <p:ext uri="{BB962C8B-B14F-4D97-AF65-F5344CB8AC3E}">
        <p14:creationId xmlns:p14="http://schemas.microsoft.com/office/powerpoint/2010/main" val="27333633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0551" y="4387442"/>
            <a:ext cx="5848680" cy="4155317"/>
          </a:xfrm>
        </p:spPr>
        <p:txBody>
          <a:bodyPr>
            <a:normAutofit/>
          </a:bodyPr>
          <a:lstStyle/>
          <a:p>
            <a:pPr marL="221082" indent="-221082"/>
            <a:r>
              <a:rPr lang="en-US" dirty="0">
                <a:solidFill>
                  <a:prstClr val="black"/>
                </a:solidFill>
                <a:ea typeface="ＭＳ Ｐゴシック"/>
              </a:rPr>
              <a:t>People with Medicare receive certain notices that advise them of important changes to their coverage. Among them are</a:t>
            </a:r>
          </a:p>
          <a:p>
            <a:pPr marL="400050" lvl="1" indent="-171450"/>
            <a:r>
              <a:rPr lang="en-US" dirty="0"/>
              <a:t>Reassignment Notice – Plan Termination </a:t>
            </a:r>
            <a:r>
              <a:rPr lang="en-US" dirty="0" smtClean="0"/>
              <a:t>(T</a:t>
            </a:r>
            <a:r>
              <a:rPr lang="en-US" dirty="0" smtClean="0">
                <a:solidFill>
                  <a:prstClr val="black"/>
                </a:solidFill>
                <a:ea typeface="ＭＳ Ｐゴシック"/>
              </a:rPr>
              <a:t>erminating </a:t>
            </a:r>
            <a:r>
              <a:rPr lang="en-US" dirty="0">
                <a:solidFill>
                  <a:prstClr val="black"/>
                </a:solidFill>
                <a:ea typeface="ＭＳ Ｐゴシック"/>
              </a:rPr>
              <a:t>Medicare Prescription Drug Plans</a:t>
            </a:r>
            <a:r>
              <a:rPr lang="en-US" dirty="0"/>
              <a:t>)</a:t>
            </a:r>
            <a:endParaRPr lang="en-US" dirty="0">
              <a:solidFill>
                <a:prstClr val="black"/>
              </a:solidFill>
              <a:ea typeface="ＭＳ Ｐゴシック"/>
            </a:endParaRPr>
          </a:p>
          <a:p>
            <a:pPr marL="400050" lvl="1" indent="-171450"/>
            <a:r>
              <a:rPr lang="en-US" dirty="0">
                <a:ea typeface="ＭＳ Ｐゴシック"/>
              </a:rPr>
              <a:t>Prescription Drug Plan Premium Increase</a:t>
            </a:r>
          </a:p>
          <a:p>
            <a:pPr marL="400050" lvl="1" indent="-171450"/>
            <a:r>
              <a:rPr lang="en-US" dirty="0">
                <a:ea typeface="ＭＳ Ｐゴシック"/>
              </a:rPr>
              <a:t>Medicare Advantage Plan Termination</a:t>
            </a:r>
          </a:p>
          <a:p>
            <a:pPr marL="400050" lvl="1" indent="-171450" defTabSz="884326">
              <a:spcBef>
                <a:spcPts val="580"/>
              </a:spcBef>
              <a:defRPr/>
            </a:pPr>
            <a:r>
              <a:rPr lang="en-US" dirty="0">
                <a:solidFill>
                  <a:prstClr val="black"/>
                </a:solidFill>
                <a:ea typeface="ＭＳ Ｐゴシック"/>
              </a:rPr>
              <a:t>Reassignment Formulary </a:t>
            </a:r>
          </a:p>
          <a:p>
            <a:pPr marL="400050" lvl="1" indent="-171450" defTabSz="884326">
              <a:spcBef>
                <a:spcPts val="580"/>
              </a:spcBef>
              <a:defRPr/>
            </a:pPr>
            <a:r>
              <a:rPr lang="en-US" dirty="0">
                <a:ea typeface="ＭＳ Ｐゴシック"/>
              </a:rPr>
              <a:t>“Choosers”</a:t>
            </a:r>
          </a:p>
          <a:p>
            <a:pPr marL="0" lvl="1" indent="0" defTabSz="884326">
              <a:spcBef>
                <a:spcPts val="580"/>
              </a:spcBef>
              <a:buNone/>
              <a:defRPr/>
            </a:pPr>
            <a:r>
              <a:rPr lang="en-US" b="1" dirty="0">
                <a:ea typeface="ＭＳ Ｐゴシック"/>
              </a:rPr>
              <a:t>NOTE: </a:t>
            </a:r>
            <a:r>
              <a:rPr lang="en-US" dirty="0">
                <a:ea typeface="ＭＳ Ｐゴシック"/>
              </a:rPr>
              <a:t>This is not an exhaustive list. </a:t>
            </a:r>
            <a:r>
              <a:rPr lang="en-US" dirty="0"/>
              <a:t>See Appendix A for a complete list of notices that can be mailed throughout the year</a:t>
            </a:r>
          </a:p>
          <a:p>
            <a:pPr marL="0" indent="0">
              <a:buNone/>
            </a:pPr>
            <a:endParaRPr lang="en-US" dirty="0"/>
          </a:p>
        </p:txBody>
      </p:sp>
      <p:sp>
        <p:nvSpPr>
          <p:cNvPr id="4" name="Slide Number Placeholder 3"/>
          <p:cNvSpPr>
            <a:spLocks noGrp="1"/>
          </p:cNvSpPr>
          <p:nvPr>
            <p:ph type="sldNum" sz="quarter" idx="10"/>
          </p:nvPr>
        </p:nvSpPr>
        <p:spPr/>
        <p:txBody>
          <a:bodyPr/>
          <a:lstStyle/>
          <a:p>
            <a:pPr>
              <a:defRPr/>
            </a:pPr>
            <a:fld id="{35778E1C-7E28-4C7B-AAE6-D510A65A65BE}" type="slidenum">
              <a:rPr lang="en-US" smtClean="0"/>
              <a:pPr>
                <a:defRPr/>
              </a:pPr>
              <a:t>28</a:t>
            </a:fld>
            <a:endParaRPr lang="en-US" dirty="0"/>
          </a:p>
        </p:txBody>
      </p:sp>
    </p:spTree>
    <p:extLst>
      <p:ext uri="{BB962C8B-B14F-4D97-AF65-F5344CB8AC3E}">
        <p14:creationId xmlns:p14="http://schemas.microsoft.com/office/powerpoint/2010/main" val="18738023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p:spPr>
      </p:sp>
      <p:sp>
        <p:nvSpPr>
          <p:cNvPr id="99331" name="Notes Placeholder 2"/>
          <p:cNvSpPr>
            <a:spLocks noGrp="1"/>
          </p:cNvSpPr>
          <p:nvPr>
            <p:ph type="body" idx="1"/>
          </p:nvPr>
        </p:nvSpPr>
        <p:spPr bwMode="auto">
          <a:noFill/>
        </p:spPr>
        <p:txBody>
          <a:bodyPr wrap="square" numCol="1" anchor="t" anchorCtr="0" compatLnSpc="1">
            <a:prstTxWarp prst="textNoShape">
              <a:avLst/>
            </a:prstTxWarp>
          </a:bodyPr>
          <a:lstStyle/>
          <a:p>
            <a:pPr marL="221082" indent="-221082"/>
            <a:r>
              <a:rPr lang="en-US" dirty="0"/>
              <a:t>CMS sends letter in late October. </a:t>
            </a:r>
          </a:p>
          <a:p>
            <a:pPr marL="415633" lvl="1" indent="-185708">
              <a:buSzPct val="120000"/>
            </a:pPr>
            <a:r>
              <a:rPr lang="en-US" b="1" dirty="0"/>
              <a:t>BLUE paper- version 1 CMS Product No. 11208</a:t>
            </a:r>
          </a:p>
          <a:p>
            <a:pPr marL="221082" indent="-221082"/>
            <a:r>
              <a:rPr lang="en-US" dirty="0"/>
              <a:t>Informs people that their current Medicare drug plan is leaving the Medicare program and they’ll be reassigned to a new Medicare drug plan effective January 1, </a:t>
            </a:r>
            <a:r>
              <a:rPr lang="en-US" dirty="0" smtClean="0"/>
              <a:t>2017, </a:t>
            </a:r>
            <a:r>
              <a:rPr lang="en-US" dirty="0"/>
              <a:t>unless they join a new plan on their own by December 31, </a:t>
            </a:r>
            <a:r>
              <a:rPr lang="en-US" dirty="0" smtClean="0"/>
              <a:t>2016.</a:t>
            </a:r>
            <a:endParaRPr lang="en-US" dirty="0"/>
          </a:p>
          <a:p>
            <a:pPr marL="221082" indent="-221082"/>
            <a:r>
              <a:rPr lang="en-US" dirty="0"/>
              <a:t>Action </a:t>
            </a:r>
          </a:p>
          <a:p>
            <a:pPr marL="409152" indent="-177192">
              <a:buSzPct val="120000"/>
              <a:buFont typeface="Arial" panose="020B0604020202020204" pitchFamily="34" charset="0"/>
              <a:buChar char="•"/>
            </a:pPr>
            <a:r>
              <a:rPr lang="en-US" dirty="0"/>
              <a:t>Keep the notice</a:t>
            </a:r>
          </a:p>
          <a:p>
            <a:pPr marL="409152" indent="-177192">
              <a:buSzPct val="120000"/>
              <a:buFont typeface="Arial" panose="020B0604020202020204" pitchFamily="34" charset="0"/>
              <a:buChar char="•"/>
            </a:pPr>
            <a:r>
              <a:rPr lang="en-US" dirty="0"/>
              <a:t>Compare new </a:t>
            </a:r>
            <a:r>
              <a:rPr lang="en-US" dirty="0" smtClean="0"/>
              <a:t>2017 </a:t>
            </a:r>
            <a:r>
              <a:rPr lang="en-US" dirty="0"/>
              <a:t>plans with others to see which plan meets their needs</a:t>
            </a:r>
          </a:p>
          <a:p>
            <a:pPr marL="409152" indent="-177192">
              <a:buSzPct val="120000"/>
              <a:buFont typeface="Arial" panose="020B0604020202020204" pitchFamily="34" charset="0"/>
              <a:buChar char="•"/>
            </a:pPr>
            <a:r>
              <a:rPr lang="en-US" dirty="0"/>
              <a:t>Change plans, if they choose, in early December</a:t>
            </a:r>
          </a:p>
          <a:p>
            <a:pPr marL="409152" indent="-177192">
              <a:buSzPct val="120000"/>
              <a:buFont typeface="Arial" panose="020B0604020202020204" pitchFamily="34" charset="0"/>
              <a:buChar char="•"/>
            </a:pPr>
            <a:r>
              <a:rPr lang="en-US" dirty="0"/>
              <a:t>For more information, call 1-800-MEDICARE (TTY users should call 1‑800‑325‑0778), check “Medicare &amp; You,” visit </a:t>
            </a:r>
            <a:r>
              <a:rPr lang="en-US" dirty="0">
                <a:hlinkClick r:id="rId3"/>
              </a:rPr>
              <a:t>Medicare.gov</a:t>
            </a:r>
            <a:r>
              <a:rPr lang="en-US" dirty="0"/>
              <a:t>, or contact the State Health Insurance Assistance Program (SHIP) for free personal help</a:t>
            </a:r>
          </a:p>
          <a:p>
            <a:pPr marL="0" indent="0">
              <a:buNone/>
            </a:pPr>
            <a:endParaRPr lang="en-US" dirty="0"/>
          </a:p>
        </p:txBody>
      </p:sp>
      <p:sp>
        <p:nvSpPr>
          <p:cNvPr id="993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8EABFBC-FD5E-457C-B9DE-9A87719554F2}" type="slidenum">
              <a:rPr lang="en-US" smtClean="0">
                <a:solidFill>
                  <a:prstClr val="black"/>
                </a:solidFill>
                <a:latin typeface="Arial" pitchFamily="34" charset="0"/>
              </a:rPr>
              <a:pPr/>
              <a:t>29</a:t>
            </a:fld>
            <a:endParaRPr lang="en-US" dirty="0" smtClean="0">
              <a:solidFill>
                <a:prstClr val="black"/>
              </a:solidFill>
              <a:latin typeface="Arial" pitchFamily="34" charset="0"/>
            </a:endParaRPr>
          </a:p>
        </p:txBody>
      </p:sp>
    </p:spTree>
    <p:extLst>
      <p:ext uri="{BB962C8B-B14F-4D97-AF65-F5344CB8AC3E}">
        <p14:creationId xmlns:p14="http://schemas.microsoft.com/office/powerpoint/2010/main" val="3094058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p:spPr>
      </p:sp>
      <p:sp>
        <p:nvSpPr>
          <p:cNvPr id="77827" name="Notes Placeholder 2"/>
          <p:cNvSpPr>
            <a:spLocks noGrp="1"/>
          </p:cNvSpPr>
          <p:nvPr>
            <p:ph type="body" idx="1"/>
          </p:nvPr>
        </p:nvSpPr>
        <p:spPr bwMode="auto">
          <a:noFill/>
        </p:spPr>
        <p:txBody>
          <a:bodyPr wrap="square" numCol="1" anchor="t" anchorCtr="0" compatLnSpc="1">
            <a:prstTxWarp prst="textNoShape">
              <a:avLst/>
            </a:prstTxWarp>
          </a:bodyPr>
          <a:lstStyle/>
          <a:p>
            <a:pPr marL="221082" indent="-221082"/>
            <a:r>
              <a:rPr lang="en-US" dirty="0" smtClean="0">
                <a:cs typeface="Arial" pitchFamily="34" charset="0"/>
              </a:rPr>
              <a:t>You have choices as to how you want to have your Medicare benefits covered:</a:t>
            </a:r>
          </a:p>
          <a:p>
            <a:pPr marL="415633" lvl="1" indent="-185708">
              <a:buFont typeface="Calibri" pitchFamily="34" charset="0"/>
              <a:buAutoNum type="arabicPeriod"/>
            </a:pPr>
            <a:r>
              <a:rPr lang="en-US" dirty="0" smtClean="0">
                <a:cs typeface="Arial" pitchFamily="34" charset="0"/>
              </a:rPr>
              <a:t>Original Medicare</a:t>
            </a:r>
          </a:p>
          <a:p>
            <a:pPr marL="610185" lvl="2" indent="-185708">
              <a:buSzPct val="120000"/>
              <a:buFont typeface="Arial" pitchFamily="34" charset="0"/>
              <a:buChar char="•"/>
            </a:pPr>
            <a:r>
              <a:rPr lang="en-US" dirty="0" smtClean="0">
                <a:cs typeface="Arial" pitchFamily="34" charset="0"/>
              </a:rPr>
              <a:t>You may </a:t>
            </a:r>
            <a:r>
              <a:rPr lang="en-US" baseline="0" dirty="0" smtClean="0">
                <a:cs typeface="Arial" pitchFamily="34" charset="0"/>
              </a:rPr>
              <a:t>choose to purchase a M</a:t>
            </a:r>
            <a:r>
              <a:rPr lang="en-US" dirty="0" smtClean="0">
                <a:cs typeface="Arial" pitchFamily="34" charset="0"/>
              </a:rPr>
              <a:t>edicare Supplement Insurance (Medigap)</a:t>
            </a:r>
            <a:r>
              <a:rPr lang="en-US" baseline="0" dirty="0" smtClean="0">
                <a:cs typeface="Arial" pitchFamily="34" charset="0"/>
              </a:rPr>
              <a:t> p</a:t>
            </a:r>
            <a:r>
              <a:rPr lang="en-US" dirty="0" smtClean="0">
                <a:cs typeface="Arial" pitchFamily="34" charset="0"/>
              </a:rPr>
              <a:t>olicy. It helps cover the expenses you’re responsible for after Medicare pays</a:t>
            </a:r>
          </a:p>
          <a:p>
            <a:pPr marL="610185" lvl="2" indent="-185708">
              <a:buSzPct val="120000"/>
              <a:buFont typeface="Arial" pitchFamily="34" charset="0"/>
              <a:buChar char="•"/>
            </a:pPr>
            <a:r>
              <a:rPr lang="en-US" dirty="0" smtClean="0">
                <a:cs typeface="Arial" pitchFamily="34" charset="0"/>
              </a:rPr>
              <a:t>You may also choose to enroll in a Medicare Prescription Drug Plan to help cover the cost of your medications</a:t>
            </a:r>
          </a:p>
          <a:p>
            <a:pPr marL="415633" lvl="1" indent="-185708">
              <a:buFont typeface="Calibri" pitchFamily="34" charset="0"/>
              <a:buAutoNum type="arabicPeriod"/>
            </a:pPr>
            <a:r>
              <a:rPr lang="en-US" dirty="0" smtClean="0">
                <a:cs typeface="Arial" pitchFamily="34" charset="0"/>
              </a:rPr>
              <a:t>Medicare Advantage Plans</a:t>
            </a:r>
          </a:p>
          <a:p>
            <a:pPr marL="610185" lvl="2" indent="-185708">
              <a:buSzPct val="120000"/>
              <a:buFont typeface="Arial" pitchFamily="34" charset="0"/>
              <a:buChar char="•"/>
            </a:pPr>
            <a:r>
              <a:rPr lang="en-US" dirty="0" smtClean="0">
                <a:cs typeface="Arial" pitchFamily="34" charset="0"/>
              </a:rPr>
              <a:t>With or without Medicare prescription drug coverage</a:t>
            </a:r>
          </a:p>
          <a:p>
            <a:pPr marL="415633" lvl="1" indent="-185708">
              <a:buFont typeface="Calibri" pitchFamily="34" charset="0"/>
              <a:buAutoNum type="arabicPeriod"/>
            </a:pPr>
            <a:r>
              <a:rPr lang="en-US" dirty="0" smtClean="0">
                <a:cs typeface="Arial" pitchFamily="34" charset="0"/>
              </a:rPr>
              <a:t>Other Medicare Health Plans</a:t>
            </a:r>
          </a:p>
          <a:p>
            <a:pPr marL="610185" lvl="1" indent="-185708">
              <a:buSzPct val="120000"/>
            </a:pPr>
            <a:r>
              <a:rPr lang="en-US" dirty="0" smtClean="0">
                <a:ea typeface="ＭＳ Ｐゴシック"/>
              </a:rPr>
              <a:t>Like Cost Plans, Medicare Medical Savings Accounts, and Programs of All-Inclusive Care for the Elderly (PACE) Plans</a:t>
            </a:r>
          </a:p>
          <a:p>
            <a:pPr marL="610185" lvl="1" indent="-185708">
              <a:buSzPct val="120000"/>
              <a:buNone/>
            </a:pPr>
            <a:endParaRPr lang="en-US" dirty="0" smtClean="0"/>
          </a:p>
        </p:txBody>
      </p:sp>
      <p:sp>
        <p:nvSpPr>
          <p:cNvPr id="778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108D5AC-8A6E-4ED4-AC77-35F8D0139152}" type="slidenum">
              <a:rPr lang="en-US" smtClean="0">
                <a:latin typeface="Arial" pitchFamily="34" charset="0"/>
              </a:rPr>
              <a:pPr/>
              <a:t>3</a:t>
            </a:fld>
            <a:endParaRPr lang="en-US" dirty="0" smtClean="0">
              <a:latin typeface="Arial" pitchFamily="34" charset="0"/>
            </a:endParaRPr>
          </a:p>
        </p:txBody>
      </p:sp>
    </p:spTree>
    <p:extLst>
      <p:ext uri="{BB962C8B-B14F-4D97-AF65-F5344CB8AC3E}">
        <p14:creationId xmlns:p14="http://schemas.microsoft.com/office/powerpoint/2010/main" val="37020287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p:spPr>
      </p:sp>
      <p:sp>
        <p:nvSpPr>
          <p:cNvPr id="96259" name="Notes Placeholder 2"/>
          <p:cNvSpPr>
            <a:spLocks noGrp="1"/>
          </p:cNvSpPr>
          <p:nvPr>
            <p:ph type="body" idx="1"/>
          </p:nvPr>
        </p:nvSpPr>
        <p:spPr bwMode="auto">
          <a:xfrm>
            <a:off x="729424" y="4398131"/>
            <a:ext cx="5601362" cy="4155317"/>
          </a:xfrm>
          <a:noFill/>
        </p:spPr>
        <p:txBody>
          <a:bodyPr wrap="square" numCol="1" anchor="t" anchorCtr="0" compatLnSpc="1">
            <a:prstTxWarp prst="textNoShape">
              <a:avLst/>
            </a:prstTxWarp>
          </a:bodyPr>
          <a:lstStyle/>
          <a:p>
            <a:pPr marL="221082" indent="-221082"/>
            <a:r>
              <a:rPr lang="en-US" dirty="0"/>
              <a:t>CMS sends letter in late October. </a:t>
            </a:r>
          </a:p>
          <a:p>
            <a:pPr marL="415633" lvl="1" indent="-185708">
              <a:buSzPct val="120000"/>
            </a:pPr>
            <a:r>
              <a:rPr lang="en-US" b="1" dirty="0"/>
              <a:t>BLUE paper- version 2 CMS Product No. 11209</a:t>
            </a:r>
          </a:p>
          <a:p>
            <a:pPr marL="221082" indent="-221082"/>
            <a:r>
              <a:rPr lang="en-US" dirty="0"/>
              <a:t>The letter informs auto-enrollees that because their current Medicare drug plan premium is increasing above the regional LIS premium subsidy amount, they’ll be reassigned to a new Medicare drug plan effective January 1, </a:t>
            </a:r>
            <a:r>
              <a:rPr lang="en-US" dirty="0" smtClean="0"/>
              <a:t>2017, </a:t>
            </a:r>
            <a:r>
              <a:rPr lang="en-US" dirty="0"/>
              <a:t>unless they join a new plan on their own by December 31, </a:t>
            </a:r>
            <a:r>
              <a:rPr lang="en-US" dirty="0" smtClean="0"/>
              <a:t>2016. </a:t>
            </a:r>
            <a:r>
              <a:rPr lang="en-US" dirty="0"/>
              <a:t>	</a:t>
            </a:r>
          </a:p>
          <a:p>
            <a:pPr marL="221082" indent="-221082"/>
            <a:r>
              <a:rPr lang="en-US" dirty="0">
                <a:solidFill>
                  <a:prstClr val="black"/>
                </a:solidFill>
              </a:rPr>
              <a:t>Action </a:t>
            </a:r>
          </a:p>
          <a:p>
            <a:pPr marL="409152" indent="-177192">
              <a:buSzPct val="120000"/>
              <a:buFont typeface="Arial" panose="020B0604020202020204" pitchFamily="34" charset="0"/>
              <a:buChar char="•"/>
            </a:pPr>
            <a:r>
              <a:rPr lang="en-US" dirty="0">
                <a:solidFill>
                  <a:prstClr val="black"/>
                </a:solidFill>
              </a:rPr>
              <a:t>Keep the notice</a:t>
            </a:r>
          </a:p>
          <a:p>
            <a:pPr marL="409152" indent="-177192">
              <a:buSzPct val="120000"/>
              <a:buFont typeface="Arial" panose="020B0604020202020204" pitchFamily="34" charset="0"/>
              <a:buChar char="•"/>
            </a:pPr>
            <a:r>
              <a:rPr lang="en-US" dirty="0">
                <a:solidFill>
                  <a:prstClr val="black"/>
                </a:solidFill>
              </a:rPr>
              <a:t>Compare new </a:t>
            </a:r>
            <a:r>
              <a:rPr lang="en-US" dirty="0" smtClean="0">
                <a:solidFill>
                  <a:prstClr val="black"/>
                </a:solidFill>
              </a:rPr>
              <a:t>2017 </a:t>
            </a:r>
            <a:r>
              <a:rPr lang="en-US" dirty="0">
                <a:solidFill>
                  <a:prstClr val="black"/>
                </a:solidFill>
              </a:rPr>
              <a:t>plans with others to see which plan meets their needs</a:t>
            </a:r>
          </a:p>
          <a:p>
            <a:pPr marL="409152" indent="-177192">
              <a:buSzPct val="120000"/>
              <a:buFont typeface="Arial" panose="020B0604020202020204" pitchFamily="34" charset="0"/>
              <a:buChar char="•"/>
            </a:pPr>
            <a:r>
              <a:rPr lang="en-US" dirty="0">
                <a:solidFill>
                  <a:prstClr val="black"/>
                </a:solidFill>
              </a:rPr>
              <a:t>Change plans, if they choose, in early December</a:t>
            </a:r>
          </a:p>
          <a:p>
            <a:pPr marL="409152" indent="-177192">
              <a:buSzPct val="120000"/>
              <a:buFont typeface="Arial" panose="020B0604020202020204" pitchFamily="34" charset="0"/>
              <a:buChar char="•"/>
            </a:pPr>
            <a:r>
              <a:rPr lang="en-US" dirty="0">
                <a:solidFill>
                  <a:prstClr val="black"/>
                </a:solidFill>
              </a:rPr>
              <a:t>For more information, call 1-800-MEDICARE (</a:t>
            </a:r>
            <a:r>
              <a:rPr lang="en-US" dirty="0"/>
              <a:t>TTY users should call 1‑800‑325‑0778</a:t>
            </a:r>
            <a:r>
              <a:rPr lang="en-US" dirty="0">
                <a:solidFill>
                  <a:prstClr val="black"/>
                </a:solidFill>
              </a:rPr>
              <a:t>), check “Medicare &amp; You,” visit </a:t>
            </a:r>
            <a:r>
              <a:rPr lang="en-US" dirty="0">
                <a:solidFill>
                  <a:prstClr val="black"/>
                </a:solidFill>
                <a:hlinkClick r:id="rId3"/>
              </a:rPr>
              <a:t>Medicare.gov</a:t>
            </a:r>
            <a:r>
              <a:rPr lang="en-US" dirty="0">
                <a:solidFill>
                  <a:prstClr val="black"/>
                </a:solidFill>
              </a:rPr>
              <a:t>, or contact the State Health Insurance Assistance Program (SHIP) for free personal help</a:t>
            </a:r>
          </a:p>
          <a:p>
            <a:pPr marL="0" indent="0">
              <a:buNone/>
            </a:pPr>
            <a:endParaRPr lang="en-US" dirty="0"/>
          </a:p>
        </p:txBody>
      </p:sp>
      <p:sp>
        <p:nvSpPr>
          <p:cNvPr id="962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0767B05-18B0-4456-9E08-7F1C6FEA160E}" type="slidenum">
              <a:rPr lang="en-US" smtClean="0">
                <a:latin typeface="Arial" pitchFamily="34" charset="0"/>
              </a:rPr>
              <a:pPr/>
              <a:t>30</a:t>
            </a:fld>
            <a:endParaRPr lang="en-US" dirty="0" smtClean="0">
              <a:latin typeface="Arial" pitchFamily="34" charset="0"/>
            </a:endParaRPr>
          </a:p>
        </p:txBody>
      </p:sp>
    </p:spTree>
    <p:extLst>
      <p:ext uri="{BB962C8B-B14F-4D97-AF65-F5344CB8AC3E}">
        <p14:creationId xmlns:p14="http://schemas.microsoft.com/office/powerpoint/2010/main" val="22237196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p:spPr>
      </p:sp>
      <p:sp>
        <p:nvSpPr>
          <p:cNvPr id="98307"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marL="221082" indent="-221082"/>
            <a:r>
              <a:rPr lang="en-US" dirty="0"/>
              <a:t>CMS sends letter in late October/early November. </a:t>
            </a:r>
          </a:p>
          <a:p>
            <a:pPr marL="415633" lvl="1" indent="-185708">
              <a:buSzPct val="120000"/>
            </a:pPr>
            <a:r>
              <a:rPr lang="en-US" b="1" dirty="0"/>
              <a:t>BLUE paper- version 3 CMS Product No. 11443</a:t>
            </a:r>
          </a:p>
          <a:p>
            <a:pPr marL="231960" indent="-231960">
              <a:spcAft>
                <a:spcPts val="0"/>
              </a:spcAft>
            </a:pPr>
            <a:r>
              <a:rPr lang="en-US" dirty="0"/>
              <a:t>The letter </a:t>
            </a:r>
            <a:r>
              <a:rPr lang="en-US" dirty="0" smtClean="0"/>
              <a:t>i</a:t>
            </a:r>
            <a:r>
              <a:rPr lang="en-US" dirty="0" smtClean="0">
                <a:latin typeface="Calibri" panose="020F0502020204030204" pitchFamily="34" charset="0"/>
                <a:ea typeface="Calibri" panose="020F0502020204030204" pitchFamily="34" charset="0"/>
                <a:cs typeface="Times New Roman" panose="02020603050405020304" pitchFamily="18" charset="0"/>
              </a:rPr>
              <a:t>nforms </a:t>
            </a:r>
            <a:r>
              <a:rPr lang="en-US" dirty="0">
                <a:latin typeface="Calibri" panose="020F0502020204030204" pitchFamily="34" charset="0"/>
                <a:ea typeface="Calibri" panose="020F0502020204030204" pitchFamily="34" charset="0"/>
                <a:cs typeface="Times New Roman" panose="02020603050405020304" pitchFamily="18" charset="0"/>
              </a:rPr>
              <a:t>people who get Extra Help and whose current Medicare Advantage (MA) plan is leaving the Medicare program that they’ll be re-assigned to a Medicare drug plan effective January 1, </a:t>
            </a:r>
            <a:r>
              <a:rPr lang="en-US" dirty="0" smtClean="0">
                <a:latin typeface="Calibri" panose="020F0502020204030204" pitchFamily="34" charset="0"/>
                <a:ea typeface="Calibri" panose="020F0502020204030204" pitchFamily="34" charset="0"/>
                <a:cs typeface="Times New Roman" panose="02020603050405020304" pitchFamily="18" charset="0"/>
              </a:rPr>
              <a:t>2017, </a:t>
            </a:r>
            <a:r>
              <a:rPr lang="en-US" dirty="0">
                <a:latin typeface="Calibri" panose="020F0502020204030204" pitchFamily="34" charset="0"/>
                <a:ea typeface="Calibri" panose="020F0502020204030204" pitchFamily="34" charset="0"/>
                <a:cs typeface="Times New Roman" panose="02020603050405020304" pitchFamily="18" charset="0"/>
              </a:rPr>
              <a:t>if they don’t join a new MA or PDP plan on their own by December 31, </a:t>
            </a:r>
            <a:r>
              <a:rPr lang="en-US" dirty="0" smtClean="0">
                <a:latin typeface="Calibri" panose="020F0502020204030204" pitchFamily="34" charset="0"/>
                <a:ea typeface="Calibri" panose="020F0502020204030204" pitchFamily="34" charset="0"/>
                <a:cs typeface="Times New Roman" panose="02020603050405020304" pitchFamily="18" charset="0"/>
              </a:rPr>
              <a:t>2016.</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231960" indent="-231960">
              <a:spcAft>
                <a:spcPts val="0"/>
              </a:spcAft>
              <a:buFont typeface="Wingdings" panose="05000000000000000000" pitchFamily="2" charset="2"/>
              <a:buChar char=""/>
            </a:pPr>
            <a:r>
              <a:rPr lang="en-US" dirty="0"/>
              <a:t>Action </a:t>
            </a:r>
          </a:p>
          <a:p>
            <a:pPr marL="409152" lvl="1" indent="-177192">
              <a:spcAft>
                <a:spcPts val="0"/>
              </a:spcAft>
              <a:buSzPct val="120000"/>
            </a:pPr>
            <a:r>
              <a:rPr lang="en-US" dirty="0">
                <a:latin typeface="Calibri" panose="020F0502020204030204" pitchFamily="34" charset="0"/>
                <a:ea typeface="Calibri" panose="020F0502020204030204" pitchFamily="34" charset="0"/>
                <a:cs typeface="Times New Roman" panose="02020603050405020304" pitchFamily="18" charset="0"/>
              </a:rPr>
              <a:t>Keep the notice</a:t>
            </a:r>
          </a:p>
          <a:p>
            <a:pPr marL="409152" lvl="1" indent="-177192">
              <a:spcAft>
                <a:spcPts val="0"/>
              </a:spcAft>
              <a:buSzPct val="120000"/>
            </a:pPr>
            <a:r>
              <a:rPr lang="en-US" dirty="0">
                <a:latin typeface="Calibri" panose="020F0502020204030204" pitchFamily="34" charset="0"/>
                <a:ea typeface="Calibri" panose="020F0502020204030204" pitchFamily="34" charset="0"/>
                <a:cs typeface="Times New Roman" panose="02020603050405020304" pitchFamily="18" charset="0"/>
              </a:rPr>
              <a:t>Compare plans to see which plan meets their needs</a:t>
            </a:r>
          </a:p>
          <a:p>
            <a:pPr marL="409152" lvl="1" indent="-177192">
              <a:spcAft>
                <a:spcPts val="0"/>
              </a:spcAft>
              <a:buSzPct val="120000"/>
            </a:pPr>
            <a:r>
              <a:rPr lang="en-US" dirty="0">
                <a:latin typeface="Calibri" panose="020F0502020204030204" pitchFamily="34" charset="0"/>
                <a:ea typeface="Calibri" panose="020F0502020204030204" pitchFamily="34" charset="0"/>
                <a:cs typeface="Times New Roman" panose="02020603050405020304" pitchFamily="18" charset="0"/>
              </a:rPr>
              <a:t>Change plans, if they choose, in early December</a:t>
            </a:r>
          </a:p>
          <a:p>
            <a:pPr marL="409152" lvl="1" indent="-177192">
              <a:spcAft>
                <a:spcPts val="812"/>
              </a:spcAft>
              <a:buSzPct val="120000"/>
            </a:pPr>
            <a:r>
              <a:rPr lang="en-US" dirty="0">
                <a:latin typeface="Calibri" panose="020F0502020204030204" pitchFamily="34" charset="0"/>
                <a:ea typeface="Calibri" panose="020F0502020204030204" pitchFamily="34" charset="0"/>
                <a:cs typeface="Times New Roman" panose="02020603050405020304" pitchFamily="18" charset="0"/>
              </a:rPr>
              <a:t>For more information, call 1-800-MEDICARE (</a:t>
            </a:r>
            <a:r>
              <a:rPr lang="en-US" dirty="0"/>
              <a:t>TTY users should call 1‑800‑325‑0778</a:t>
            </a:r>
            <a:r>
              <a:rPr lang="en-US" dirty="0">
                <a:latin typeface="Calibri" panose="020F0502020204030204" pitchFamily="34" charset="0"/>
                <a:ea typeface="Calibri" panose="020F0502020204030204" pitchFamily="34" charset="0"/>
                <a:cs typeface="Times New Roman" panose="02020603050405020304" pitchFamily="18" charset="0"/>
              </a:rPr>
              <a:t>), check “Medicare &amp; You,” visit </a:t>
            </a:r>
            <a:r>
              <a:rPr lang="en-US" dirty="0">
                <a:latin typeface="Calibri" panose="020F0502020204030204" pitchFamily="34" charset="0"/>
                <a:ea typeface="Calibri" panose="020F0502020204030204" pitchFamily="34" charset="0"/>
                <a:cs typeface="Times New Roman" panose="02020603050405020304" pitchFamily="18" charset="0"/>
                <a:hlinkClick r:id="rId3"/>
              </a:rPr>
              <a:t>Medicare.gov</a:t>
            </a:r>
            <a:r>
              <a:rPr lang="en-US" dirty="0">
                <a:latin typeface="Calibri" panose="020F0502020204030204" pitchFamily="34" charset="0"/>
                <a:ea typeface="Calibri" panose="020F0502020204030204" pitchFamily="34" charset="0"/>
                <a:cs typeface="Times New Roman" panose="02020603050405020304" pitchFamily="18" charset="0"/>
              </a:rPr>
              <a:t>, or contact the State Health Insurance Assistance Program (SHIP) for free, personal help</a:t>
            </a:r>
          </a:p>
          <a:p>
            <a:pPr marL="0" indent="0">
              <a:buNone/>
            </a:pPr>
            <a:endParaRPr lang="en-US" dirty="0"/>
          </a:p>
          <a:p>
            <a:pPr marL="0" indent="0">
              <a:buNone/>
            </a:pPr>
            <a:endParaRPr lang="en-US" dirty="0"/>
          </a:p>
        </p:txBody>
      </p:sp>
      <p:sp>
        <p:nvSpPr>
          <p:cNvPr id="983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0C61597-16D7-4547-9FD2-20A85F04FA7A}" type="slidenum">
              <a:rPr lang="en-US" smtClean="0">
                <a:latin typeface="Arial" pitchFamily="34" charset="0"/>
              </a:rPr>
              <a:pPr/>
              <a:t>31</a:t>
            </a:fld>
            <a:endParaRPr lang="en-US" dirty="0" smtClean="0">
              <a:latin typeface="Arial" pitchFamily="34" charset="0"/>
            </a:endParaRPr>
          </a:p>
        </p:txBody>
      </p:sp>
    </p:spTree>
    <p:extLst>
      <p:ext uri="{BB962C8B-B14F-4D97-AF65-F5344CB8AC3E}">
        <p14:creationId xmlns:p14="http://schemas.microsoft.com/office/powerpoint/2010/main" val="31399952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p:spPr>
      </p:sp>
      <p:sp>
        <p:nvSpPr>
          <p:cNvPr id="96259" name="Notes Placeholder 2"/>
          <p:cNvSpPr>
            <a:spLocks noGrp="1"/>
          </p:cNvSpPr>
          <p:nvPr>
            <p:ph type="body" idx="1"/>
          </p:nvPr>
        </p:nvSpPr>
        <p:spPr bwMode="auto">
          <a:noFill/>
        </p:spPr>
        <p:txBody>
          <a:bodyPr wrap="square" numCol="1" anchor="t" anchorCtr="0" compatLnSpc="1">
            <a:prstTxWarp prst="textNoShape">
              <a:avLst/>
            </a:prstTxWarp>
          </a:bodyPr>
          <a:lstStyle/>
          <a:p>
            <a:pPr marL="221082" indent="-221082"/>
            <a:r>
              <a:rPr lang="en-US" dirty="0"/>
              <a:t>CMS sends letter in December. </a:t>
            </a:r>
          </a:p>
          <a:p>
            <a:pPr marL="414338" lvl="1" indent="-184150">
              <a:buSzPct val="120000"/>
            </a:pPr>
            <a:r>
              <a:rPr lang="en-US" b="1" dirty="0"/>
              <a:t>BLUE paper- version 4 CMS Product No. 11475 &amp; 11496</a:t>
            </a:r>
          </a:p>
          <a:p>
            <a:pPr marL="221082" indent="-221082"/>
            <a:r>
              <a:rPr lang="en-US" dirty="0"/>
              <a:t>The letter informs people who get Extra Help and were affected by reassignment, which of</a:t>
            </a:r>
            <a:r>
              <a:rPr lang="en-US" baseline="0" dirty="0"/>
              <a:t> the Part D-covered drugs they took in </a:t>
            </a:r>
            <a:r>
              <a:rPr lang="en-US" baseline="0" dirty="0" smtClean="0"/>
              <a:t>2016 </a:t>
            </a:r>
            <a:r>
              <a:rPr lang="en-US" baseline="0" dirty="0"/>
              <a:t>will or won’t be covered by their new </a:t>
            </a:r>
            <a:r>
              <a:rPr lang="en-US" baseline="0" dirty="0" smtClean="0"/>
              <a:t>2017 </a:t>
            </a:r>
            <a:r>
              <a:rPr lang="en-US" baseline="0" dirty="0"/>
              <a:t>Medicare drug plan (</a:t>
            </a:r>
            <a:r>
              <a:rPr lang="en-US" dirty="0"/>
              <a:t>unless they join a new plan on their own by December 31, </a:t>
            </a:r>
            <a:r>
              <a:rPr lang="en-US" dirty="0" smtClean="0"/>
              <a:t>2016). </a:t>
            </a:r>
            <a:r>
              <a:rPr lang="en-US" dirty="0"/>
              <a:t>	</a:t>
            </a:r>
          </a:p>
          <a:p>
            <a:pPr marL="221082" indent="-221082"/>
            <a:r>
              <a:rPr lang="en-US" dirty="0"/>
              <a:t>Action </a:t>
            </a:r>
          </a:p>
          <a:p>
            <a:pPr marL="409152" lvl="1" indent="-177192">
              <a:spcAft>
                <a:spcPts val="0"/>
              </a:spcAft>
              <a:buSzPct val="120000"/>
            </a:pPr>
            <a:r>
              <a:rPr lang="en-US" dirty="0">
                <a:latin typeface="Calibri" panose="020F0502020204030204" pitchFamily="34" charset="0"/>
                <a:ea typeface="Calibri" panose="020F0502020204030204" pitchFamily="34" charset="0"/>
                <a:cs typeface="Times New Roman" panose="02020603050405020304" pitchFamily="18" charset="0"/>
              </a:rPr>
              <a:t>Keep the notice</a:t>
            </a:r>
          </a:p>
          <a:p>
            <a:pPr marL="409152" lvl="1" indent="-177192">
              <a:spcAft>
                <a:spcPts val="0"/>
              </a:spcAft>
              <a:buSzPct val="120000"/>
            </a:pPr>
            <a:r>
              <a:rPr lang="en-US" dirty="0">
                <a:latin typeface="Calibri" panose="020F0502020204030204" pitchFamily="34" charset="0"/>
                <a:ea typeface="Calibri" panose="020F0502020204030204" pitchFamily="34" charset="0"/>
                <a:cs typeface="Times New Roman" panose="02020603050405020304" pitchFamily="18" charset="0"/>
              </a:rPr>
              <a:t>Compare plans to see which plan meets their needs</a:t>
            </a:r>
          </a:p>
          <a:p>
            <a:pPr marL="409152" lvl="1" indent="-177192">
              <a:spcAft>
                <a:spcPts val="0"/>
              </a:spcAft>
              <a:buSzPct val="120000"/>
            </a:pPr>
            <a:r>
              <a:rPr lang="en-US" dirty="0">
                <a:latin typeface="Calibri" panose="020F0502020204030204" pitchFamily="34" charset="0"/>
                <a:ea typeface="Calibri" panose="020F0502020204030204" pitchFamily="34" charset="0"/>
                <a:cs typeface="Times New Roman" panose="02020603050405020304" pitchFamily="18" charset="0"/>
              </a:rPr>
              <a:t>Change plans, if they choose, in early December</a:t>
            </a:r>
          </a:p>
          <a:p>
            <a:pPr marL="409152" lvl="1" indent="-177192">
              <a:spcAft>
                <a:spcPts val="812"/>
              </a:spcAft>
              <a:buSzPct val="120000"/>
            </a:pPr>
            <a:r>
              <a:rPr lang="en-US" dirty="0">
                <a:latin typeface="Calibri" panose="020F0502020204030204" pitchFamily="34" charset="0"/>
                <a:ea typeface="Calibri" panose="020F0502020204030204" pitchFamily="34" charset="0"/>
                <a:cs typeface="Times New Roman" panose="02020603050405020304" pitchFamily="18" charset="0"/>
              </a:rPr>
              <a:t>For more information, call 1-800-MEDICARE (</a:t>
            </a:r>
            <a:r>
              <a:rPr lang="en-US" dirty="0"/>
              <a:t>TTY users should call 1‑800‑325‑0778</a:t>
            </a:r>
            <a:r>
              <a:rPr lang="en-US" dirty="0">
                <a:latin typeface="Calibri" panose="020F0502020204030204" pitchFamily="34" charset="0"/>
                <a:ea typeface="Calibri" panose="020F0502020204030204" pitchFamily="34" charset="0"/>
                <a:cs typeface="Times New Roman" panose="02020603050405020304" pitchFamily="18" charset="0"/>
              </a:rPr>
              <a:t>), check “Medicare &amp; You,” visit </a:t>
            </a:r>
            <a:r>
              <a:rPr lang="en-US" dirty="0">
                <a:latin typeface="Calibri" panose="020F0502020204030204" pitchFamily="34" charset="0"/>
                <a:ea typeface="Calibri" panose="020F0502020204030204" pitchFamily="34" charset="0"/>
                <a:cs typeface="Times New Roman" panose="02020603050405020304" pitchFamily="18" charset="0"/>
                <a:hlinkClick r:id="rId3"/>
              </a:rPr>
              <a:t>Medicare.gov</a:t>
            </a:r>
            <a:r>
              <a:rPr lang="en-US" dirty="0">
                <a:latin typeface="Calibri" panose="020F0502020204030204" pitchFamily="34" charset="0"/>
                <a:ea typeface="Calibri" panose="020F0502020204030204" pitchFamily="34" charset="0"/>
                <a:cs typeface="Times New Roman" panose="02020603050405020304" pitchFamily="18" charset="0"/>
              </a:rPr>
              <a:t>, or contact the State Health Insurance Assistance Program (SHIP) for free, personal help</a:t>
            </a:r>
          </a:p>
          <a:p>
            <a:pPr marL="229925" indent="0">
              <a:buNone/>
            </a:pPr>
            <a:endParaRPr lang="en-US" dirty="0"/>
          </a:p>
        </p:txBody>
      </p:sp>
      <p:sp>
        <p:nvSpPr>
          <p:cNvPr id="962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0767B05-18B0-4456-9E08-7F1C6FEA160E}" type="slidenum">
              <a:rPr lang="en-US" smtClean="0">
                <a:solidFill>
                  <a:prstClr val="black"/>
                </a:solidFill>
                <a:latin typeface="Arial" pitchFamily="34" charset="0"/>
              </a:rPr>
              <a:pPr/>
              <a:t>32</a:t>
            </a:fld>
            <a:endParaRPr lang="en-US" dirty="0" smtClean="0">
              <a:solidFill>
                <a:prstClr val="black"/>
              </a:solidFill>
              <a:latin typeface="Arial" pitchFamily="34" charset="0"/>
            </a:endParaRPr>
          </a:p>
        </p:txBody>
      </p:sp>
    </p:spTree>
    <p:extLst>
      <p:ext uri="{BB962C8B-B14F-4D97-AF65-F5344CB8AC3E}">
        <p14:creationId xmlns:p14="http://schemas.microsoft.com/office/powerpoint/2010/main" val="36085323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p:spPr>
      </p:sp>
      <p:sp>
        <p:nvSpPr>
          <p:cNvPr id="100355" name="Notes Placeholder 2"/>
          <p:cNvSpPr>
            <a:spLocks noGrp="1"/>
          </p:cNvSpPr>
          <p:nvPr>
            <p:ph type="body" idx="1"/>
          </p:nvPr>
        </p:nvSpPr>
        <p:spPr bwMode="auto">
          <a:noFill/>
        </p:spPr>
        <p:txBody>
          <a:bodyPr wrap="square" numCol="1" anchor="t" anchorCtr="0" compatLnSpc="1">
            <a:prstTxWarp prst="textNoShape">
              <a:avLst/>
            </a:prstTxWarp>
          </a:bodyPr>
          <a:lstStyle/>
          <a:p>
            <a:pPr marL="221082" indent="-221082"/>
            <a:r>
              <a:rPr lang="en-US" dirty="0" smtClean="0"/>
              <a:t>A “Chooser” is someone who chose the Medicare drug plan they are currently enrolled in, as opposed to someone who was automatically enrolled by Medicare because they get Extra Help.</a:t>
            </a:r>
          </a:p>
          <a:p>
            <a:pPr marL="221082" indent="-221082"/>
            <a:r>
              <a:rPr lang="en-US" dirty="0" smtClean="0"/>
              <a:t>They get Extra Help with 100% premium subsidy</a:t>
            </a:r>
          </a:p>
          <a:p>
            <a:pPr marL="415633" lvl="1" indent="-185708"/>
            <a:r>
              <a:rPr lang="en-US" dirty="0" smtClean="0"/>
              <a:t>They chose their current plan</a:t>
            </a:r>
          </a:p>
          <a:p>
            <a:pPr lvl="1">
              <a:buFont typeface="Calibri" pitchFamily="34" charset="0"/>
              <a:buNone/>
            </a:pPr>
            <a:r>
              <a:rPr lang="en-US" dirty="0" smtClean="0"/>
              <a:t>AND</a:t>
            </a:r>
          </a:p>
          <a:p>
            <a:pPr marL="415633" lvl="1" indent="-185708"/>
            <a:r>
              <a:rPr lang="en-US" dirty="0" smtClean="0"/>
              <a:t>Have premium liability in </a:t>
            </a:r>
            <a:r>
              <a:rPr lang="en-US" dirty="0" smtClean="0"/>
              <a:t>2017 </a:t>
            </a:r>
            <a:r>
              <a:rPr lang="en-US" dirty="0" smtClean="0"/>
              <a:t>greater than $0</a:t>
            </a:r>
          </a:p>
          <a:p>
            <a:pPr marL="221082" indent="-221082">
              <a:defRPr/>
            </a:pPr>
            <a:r>
              <a:rPr lang="en-US" dirty="0" smtClean="0"/>
              <a:t>Doesn’t include</a:t>
            </a:r>
          </a:p>
          <a:p>
            <a:pPr marL="415633" lvl="1" indent="-185708">
              <a:defRPr/>
            </a:pPr>
            <a:r>
              <a:rPr lang="en-US" dirty="0" smtClean="0"/>
              <a:t>Choosers in benchmark plans that remain below benchmark</a:t>
            </a:r>
          </a:p>
          <a:p>
            <a:pPr marL="415633" lvl="1" indent="-185708">
              <a:defRPr/>
            </a:pPr>
            <a:r>
              <a:rPr lang="en-US" dirty="0" smtClean="0"/>
              <a:t>Those with Extra Help and have partial subsidies (75%, 50%, or 25%)</a:t>
            </a:r>
          </a:p>
          <a:p>
            <a:pPr marL="221082" indent="-221082"/>
            <a:r>
              <a:rPr lang="en-US" dirty="0" smtClean="0"/>
              <a:t>CMS conducts outreach instead of reassignment with a tan letter</a:t>
            </a:r>
          </a:p>
          <a:p>
            <a:endParaRPr lang="en-US" dirty="0" smtClean="0"/>
          </a:p>
        </p:txBody>
      </p:sp>
      <p:sp>
        <p:nvSpPr>
          <p:cNvPr id="1003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63C02A0-5FC4-4E9B-8EC8-74EF9381F9EF}" type="slidenum">
              <a:rPr lang="en-US" smtClean="0">
                <a:latin typeface="Arial" pitchFamily="34" charset="0"/>
              </a:rPr>
              <a:pPr/>
              <a:t>33</a:t>
            </a:fld>
            <a:endParaRPr lang="en-US" dirty="0" smtClean="0">
              <a:latin typeface="Arial" pitchFamily="34" charset="0"/>
            </a:endParaRPr>
          </a:p>
        </p:txBody>
      </p:sp>
    </p:spTree>
    <p:extLst>
      <p:ext uri="{BB962C8B-B14F-4D97-AF65-F5344CB8AC3E}">
        <p14:creationId xmlns:p14="http://schemas.microsoft.com/office/powerpoint/2010/main" val="7659228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p:spPr>
      </p:sp>
      <p:sp>
        <p:nvSpPr>
          <p:cNvPr id="101379" name="Notes Placeholder 2"/>
          <p:cNvSpPr>
            <a:spLocks noGrp="1"/>
          </p:cNvSpPr>
          <p:nvPr>
            <p:ph type="body" idx="1"/>
          </p:nvPr>
        </p:nvSpPr>
        <p:spPr bwMode="auto">
          <a:noFill/>
        </p:spPr>
        <p:txBody>
          <a:bodyPr wrap="square" numCol="1" anchor="t" anchorCtr="0" compatLnSpc="1">
            <a:prstTxWarp prst="textNoShape">
              <a:avLst/>
            </a:prstTxWarp>
          </a:bodyPr>
          <a:lstStyle/>
          <a:p>
            <a:pPr marL="221082" indent="-221082"/>
            <a:r>
              <a:rPr lang="en-US" dirty="0"/>
              <a:t>CMS sends a letter in the fall (October)</a:t>
            </a:r>
          </a:p>
          <a:p>
            <a:pPr marL="415633" lvl="1" indent="-185708"/>
            <a:r>
              <a:rPr lang="en-US" dirty="0"/>
              <a:t>Informs of the premium liability</a:t>
            </a:r>
          </a:p>
          <a:p>
            <a:pPr marL="415633" lvl="1" indent="-185708"/>
            <a:r>
              <a:rPr lang="en-US" dirty="0"/>
              <a:t>They’ll be responsible for paying a portion of the premium unless they join a new plan</a:t>
            </a:r>
          </a:p>
          <a:p>
            <a:pPr marL="415633" lvl="1" indent="-185708"/>
            <a:r>
              <a:rPr lang="en-US" dirty="0"/>
              <a:t>Printed on </a:t>
            </a:r>
            <a:r>
              <a:rPr lang="en-US" b="1" dirty="0"/>
              <a:t>TAN paper CMS Product No. 11267</a:t>
            </a:r>
          </a:p>
          <a:p>
            <a:pPr marL="221082" indent="-221082"/>
            <a:r>
              <a:rPr lang="en-US" dirty="0"/>
              <a:t>Action</a:t>
            </a:r>
          </a:p>
          <a:p>
            <a:pPr marL="409152" indent="-177192">
              <a:buSzPct val="120000"/>
              <a:buFont typeface="Arial" panose="020B0604020202020204" pitchFamily="34" charset="0"/>
              <a:buChar char="•"/>
            </a:pPr>
            <a:r>
              <a:rPr lang="en-US" dirty="0"/>
              <a:t>Keep the notice</a:t>
            </a:r>
          </a:p>
          <a:p>
            <a:pPr marL="409152" indent="-177192">
              <a:buSzPct val="120000"/>
              <a:buFont typeface="Arial" panose="020B0604020202020204" pitchFamily="34" charset="0"/>
              <a:buChar char="•"/>
            </a:pPr>
            <a:r>
              <a:rPr lang="en-US" dirty="0"/>
              <a:t>Compare new </a:t>
            </a:r>
            <a:r>
              <a:rPr lang="en-US" dirty="0" smtClean="0"/>
              <a:t>2017 </a:t>
            </a:r>
            <a:r>
              <a:rPr lang="en-US" dirty="0"/>
              <a:t>plans with others to see which plan meets their needs</a:t>
            </a:r>
          </a:p>
          <a:p>
            <a:pPr marL="409152" indent="-177192">
              <a:buSzPct val="120000"/>
              <a:buFont typeface="Arial" panose="020B0604020202020204" pitchFamily="34" charset="0"/>
              <a:buChar char="•"/>
            </a:pPr>
            <a:r>
              <a:rPr lang="en-US" dirty="0"/>
              <a:t>Change plans, if they choose, in early December</a:t>
            </a:r>
          </a:p>
          <a:p>
            <a:pPr marL="409152" indent="-177192">
              <a:buSzPct val="120000"/>
              <a:buFont typeface="Arial" panose="020B0604020202020204" pitchFamily="34" charset="0"/>
              <a:buChar char="•"/>
            </a:pPr>
            <a:r>
              <a:rPr lang="en-US" dirty="0"/>
              <a:t>For more information, call 1-800-MEDICARE (TTY users should call 1‑800‑325‑0778), check “Medicare &amp; You,” visit </a:t>
            </a:r>
            <a:r>
              <a:rPr lang="en-US" dirty="0">
                <a:hlinkClick r:id="rId3"/>
              </a:rPr>
              <a:t>Medicare.gov</a:t>
            </a:r>
            <a:r>
              <a:rPr lang="en-US" dirty="0"/>
              <a:t>, or contact the State Health Insurance Assistance Program (SHIP) for free personal help</a:t>
            </a:r>
          </a:p>
          <a:p>
            <a:pPr marL="0" indent="0">
              <a:buNone/>
            </a:pPr>
            <a:endParaRPr lang="en-US" dirty="0"/>
          </a:p>
        </p:txBody>
      </p:sp>
      <p:sp>
        <p:nvSpPr>
          <p:cNvPr id="1013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1E96890-A63B-4DCA-A444-ED89C46BC7E3}" type="slidenum">
              <a:rPr lang="en-US" smtClean="0">
                <a:latin typeface="Arial" pitchFamily="34" charset="0"/>
              </a:rPr>
              <a:pPr/>
              <a:t>34</a:t>
            </a:fld>
            <a:endParaRPr lang="en-US" dirty="0" smtClean="0">
              <a:latin typeface="Arial" pitchFamily="34" charset="0"/>
            </a:endParaRPr>
          </a:p>
        </p:txBody>
      </p:sp>
    </p:spTree>
    <p:extLst>
      <p:ext uri="{BB962C8B-B14F-4D97-AF65-F5344CB8AC3E}">
        <p14:creationId xmlns:p14="http://schemas.microsoft.com/office/powerpoint/2010/main" val="10298573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1082" indent="-221082"/>
            <a:r>
              <a:rPr lang="en-US" dirty="0"/>
              <a:t>People with Medicare may become confused and think they need to enroll in a Marketplace plan.</a:t>
            </a:r>
          </a:p>
          <a:p>
            <a:pPr marL="221082" indent="-221082"/>
            <a:r>
              <a:rPr lang="en-US" dirty="0"/>
              <a:t>People with Medicare are covered and they don’t have </a:t>
            </a:r>
            <a:r>
              <a:rPr lang="en-US" dirty="0" smtClean="0"/>
              <a:t>to </a:t>
            </a:r>
            <a:r>
              <a:rPr lang="en-US" dirty="0"/>
              <a:t>do anything different with their Medicare. </a:t>
            </a:r>
          </a:p>
          <a:p>
            <a:pPr marL="221082" marR="0" lvl="1" indent="-221082" algn="l" defTabSz="914400" rtl="0" eaLnBrk="0" fontAlgn="base" latinLnBrk="0" hangingPunct="0">
              <a:lnSpc>
                <a:spcPct val="100000"/>
              </a:lnSpc>
              <a:spcBef>
                <a:spcPts val="600"/>
              </a:spcBef>
              <a:spcAft>
                <a:spcPct val="0"/>
              </a:spcAft>
              <a:buClrTx/>
              <a:buSzTx/>
              <a:buFont typeface="Wingdings" pitchFamily="2" charset="2"/>
              <a:buChar char="§"/>
              <a:tabLst/>
              <a:defRPr/>
            </a:pPr>
            <a:r>
              <a:rPr lang="en-US" dirty="0"/>
              <a:t>Medicare Part A and Medicare Advantage Plan coverage qualifies as minimum essential coverage.</a:t>
            </a:r>
          </a:p>
          <a:p>
            <a:pPr marL="400050" lvl="2" indent="-171450">
              <a:buFont typeface="Arial" panose="020B0604020202020204" pitchFamily="34" charset="0"/>
              <a:buChar char="•"/>
              <a:defRPr/>
            </a:pPr>
            <a:r>
              <a:rPr lang="en-US" dirty="0"/>
              <a:t>Most people must have qualifying health coverage or pay a fee (also known as the “penalty,” “fine,” “individual shared responsibility payment”). However, if you qualify for a health coverage exemption you don’t have to pay the fee. </a:t>
            </a:r>
          </a:p>
          <a:p>
            <a:pPr marL="400050" lvl="2" indent="-171450">
              <a:buFont typeface="Arial" panose="020B0604020202020204" pitchFamily="34" charset="0"/>
              <a:buChar char="•"/>
              <a:defRPr/>
            </a:pPr>
            <a:r>
              <a:rPr lang="en-US" dirty="0"/>
              <a:t>To learn more about minimum essential coverage, exemptions and potential fees, visit </a:t>
            </a:r>
            <a:r>
              <a:rPr lang="en-US" u="sng" dirty="0">
                <a:hlinkClick r:id="rId3"/>
              </a:rPr>
              <a:t>HealthCare.gov/fees-exemptions/exemptions-from-the-fee/</a:t>
            </a:r>
            <a:r>
              <a:rPr lang="en-US" dirty="0"/>
              <a:t>.</a:t>
            </a:r>
          </a:p>
          <a:p>
            <a:pPr marL="107950" lvl="2" indent="0">
              <a:buNone/>
              <a:defRPr/>
            </a:pPr>
            <a:endParaRPr lang="en-US" dirty="0"/>
          </a:p>
          <a:p>
            <a:pPr marL="288925" lvl="3" indent="0">
              <a:buNone/>
              <a:defRPr/>
            </a:pPr>
            <a:endParaRPr lang="en-US" b="1" dirty="0"/>
          </a:p>
          <a:p>
            <a:pPr marL="221082" indent="-221082"/>
            <a:endParaRPr lang="en-US" dirty="0"/>
          </a:p>
          <a:p>
            <a:endParaRPr lang="en-US" dirty="0"/>
          </a:p>
        </p:txBody>
      </p:sp>
      <p:sp>
        <p:nvSpPr>
          <p:cNvPr id="5" name="Slide Number Placeholder 4"/>
          <p:cNvSpPr>
            <a:spLocks noGrp="1"/>
          </p:cNvSpPr>
          <p:nvPr>
            <p:ph type="sldNum" sz="quarter" idx="11"/>
          </p:nvPr>
        </p:nvSpPr>
        <p:spPr/>
        <p:txBody>
          <a:bodyPr/>
          <a:lstStyle/>
          <a:p>
            <a:pPr>
              <a:defRPr/>
            </a:pPr>
            <a:fld id="{35778E1C-7E28-4C7B-AAE6-D510A65A65BE}" type="slidenum">
              <a:rPr lang="en-US" smtClean="0"/>
              <a:pPr>
                <a:defRPr/>
              </a:pPr>
              <a:t>35</a:t>
            </a:fld>
            <a:endParaRPr lang="en-US" dirty="0"/>
          </a:p>
        </p:txBody>
      </p:sp>
    </p:spTree>
    <p:extLst>
      <p:ext uri="{BB962C8B-B14F-4D97-AF65-F5344CB8AC3E}">
        <p14:creationId xmlns:p14="http://schemas.microsoft.com/office/powerpoint/2010/main" val="38862385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1082" lvl="1" indent="-221082">
              <a:buFont typeface="Wingdings" pitchFamily="2" charset="2"/>
              <a:buChar char="§"/>
            </a:pPr>
            <a:r>
              <a:rPr lang="en-US" dirty="0"/>
              <a:t>Medicare isn’t part of the Marketplace </a:t>
            </a:r>
          </a:p>
          <a:p>
            <a:pPr marL="221082" lvl="1" indent="-221082">
              <a:buFont typeface="Wingdings" pitchFamily="2" charset="2"/>
              <a:buChar char="§"/>
            </a:pPr>
            <a:r>
              <a:rPr lang="en-US" dirty="0"/>
              <a:t>Medicare Open Enrollment is the time to review your health/drug plans</a:t>
            </a:r>
          </a:p>
          <a:p>
            <a:pPr marL="221082" lvl="1" indent="-221082">
              <a:buFont typeface="Wingdings" pitchFamily="2" charset="2"/>
              <a:buChar char="§"/>
            </a:pPr>
            <a:r>
              <a:rPr lang="en-US" dirty="0"/>
              <a:t>Protect your personal information</a:t>
            </a:r>
          </a:p>
          <a:p>
            <a:pPr marL="221082" lvl="1" indent="-221082">
              <a:buFont typeface="Wingdings" pitchFamily="2" charset="2"/>
              <a:buChar char="§"/>
            </a:pPr>
            <a:r>
              <a:rPr lang="en-US" dirty="0"/>
              <a:t>Visit </a:t>
            </a:r>
            <a:r>
              <a:rPr lang="en-US" u="sng" dirty="0">
                <a:hlinkClick r:id="rId3"/>
              </a:rPr>
              <a:t>HealthCare.gov/if-i-have-medicare-do-i-need-to-do-anything/</a:t>
            </a:r>
            <a:r>
              <a:rPr lang="en-US" u="sng" dirty="0"/>
              <a:t> </a:t>
            </a:r>
            <a:r>
              <a:rPr lang="en-US" dirty="0"/>
              <a:t>for frequently asked questions about Medicare and the Marketplace View the fact sheet “Medicare and the Health Insurance Marketplace,” CMS Product No. 11694 at </a:t>
            </a:r>
            <a:r>
              <a:rPr lang="en-US" dirty="0" smtClean="0">
                <a:hlinkClick r:id="rId4"/>
              </a:rPr>
              <a:t>Marketplace.cms.gov/outreach-and-education/medicare-and-the-health-insurance-marketplace.pdf</a:t>
            </a:r>
            <a:r>
              <a:rPr lang="en-US" dirty="0" smtClean="0"/>
              <a:t>.</a:t>
            </a:r>
            <a:endParaRPr lang="en-US" dirty="0"/>
          </a:p>
        </p:txBody>
      </p:sp>
      <p:sp>
        <p:nvSpPr>
          <p:cNvPr id="5" name="Slide Number Placeholder 4"/>
          <p:cNvSpPr>
            <a:spLocks noGrp="1"/>
          </p:cNvSpPr>
          <p:nvPr>
            <p:ph type="sldNum" sz="quarter" idx="11"/>
          </p:nvPr>
        </p:nvSpPr>
        <p:spPr/>
        <p:txBody>
          <a:bodyPr/>
          <a:lstStyle/>
          <a:p>
            <a:pPr>
              <a:defRPr/>
            </a:pPr>
            <a:fld id="{35778E1C-7E28-4C7B-AAE6-D510A65A65BE}" type="slidenum">
              <a:rPr lang="en-US" smtClean="0"/>
              <a:pPr>
                <a:defRPr/>
              </a:pPr>
              <a:t>36</a:t>
            </a:fld>
            <a:endParaRPr lang="en-US" dirty="0"/>
          </a:p>
        </p:txBody>
      </p:sp>
    </p:spTree>
    <p:extLst>
      <p:ext uri="{BB962C8B-B14F-4D97-AF65-F5344CB8AC3E}">
        <p14:creationId xmlns:p14="http://schemas.microsoft.com/office/powerpoint/2010/main" val="26053700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pPr marL="231775" lvl="1" indent="-231775">
              <a:buFont typeface="Wingdings" pitchFamily="2" charset="2"/>
              <a:buChar char="§"/>
              <a:defRPr/>
            </a:pPr>
            <a:r>
              <a:rPr lang="en-US" dirty="0"/>
              <a:t>Landscape information for Medicare Advantage and Prescription Drug Plans - </a:t>
            </a:r>
            <a:r>
              <a:rPr lang="en-US" u="sng" dirty="0">
                <a:hlinkClick r:id="rId3"/>
              </a:rPr>
              <a:t>CMS.gov/Newsroom/</a:t>
            </a:r>
            <a:r>
              <a:rPr lang="en-US" u="sng" dirty="0" err="1">
                <a:hlinkClick r:id="rId3"/>
              </a:rPr>
              <a:t>MediaReleaseDatabase</a:t>
            </a:r>
            <a:r>
              <a:rPr lang="en-US" u="sng" dirty="0">
                <a:hlinkClick r:id="rId3"/>
              </a:rPr>
              <a:t>/Press-releases/2016-Press-releases-items/2016-09-22.html</a:t>
            </a:r>
            <a:endParaRPr lang="en-US" u="sng" dirty="0"/>
          </a:p>
          <a:p>
            <a:pPr marL="231775" lvl="1" indent="-231775" eaLnBrk="1" hangingPunct="1">
              <a:buFont typeface="Wingdings" pitchFamily="2" charset="2"/>
              <a:buChar char="§"/>
              <a:defRPr/>
            </a:pPr>
            <a:r>
              <a:rPr lang="en-US" dirty="0" smtClean="0"/>
              <a:t>Plan </a:t>
            </a:r>
            <a:r>
              <a:rPr lang="en-US" dirty="0"/>
              <a:t>Finder - </a:t>
            </a:r>
            <a:r>
              <a:rPr lang="en-US" dirty="0">
                <a:hlinkClick r:id="rId4"/>
              </a:rPr>
              <a:t>Medicare.gov/find-a-plan/questions/home.aspx</a:t>
            </a:r>
            <a:endParaRPr lang="en-US" dirty="0"/>
          </a:p>
          <a:p>
            <a:pPr marL="231775" indent="-231775" eaLnBrk="1" hangingPunct="1">
              <a:defRPr/>
            </a:pPr>
            <a:r>
              <a:rPr lang="en-US" dirty="0"/>
              <a:t>The “Medicare &amp; You” handbook -</a:t>
            </a:r>
          </a:p>
          <a:p>
            <a:pPr marL="231775" lvl="2" indent="0">
              <a:buNone/>
              <a:defRPr/>
            </a:pPr>
            <a:r>
              <a:rPr lang="en-US" dirty="0" smtClean="0">
                <a:hlinkClick r:id="rId5"/>
              </a:rPr>
              <a:t>Medicare.gov/Publications/Pubs/pdf/10050.pdf</a:t>
            </a:r>
            <a:endParaRPr lang="en-US" dirty="0"/>
          </a:p>
          <a:p>
            <a:pPr marL="231775" indent="-231775">
              <a:defRPr/>
            </a:pPr>
            <a:r>
              <a:rPr lang="en-US" dirty="0"/>
              <a:t>State Health Insurance Assistance Program - </a:t>
            </a:r>
            <a:r>
              <a:rPr lang="en-US" u="sng" dirty="0">
                <a:hlinkClick r:id="rId6"/>
              </a:rPr>
              <a:t>shiptacenter.org</a:t>
            </a:r>
            <a:endParaRPr lang="en-US" dirty="0"/>
          </a:p>
          <a:p>
            <a:pPr marL="231775" indent="-231775" eaLnBrk="1" hangingPunct="1">
              <a:defRPr/>
            </a:pPr>
            <a:r>
              <a:rPr lang="en-US" dirty="0"/>
              <a:t>1-800-MEDICARE (1-800-633-4227). TTY users should call 1‑887-486-2048. </a:t>
            </a:r>
          </a:p>
          <a:p>
            <a:pPr marL="0" indent="0">
              <a:buNone/>
              <a:defRPr/>
            </a:pPr>
            <a:endParaRPr lang="en-US" dirty="0"/>
          </a:p>
        </p:txBody>
      </p:sp>
      <p:sp>
        <p:nvSpPr>
          <p:cNvPr id="1034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C3CADEA-F3BA-46E5-8289-AE6055E94389}" type="slidenum">
              <a:rPr lang="en-US" smtClean="0">
                <a:latin typeface="Arial" pitchFamily="34" charset="0"/>
              </a:rPr>
              <a:pPr/>
              <a:t>37</a:t>
            </a:fld>
            <a:endParaRPr lang="en-US" dirty="0" smtClean="0">
              <a:latin typeface="Arial" pitchFamily="34" charset="0"/>
            </a:endParaRPr>
          </a:p>
        </p:txBody>
      </p:sp>
    </p:spTree>
    <p:extLst>
      <p:ext uri="{BB962C8B-B14F-4D97-AF65-F5344CB8AC3E}">
        <p14:creationId xmlns:p14="http://schemas.microsoft.com/office/powerpoint/2010/main" val="11134714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Wingdings" panose="05000000000000000000" pitchFamily="2" charset="2"/>
              <a:buChar char="§"/>
            </a:pPr>
            <a:r>
              <a:rPr lang="en-US" dirty="0" smtClean="0"/>
              <a:t>Open Enrollment Center on </a:t>
            </a:r>
            <a:r>
              <a:rPr lang="en-US" dirty="0" smtClean="0">
                <a:hlinkClick r:id="rId3"/>
              </a:rPr>
              <a:t>CMS.gov</a:t>
            </a:r>
            <a:r>
              <a:rPr lang="en-US" dirty="0" smtClean="0"/>
              <a:t> at</a:t>
            </a:r>
          </a:p>
          <a:p>
            <a:pPr>
              <a:buNone/>
            </a:pPr>
            <a:r>
              <a:rPr lang="en-US" dirty="0" smtClean="0"/>
              <a:t>	</a:t>
            </a:r>
            <a:r>
              <a:rPr lang="en-US" dirty="0" smtClean="0">
                <a:hlinkClick r:id="rId4"/>
              </a:rPr>
              <a:t>CMS.gov/Center/Special-Topic/Open-Enrollment-Center.html</a:t>
            </a:r>
            <a:endParaRPr lang="en-US" dirty="0" smtClean="0"/>
          </a:p>
          <a:p>
            <a:pPr marL="293172" lvl="1" indent="-177192"/>
            <a:r>
              <a:rPr lang="en-US" dirty="0" smtClean="0"/>
              <a:t>View the state-by-state </a:t>
            </a:r>
            <a:r>
              <a:rPr lang="en-US" dirty="0" smtClean="0"/>
              <a:t>fact sheets at </a:t>
            </a:r>
            <a:r>
              <a:rPr lang="en-US" u="sng" dirty="0" smtClean="0">
                <a:hlinkClick r:id="rId5"/>
              </a:rPr>
              <a:t>CMS.gov/Outreach-and-Education/Reach-Out/Find-tools-to-help-you-help-others/Open-Enrollment-Outreach-and-Media-Materials.html</a:t>
            </a:r>
            <a:endParaRPr lang="en-US" dirty="0"/>
          </a:p>
          <a:p>
            <a:pPr marL="293172" lvl="1" indent="-177192"/>
            <a:r>
              <a:rPr lang="en-US" dirty="0" smtClean="0"/>
              <a:t>Download </a:t>
            </a:r>
            <a:r>
              <a:rPr lang="en-US" dirty="0" smtClean="0"/>
              <a:t>posters, drop-in articles, publications</a:t>
            </a:r>
          </a:p>
          <a:p>
            <a:pPr marL="293172" lvl="1" indent="-177192"/>
            <a:r>
              <a:rPr lang="en-US" dirty="0" smtClean="0"/>
              <a:t>View public service announcement scripts</a:t>
            </a:r>
          </a:p>
          <a:p>
            <a:r>
              <a:rPr lang="en-US" dirty="0" smtClean="0"/>
              <a:t>For printed copies of some materials, visit the product ordering website and register your organization at </a:t>
            </a:r>
            <a:r>
              <a:rPr lang="en-US" u="sng" dirty="0">
                <a:hlinkClick r:id="rId6"/>
              </a:rPr>
              <a:t>Productordering.cms.hhs.gov</a:t>
            </a:r>
            <a:endParaRPr lang="en-US" dirty="0"/>
          </a:p>
          <a:p>
            <a:pPr marL="288925" lvl="1" indent="-174625"/>
            <a:r>
              <a:rPr lang="en-US" dirty="0"/>
              <a:t>Posters</a:t>
            </a:r>
          </a:p>
          <a:p>
            <a:pPr marL="288925" lvl="1" indent="-174625"/>
            <a:r>
              <a:rPr lang="en-US" dirty="0" smtClean="0"/>
              <a:t>Stickers </a:t>
            </a:r>
          </a:p>
          <a:p>
            <a:pPr marL="288925" lvl="1" indent="-174625"/>
            <a:r>
              <a:rPr lang="en-US" dirty="0" smtClean="0"/>
              <a:t>Conference card</a:t>
            </a:r>
          </a:p>
          <a:p>
            <a:pPr marL="288925" lvl="1" indent="-174625"/>
            <a:r>
              <a:rPr lang="en-US" dirty="0" smtClean="0"/>
              <a:t>Publications</a:t>
            </a:r>
            <a:endParaRPr lang="en-US" dirty="0"/>
          </a:p>
        </p:txBody>
      </p:sp>
      <p:sp>
        <p:nvSpPr>
          <p:cNvPr id="4" name="Slide Number Placeholder 3"/>
          <p:cNvSpPr>
            <a:spLocks noGrp="1"/>
          </p:cNvSpPr>
          <p:nvPr>
            <p:ph type="sldNum" sz="quarter" idx="10"/>
          </p:nvPr>
        </p:nvSpPr>
        <p:spPr/>
        <p:txBody>
          <a:bodyPr/>
          <a:lstStyle/>
          <a:p>
            <a:pPr>
              <a:defRPr/>
            </a:pPr>
            <a:fld id="{35778E1C-7E28-4C7B-AAE6-D510A65A65BE}" type="slidenum">
              <a:rPr lang="en-US" smtClean="0"/>
              <a:pPr>
                <a:defRPr/>
              </a:pPr>
              <a:t>38</a:t>
            </a:fld>
            <a:endParaRPr lang="en-US" dirty="0"/>
          </a:p>
        </p:txBody>
      </p:sp>
    </p:spTree>
    <p:extLst>
      <p:ext uri="{BB962C8B-B14F-4D97-AF65-F5344CB8AC3E}">
        <p14:creationId xmlns:p14="http://schemas.microsoft.com/office/powerpoint/2010/main" val="10521322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8611" name="Notes Placeholder 2"/>
          <p:cNvSpPr>
            <a:spLocks noGrp="1"/>
          </p:cNvSpPr>
          <p:nvPr>
            <p:ph type="body" idx="1"/>
          </p:nvPr>
        </p:nvSpPr>
        <p:spPr bwMode="auto">
          <a:xfrm>
            <a:off x="700552" y="4387444"/>
            <a:ext cx="5601362" cy="3895706"/>
          </a:xfrm>
        </p:spPr>
        <p:txBody>
          <a:bodyPr wrap="square" numCol="1" anchor="t" anchorCtr="0" compatLnSpc="1">
            <a:prstTxWarp prst="textNoShape">
              <a:avLst/>
            </a:prstTxWarp>
            <a:normAutofit/>
          </a:bodyPr>
          <a:lstStyle/>
          <a:p>
            <a:pPr marL="171450" indent="-171450" eaLnBrk="1" hangingPunct="1">
              <a:defRPr/>
            </a:pPr>
            <a:r>
              <a:rPr lang="en-US" dirty="0" smtClean="0"/>
              <a:t>There are publications to help ensure that your plan meets your needs for the next year.</a:t>
            </a:r>
          </a:p>
          <a:p>
            <a:pPr marL="342900" lvl="1" indent="-171450" eaLnBrk="1" hangingPunct="1">
              <a:buSzPct val="120000"/>
              <a:defRPr/>
            </a:pPr>
            <a:r>
              <a:rPr lang="en-US" dirty="0" smtClean="0"/>
              <a:t>Medicare Publications</a:t>
            </a:r>
          </a:p>
          <a:p>
            <a:pPr marL="514350" lvl="2" indent="-171450" eaLnBrk="1" hangingPunct="1">
              <a:buSzPct val="60000"/>
              <a:buFont typeface="Wingdings" pitchFamily="2" charset="2"/>
              <a:buChar char="q"/>
              <a:defRPr/>
            </a:pPr>
            <a:r>
              <a:rPr lang="en-US" dirty="0" smtClean="0"/>
              <a:t>Things to Think About When You Compare Medicare Drug Coverage – CMS Product No. 11163</a:t>
            </a:r>
          </a:p>
          <a:p>
            <a:pPr marL="514350" lvl="2" indent="-171450" eaLnBrk="1" hangingPunct="1">
              <a:buSzPct val="60000"/>
              <a:buFont typeface="Wingdings" pitchFamily="2" charset="2"/>
              <a:buChar char="q"/>
              <a:defRPr/>
            </a:pPr>
            <a:r>
              <a:rPr lang="en-US" dirty="0" smtClean="0"/>
              <a:t>Have You</a:t>
            </a:r>
            <a:r>
              <a:rPr lang="en-US" baseline="0" dirty="0" smtClean="0"/>
              <a:t> Done Your Yearly Medicare Plan Review?</a:t>
            </a:r>
            <a:r>
              <a:rPr lang="en-US" dirty="0"/>
              <a:t> – CMS Product No. </a:t>
            </a:r>
            <a:r>
              <a:rPr lang="en-US" dirty="0" smtClean="0"/>
              <a:t>11220</a:t>
            </a:r>
            <a:endParaRPr lang="en-US" baseline="0" dirty="0" smtClean="0"/>
          </a:p>
          <a:p>
            <a:pPr marL="514350" lvl="2" indent="-171450" eaLnBrk="1" hangingPunct="1">
              <a:buSzPct val="60000"/>
              <a:buFont typeface="Wingdings" pitchFamily="2" charset="2"/>
              <a:buChar char="q"/>
              <a:defRPr/>
            </a:pPr>
            <a:r>
              <a:rPr lang="en-US" baseline="0" dirty="0" smtClean="0"/>
              <a:t>Understanding Medicare Part C &amp; D Enrollment Periods</a:t>
            </a:r>
            <a:r>
              <a:rPr lang="en-US" dirty="0"/>
              <a:t>– CMS Product No. </a:t>
            </a:r>
            <a:r>
              <a:rPr lang="en-US" dirty="0" smtClean="0"/>
              <a:t>11219</a:t>
            </a:r>
            <a:endParaRPr lang="en-US" dirty="0"/>
          </a:p>
          <a:p>
            <a:pPr marL="514350" lvl="2" indent="-171450" eaLnBrk="1" hangingPunct="1">
              <a:buSzPct val="60000"/>
              <a:buFont typeface="Wingdings" pitchFamily="2" charset="2"/>
              <a:buChar char="q"/>
              <a:defRPr/>
            </a:pPr>
            <a:r>
              <a:rPr lang="en-US" baseline="0" dirty="0" smtClean="0"/>
              <a:t>Withholding Medicare Prescription Drug Premiums from your Social Security Payment</a:t>
            </a:r>
            <a:r>
              <a:rPr lang="en-US" dirty="0"/>
              <a:t>– CMS Product No. </a:t>
            </a:r>
            <a:r>
              <a:rPr lang="en-US" dirty="0" smtClean="0"/>
              <a:t>11400</a:t>
            </a:r>
          </a:p>
          <a:p>
            <a:pPr marL="514350" lvl="2" indent="-171450" eaLnBrk="1" hangingPunct="1">
              <a:buSzPct val="60000"/>
              <a:buFont typeface="Wingdings" pitchFamily="2" charset="2"/>
              <a:buChar char="q"/>
              <a:defRPr/>
            </a:pPr>
            <a:r>
              <a:rPr lang="en-US" dirty="0" smtClean="0"/>
              <a:t>4 Ways to Help Lower Your Medicare Prescription Drug </a:t>
            </a:r>
            <a:r>
              <a:rPr lang="en-US" dirty="0"/>
              <a:t>Costs </a:t>
            </a:r>
            <a:r>
              <a:rPr lang="en-US" dirty="0" smtClean="0"/>
              <a:t>– CMS Product No. 11417</a:t>
            </a:r>
            <a:endParaRPr lang="en-US" dirty="0"/>
          </a:p>
          <a:p>
            <a:pPr marL="171450" indent="-171450" eaLnBrk="1" hangingPunct="1">
              <a:defRPr/>
            </a:pPr>
            <a:r>
              <a:rPr lang="en-US" dirty="0"/>
              <a:t>These are available to read or download from </a:t>
            </a:r>
            <a:r>
              <a:rPr lang="en-US" dirty="0" smtClean="0">
                <a:hlinkClick r:id="rId3"/>
              </a:rPr>
              <a:t>Medicare.gov/Publications/</a:t>
            </a:r>
            <a:r>
              <a:rPr lang="en-US" dirty="0" smtClean="0"/>
              <a:t>.</a:t>
            </a:r>
            <a:endParaRPr lang="en-US" dirty="0"/>
          </a:p>
          <a:p>
            <a:pPr marL="171450" indent="-171450" eaLnBrk="1" hangingPunct="1">
              <a:defRPr/>
            </a:pPr>
            <a:endParaRPr lang="en-US" dirty="0"/>
          </a:p>
        </p:txBody>
      </p:sp>
      <p:sp>
        <p:nvSpPr>
          <p:cNvPr id="696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7AF5B94-A638-4804-9457-F8E40209C37E}" type="slidenum">
              <a:rPr lang="en-US" smtClean="0">
                <a:latin typeface="Arial" pitchFamily="34" charset="0"/>
              </a:rPr>
              <a:pPr/>
              <a:t>39</a:t>
            </a:fld>
            <a:endParaRPr lang="en-US" dirty="0" smtClean="0">
              <a:latin typeface="Arial" pitchFamily="34" charset="0"/>
            </a:endParaRPr>
          </a:p>
        </p:txBody>
      </p:sp>
    </p:spTree>
    <p:extLst>
      <p:ext uri="{BB962C8B-B14F-4D97-AF65-F5344CB8AC3E}">
        <p14:creationId xmlns:p14="http://schemas.microsoft.com/office/powerpoint/2010/main" val="2700823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bwMode="auto">
          <a:xfrm>
            <a:off x="1177925" y="644525"/>
            <a:ext cx="4619625" cy="3463925"/>
          </a:xfrm>
          <a:noFill/>
          <a:ln>
            <a:solidFill>
              <a:srgbClr val="000000"/>
            </a:solidFill>
            <a:miter lim="800000"/>
            <a:headEnd/>
            <a:tailEnd/>
          </a:ln>
        </p:spPr>
      </p:sp>
      <p:sp>
        <p:nvSpPr>
          <p:cNvPr id="106499" name="Rectangle 3"/>
          <p:cNvSpPr>
            <a:spLocks noGrp="1" noChangeArrowheads="1"/>
          </p:cNvSpPr>
          <p:nvPr>
            <p:ph type="body" idx="1"/>
          </p:nvPr>
        </p:nvSpPr>
        <p:spPr bwMode="auto">
          <a:xfrm>
            <a:off x="421027" y="4204816"/>
            <a:ext cx="6280606" cy="4236341"/>
          </a:xfrm>
        </p:spPr>
        <p:txBody>
          <a:bodyPr wrap="square" numCol="1" anchor="t" anchorCtr="0" compatLnSpc="1">
            <a:prstTxWarp prst="textNoShape">
              <a:avLst/>
            </a:prstTxWarp>
            <a:normAutofit/>
          </a:bodyPr>
          <a:lstStyle/>
          <a:p>
            <a:pPr defTabSz="927485">
              <a:spcBef>
                <a:spcPts val="394"/>
              </a:spcBef>
              <a:defRPr/>
            </a:pPr>
            <a:r>
              <a:rPr lang="en-US" sz="1000" dirty="0"/>
              <a:t>You usually don’t pay a monthly premium for Part A coverage if you or your spouse paid Medicare taxes while working. This is sometimes called premium-free Part A. Federal Insurance Contributions Act (FICA) tax is a </a:t>
            </a:r>
            <a:r>
              <a:rPr lang="en-US" sz="1000" dirty="0" smtClean="0"/>
              <a:t>U.S. federal </a:t>
            </a:r>
            <a:r>
              <a:rPr lang="en-US" sz="1000" dirty="0"/>
              <a:t>payroll (or employment) tax imposed on both employees and employers to fund Social Security </a:t>
            </a:r>
            <a:r>
              <a:rPr lang="en-US" sz="1000" dirty="0" smtClean="0"/>
              <a:t>(SS) and </a:t>
            </a:r>
            <a:r>
              <a:rPr lang="en-US" sz="1000" dirty="0"/>
              <a:t>Medicare. </a:t>
            </a:r>
          </a:p>
          <a:p>
            <a:pPr>
              <a:spcBef>
                <a:spcPts val="394"/>
              </a:spcBef>
            </a:pPr>
            <a:r>
              <a:rPr lang="en-US" sz="1000" dirty="0"/>
              <a:t>About 99% of people with Medicare don’t pay a Part A premium since </a:t>
            </a:r>
            <a:r>
              <a:rPr lang="en-US" sz="1000" dirty="0" smtClean="0"/>
              <a:t>they have </a:t>
            </a:r>
            <a:r>
              <a:rPr lang="en-US" sz="1000" dirty="0"/>
              <a:t>at least 40 quarters of Medicare-covered employment. Enrollees 65 and over and certain persons with disabilities who have fewer than 40 quarters of coverage pay a monthly premium to receive coverage under Part A. </a:t>
            </a:r>
          </a:p>
          <a:p>
            <a:pPr>
              <a:spcBef>
                <a:spcPts val="394"/>
              </a:spcBef>
            </a:pPr>
            <a:r>
              <a:rPr lang="en-US" sz="1000" dirty="0"/>
              <a:t>If you aren’t eligible for premium-free Part A, you may be able to buy Part A if you’re</a:t>
            </a:r>
          </a:p>
          <a:p>
            <a:pPr marL="283213" lvl="1" indent="-165738">
              <a:spcBef>
                <a:spcPts val="394"/>
              </a:spcBef>
            </a:pPr>
            <a:r>
              <a:rPr lang="en-US" sz="1000" dirty="0"/>
              <a:t>65 or older, and you have (or are enrolling in) Part B, and meet the citizenship and residency requirements.</a:t>
            </a:r>
          </a:p>
          <a:p>
            <a:pPr marL="283213" lvl="1" indent="-165738">
              <a:spcBef>
                <a:spcPts val="394"/>
              </a:spcBef>
            </a:pPr>
            <a:r>
              <a:rPr lang="en-US" sz="1000" dirty="0"/>
              <a:t>Under 65, disabled, and your premium-free Part A coverage ended because you returned to work. (If you’re under 65 and disabled, you may continue to get premium-free Part A for up to 8 1/2 years after you return to work.) </a:t>
            </a:r>
          </a:p>
          <a:p>
            <a:pPr>
              <a:spcBef>
                <a:spcPts val="394"/>
              </a:spcBef>
              <a:defRPr/>
            </a:pPr>
            <a:r>
              <a:rPr lang="en-US" sz="1000" dirty="0"/>
              <a:t>In most cases, if you choose to buy</a:t>
            </a:r>
            <a:r>
              <a:rPr lang="en-US" sz="1000" b="1" dirty="0"/>
              <a:t> </a:t>
            </a:r>
            <a:r>
              <a:rPr lang="en-US" sz="1000" dirty="0"/>
              <a:t>Part A, you must also have Part B and pay monthly premiums for both. The amount of the premium depends on how long you or your spouse worked in Medicare-covered employment. </a:t>
            </a:r>
          </a:p>
          <a:p>
            <a:pPr>
              <a:spcBef>
                <a:spcPts val="394"/>
              </a:spcBef>
            </a:pPr>
            <a:r>
              <a:rPr lang="en-US" sz="1000" dirty="0" smtClean="0"/>
              <a:t>If </a:t>
            </a:r>
            <a:r>
              <a:rPr lang="en-US" sz="1000" dirty="0"/>
              <a:t>you aren’t eligible for premium-free Part A, and you don’t buy it when you’re first eligible, your monthly premium may go up 10% for every 12 months you didn’t have the coverage. You’ll have to pay the higher premium for twice the number of years you could’ve had Part A, but didn’t sign up. </a:t>
            </a:r>
          </a:p>
          <a:p>
            <a:pPr>
              <a:spcBef>
                <a:spcPts val="394"/>
              </a:spcBef>
              <a:defRPr/>
            </a:pPr>
            <a:r>
              <a:rPr lang="en-US" sz="1000" dirty="0"/>
              <a:t>If you have limited income and resources, your state may help you pay for Part A and/or Part B. Call </a:t>
            </a:r>
            <a:r>
              <a:rPr lang="en-US" sz="1000" dirty="0" smtClean="0"/>
              <a:t>SS </a:t>
            </a:r>
            <a:r>
              <a:rPr lang="en-US" sz="1000" dirty="0"/>
              <a:t>at 1‑800‑772–1213 for more information about the Part A premium. TTY users should call 1-800-325-0778.</a:t>
            </a:r>
          </a:p>
        </p:txBody>
      </p:sp>
      <p:sp>
        <p:nvSpPr>
          <p:cNvPr id="6" name="Slide Number Placeholder 5"/>
          <p:cNvSpPr>
            <a:spLocks noGrp="1"/>
          </p:cNvSpPr>
          <p:nvPr>
            <p:ph type="sldNum" sz="quarter" idx="10"/>
          </p:nvPr>
        </p:nvSpPr>
        <p:spPr/>
        <p:txBody>
          <a:bodyPr/>
          <a:lstStyle/>
          <a:p>
            <a:fld id="{8D3B99F0-B413-4F8E-9262-407D19939992}"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5410444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35778E1C-7E28-4C7B-AAE6-D510A65A65BE}" type="slidenum">
              <a:rPr lang="en-US" smtClean="0"/>
              <a:pPr>
                <a:defRPr/>
              </a:pPr>
              <a:t>40</a:t>
            </a:fld>
            <a:endParaRPr lang="en-US" dirty="0"/>
          </a:p>
        </p:txBody>
      </p:sp>
    </p:spTree>
    <p:extLst>
      <p:ext uri="{BB962C8B-B14F-4D97-AF65-F5344CB8AC3E}">
        <p14:creationId xmlns:p14="http://schemas.microsoft.com/office/powerpoint/2010/main" val="19093886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35778E1C-7E28-4C7B-AAE6-D510A65A65BE}" type="slidenum">
              <a:rPr lang="en-US" smtClean="0"/>
              <a:pPr>
                <a:defRPr/>
              </a:pPr>
              <a:t>41</a:t>
            </a:fld>
            <a:endParaRPr lang="en-US" dirty="0"/>
          </a:p>
        </p:txBody>
      </p:sp>
    </p:spTree>
    <p:extLst>
      <p:ext uri="{BB962C8B-B14F-4D97-AF65-F5344CB8AC3E}">
        <p14:creationId xmlns:p14="http://schemas.microsoft.com/office/powerpoint/2010/main" val="42040257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35778E1C-7E28-4C7B-AAE6-D510A65A65BE}" type="slidenum">
              <a:rPr lang="en-US" smtClean="0"/>
              <a:pPr>
                <a:defRPr/>
              </a:pPr>
              <a:t>42</a:t>
            </a:fld>
            <a:endParaRPr lang="en-US" dirty="0"/>
          </a:p>
        </p:txBody>
      </p:sp>
    </p:spTree>
    <p:extLst>
      <p:ext uri="{BB962C8B-B14F-4D97-AF65-F5344CB8AC3E}">
        <p14:creationId xmlns:p14="http://schemas.microsoft.com/office/powerpoint/2010/main" val="23866903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35778E1C-7E28-4C7B-AAE6-D510A65A65BE}" type="slidenum">
              <a:rPr lang="en-US" smtClean="0"/>
              <a:pPr>
                <a:defRPr/>
              </a:pPr>
              <a:t>43</a:t>
            </a:fld>
            <a:endParaRPr lang="en-US" dirty="0"/>
          </a:p>
        </p:txBody>
      </p:sp>
    </p:spTree>
    <p:extLst>
      <p:ext uri="{BB962C8B-B14F-4D97-AF65-F5344CB8AC3E}">
        <p14:creationId xmlns:p14="http://schemas.microsoft.com/office/powerpoint/2010/main" val="19752986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35778E1C-7E28-4C7B-AAE6-D510A65A65BE}" type="slidenum">
              <a:rPr lang="en-US" smtClean="0"/>
              <a:pPr>
                <a:defRPr/>
              </a:pPr>
              <a:t>44</a:t>
            </a:fld>
            <a:endParaRPr lang="en-US" dirty="0"/>
          </a:p>
        </p:txBody>
      </p:sp>
    </p:spTree>
    <p:extLst>
      <p:ext uri="{BB962C8B-B14F-4D97-AF65-F5344CB8AC3E}">
        <p14:creationId xmlns:p14="http://schemas.microsoft.com/office/powerpoint/2010/main" val="285817035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08113" y="1147763"/>
            <a:ext cx="4194175" cy="3144837"/>
          </a:xfrm>
        </p:spPr>
      </p:sp>
      <p:sp>
        <p:nvSpPr>
          <p:cNvPr id="3" name="Notes Placeholder 2"/>
          <p:cNvSpPr>
            <a:spLocks noGrp="1"/>
          </p:cNvSpPr>
          <p:nvPr>
            <p:ph type="body" idx="1"/>
          </p:nvPr>
        </p:nvSpPr>
        <p:spPr/>
        <p:txBody>
          <a:bodyPr/>
          <a:lstStyle/>
          <a:p>
            <a:pPr>
              <a:spcBef>
                <a:spcPts val="615"/>
              </a:spcBef>
            </a:pPr>
            <a:r>
              <a:rPr lang="en-US" dirty="0"/>
              <a:t>This training is provided by the CMS National Training Program (NTP).</a:t>
            </a:r>
          </a:p>
          <a:p>
            <a:pPr>
              <a:spcBef>
                <a:spcPts val="615"/>
              </a:spcBef>
            </a:pPr>
            <a:r>
              <a:rPr lang="en-US" dirty="0"/>
              <a:t>For questions about training products, email </a:t>
            </a:r>
            <a:r>
              <a:rPr lang="en-US" dirty="0">
                <a:hlinkClick r:id="rId3"/>
              </a:rPr>
              <a:t>training@cms.hhs.gov</a:t>
            </a:r>
            <a:r>
              <a:rPr lang="en-US" dirty="0"/>
              <a:t>. </a:t>
            </a:r>
          </a:p>
          <a:p>
            <a:pPr>
              <a:spcBef>
                <a:spcPts val="615"/>
              </a:spcBef>
            </a:pPr>
            <a:r>
              <a:rPr lang="en-US" dirty="0"/>
              <a:t>To view all available NTP materials, or to subscribe to our email list, visit </a:t>
            </a:r>
            <a:r>
              <a:rPr lang="en-US" dirty="0">
                <a:hlinkClick r:id="rId4"/>
              </a:rPr>
              <a:t>CMS.gov/outreach-and-education/training/cmsnationaltrainingprogram/</a:t>
            </a:r>
            <a:r>
              <a:rPr lang="en-US" dirty="0"/>
              <a:t>. </a:t>
            </a:r>
          </a:p>
          <a:p>
            <a:endParaRPr lang="en-US" dirty="0"/>
          </a:p>
        </p:txBody>
      </p:sp>
    </p:spTree>
    <p:extLst>
      <p:ext uri="{BB962C8B-B14F-4D97-AF65-F5344CB8AC3E}">
        <p14:creationId xmlns:p14="http://schemas.microsoft.com/office/powerpoint/2010/main" val="30797200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r>
              <a:rPr lang="en-US" dirty="0"/>
              <a:t>You pay </a:t>
            </a:r>
          </a:p>
          <a:p>
            <a:pPr marL="396875" lvl="1" indent="-168275"/>
            <a:r>
              <a:rPr lang="en-US" dirty="0"/>
              <a:t>A Part B premium each month</a:t>
            </a:r>
          </a:p>
          <a:p>
            <a:pPr marL="574675" lvl="2" indent="-174625"/>
            <a:r>
              <a:rPr lang="en-US" dirty="0"/>
              <a:t>Most people will pay the standard premium amount</a:t>
            </a:r>
          </a:p>
          <a:p>
            <a:pPr marL="574675" lvl="2" indent="-174625"/>
            <a:r>
              <a:rPr lang="en-US" dirty="0"/>
              <a:t>If your modified adjusted gross income as reported on your IRS tax return from 2 years ago is above a certain amount, you may pay more</a:t>
            </a:r>
          </a:p>
          <a:p>
            <a:pPr marL="400050" lvl="1" indent="-171450"/>
            <a:r>
              <a:rPr lang="en-US" dirty="0"/>
              <a:t>A Part B deductible</a:t>
            </a:r>
          </a:p>
          <a:p>
            <a:pPr marL="571500" lvl="2" indent="-171450"/>
            <a:r>
              <a:rPr lang="en-US" dirty="0"/>
              <a:t>The amount you must </a:t>
            </a:r>
            <a:r>
              <a:rPr lang="en-US" dirty="0" smtClean="0"/>
              <a:t>pay each year for </a:t>
            </a:r>
            <a:r>
              <a:rPr lang="en-US" dirty="0"/>
              <a:t>health care before  Medicare starts to pay</a:t>
            </a:r>
          </a:p>
          <a:p>
            <a:pPr marL="177800" indent="-177800"/>
            <a:r>
              <a:rPr lang="en-US" dirty="0"/>
              <a:t>For most services, you pay 20% coinsurance</a:t>
            </a:r>
          </a:p>
          <a:p>
            <a:pPr marL="177800" indent="-177800"/>
            <a:r>
              <a:rPr lang="en-US" dirty="0" smtClean="0"/>
              <a:t>2017 </a:t>
            </a:r>
            <a:r>
              <a:rPr lang="en-US" dirty="0"/>
              <a:t>amounts </a:t>
            </a:r>
            <a:r>
              <a:rPr lang="en-US" dirty="0" smtClean="0"/>
              <a:t>will </a:t>
            </a:r>
            <a:r>
              <a:rPr lang="en-US" dirty="0"/>
              <a:t>be available soon </a:t>
            </a:r>
          </a:p>
          <a:p>
            <a:endParaRPr lang="en-US" dirty="0"/>
          </a:p>
        </p:txBody>
      </p:sp>
      <p:sp>
        <p:nvSpPr>
          <p:cNvPr id="5" name="Slide Number Placeholder 4"/>
          <p:cNvSpPr>
            <a:spLocks noGrp="1"/>
          </p:cNvSpPr>
          <p:nvPr>
            <p:ph type="sldNum" sz="quarter" idx="11"/>
          </p:nvPr>
        </p:nvSpPr>
        <p:spPr/>
        <p:txBody>
          <a:bodyPr/>
          <a:lstStyle/>
          <a:p>
            <a:pPr>
              <a:defRPr/>
            </a:pPr>
            <a:fld id="{35778E1C-7E28-4C7B-AAE6-D510A65A65BE}" type="slidenum">
              <a:rPr lang="en-US" smtClean="0"/>
              <a:pPr>
                <a:defRPr/>
              </a:pPr>
              <a:t>5</a:t>
            </a:fld>
            <a:endParaRPr lang="en-US" dirty="0"/>
          </a:p>
        </p:txBody>
      </p:sp>
    </p:spTree>
    <p:extLst>
      <p:ext uri="{BB962C8B-B14F-4D97-AF65-F5344CB8AC3E}">
        <p14:creationId xmlns:p14="http://schemas.microsoft.com/office/powerpoint/2010/main" val="27478567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xfrm>
            <a:off x="1270000" y="692150"/>
            <a:ext cx="4618038" cy="3463925"/>
          </a:xfrm>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normAutofit/>
          </a:bodyPr>
          <a:lstStyle/>
          <a:p>
            <a:r>
              <a:rPr lang="en-US" dirty="0" smtClean="0">
                <a:effectLst/>
              </a:rPr>
              <a:t>The average monthly Medicare Advantage (MA) premium for 2017 will be </a:t>
            </a:r>
            <a:r>
              <a:rPr lang="en-US" dirty="0" smtClean="0">
                <a:effectLst/>
              </a:rPr>
              <a:t>$31.40. </a:t>
            </a:r>
            <a:r>
              <a:rPr lang="en-US" dirty="0" smtClean="0">
                <a:effectLst/>
              </a:rPr>
              <a:t>This represents a decrease of </a:t>
            </a:r>
            <a:r>
              <a:rPr lang="en-US" dirty="0" smtClean="0">
                <a:effectLst/>
              </a:rPr>
              <a:t>$1.19 </a:t>
            </a:r>
            <a:r>
              <a:rPr lang="en-US" dirty="0" smtClean="0">
                <a:effectLst/>
              </a:rPr>
              <a:t>(down from </a:t>
            </a:r>
            <a:r>
              <a:rPr lang="en-US" dirty="0" smtClean="0">
                <a:effectLst/>
              </a:rPr>
              <a:t>$32.59 </a:t>
            </a:r>
            <a:r>
              <a:rPr lang="en-US" dirty="0" smtClean="0">
                <a:effectLst/>
              </a:rPr>
              <a:t>in 2016). The vast majority of MA enrollees, </a:t>
            </a:r>
            <a:r>
              <a:rPr lang="en-US" dirty="0" smtClean="0">
                <a:effectLst/>
              </a:rPr>
              <a:t>67%, </a:t>
            </a:r>
            <a:r>
              <a:rPr lang="en-US" dirty="0" smtClean="0">
                <a:effectLst/>
              </a:rPr>
              <a:t>will face no premium increase at all.</a:t>
            </a:r>
          </a:p>
          <a:p>
            <a:r>
              <a:rPr lang="en-US" dirty="0">
                <a:solidFill>
                  <a:prstClr val="black"/>
                </a:solidFill>
              </a:rPr>
              <a:t>Access to </a:t>
            </a:r>
            <a:r>
              <a:rPr lang="en-US" dirty="0" smtClean="0">
                <a:solidFill>
                  <a:prstClr val="black"/>
                </a:solidFill>
              </a:rPr>
              <a:t>the </a:t>
            </a:r>
            <a:r>
              <a:rPr lang="en-US" dirty="0">
                <a:solidFill>
                  <a:prstClr val="black"/>
                </a:solidFill>
              </a:rPr>
              <a:t>MA program remains strong, with </a:t>
            </a:r>
            <a:r>
              <a:rPr lang="en-US" dirty="0"/>
              <a:t>99%</a:t>
            </a:r>
            <a:r>
              <a:rPr lang="en-US" dirty="0">
                <a:solidFill>
                  <a:prstClr val="black"/>
                </a:solidFill>
              </a:rPr>
              <a:t> of beneficiaries having access to a plan. </a:t>
            </a:r>
            <a:r>
              <a:rPr lang="en-US" dirty="0" smtClean="0">
                <a:effectLst/>
              </a:rPr>
              <a:t>More MA plans will offer supplemental benefits that people with Medicare value, such as dental, vision, and hearing benefits. </a:t>
            </a:r>
            <a:endParaRPr lang="en-US" dirty="0" smtClean="0">
              <a:effectLst/>
            </a:endParaRPr>
          </a:p>
          <a:p>
            <a:r>
              <a:rPr lang="en-US" dirty="0" smtClean="0">
                <a:solidFill>
                  <a:prstClr val="black"/>
                </a:solidFill>
              </a:rPr>
              <a:t>The </a:t>
            </a:r>
            <a:r>
              <a:rPr lang="en-US" dirty="0">
                <a:solidFill>
                  <a:prstClr val="black"/>
                </a:solidFill>
              </a:rPr>
              <a:t>average number of </a:t>
            </a:r>
            <a:r>
              <a:rPr lang="en-US" dirty="0" smtClean="0">
                <a:solidFill>
                  <a:prstClr val="black"/>
                </a:solidFill>
              </a:rPr>
              <a:t>MA Plan </a:t>
            </a:r>
            <a:r>
              <a:rPr lang="en-US" dirty="0">
                <a:solidFill>
                  <a:prstClr val="black"/>
                </a:solidFill>
              </a:rPr>
              <a:t>choices per county is approximately unchanged from </a:t>
            </a:r>
            <a:r>
              <a:rPr lang="en-US" dirty="0" smtClean="0">
                <a:solidFill>
                  <a:prstClr val="black"/>
                </a:solidFill>
              </a:rPr>
              <a:t>2016.</a:t>
            </a:r>
          </a:p>
          <a:p>
            <a:r>
              <a:rPr lang="en-US" dirty="0" smtClean="0">
                <a:solidFill>
                  <a:prstClr val="black"/>
                </a:solidFill>
              </a:rPr>
              <a:t>Over 94% of people with Medicare will have access to a $0 premium MA Plan. </a:t>
            </a:r>
            <a:endParaRPr lang="en-US" dirty="0">
              <a:solidFill>
                <a:prstClr val="black"/>
              </a:solidFill>
            </a:endParaRPr>
          </a:p>
          <a:p>
            <a:r>
              <a:rPr lang="en-US" dirty="0" smtClean="0"/>
              <a:t>Bases on their bids, MA Plan enrollments will grow to 18.5 million in 2017 up from 17.3 million in 2016, an increase of 6.6%.  This represents about 32% of the Medicare population.</a:t>
            </a:r>
          </a:p>
        </p:txBody>
      </p:sp>
      <p:sp>
        <p:nvSpPr>
          <p:cNvPr id="634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35B4190-414C-4532-B5B8-346707D98BA2}" type="slidenum">
              <a:rPr lang="en-US" smtClean="0">
                <a:latin typeface="Arial" pitchFamily="34" charset="0"/>
              </a:rPr>
              <a:pPr/>
              <a:t>6</a:t>
            </a:fld>
            <a:endParaRPr lang="en-US" dirty="0" smtClean="0">
              <a:latin typeface="Arial" pitchFamily="34" charset="0"/>
            </a:endParaRPr>
          </a:p>
        </p:txBody>
      </p:sp>
    </p:spTree>
    <p:extLst>
      <p:ext uri="{BB962C8B-B14F-4D97-AF65-F5344CB8AC3E}">
        <p14:creationId xmlns:p14="http://schemas.microsoft.com/office/powerpoint/2010/main" val="30972538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marL="0" lvl="1" indent="0">
              <a:buNone/>
              <a:defRPr/>
            </a:pPr>
            <a:r>
              <a:rPr lang="en-US" dirty="0" smtClean="0"/>
              <a:t>For plan </a:t>
            </a:r>
            <a:r>
              <a:rPr lang="en-US" dirty="0"/>
              <a:t>years </a:t>
            </a:r>
            <a:r>
              <a:rPr lang="en-US" dirty="0" smtClean="0"/>
              <a:t>2011-2015, the </a:t>
            </a:r>
            <a:r>
              <a:rPr lang="en-US" dirty="0"/>
              <a:t>average Medicare Part D monthly premium for a basic plan has been between $30 and $32. Today’s projection for the average premium for </a:t>
            </a:r>
            <a:r>
              <a:rPr lang="en-US" dirty="0" smtClean="0"/>
              <a:t>2017 </a:t>
            </a:r>
            <a:r>
              <a:rPr lang="en-US" dirty="0"/>
              <a:t>is based on bids submitted by drug and health plans for basic drug coverage for the </a:t>
            </a:r>
            <a:r>
              <a:rPr lang="en-US" dirty="0" smtClean="0"/>
              <a:t>2017 </a:t>
            </a:r>
            <a:r>
              <a:rPr lang="en-US" dirty="0"/>
              <a:t>benefit year and calculated by the independent CMS Office of the Actuary. </a:t>
            </a:r>
            <a:endParaRPr lang="en-US" dirty="0" smtClean="0"/>
          </a:p>
          <a:p>
            <a:pPr marL="221082" lvl="1" indent="-221082">
              <a:buFont typeface="Wingdings" pitchFamily="2" charset="2"/>
              <a:buChar char="§"/>
              <a:defRPr/>
            </a:pPr>
            <a:r>
              <a:rPr lang="en-US" dirty="0" smtClean="0"/>
              <a:t>The Part </a:t>
            </a:r>
            <a:r>
              <a:rPr lang="en-US" dirty="0"/>
              <a:t>D estimated average basic premium and estimated total premium </a:t>
            </a:r>
            <a:r>
              <a:rPr lang="en-US" dirty="0" smtClean="0"/>
              <a:t>was $32.56 in 2016, and is estimated to be $34.00 per month in 2017 (approximately a $1.50 increase).   </a:t>
            </a:r>
          </a:p>
          <a:p>
            <a:pPr marL="228600" indent="-228600" fontAlgn="t">
              <a:spcBef>
                <a:spcPts val="600"/>
              </a:spcBef>
              <a:buFont typeface="Wingdings" pitchFamily="2" charset="2"/>
              <a:buChar char="§"/>
            </a:pPr>
            <a:r>
              <a:rPr lang="en-US" dirty="0" smtClean="0"/>
              <a:t>People who reach the “donut hole” in 2017 pay</a:t>
            </a:r>
          </a:p>
          <a:p>
            <a:pPr marL="401638" lvl="1" indent="-173038" fontAlgn="t">
              <a:spcBef>
                <a:spcPts val="600"/>
              </a:spcBef>
              <a:buFont typeface="Arial" pitchFamily="34" charset="0"/>
              <a:buChar char="•"/>
            </a:pPr>
            <a:r>
              <a:rPr lang="en-US" dirty="0" smtClean="0"/>
              <a:t>45% on covered brand name drugs</a:t>
            </a:r>
          </a:p>
          <a:p>
            <a:pPr marL="401638" lvl="1" indent="-173038" fontAlgn="t">
              <a:spcBef>
                <a:spcPts val="600"/>
              </a:spcBef>
              <a:buFont typeface="Arial" pitchFamily="34" charset="0"/>
              <a:buChar char="•"/>
            </a:pPr>
            <a:r>
              <a:rPr lang="en-US" dirty="0" smtClean="0"/>
              <a:t>58% on covered generic drugs</a:t>
            </a:r>
          </a:p>
          <a:p>
            <a:pPr marL="228600" lvl="1" indent="-228600" fontAlgn="t">
              <a:buFont typeface="Wingdings" panose="05000000000000000000" pitchFamily="2" charset="2"/>
              <a:buChar char="§"/>
            </a:pPr>
            <a:r>
              <a:rPr lang="en-US" dirty="0" smtClean="0"/>
              <a:t>Since </a:t>
            </a:r>
            <a:r>
              <a:rPr lang="en-US" dirty="0"/>
              <a:t>the passage of the Affordable Care Act, which closes the prescription drug </a:t>
            </a:r>
            <a:r>
              <a:rPr lang="en-US" dirty="0" smtClean="0"/>
              <a:t> coverage gap or “donut </a:t>
            </a:r>
            <a:r>
              <a:rPr lang="en-US" dirty="0"/>
              <a:t>hole” over time, more than </a:t>
            </a:r>
            <a:r>
              <a:rPr lang="en-US" dirty="0" smtClean="0"/>
              <a:t>11 </a:t>
            </a:r>
            <a:r>
              <a:rPr lang="en-US" dirty="0" smtClean="0"/>
              <a:t>million </a:t>
            </a:r>
            <a:r>
              <a:rPr lang="en-US" dirty="0"/>
              <a:t>people with Medicare have saved over </a:t>
            </a:r>
            <a:r>
              <a:rPr lang="en-US" dirty="0" smtClean="0"/>
              <a:t>$</a:t>
            </a:r>
            <a:r>
              <a:rPr lang="en-US" dirty="0" smtClean="0"/>
              <a:t>23.5 </a:t>
            </a:r>
            <a:r>
              <a:rPr lang="en-US" dirty="0"/>
              <a:t>billion on prescription </a:t>
            </a:r>
            <a:r>
              <a:rPr lang="en-US" dirty="0" smtClean="0"/>
              <a:t>drugs, </a:t>
            </a:r>
            <a:r>
              <a:rPr lang="en-US" dirty="0"/>
              <a:t>an average of </a:t>
            </a:r>
            <a:r>
              <a:rPr lang="en-US" dirty="0" smtClean="0"/>
              <a:t>$2,127 </a:t>
            </a:r>
            <a:r>
              <a:rPr lang="en-US" dirty="0"/>
              <a:t>per beneficiary</a:t>
            </a:r>
            <a:r>
              <a:rPr lang="en-US" dirty="0" smtClean="0"/>
              <a:t>.</a:t>
            </a:r>
          </a:p>
          <a:p>
            <a:pPr marL="0" indent="0">
              <a:spcAft>
                <a:spcPts val="0"/>
              </a:spcAft>
              <a:buNone/>
              <a:tabLst>
                <a:tab pos="171450" algn="l"/>
              </a:tabLst>
            </a:pPr>
            <a:r>
              <a:rPr lang="en-US" b="1" dirty="0" smtClean="0"/>
              <a:t>NOTE</a:t>
            </a:r>
            <a:r>
              <a:rPr lang="en-US" b="1" dirty="0" smtClean="0"/>
              <a:t>:  </a:t>
            </a:r>
            <a:r>
              <a:rPr lang="en-US" dirty="0"/>
              <a:t>For American Indians and Alaska </a:t>
            </a:r>
            <a:r>
              <a:rPr lang="en-US" dirty="0" smtClean="0"/>
              <a:t>Natives </a:t>
            </a:r>
            <a:r>
              <a:rPr lang="en-US" dirty="0"/>
              <a:t>who are enrolled in Medicare Part D and receive </a:t>
            </a:r>
            <a:r>
              <a:rPr lang="en-US" dirty="0" smtClean="0"/>
              <a:t>their prescription </a:t>
            </a:r>
            <a:r>
              <a:rPr lang="en-US" dirty="0"/>
              <a:t>drugs from an Indian Health Service or tribal pharmacy, the incurred costs of those drugs will count toward meeting the </a:t>
            </a:r>
            <a:r>
              <a:rPr lang="en-US" dirty="0" smtClean="0"/>
              <a:t>“donut hole” </a:t>
            </a:r>
            <a:r>
              <a:rPr lang="en-US" dirty="0"/>
              <a:t>expenses. </a:t>
            </a:r>
          </a:p>
          <a:p>
            <a:pPr marL="0" indent="0">
              <a:spcBef>
                <a:spcPts val="0"/>
              </a:spcBef>
              <a:spcAft>
                <a:spcPts val="0"/>
              </a:spcAft>
              <a:tabLst>
                <a:tab pos="171450" algn="l"/>
              </a:tabLst>
            </a:pPr>
            <a:endParaRPr lang="en-US" dirty="0">
              <a:latin typeface="Calibri" panose="020F0502020204030204" pitchFamily="34" charset="0"/>
            </a:endParaRPr>
          </a:p>
          <a:p>
            <a:pPr marL="228739" lvl="3" indent="-228739" fontAlgn="t">
              <a:buNone/>
            </a:pPr>
            <a:endParaRPr lang="en-US" b="1" dirty="0" smtClean="0"/>
          </a:p>
          <a:p>
            <a:pPr marL="0" indent="0">
              <a:buNone/>
              <a:defRPr/>
            </a:pPr>
            <a:endParaRPr lang="en-US" sz="1100" kern="1000" spc="-77" dirty="0"/>
          </a:p>
        </p:txBody>
      </p:sp>
      <p:sp>
        <p:nvSpPr>
          <p:cNvPr id="634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35B4190-414C-4532-B5B8-346707D98BA2}" type="slidenum">
              <a:rPr lang="en-US" smtClean="0">
                <a:latin typeface="Arial" pitchFamily="34" charset="0"/>
              </a:rPr>
              <a:pPr/>
              <a:t>7</a:t>
            </a:fld>
            <a:endParaRPr lang="en-US" dirty="0" smtClean="0">
              <a:latin typeface="Arial" pitchFamily="34" charset="0"/>
            </a:endParaRPr>
          </a:p>
        </p:txBody>
      </p:sp>
    </p:spTree>
    <p:extLst>
      <p:ext uri="{BB962C8B-B14F-4D97-AF65-F5344CB8AC3E}">
        <p14:creationId xmlns:p14="http://schemas.microsoft.com/office/powerpoint/2010/main" val="7069996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marL="219547" indent="-221082">
              <a:defRPr/>
            </a:pPr>
            <a:r>
              <a:rPr lang="en-US" dirty="0" smtClean="0"/>
              <a:t>Every year you have the opportunity to review your choices and pick the Medicare health and drug plan that works best for you. </a:t>
            </a:r>
          </a:p>
          <a:p>
            <a:pPr marL="219547" indent="-221082">
              <a:defRPr/>
            </a:pPr>
            <a:r>
              <a:rPr lang="en-US" dirty="0" smtClean="0"/>
              <a:t>Open Enrollment starts on October 15 and ends December 7.</a:t>
            </a:r>
          </a:p>
          <a:p>
            <a:pPr marL="219547" indent="-221082">
              <a:defRPr/>
            </a:pPr>
            <a:r>
              <a:rPr lang="en-US" dirty="0" smtClean="0"/>
              <a:t>This gives you a full 7 weeks to compare and make decisions, and helps ensure that you’ll have essential plan materials and membership cards in hand on January 1, 2017, when your new coverage starts.</a:t>
            </a:r>
          </a:p>
          <a:p>
            <a:pPr>
              <a:defRPr/>
            </a:pPr>
            <a:endParaRPr lang="en-US" sz="1000" dirty="0"/>
          </a:p>
          <a:p>
            <a:pPr>
              <a:buFont typeface="Wingdings" pitchFamily="2" charset="2"/>
              <a:buNone/>
              <a:defRPr/>
            </a:pPr>
            <a:endParaRPr lang="en-US" dirty="0"/>
          </a:p>
        </p:txBody>
      </p:sp>
      <p:sp>
        <p:nvSpPr>
          <p:cNvPr id="645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C30F037-D26F-43CB-9D17-E091E268C236}" type="slidenum">
              <a:rPr lang="en-US" smtClean="0">
                <a:latin typeface="Arial" pitchFamily="34" charset="0"/>
              </a:rPr>
              <a:pPr/>
              <a:t>8</a:t>
            </a:fld>
            <a:endParaRPr lang="en-US" dirty="0" smtClean="0">
              <a:latin typeface="Arial" pitchFamily="34" charset="0"/>
            </a:endParaRPr>
          </a:p>
        </p:txBody>
      </p:sp>
    </p:spTree>
    <p:extLst>
      <p:ext uri="{BB962C8B-B14F-4D97-AF65-F5344CB8AC3E}">
        <p14:creationId xmlns:p14="http://schemas.microsoft.com/office/powerpoint/2010/main" val="10767632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indent="0">
              <a:buNone/>
            </a:pPr>
            <a:r>
              <a:rPr lang="en-US" dirty="0">
                <a:solidFill>
                  <a:prstClr val="black"/>
                </a:solidFill>
                <a:cs typeface="Times New Roman" pitchFamily="18" charset="0"/>
              </a:rPr>
              <a:t>Calendar highlights for Part C and Part D plans include</a:t>
            </a:r>
            <a:r>
              <a:rPr lang="en-US" dirty="0" smtClean="0">
                <a:solidFill>
                  <a:prstClr val="black"/>
                </a:solidFill>
                <a:cs typeface="Times New Roman" pitchFamily="18" charset="0"/>
              </a:rPr>
              <a:t>:</a:t>
            </a:r>
          </a:p>
          <a:p>
            <a:r>
              <a:rPr lang="en-US" dirty="0" smtClean="0">
                <a:solidFill>
                  <a:prstClr val="black"/>
                </a:solidFill>
                <a:cs typeface="Times New Roman" pitchFamily="18" charset="0"/>
              </a:rPr>
              <a:t>September 16-30 </a:t>
            </a:r>
            <a:r>
              <a:rPr lang="en-US" dirty="0"/>
              <a:t> - </a:t>
            </a:r>
            <a:r>
              <a:rPr lang="en-US" dirty="0" smtClean="0">
                <a:solidFill>
                  <a:prstClr val="black"/>
                </a:solidFill>
                <a:cs typeface="Times New Roman" pitchFamily="18" charset="0"/>
              </a:rPr>
              <a:t> </a:t>
            </a:r>
            <a:r>
              <a:rPr lang="en-US" dirty="0" smtClean="0">
                <a:solidFill>
                  <a:prstClr val="black"/>
                </a:solidFill>
                <a:cs typeface="Times New Roman" pitchFamily="18" charset="0"/>
              </a:rPr>
              <a:t>“Medicare &amp; You” handbook starts being mailed to beneficiary households</a:t>
            </a:r>
            <a:endParaRPr lang="en-US" dirty="0">
              <a:solidFill>
                <a:prstClr val="black"/>
              </a:solidFill>
              <a:cs typeface="Times New Roman" pitchFamily="18" charset="0"/>
            </a:endParaRPr>
          </a:p>
          <a:p>
            <a:r>
              <a:rPr lang="en-US" dirty="0" smtClean="0"/>
              <a:t>Mid to Late September - </a:t>
            </a:r>
            <a:r>
              <a:rPr lang="en-US" dirty="0"/>
              <a:t>Announce health/drug plan offerings and Medicare Advantage Plan Premiums (Landscape of Plans)</a:t>
            </a:r>
          </a:p>
          <a:p>
            <a:r>
              <a:rPr lang="en-US" dirty="0" smtClean="0"/>
              <a:t>Late September (</a:t>
            </a:r>
            <a:r>
              <a:rPr lang="en-US" dirty="0"/>
              <a:t>Est) - Part A </a:t>
            </a:r>
            <a:r>
              <a:rPr lang="en-US" dirty="0" smtClean="0"/>
              <a:t>and Part B 2017 </a:t>
            </a:r>
            <a:r>
              <a:rPr lang="en-US" dirty="0"/>
              <a:t>amounts announced</a:t>
            </a:r>
          </a:p>
          <a:p>
            <a:r>
              <a:rPr lang="en-US" dirty="0"/>
              <a:t>September 30 - Plan members must receive </a:t>
            </a:r>
          </a:p>
          <a:p>
            <a:pPr marL="287337" indent="-171450">
              <a:buFont typeface="Arial" panose="020B0604020202020204" pitchFamily="34" charset="0"/>
              <a:buChar char="•"/>
            </a:pPr>
            <a:r>
              <a:rPr lang="en-US" dirty="0"/>
              <a:t>Standardized Annual Notice of Change/Evidence of Coverage (ANOC/EOC) for all MA, MA-PD, PDP, and </a:t>
            </a:r>
            <a:r>
              <a:rPr lang="en-US" dirty="0" smtClean="0"/>
              <a:t>Cost-based </a:t>
            </a:r>
            <a:r>
              <a:rPr lang="en-US" dirty="0"/>
              <a:t>plans (including those not offering Part D and those that do offer Part D</a:t>
            </a:r>
            <a:r>
              <a:rPr lang="en-US" dirty="0" smtClean="0"/>
              <a:t>)</a:t>
            </a:r>
            <a:endParaRPr lang="en-US" dirty="0"/>
          </a:p>
          <a:p>
            <a:pPr marL="287337" indent="-171450">
              <a:buFont typeface="Arial" panose="020B0604020202020204" pitchFamily="34" charset="0"/>
              <a:buChar char="•"/>
            </a:pPr>
            <a:r>
              <a:rPr lang="en-US" dirty="0" smtClean="0"/>
              <a:t>Standardized </a:t>
            </a:r>
            <a:r>
              <a:rPr lang="en-US" dirty="0"/>
              <a:t>ANOC with the Summary of Benefits for D-SNPs and MMPs that choose to separate the ANOC from the </a:t>
            </a:r>
            <a:r>
              <a:rPr lang="en-US" dirty="0" smtClean="0"/>
              <a:t>EOC</a:t>
            </a:r>
            <a:endParaRPr lang="en-US" dirty="0"/>
          </a:p>
          <a:p>
            <a:pPr marL="287337" indent="-171450">
              <a:buFont typeface="Arial" panose="020B0604020202020204" pitchFamily="34" charset="0"/>
              <a:buChar char="•"/>
            </a:pPr>
            <a:r>
              <a:rPr lang="en-US" dirty="0" smtClean="0"/>
              <a:t>Abridged </a:t>
            </a:r>
            <a:r>
              <a:rPr lang="en-US" dirty="0"/>
              <a:t>or comprehensive formularies </a:t>
            </a:r>
          </a:p>
          <a:p>
            <a:pPr marL="287337" indent="-171450">
              <a:buFont typeface="Arial" panose="020B0604020202020204" pitchFamily="34" charset="0"/>
              <a:buChar char="•"/>
            </a:pPr>
            <a:r>
              <a:rPr lang="en-US" dirty="0" smtClean="0"/>
              <a:t>LIS </a:t>
            </a:r>
            <a:r>
              <a:rPr lang="en-US" dirty="0"/>
              <a:t>rider </a:t>
            </a:r>
          </a:p>
          <a:p>
            <a:pPr marL="287337" indent="-171450">
              <a:buFont typeface="Arial" panose="020B0604020202020204" pitchFamily="34" charset="0"/>
              <a:buChar char="•"/>
            </a:pPr>
            <a:r>
              <a:rPr lang="en-US" dirty="0" smtClean="0"/>
              <a:t>Pharmacy/Provider </a:t>
            </a:r>
            <a:r>
              <a:rPr lang="en-US" dirty="0"/>
              <a:t>directories </a:t>
            </a:r>
          </a:p>
          <a:p>
            <a:pPr marL="287337" indent="-171450">
              <a:buFont typeface="Arial" panose="020B0604020202020204" pitchFamily="34" charset="0"/>
              <a:buChar char="•"/>
            </a:pPr>
            <a:r>
              <a:rPr lang="en-US" dirty="0" smtClean="0"/>
              <a:t>The </a:t>
            </a:r>
            <a:r>
              <a:rPr lang="en-US" dirty="0"/>
              <a:t>documents identified above are the only CY 2017 documents permitted to be sent prior to October 1, 2016 	</a:t>
            </a:r>
          </a:p>
          <a:p>
            <a:r>
              <a:rPr lang="en-US" dirty="0" smtClean="0"/>
              <a:t>October </a:t>
            </a:r>
            <a:r>
              <a:rPr lang="en-US" dirty="0"/>
              <a:t>1 - Plans may begin marketing CY </a:t>
            </a:r>
            <a:r>
              <a:rPr lang="en-US" dirty="0" smtClean="0"/>
              <a:t>2017 </a:t>
            </a:r>
            <a:r>
              <a:rPr lang="en-US" dirty="0"/>
              <a:t>plan options</a:t>
            </a:r>
          </a:p>
          <a:p>
            <a:r>
              <a:rPr lang="en-US" dirty="0"/>
              <a:t>October 1 (Est) - </a:t>
            </a:r>
            <a:r>
              <a:rPr lang="en-US" dirty="0" smtClean="0"/>
              <a:t>2017 </a:t>
            </a:r>
            <a:r>
              <a:rPr lang="en-US" dirty="0"/>
              <a:t>plan data displayed on Medicare Plan Finder</a:t>
            </a:r>
          </a:p>
          <a:p>
            <a:r>
              <a:rPr lang="en-US" dirty="0"/>
              <a:t>October 2 - Plan members notified of plan non-renewals by CMS</a:t>
            </a:r>
          </a:p>
          <a:p>
            <a:r>
              <a:rPr lang="en-US" dirty="0"/>
              <a:t>October 10 - Updated star ratings displayed on Medicare Plan Finder</a:t>
            </a:r>
          </a:p>
          <a:p>
            <a:r>
              <a:rPr lang="en-US" dirty="0"/>
              <a:t>October 15 - Medicare Open Enrollment Period begins</a:t>
            </a:r>
          </a:p>
          <a:p>
            <a:r>
              <a:rPr lang="en-US" dirty="0"/>
              <a:t>December 7 - Medicare Open </a:t>
            </a:r>
            <a:r>
              <a:rPr lang="en-US" dirty="0" smtClean="0"/>
              <a:t>Enrollment </a:t>
            </a:r>
            <a:r>
              <a:rPr lang="en-US" dirty="0"/>
              <a:t>Period ends</a:t>
            </a:r>
          </a:p>
          <a:p>
            <a:r>
              <a:rPr lang="en-US" dirty="0"/>
              <a:t>January 1, </a:t>
            </a:r>
            <a:r>
              <a:rPr lang="en-US" dirty="0" smtClean="0"/>
              <a:t>2017 – Calendar Year 2017 </a:t>
            </a:r>
            <a:r>
              <a:rPr lang="en-US" dirty="0"/>
              <a:t>plan benefit period begins</a:t>
            </a:r>
          </a:p>
          <a:p>
            <a:r>
              <a:rPr lang="en-US" dirty="0"/>
              <a:t>January 1 – February 14 - </a:t>
            </a:r>
            <a:r>
              <a:rPr lang="en-US" dirty="0" smtClean="0"/>
              <a:t>Medicare </a:t>
            </a:r>
            <a:r>
              <a:rPr lang="en-US" dirty="0"/>
              <a:t>Advantage Disenrollment </a:t>
            </a:r>
          </a:p>
          <a:p>
            <a:pPr marL="0" indent="0">
              <a:buNone/>
            </a:pPr>
            <a:endParaRPr lang="en-US" dirty="0"/>
          </a:p>
        </p:txBody>
      </p:sp>
      <p:sp>
        <p:nvSpPr>
          <p:cNvPr id="5" name="Slide Number Placeholder 4"/>
          <p:cNvSpPr>
            <a:spLocks noGrp="1"/>
          </p:cNvSpPr>
          <p:nvPr>
            <p:ph type="sldNum" sz="quarter" idx="11"/>
          </p:nvPr>
        </p:nvSpPr>
        <p:spPr/>
        <p:txBody>
          <a:bodyPr/>
          <a:lstStyle/>
          <a:p>
            <a:pPr>
              <a:defRPr/>
            </a:pPr>
            <a:fld id="{35778E1C-7E28-4C7B-AAE6-D510A65A65BE}" type="slidenum">
              <a:rPr lang="en-US" smtClean="0"/>
              <a:pPr>
                <a:defRPr/>
              </a:pPr>
              <a:t>9</a:t>
            </a:fld>
            <a:endParaRPr lang="en-US" dirty="0"/>
          </a:p>
        </p:txBody>
      </p:sp>
    </p:spTree>
    <p:extLst>
      <p:ext uri="{BB962C8B-B14F-4D97-AF65-F5344CB8AC3E}">
        <p14:creationId xmlns:p14="http://schemas.microsoft.com/office/powerpoint/2010/main" val="23942252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hyperlink" Target="mailto:training@cms.hhs.gov" TargetMode="External"/><Relationship Id="rId2" Type="http://schemas.openxmlformats.org/officeDocument/2006/relationships/hyperlink" Target="http://cms.gov/Outreach-and-Education/Training/CMSNationalTrainingProgram/" TargetMode="Externa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11"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2"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a:t>
            </a:fld>
            <a:endParaRPr lang="en-US" dirty="0">
              <a:solidFill>
                <a:prstClr val="black"/>
              </a:solidFill>
            </a:endParaRPr>
          </a:p>
        </p:txBody>
      </p:sp>
    </p:spTree>
    <p:extLst>
      <p:ext uri="{BB962C8B-B14F-4D97-AF65-F5344CB8AC3E}">
        <p14:creationId xmlns:p14="http://schemas.microsoft.com/office/powerpoint/2010/main" val="385776904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defRPr sz="882" b="0" i="0" u="sng">
                <a:solidFill>
                  <a:srgbClr val="0000A0"/>
                </a:solidFill>
                <a:latin typeface="Arial"/>
                <a:cs typeface="Arial"/>
              </a:defRPr>
            </a:lvl1pPr>
          </a:lstStyle>
          <a:p>
            <a:pPr marL="11206"/>
            <a:r>
              <a:rPr lang="en-US" sz="1059" i="1" u="none" spc="-4" dirty="0" smtClean="0">
                <a:solidFill>
                  <a:srgbClr val="000000"/>
                </a:solidFill>
                <a:latin typeface="Times New Roman"/>
                <a:cs typeface="Times New Roman"/>
              </a:rPr>
              <a:t>A</a:t>
            </a:r>
            <a:r>
              <a:rPr lang="en-US" sz="1059" i="1" u="none" dirty="0" smtClean="0">
                <a:solidFill>
                  <a:srgbClr val="000000"/>
                </a:solidFill>
                <a:latin typeface="Times New Roman"/>
                <a:cs typeface="Times New Roman"/>
              </a:rPr>
              <a:t>s of </a:t>
            </a:r>
            <a:r>
              <a:rPr lang="en-US" sz="1059" i="1" u="none" spc="-4" dirty="0" smtClean="0">
                <a:solidFill>
                  <a:srgbClr val="000000"/>
                </a:solidFill>
                <a:latin typeface="Times New Roman"/>
                <a:cs typeface="Times New Roman"/>
              </a:rPr>
              <a:t>A</a:t>
            </a:r>
            <a:r>
              <a:rPr lang="en-US" sz="1059" i="1" u="none" dirty="0" smtClean="0">
                <a:solidFill>
                  <a:srgbClr val="000000"/>
                </a:solidFill>
                <a:latin typeface="Times New Roman"/>
                <a:cs typeface="Times New Roman"/>
              </a:rPr>
              <a:t>ugust 7, 2015. </a:t>
            </a:r>
            <a:r>
              <a:rPr lang="en-US" sz="1059" i="1" u="none" spc="-4" dirty="0" smtClean="0">
                <a:solidFill>
                  <a:srgbClr val="000000"/>
                </a:solidFill>
                <a:latin typeface="Times New Roman"/>
                <a:cs typeface="Times New Roman"/>
              </a:rPr>
              <a:t>E</a:t>
            </a:r>
            <a:r>
              <a:rPr lang="en-US" sz="1059" i="1" u="none" dirty="0" smtClean="0">
                <a:solidFill>
                  <a:srgbClr val="000000"/>
                </a:solidFill>
                <a:latin typeface="Times New Roman"/>
                <a:cs typeface="Times New Roman"/>
              </a:rPr>
              <a:t>l</a:t>
            </a:r>
            <a:r>
              <a:rPr lang="en-US" sz="1059" i="1" u="none" spc="-4" dirty="0" smtClean="0">
                <a:solidFill>
                  <a:srgbClr val="000000"/>
                </a:solidFill>
                <a:latin typeface="Times New Roman"/>
                <a:cs typeface="Times New Roman"/>
              </a:rPr>
              <a:t>ec</a:t>
            </a:r>
            <a:r>
              <a:rPr lang="en-US" sz="1059" i="1" u="none" dirty="0" smtClean="0">
                <a:solidFill>
                  <a:srgbClr val="000000"/>
                </a:solidFill>
                <a:latin typeface="Times New Roman"/>
                <a:cs typeface="Times New Roman"/>
              </a:rPr>
              <a:t>tronic</a:t>
            </a:r>
            <a:r>
              <a:rPr lang="en-US" sz="1059" i="1" u="none" spc="-4" dirty="0" smtClean="0">
                <a:solidFill>
                  <a:srgbClr val="000000"/>
                </a:solidFill>
                <a:latin typeface="Times New Roman"/>
                <a:cs typeface="Times New Roman"/>
              </a:rPr>
              <a:t> ve</a:t>
            </a:r>
            <a:r>
              <a:rPr lang="en-US" sz="1059" i="1" u="none" dirty="0" smtClean="0">
                <a:solidFill>
                  <a:srgbClr val="000000"/>
                </a:solidFill>
                <a:latin typeface="Times New Roman"/>
                <a:cs typeface="Times New Roman"/>
              </a:rPr>
              <a:t>rsion a</a:t>
            </a:r>
            <a:r>
              <a:rPr lang="en-US" sz="1059" i="1" u="none" spc="-4" dirty="0" smtClean="0">
                <a:solidFill>
                  <a:srgbClr val="000000"/>
                </a:solidFill>
                <a:latin typeface="Times New Roman"/>
                <a:cs typeface="Times New Roman"/>
              </a:rPr>
              <a:t>v</a:t>
            </a:r>
            <a:r>
              <a:rPr lang="en-US" sz="1059" i="1" u="none" dirty="0" smtClean="0">
                <a:solidFill>
                  <a:srgbClr val="000000"/>
                </a:solidFill>
                <a:latin typeface="Times New Roman"/>
                <a:cs typeface="Times New Roman"/>
              </a:rPr>
              <a:t>ailable</a:t>
            </a:r>
            <a:r>
              <a:rPr lang="en-US" sz="1059" i="1" u="none" spc="4" dirty="0" smtClean="0">
                <a:solidFill>
                  <a:srgbClr val="000000"/>
                </a:solidFill>
                <a:latin typeface="Times New Roman"/>
                <a:cs typeface="Times New Roman"/>
              </a:rPr>
              <a:t> </a:t>
            </a:r>
            <a:r>
              <a:rPr lang="en-US" sz="1059" i="1" u="none" dirty="0" smtClean="0">
                <a:solidFill>
                  <a:srgbClr val="000000"/>
                </a:solidFill>
                <a:latin typeface="Times New Roman"/>
                <a:cs typeface="Times New Roman"/>
              </a:rPr>
              <a:t>at </a:t>
            </a:r>
            <a:r>
              <a:rPr lang="en-US" spc="-4" dirty="0" smtClean="0"/>
              <a:t>www</a:t>
            </a:r>
            <a:r>
              <a:rPr lang="en-US" spc="-9" dirty="0" smtClean="0"/>
              <a:t>.</a:t>
            </a:r>
            <a:r>
              <a:rPr lang="en-US" dirty="0" smtClean="0"/>
              <a:t>cms</a:t>
            </a:r>
            <a:r>
              <a:rPr lang="en-US" spc="-9" dirty="0" smtClean="0"/>
              <a:t>.hh</a:t>
            </a:r>
            <a:r>
              <a:rPr lang="en-US" dirty="0" smtClean="0"/>
              <a:t>s</a:t>
            </a:r>
            <a:r>
              <a:rPr lang="en-US" spc="-9" dirty="0" smtClean="0"/>
              <a:t>.go</a:t>
            </a:r>
            <a:r>
              <a:rPr lang="en-US" spc="-13" dirty="0" smtClean="0"/>
              <a:t>v</a:t>
            </a:r>
            <a:r>
              <a:rPr lang="en-US" dirty="0" smtClean="0"/>
              <a:t>/</a:t>
            </a:r>
            <a:r>
              <a:rPr lang="en-US" spc="-9" dirty="0" smtClean="0"/>
              <a:t>Li</a:t>
            </a:r>
            <a:r>
              <a:rPr lang="en-US" spc="9" dirty="0" smtClean="0"/>
              <a:t>m</a:t>
            </a:r>
            <a:r>
              <a:rPr lang="en-US" spc="-9" dirty="0" smtClean="0"/>
              <a:t>itedIn</a:t>
            </a:r>
            <a:r>
              <a:rPr lang="en-US" dirty="0" smtClean="0"/>
              <a:t>c</a:t>
            </a:r>
            <a:r>
              <a:rPr lang="en-US" spc="-9" dirty="0" smtClean="0"/>
              <a:t>o</a:t>
            </a:r>
            <a:r>
              <a:rPr lang="en-US" spc="9" dirty="0" smtClean="0"/>
              <a:t>m</a:t>
            </a:r>
            <a:r>
              <a:rPr lang="en-US" spc="-9" dirty="0" smtClean="0"/>
              <a:t>eand</a:t>
            </a:r>
            <a:r>
              <a:rPr lang="en-US" dirty="0" smtClean="0"/>
              <a:t>R</a:t>
            </a:r>
            <a:r>
              <a:rPr lang="en-US" spc="-9" dirty="0" smtClean="0"/>
              <a:t>e</a:t>
            </a:r>
            <a:r>
              <a:rPr lang="en-US" dirty="0" smtClean="0"/>
              <a:t>s</a:t>
            </a:r>
            <a:r>
              <a:rPr lang="en-US" spc="-9" dirty="0" smtClean="0"/>
              <a:t>ou</a:t>
            </a:r>
            <a:r>
              <a:rPr lang="en-US" spc="-4" dirty="0" smtClean="0"/>
              <a:t>r</a:t>
            </a:r>
            <a:r>
              <a:rPr lang="en-US" dirty="0" smtClean="0"/>
              <a:t>c</a:t>
            </a:r>
            <a:r>
              <a:rPr lang="en-US" spc="-9" dirty="0" smtClean="0"/>
              <a:t>e</a:t>
            </a:r>
            <a:r>
              <a:rPr lang="en-US" dirty="0" smtClean="0"/>
              <a:t>s</a:t>
            </a:r>
            <a:r>
              <a:rPr lang="en-US" spc="-9" dirty="0" smtClean="0"/>
              <a:t>/</a:t>
            </a:r>
            <a:r>
              <a:rPr lang="en-US" dirty="0" smtClean="0"/>
              <a:t>Do</a:t>
            </a:r>
            <a:r>
              <a:rPr lang="en-US" spc="-18" dirty="0" smtClean="0"/>
              <a:t>w</a:t>
            </a:r>
            <a:r>
              <a:rPr lang="en-US" spc="-9" dirty="0" smtClean="0"/>
              <a:t>n</a:t>
            </a:r>
            <a:r>
              <a:rPr lang="en-US" dirty="0" smtClean="0"/>
              <a:t>l</a:t>
            </a:r>
            <a:r>
              <a:rPr lang="en-US" spc="-9" dirty="0" smtClean="0"/>
              <a:t>oad</a:t>
            </a:r>
            <a:r>
              <a:rPr lang="en-US" dirty="0" smtClean="0"/>
              <a:t>s/</a:t>
            </a:r>
            <a:r>
              <a:rPr lang="en-US" spc="-9" dirty="0" smtClean="0"/>
              <a:t>20</a:t>
            </a:r>
            <a:r>
              <a:rPr lang="en-US" dirty="0" smtClean="0"/>
              <a:t>1</a:t>
            </a:r>
            <a:r>
              <a:rPr lang="en-US" spc="-9" dirty="0" smtClean="0"/>
              <a:t>5M</a:t>
            </a:r>
            <a:r>
              <a:rPr lang="en-US" dirty="0" smtClean="0"/>
              <a:t>a</a:t>
            </a:r>
            <a:r>
              <a:rPr lang="en-US" spc="-9" dirty="0" smtClean="0"/>
              <a:t>i</a:t>
            </a:r>
            <a:r>
              <a:rPr lang="en-US" dirty="0" smtClean="0"/>
              <a:t>l</a:t>
            </a:r>
            <a:r>
              <a:rPr lang="en-US" spc="-9" dirty="0" smtClean="0"/>
              <a:t>i</a:t>
            </a:r>
            <a:r>
              <a:rPr lang="en-US" dirty="0" smtClean="0"/>
              <a:t>n</a:t>
            </a:r>
            <a:r>
              <a:rPr lang="en-US" spc="-9" dirty="0" smtClean="0"/>
              <a:t>g</a:t>
            </a:r>
            <a:r>
              <a:rPr lang="en-US" dirty="0" smtClean="0"/>
              <a:t>s</a:t>
            </a:r>
            <a:r>
              <a:rPr lang="en-US" spc="-9" dirty="0" smtClean="0"/>
              <a:t>.pdf</a:t>
            </a:r>
            <a:endParaRPr lang="en-US" sz="1059" dirty="0">
              <a:latin typeface="Times New Roman"/>
              <a:cs typeface="Times New Roman"/>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09/22/2016</a:t>
            </a:fld>
            <a:endParaRPr lang="en-US" dirty="0">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dirty="0">
              <a:solidFill>
                <a:prstClr val="black">
                  <a:tint val="75000"/>
                </a:prstClr>
              </a:solidFill>
            </a:endParaRPr>
          </a:p>
        </p:txBody>
      </p:sp>
    </p:spTree>
    <p:extLst>
      <p:ext uri="{BB962C8B-B14F-4D97-AF65-F5344CB8AC3E}">
        <p14:creationId xmlns:p14="http://schemas.microsoft.com/office/powerpoint/2010/main" val="42701220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sz="half" idx="2"/>
          </p:nvPr>
        </p:nvSpPr>
        <p:spPr>
          <a:xfrm>
            <a:off x="457200" y="1577340"/>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59" y="1577340"/>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882" b="0" i="0" u="sng">
                <a:solidFill>
                  <a:srgbClr val="0000A0"/>
                </a:solidFill>
                <a:latin typeface="Arial"/>
                <a:cs typeface="Arial"/>
              </a:defRPr>
            </a:lvl1pPr>
          </a:lstStyle>
          <a:p>
            <a:pPr marL="11206"/>
            <a:r>
              <a:rPr lang="en-US" sz="1059" i="1" u="none" spc="-4" dirty="0" smtClean="0">
                <a:solidFill>
                  <a:srgbClr val="000000"/>
                </a:solidFill>
                <a:latin typeface="Times New Roman"/>
                <a:cs typeface="Times New Roman"/>
              </a:rPr>
              <a:t>A</a:t>
            </a:r>
            <a:r>
              <a:rPr lang="en-US" sz="1059" i="1" u="none" dirty="0" smtClean="0">
                <a:solidFill>
                  <a:srgbClr val="000000"/>
                </a:solidFill>
                <a:latin typeface="Times New Roman"/>
                <a:cs typeface="Times New Roman"/>
              </a:rPr>
              <a:t>s of </a:t>
            </a:r>
            <a:r>
              <a:rPr lang="en-US" sz="1059" i="1" u="none" spc="-4" dirty="0" smtClean="0">
                <a:solidFill>
                  <a:srgbClr val="000000"/>
                </a:solidFill>
                <a:latin typeface="Times New Roman"/>
                <a:cs typeface="Times New Roman"/>
              </a:rPr>
              <a:t>A</a:t>
            </a:r>
            <a:r>
              <a:rPr lang="en-US" sz="1059" i="1" u="none" dirty="0" smtClean="0">
                <a:solidFill>
                  <a:srgbClr val="000000"/>
                </a:solidFill>
                <a:latin typeface="Times New Roman"/>
                <a:cs typeface="Times New Roman"/>
              </a:rPr>
              <a:t>ugust 7, 2015. </a:t>
            </a:r>
            <a:r>
              <a:rPr lang="en-US" sz="1059" i="1" u="none" spc="-4" dirty="0" smtClean="0">
                <a:solidFill>
                  <a:srgbClr val="000000"/>
                </a:solidFill>
                <a:latin typeface="Times New Roman"/>
                <a:cs typeface="Times New Roman"/>
              </a:rPr>
              <a:t>E</a:t>
            </a:r>
            <a:r>
              <a:rPr lang="en-US" sz="1059" i="1" u="none" dirty="0" smtClean="0">
                <a:solidFill>
                  <a:srgbClr val="000000"/>
                </a:solidFill>
                <a:latin typeface="Times New Roman"/>
                <a:cs typeface="Times New Roman"/>
              </a:rPr>
              <a:t>l</a:t>
            </a:r>
            <a:r>
              <a:rPr lang="en-US" sz="1059" i="1" u="none" spc="-4" dirty="0" smtClean="0">
                <a:solidFill>
                  <a:srgbClr val="000000"/>
                </a:solidFill>
                <a:latin typeface="Times New Roman"/>
                <a:cs typeface="Times New Roman"/>
              </a:rPr>
              <a:t>ec</a:t>
            </a:r>
            <a:r>
              <a:rPr lang="en-US" sz="1059" i="1" u="none" dirty="0" smtClean="0">
                <a:solidFill>
                  <a:srgbClr val="000000"/>
                </a:solidFill>
                <a:latin typeface="Times New Roman"/>
                <a:cs typeface="Times New Roman"/>
              </a:rPr>
              <a:t>tronic</a:t>
            </a:r>
            <a:r>
              <a:rPr lang="en-US" sz="1059" i="1" u="none" spc="-4" dirty="0" smtClean="0">
                <a:solidFill>
                  <a:srgbClr val="000000"/>
                </a:solidFill>
                <a:latin typeface="Times New Roman"/>
                <a:cs typeface="Times New Roman"/>
              </a:rPr>
              <a:t> ve</a:t>
            </a:r>
            <a:r>
              <a:rPr lang="en-US" sz="1059" i="1" u="none" dirty="0" smtClean="0">
                <a:solidFill>
                  <a:srgbClr val="000000"/>
                </a:solidFill>
                <a:latin typeface="Times New Roman"/>
                <a:cs typeface="Times New Roman"/>
              </a:rPr>
              <a:t>rsion a</a:t>
            </a:r>
            <a:r>
              <a:rPr lang="en-US" sz="1059" i="1" u="none" spc="-4" dirty="0" smtClean="0">
                <a:solidFill>
                  <a:srgbClr val="000000"/>
                </a:solidFill>
                <a:latin typeface="Times New Roman"/>
                <a:cs typeface="Times New Roman"/>
              </a:rPr>
              <a:t>v</a:t>
            </a:r>
            <a:r>
              <a:rPr lang="en-US" sz="1059" i="1" u="none" dirty="0" smtClean="0">
                <a:solidFill>
                  <a:srgbClr val="000000"/>
                </a:solidFill>
                <a:latin typeface="Times New Roman"/>
                <a:cs typeface="Times New Roman"/>
              </a:rPr>
              <a:t>ailable</a:t>
            </a:r>
            <a:r>
              <a:rPr lang="en-US" sz="1059" i="1" u="none" spc="4" dirty="0" smtClean="0">
                <a:solidFill>
                  <a:srgbClr val="000000"/>
                </a:solidFill>
                <a:latin typeface="Times New Roman"/>
                <a:cs typeface="Times New Roman"/>
              </a:rPr>
              <a:t> </a:t>
            </a:r>
            <a:r>
              <a:rPr lang="en-US" sz="1059" i="1" u="none" dirty="0" smtClean="0">
                <a:solidFill>
                  <a:srgbClr val="000000"/>
                </a:solidFill>
                <a:latin typeface="Times New Roman"/>
                <a:cs typeface="Times New Roman"/>
              </a:rPr>
              <a:t>at </a:t>
            </a:r>
            <a:r>
              <a:rPr lang="en-US" spc="-4" dirty="0" smtClean="0"/>
              <a:t>www</a:t>
            </a:r>
            <a:r>
              <a:rPr lang="en-US" spc="-9" dirty="0" smtClean="0"/>
              <a:t>.</a:t>
            </a:r>
            <a:r>
              <a:rPr lang="en-US" dirty="0" smtClean="0"/>
              <a:t>cms</a:t>
            </a:r>
            <a:r>
              <a:rPr lang="en-US" spc="-9" dirty="0" smtClean="0"/>
              <a:t>.hh</a:t>
            </a:r>
            <a:r>
              <a:rPr lang="en-US" dirty="0" smtClean="0"/>
              <a:t>s</a:t>
            </a:r>
            <a:r>
              <a:rPr lang="en-US" spc="-9" dirty="0" smtClean="0"/>
              <a:t>.go</a:t>
            </a:r>
            <a:r>
              <a:rPr lang="en-US" spc="-13" dirty="0" smtClean="0"/>
              <a:t>v</a:t>
            </a:r>
            <a:r>
              <a:rPr lang="en-US" dirty="0" smtClean="0"/>
              <a:t>/</a:t>
            </a:r>
            <a:r>
              <a:rPr lang="en-US" spc="-9" dirty="0" smtClean="0"/>
              <a:t>Li</a:t>
            </a:r>
            <a:r>
              <a:rPr lang="en-US" spc="9" dirty="0" smtClean="0"/>
              <a:t>m</a:t>
            </a:r>
            <a:r>
              <a:rPr lang="en-US" spc="-9" dirty="0" smtClean="0"/>
              <a:t>itedIn</a:t>
            </a:r>
            <a:r>
              <a:rPr lang="en-US" dirty="0" smtClean="0"/>
              <a:t>c</a:t>
            </a:r>
            <a:r>
              <a:rPr lang="en-US" spc="-9" dirty="0" smtClean="0"/>
              <a:t>o</a:t>
            </a:r>
            <a:r>
              <a:rPr lang="en-US" spc="9" dirty="0" smtClean="0"/>
              <a:t>m</a:t>
            </a:r>
            <a:r>
              <a:rPr lang="en-US" spc="-9" dirty="0" smtClean="0"/>
              <a:t>eand</a:t>
            </a:r>
            <a:r>
              <a:rPr lang="en-US" dirty="0" smtClean="0"/>
              <a:t>R</a:t>
            </a:r>
            <a:r>
              <a:rPr lang="en-US" spc="-9" dirty="0" smtClean="0"/>
              <a:t>e</a:t>
            </a:r>
            <a:r>
              <a:rPr lang="en-US" dirty="0" smtClean="0"/>
              <a:t>s</a:t>
            </a:r>
            <a:r>
              <a:rPr lang="en-US" spc="-9" dirty="0" smtClean="0"/>
              <a:t>ou</a:t>
            </a:r>
            <a:r>
              <a:rPr lang="en-US" spc="-4" dirty="0" smtClean="0"/>
              <a:t>r</a:t>
            </a:r>
            <a:r>
              <a:rPr lang="en-US" dirty="0" smtClean="0"/>
              <a:t>c</a:t>
            </a:r>
            <a:r>
              <a:rPr lang="en-US" spc="-9" dirty="0" smtClean="0"/>
              <a:t>e</a:t>
            </a:r>
            <a:r>
              <a:rPr lang="en-US" dirty="0" smtClean="0"/>
              <a:t>s</a:t>
            </a:r>
            <a:r>
              <a:rPr lang="en-US" spc="-9" dirty="0" smtClean="0"/>
              <a:t>/</a:t>
            </a:r>
            <a:r>
              <a:rPr lang="en-US" dirty="0" smtClean="0"/>
              <a:t>Do</a:t>
            </a:r>
            <a:r>
              <a:rPr lang="en-US" spc="-18" dirty="0" smtClean="0"/>
              <a:t>w</a:t>
            </a:r>
            <a:r>
              <a:rPr lang="en-US" spc="-9" dirty="0" smtClean="0"/>
              <a:t>n</a:t>
            </a:r>
            <a:r>
              <a:rPr lang="en-US" dirty="0" smtClean="0"/>
              <a:t>l</a:t>
            </a:r>
            <a:r>
              <a:rPr lang="en-US" spc="-9" dirty="0" smtClean="0"/>
              <a:t>oad</a:t>
            </a:r>
            <a:r>
              <a:rPr lang="en-US" dirty="0" smtClean="0"/>
              <a:t>s/</a:t>
            </a:r>
            <a:r>
              <a:rPr lang="en-US" spc="-9" dirty="0" smtClean="0"/>
              <a:t>20</a:t>
            </a:r>
            <a:r>
              <a:rPr lang="en-US" dirty="0" smtClean="0"/>
              <a:t>1</a:t>
            </a:r>
            <a:r>
              <a:rPr lang="en-US" spc="-9" dirty="0" smtClean="0"/>
              <a:t>5M</a:t>
            </a:r>
            <a:r>
              <a:rPr lang="en-US" dirty="0" smtClean="0"/>
              <a:t>a</a:t>
            </a:r>
            <a:r>
              <a:rPr lang="en-US" spc="-9" dirty="0" smtClean="0"/>
              <a:t>i</a:t>
            </a:r>
            <a:r>
              <a:rPr lang="en-US" dirty="0" smtClean="0"/>
              <a:t>l</a:t>
            </a:r>
            <a:r>
              <a:rPr lang="en-US" spc="-9" dirty="0" smtClean="0"/>
              <a:t>i</a:t>
            </a:r>
            <a:r>
              <a:rPr lang="en-US" dirty="0" smtClean="0"/>
              <a:t>n</a:t>
            </a:r>
            <a:r>
              <a:rPr lang="en-US" spc="-9" dirty="0" smtClean="0"/>
              <a:t>g</a:t>
            </a:r>
            <a:r>
              <a:rPr lang="en-US" dirty="0" smtClean="0"/>
              <a:t>s</a:t>
            </a:r>
            <a:r>
              <a:rPr lang="en-US" spc="-9" dirty="0" smtClean="0"/>
              <a:t>.pdf</a:t>
            </a:r>
            <a:endParaRPr lang="en-US" sz="1059" dirty="0">
              <a:latin typeface="Times New Roman"/>
              <a:cs typeface="Times New Roman"/>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09/22/2016</a:t>
            </a:fld>
            <a:endParaRPr lang="en-US" dirty="0">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dirty="0">
              <a:solidFill>
                <a:prstClr val="black">
                  <a:tint val="75000"/>
                </a:prstClr>
              </a:solidFill>
            </a:endParaRPr>
          </a:p>
        </p:txBody>
      </p:sp>
    </p:spTree>
    <p:extLst>
      <p:ext uri="{BB962C8B-B14F-4D97-AF65-F5344CB8AC3E}">
        <p14:creationId xmlns:p14="http://schemas.microsoft.com/office/powerpoint/2010/main" val="16029428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ftr" sz="quarter" idx="5"/>
          </p:nvPr>
        </p:nvSpPr>
        <p:spPr/>
        <p:txBody>
          <a:bodyPr lIns="0" tIns="0" rIns="0" bIns="0"/>
          <a:lstStyle>
            <a:lvl1pPr>
              <a:defRPr sz="882" b="0" i="0" u="sng">
                <a:solidFill>
                  <a:srgbClr val="0000A0"/>
                </a:solidFill>
                <a:latin typeface="Arial"/>
                <a:cs typeface="Arial"/>
              </a:defRPr>
            </a:lvl1pPr>
          </a:lstStyle>
          <a:p>
            <a:pPr marL="11206"/>
            <a:r>
              <a:rPr lang="en-US" sz="1059" i="1" u="none" spc="-4" dirty="0" smtClean="0">
                <a:solidFill>
                  <a:srgbClr val="000000"/>
                </a:solidFill>
                <a:latin typeface="Times New Roman"/>
                <a:cs typeface="Times New Roman"/>
              </a:rPr>
              <a:t>A</a:t>
            </a:r>
            <a:r>
              <a:rPr lang="en-US" sz="1059" i="1" u="none" dirty="0" smtClean="0">
                <a:solidFill>
                  <a:srgbClr val="000000"/>
                </a:solidFill>
                <a:latin typeface="Times New Roman"/>
                <a:cs typeface="Times New Roman"/>
              </a:rPr>
              <a:t>s of </a:t>
            </a:r>
            <a:r>
              <a:rPr lang="en-US" sz="1059" i="1" u="none" spc="-4" dirty="0" smtClean="0">
                <a:solidFill>
                  <a:srgbClr val="000000"/>
                </a:solidFill>
                <a:latin typeface="Times New Roman"/>
                <a:cs typeface="Times New Roman"/>
              </a:rPr>
              <a:t>A</a:t>
            </a:r>
            <a:r>
              <a:rPr lang="en-US" sz="1059" i="1" u="none" dirty="0" smtClean="0">
                <a:solidFill>
                  <a:srgbClr val="000000"/>
                </a:solidFill>
                <a:latin typeface="Times New Roman"/>
                <a:cs typeface="Times New Roman"/>
              </a:rPr>
              <a:t>ugust 7, 2015. </a:t>
            </a:r>
            <a:r>
              <a:rPr lang="en-US" sz="1059" i="1" u="none" spc="-4" dirty="0" smtClean="0">
                <a:solidFill>
                  <a:srgbClr val="000000"/>
                </a:solidFill>
                <a:latin typeface="Times New Roman"/>
                <a:cs typeface="Times New Roman"/>
              </a:rPr>
              <a:t>E</a:t>
            </a:r>
            <a:r>
              <a:rPr lang="en-US" sz="1059" i="1" u="none" dirty="0" smtClean="0">
                <a:solidFill>
                  <a:srgbClr val="000000"/>
                </a:solidFill>
                <a:latin typeface="Times New Roman"/>
                <a:cs typeface="Times New Roman"/>
              </a:rPr>
              <a:t>l</a:t>
            </a:r>
            <a:r>
              <a:rPr lang="en-US" sz="1059" i="1" u="none" spc="-4" dirty="0" smtClean="0">
                <a:solidFill>
                  <a:srgbClr val="000000"/>
                </a:solidFill>
                <a:latin typeface="Times New Roman"/>
                <a:cs typeface="Times New Roman"/>
              </a:rPr>
              <a:t>ec</a:t>
            </a:r>
            <a:r>
              <a:rPr lang="en-US" sz="1059" i="1" u="none" dirty="0" smtClean="0">
                <a:solidFill>
                  <a:srgbClr val="000000"/>
                </a:solidFill>
                <a:latin typeface="Times New Roman"/>
                <a:cs typeface="Times New Roman"/>
              </a:rPr>
              <a:t>tronic</a:t>
            </a:r>
            <a:r>
              <a:rPr lang="en-US" sz="1059" i="1" u="none" spc="-4" dirty="0" smtClean="0">
                <a:solidFill>
                  <a:srgbClr val="000000"/>
                </a:solidFill>
                <a:latin typeface="Times New Roman"/>
                <a:cs typeface="Times New Roman"/>
              </a:rPr>
              <a:t> ve</a:t>
            </a:r>
            <a:r>
              <a:rPr lang="en-US" sz="1059" i="1" u="none" dirty="0" smtClean="0">
                <a:solidFill>
                  <a:srgbClr val="000000"/>
                </a:solidFill>
                <a:latin typeface="Times New Roman"/>
                <a:cs typeface="Times New Roman"/>
              </a:rPr>
              <a:t>rsion a</a:t>
            </a:r>
            <a:r>
              <a:rPr lang="en-US" sz="1059" i="1" u="none" spc="-4" dirty="0" smtClean="0">
                <a:solidFill>
                  <a:srgbClr val="000000"/>
                </a:solidFill>
                <a:latin typeface="Times New Roman"/>
                <a:cs typeface="Times New Roman"/>
              </a:rPr>
              <a:t>v</a:t>
            </a:r>
            <a:r>
              <a:rPr lang="en-US" sz="1059" i="1" u="none" dirty="0" smtClean="0">
                <a:solidFill>
                  <a:srgbClr val="000000"/>
                </a:solidFill>
                <a:latin typeface="Times New Roman"/>
                <a:cs typeface="Times New Roman"/>
              </a:rPr>
              <a:t>ailable</a:t>
            </a:r>
            <a:r>
              <a:rPr lang="en-US" sz="1059" i="1" u="none" spc="4" dirty="0" smtClean="0">
                <a:solidFill>
                  <a:srgbClr val="000000"/>
                </a:solidFill>
                <a:latin typeface="Times New Roman"/>
                <a:cs typeface="Times New Roman"/>
              </a:rPr>
              <a:t> </a:t>
            </a:r>
            <a:r>
              <a:rPr lang="en-US" sz="1059" i="1" u="none" dirty="0" smtClean="0">
                <a:solidFill>
                  <a:srgbClr val="000000"/>
                </a:solidFill>
                <a:latin typeface="Times New Roman"/>
                <a:cs typeface="Times New Roman"/>
              </a:rPr>
              <a:t>at </a:t>
            </a:r>
            <a:r>
              <a:rPr lang="en-US" spc="-4" dirty="0" smtClean="0"/>
              <a:t>www</a:t>
            </a:r>
            <a:r>
              <a:rPr lang="en-US" spc="-9" dirty="0" smtClean="0"/>
              <a:t>.</a:t>
            </a:r>
            <a:r>
              <a:rPr lang="en-US" dirty="0" smtClean="0"/>
              <a:t>cms</a:t>
            </a:r>
            <a:r>
              <a:rPr lang="en-US" spc="-9" dirty="0" smtClean="0"/>
              <a:t>.hh</a:t>
            </a:r>
            <a:r>
              <a:rPr lang="en-US" dirty="0" smtClean="0"/>
              <a:t>s</a:t>
            </a:r>
            <a:r>
              <a:rPr lang="en-US" spc="-9" dirty="0" smtClean="0"/>
              <a:t>.go</a:t>
            </a:r>
            <a:r>
              <a:rPr lang="en-US" spc="-13" dirty="0" smtClean="0"/>
              <a:t>v</a:t>
            </a:r>
            <a:r>
              <a:rPr lang="en-US" dirty="0" smtClean="0"/>
              <a:t>/</a:t>
            </a:r>
            <a:r>
              <a:rPr lang="en-US" spc="-9" dirty="0" smtClean="0"/>
              <a:t>Li</a:t>
            </a:r>
            <a:r>
              <a:rPr lang="en-US" spc="9" dirty="0" smtClean="0"/>
              <a:t>m</a:t>
            </a:r>
            <a:r>
              <a:rPr lang="en-US" spc="-9" dirty="0" smtClean="0"/>
              <a:t>itedIn</a:t>
            </a:r>
            <a:r>
              <a:rPr lang="en-US" dirty="0" smtClean="0"/>
              <a:t>c</a:t>
            </a:r>
            <a:r>
              <a:rPr lang="en-US" spc="-9" dirty="0" smtClean="0"/>
              <a:t>o</a:t>
            </a:r>
            <a:r>
              <a:rPr lang="en-US" spc="9" dirty="0" smtClean="0"/>
              <a:t>m</a:t>
            </a:r>
            <a:r>
              <a:rPr lang="en-US" spc="-9" dirty="0" smtClean="0"/>
              <a:t>eand</a:t>
            </a:r>
            <a:r>
              <a:rPr lang="en-US" dirty="0" smtClean="0"/>
              <a:t>R</a:t>
            </a:r>
            <a:r>
              <a:rPr lang="en-US" spc="-9" dirty="0" smtClean="0"/>
              <a:t>e</a:t>
            </a:r>
            <a:r>
              <a:rPr lang="en-US" dirty="0" smtClean="0"/>
              <a:t>s</a:t>
            </a:r>
            <a:r>
              <a:rPr lang="en-US" spc="-9" dirty="0" smtClean="0"/>
              <a:t>ou</a:t>
            </a:r>
            <a:r>
              <a:rPr lang="en-US" spc="-4" dirty="0" smtClean="0"/>
              <a:t>r</a:t>
            </a:r>
            <a:r>
              <a:rPr lang="en-US" dirty="0" smtClean="0"/>
              <a:t>c</a:t>
            </a:r>
            <a:r>
              <a:rPr lang="en-US" spc="-9" dirty="0" smtClean="0"/>
              <a:t>e</a:t>
            </a:r>
            <a:r>
              <a:rPr lang="en-US" dirty="0" smtClean="0"/>
              <a:t>s</a:t>
            </a:r>
            <a:r>
              <a:rPr lang="en-US" spc="-9" dirty="0" smtClean="0"/>
              <a:t>/</a:t>
            </a:r>
            <a:r>
              <a:rPr lang="en-US" dirty="0" smtClean="0"/>
              <a:t>Do</a:t>
            </a:r>
            <a:r>
              <a:rPr lang="en-US" spc="-18" dirty="0" smtClean="0"/>
              <a:t>w</a:t>
            </a:r>
            <a:r>
              <a:rPr lang="en-US" spc="-9" dirty="0" smtClean="0"/>
              <a:t>n</a:t>
            </a:r>
            <a:r>
              <a:rPr lang="en-US" dirty="0" smtClean="0"/>
              <a:t>l</a:t>
            </a:r>
            <a:r>
              <a:rPr lang="en-US" spc="-9" dirty="0" smtClean="0"/>
              <a:t>oad</a:t>
            </a:r>
            <a:r>
              <a:rPr lang="en-US" dirty="0" smtClean="0"/>
              <a:t>s/</a:t>
            </a:r>
            <a:r>
              <a:rPr lang="en-US" spc="-9" dirty="0" smtClean="0"/>
              <a:t>20</a:t>
            </a:r>
            <a:r>
              <a:rPr lang="en-US" dirty="0" smtClean="0"/>
              <a:t>1</a:t>
            </a:r>
            <a:r>
              <a:rPr lang="en-US" spc="-9" dirty="0" smtClean="0"/>
              <a:t>5M</a:t>
            </a:r>
            <a:r>
              <a:rPr lang="en-US" dirty="0" smtClean="0"/>
              <a:t>a</a:t>
            </a:r>
            <a:r>
              <a:rPr lang="en-US" spc="-9" dirty="0" smtClean="0"/>
              <a:t>i</a:t>
            </a:r>
            <a:r>
              <a:rPr lang="en-US" dirty="0" smtClean="0"/>
              <a:t>l</a:t>
            </a:r>
            <a:r>
              <a:rPr lang="en-US" spc="-9" dirty="0" smtClean="0"/>
              <a:t>i</a:t>
            </a:r>
            <a:r>
              <a:rPr lang="en-US" dirty="0" smtClean="0"/>
              <a:t>n</a:t>
            </a:r>
            <a:r>
              <a:rPr lang="en-US" spc="-9" dirty="0" smtClean="0"/>
              <a:t>g</a:t>
            </a:r>
            <a:r>
              <a:rPr lang="en-US" dirty="0" smtClean="0"/>
              <a:t>s</a:t>
            </a:r>
            <a:r>
              <a:rPr lang="en-US" spc="-9" dirty="0" smtClean="0"/>
              <a:t>.pdf</a:t>
            </a:r>
            <a:endParaRPr lang="en-US" sz="1059" dirty="0">
              <a:latin typeface="Times New Roman"/>
              <a:cs typeface="Times New Roman"/>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09/22/2016</a:t>
            </a:fld>
            <a:endParaRPr lang="en-US" dirty="0">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dirty="0">
              <a:solidFill>
                <a:prstClr val="black">
                  <a:tint val="75000"/>
                </a:prstClr>
              </a:solidFill>
            </a:endParaRPr>
          </a:p>
        </p:txBody>
      </p:sp>
    </p:spTree>
    <p:extLst>
      <p:ext uri="{BB962C8B-B14F-4D97-AF65-F5344CB8AC3E}">
        <p14:creationId xmlns:p14="http://schemas.microsoft.com/office/powerpoint/2010/main" val="31002057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882" b="0" i="0" u="sng">
                <a:solidFill>
                  <a:srgbClr val="0000A0"/>
                </a:solidFill>
                <a:latin typeface="Arial"/>
                <a:cs typeface="Arial"/>
              </a:defRPr>
            </a:lvl1pPr>
          </a:lstStyle>
          <a:p>
            <a:pPr marL="11206"/>
            <a:r>
              <a:rPr lang="en-US" sz="1059" i="1" u="none" spc="-4" dirty="0" smtClean="0">
                <a:solidFill>
                  <a:srgbClr val="000000"/>
                </a:solidFill>
                <a:latin typeface="Times New Roman"/>
                <a:cs typeface="Times New Roman"/>
              </a:rPr>
              <a:t>A</a:t>
            </a:r>
            <a:r>
              <a:rPr lang="en-US" sz="1059" i="1" u="none" dirty="0" smtClean="0">
                <a:solidFill>
                  <a:srgbClr val="000000"/>
                </a:solidFill>
                <a:latin typeface="Times New Roman"/>
                <a:cs typeface="Times New Roman"/>
              </a:rPr>
              <a:t>s of </a:t>
            </a:r>
            <a:r>
              <a:rPr lang="en-US" sz="1059" i="1" u="none" spc="-4" dirty="0" smtClean="0">
                <a:solidFill>
                  <a:srgbClr val="000000"/>
                </a:solidFill>
                <a:latin typeface="Times New Roman"/>
                <a:cs typeface="Times New Roman"/>
              </a:rPr>
              <a:t>A</a:t>
            </a:r>
            <a:r>
              <a:rPr lang="en-US" sz="1059" i="1" u="none" dirty="0" smtClean="0">
                <a:solidFill>
                  <a:srgbClr val="000000"/>
                </a:solidFill>
                <a:latin typeface="Times New Roman"/>
                <a:cs typeface="Times New Roman"/>
              </a:rPr>
              <a:t>ugust 7, 2015. </a:t>
            </a:r>
            <a:r>
              <a:rPr lang="en-US" sz="1059" i="1" u="none" spc="-4" dirty="0" smtClean="0">
                <a:solidFill>
                  <a:srgbClr val="000000"/>
                </a:solidFill>
                <a:latin typeface="Times New Roman"/>
                <a:cs typeface="Times New Roman"/>
              </a:rPr>
              <a:t>E</a:t>
            </a:r>
            <a:r>
              <a:rPr lang="en-US" sz="1059" i="1" u="none" dirty="0" smtClean="0">
                <a:solidFill>
                  <a:srgbClr val="000000"/>
                </a:solidFill>
                <a:latin typeface="Times New Roman"/>
                <a:cs typeface="Times New Roman"/>
              </a:rPr>
              <a:t>l</a:t>
            </a:r>
            <a:r>
              <a:rPr lang="en-US" sz="1059" i="1" u="none" spc="-4" dirty="0" smtClean="0">
                <a:solidFill>
                  <a:srgbClr val="000000"/>
                </a:solidFill>
                <a:latin typeface="Times New Roman"/>
                <a:cs typeface="Times New Roman"/>
              </a:rPr>
              <a:t>ec</a:t>
            </a:r>
            <a:r>
              <a:rPr lang="en-US" sz="1059" i="1" u="none" dirty="0" smtClean="0">
                <a:solidFill>
                  <a:srgbClr val="000000"/>
                </a:solidFill>
                <a:latin typeface="Times New Roman"/>
                <a:cs typeface="Times New Roman"/>
              </a:rPr>
              <a:t>tronic</a:t>
            </a:r>
            <a:r>
              <a:rPr lang="en-US" sz="1059" i="1" u="none" spc="-4" dirty="0" smtClean="0">
                <a:solidFill>
                  <a:srgbClr val="000000"/>
                </a:solidFill>
                <a:latin typeface="Times New Roman"/>
                <a:cs typeface="Times New Roman"/>
              </a:rPr>
              <a:t> ve</a:t>
            </a:r>
            <a:r>
              <a:rPr lang="en-US" sz="1059" i="1" u="none" dirty="0" smtClean="0">
                <a:solidFill>
                  <a:srgbClr val="000000"/>
                </a:solidFill>
                <a:latin typeface="Times New Roman"/>
                <a:cs typeface="Times New Roman"/>
              </a:rPr>
              <a:t>rsion a</a:t>
            </a:r>
            <a:r>
              <a:rPr lang="en-US" sz="1059" i="1" u="none" spc="-4" dirty="0" smtClean="0">
                <a:solidFill>
                  <a:srgbClr val="000000"/>
                </a:solidFill>
                <a:latin typeface="Times New Roman"/>
                <a:cs typeface="Times New Roman"/>
              </a:rPr>
              <a:t>v</a:t>
            </a:r>
            <a:r>
              <a:rPr lang="en-US" sz="1059" i="1" u="none" dirty="0" smtClean="0">
                <a:solidFill>
                  <a:srgbClr val="000000"/>
                </a:solidFill>
                <a:latin typeface="Times New Roman"/>
                <a:cs typeface="Times New Roman"/>
              </a:rPr>
              <a:t>ailable</a:t>
            </a:r>
            <a:r>
              <a:rPr lang="en-US" sz="1059" i="1" u="none" spc="4" dirty="0" smtClean="0">
                <a:solidFill>
                  <a:srgbClr val="000000"/>
                </a:solidFill>
                <a:latin typeface="Times New Roman"/>
                <a:cs typeface="Times New Roman"/>
              </a:rPr>
              <a:t> </a:t>
            </a:r>
            <a:r>
              <a:rPr lang="en-US" sz="1059" i="1" u="none" dirty="0" smtClean="0">
                <a:solidFill>
                  <a:srgbClr val="000000"/>
                </a:solidFill>
                <a:latin typeface="Times New Roman"/>
                <a:cs typeface="Times New Roman"/>
              </a:rPr>
              <a:t>at </a:t>
            </a:r>
            <a:r>
              <a:rPr lang="en-US" spc="-4" dirty="0" smtClean="0"/>
              <a:t>www</a:t>
            </a:r>
            <a:r>
              <a:rPr lang="en-US" spc="-9" dirty="0" smtClean="0"/>
              <a:t>.</a:t>
            </a:r>
            <a:r>
              <a:rPr lang="en-US" dirty="0" smtClean="0"/>
              <a:t>cms</a:t>
            </a:r>
            <a:r>
              <a:rPr lang="en-US" spc="-9" dirty="0" smtClean="0"/>
              <a:t>.hh</a:t>
            </a:r>
            <a:r>
              <a:rPr lang="en-US" dirty="0" smtClean="0"/>
              <a:t>s</a:t>
            </a:r>
            <a:r>
              <a:rPr lang="en-US" spc="-9" dirty="0" smtClean="0"/>
              <a:t>.go</a:t>
            </a:r>
            <a:r>
              <a:rPr lang="en-US" spc="-13" dirty="0" smtClean="0"/>
              <a:t>v</a:t>
            </a:r>
            <a:r>
              <a:rPr lang="en-US" dirty="0" smtClean="0"/>
              <a:t>/</a:t>
            </a:r>
            <a:r>
              <a:rPr lang="en-US" spc="-9" dirty="0" smtClean="0"/>
              <a:t>Li</a:t>
            </a:r>
            <a:r>
              <a:rPr lang="en-US" spc="9" dirty="0" smtClean="0"/>
              <a:t>m</a:t>
            </a:r>
            <a:r>
              <a:rPr lang="en-US" spc="-9" dirty="0" smtClean="0"/>
              <a:t>itedIn</a:t>
            </a:r>
            <a:r>
              <a:rPr lang="en-US" dirty="0" smtClean="0"/>
              <a:t>c</a:t>
            </a:r>
            <a:r>
              <a:rPr lang="en-US" spc="-9" dirty="0" smtClean="0"/>
              <a:t>o</a:t>
            </a:r>
            <a:r>
              <a:rPr lang="en-US" spc="9" dirty="0" smtClean="0"/>
              <a:t>m</a:t>
            </a:r>
            <a:r>
              <a:rPr lang="en-US" spc="-9" dirty="0" smtClean="0"/>
              <a:t>eand</a:t>
            </a:r>
            <a:r>
              <a:rPr lang="en-US" dirty="0" smtClean="0"/>
              <a:t>R</a:t>
            </a:r>
            <a:r>
              <a:rPr lang="en-US" spc="-9" dirty="0" smtClean="0"/>
              <a:t>e</a:t>
            </a:r>
            <a:r>
              <a:rPr lang="en-US" dirty="0" smtClean="0"/>
              <a:t>s</a:t>
            </a:r>
            <a:r>
              <a:rPr lang="en-US" spc="-9" dirty="0" smtClean="0"/>
              <a:t>ou</a:t>
            </a:r>
            <a:r>
              <a:rPr lang="en-US" spc="-4" dirty="0" smtClean="0"/>
              <a:t>r</a:t>
            </a:r>
            <a:r>
              <a:rPr lang="en-US" dirty="0" smtClean="0"/>
              <a:t>c</a:t>
            </a:r>
            <a:r>
              <a:rPr lang="en-US" spc="-9" dirty="0" smtClean="0"/>
              <a:t>e</a:t>
            </a:r>
            <a:r>
              <a:rPr lang="en-US" dirty="0" smtClean="0"/>
              <a:t>s</a:t>
            </a:r>
            <a:r>
              <a:rPr lang="en-US" spc="-9" dirty="0" smtClean="0"/>
              <a:t>/</a:t>
            </a:r>
            <a:r>
              <a:rPr lang="en-US" dirty="0" smtClean="0"/>
              <a:t>Do</a:t>
            </a:r>
            <a:r>
              <a:rPr lang="en-US" spc="-18" dirty="0" smtClean="0"/>
              <a:t>w</a:t>
            </a:r>
            <a:r>
              <a:rPr lang="en-US" spc="-9" dirty="0" smtClean="0"/>
              <a:t>n</a:t>
            </a:r>
            <a:r>
              <a:rPr lang="en-US" dirty="0" smtClean="0"/>
              <a:t>l</a:t>
            </a:r>
            <a:r>
              <a:rPr lang="en-US" spc="-9" dirty="0" smtClean="0"/>
              <a:t>oad</a:t>
            </a:r>
            <a:r>
              <a:rPr lang="en-US" dirty="0" smtClean="0"/>
              <a:t>s/</a:t>
            </a:r>
            <a:r>
              <a:rPr lang="en-US" spc="-9" dirty="0" smtClean="0"/>
              <a:t>20</a:t>
            </a:r>
            <a:r>
              <a:rPr lang="en-US" dirty="0" smtClean="0"/>
              <a:t>1</a:t>
            </a:r>
            <a:r>
              <a:rPr lang="en-US" spc="-9" dirty="0" smtClean="0"/>
              <a:t>5M</a:t>
            </a:r>
            <a:r>
              <a:rPr lang="en-US" dirty="0" smtClean="0"/>
              <a:t>a</a:t>
            </a:r>
            <a:r>
              <a:rPr lang="en-US" spc="-9" dirty="0" smtClean="0"/>
              <a:t>i</a:t>
            </a:r>
            <a:r>
              <a:rPr lang="en-US" dirty="0" smtClean="0"/>
              <a:t>l</a:t>
            </a:r>
            <a:r>
              <a:rPr lang="en-US" spc="-9" dirty="0" smtClean="0"/>
              <a:t>i</a:t>
            </a:r>
            <a:r>
              <a:rPr lang="en-US" dirty="0" smtClean="0"/>
              <a:t>n</a:t>
            </a:r>
            <a:r>
              <a:rPr lang="en-US" spc="-9" dirty="0" smtClean="0"/>
              <a:t>g</a:t>
            </a:r>
            <a:r>
              <a:rPr lang="en-US" dirty="0" smtClean="0"/>
              <a:t>s</a:t>
            </a:r>
            <a:r>
              <a:rPr lang="en-US" spc="-9" dirty="0" smtClean="0"/>
              <a:t>.pdf</a:t>
            </a:r>
            <a:endParaRPr lang="en-US" sz="1059" dirty="0">
              <a:latin typeface="Times New Roman"/>
              <a:cs typeface="Times New Roman"/>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09/22/2016</a:t>
            </a:fld>
            <a:endParaRPr lang="en-US" dirty="0">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dirty="0">
              <a:solidFill>
                <a:prstClr val="black">
                  <a:tint val="75000"/>
                </a:prstClr>
              </a:solidFill>
            </a:endParaRPr>
          </a:p>
        </p:txBody>
      </p:sp>
    </p:spTree>
    <p:extLst>
      <p:ext uri="{BB962C8B-B14F-4D97-AF65-F5344CB8AC3E}">
        <p14:creationId xmlns:p14="http://schemas.microsoft.com/office/powerpoint/2010/main" val="38563670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3_CMS title1">
    <p:bg>
      <p:bgPr>
        <a:solidFill>
          <a:schemeClr val="bg1"/>
        </a:solidFill>
        <a:effectLst/>
      </p:bgPr>
    </p:bg>
    <p:spTree>
      <p:nvGrpSpPr>
        <p:cNvPr id="1" name=""/>
        <p:cNvGrpSpPr/>
        <p:nvPr/>
      </p:nvGrpSpPr>
      <p:grpSpPr>
        <a:xfrm>
          <a:off x="0" y="0"/>
          <a:ext cx="0" cy="0"/>
          <a:chOff x="0" y="0"/>
          <a:chExt cx="0" cy="0"/>
        </a:xfrm>
      </p:grpSpPr>
      <p:sp>
        <p:nvSpPr>
          <p:cNvPr id="12" name="Title 7"/>
          <p:cNvSpPr>
            <a:spLocks noGrp="1"/>
          </p:cNvSpPr>
          <p:nvPr>
            <p:ph type="title" hasCustomPrompt="1"/>
          </p:nvPr>
        </p:nvSpPr>
        <p:spPr>
          <a:xfrm>
            <a:off x="0" y="1371600"/>
            <a:ext cx="9144000" cy="1066800"/>
          </a:xfrm>
          <a:solidFill>
            <a:srgbClr val="084A9C"/>
          </a:solidFill>
        </p:spPr>
        <p:txBody>
          <a:bodyPr/>
          <a:lstStyle>
            <a:lvl1pPr>
              <a:defRPr baseline="0">
                <a:solidFill>
                  <a:schemeClr val="bg1"/>
                </a:solidFill>
              </a:defRPr>
            </a:lvl1pPr>
          </a:lstStyle>
          <a:p>
            <a:r>
              <a:rPr lang="en-US" dirty="0" smtClean="0"/>
              <a:t>National Training Program</a:t>
            </a:r>
            <a:endParaRPr lang="en-US" dirty="0"/>
          </a:p>
        </p:txBody>
      </p:sp>
      <p:sp>
        <p:nvSpPr>
          <p:cNvPr id="14" name="TextBox 13"/>
          <p:cNvSpPr txBox="1"/>
          <p:nvPr userDrawn="1"/>
        </p:nvSpPr>
        <p:spPr>
          <a:xfrm>
            <a:off x="-1668146" y="4928188"/>
            <a:ext cx="184666" cy="369332"/>
          </a:xfrm>
          <a:prstGeom prst="rect">
            <a:avLst/>
          </a:prstGeom>
          <a:noFill/>
        </p:spPr>
        <p:txBody>
          <a:bodyPr wrap="none" rtlCol="0">
            <a:spAutoFit/>
          </a:bodyPr>
          <a:lstStyle/>
          <a:p>
            <a:pPr fontAlgn="auto">
              <a:spcBef>
                <a:spcPts val="0"/>
              </a:spcBef>
              <a:spcAft>
                <a:spcPts val="0"/>
              </a:spcAft>
            </a:pPr>
            <a:endParaRPr lang="en-US" dirty="0">
              <a:solidFill>
                <a:prstClr val="black"/>
              </a:solidFill>
              <a:latin typeface="Calibri"/>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smtClean="0">
                <a:solidFill>
                  <a:srgbClr val="084A9C"/>
                </a:solidFill>
              </a:rPr>
              <a:t>Module #</a:t>
            </a:r>
            <a:endParaRPr lang="en-US" sz="2800" b="0" i="1" dirty="0" smtClean="0">
              <a:solidFill>
                <a:srgbClr val="084A9C"/>
              </a:solidFill>
            </a:endParaRPr>
          </a:p>
          <a:p>
            <a:pPr algn="l"/>
            <a:endParaRPr lang="en-US" sz="2800" b="0" i="1" dirty="0" smtClean="0">
              <a:solidFill>
                <a:srgbClr val="084A9C"/>
              </a:solidFill>
            </a:endParaRPr>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800" b="1" i="1">
                <a:solidFill>
                  <a:srgbClr val="084A9C"/>
                </a:solidFill>
              </a:defRPr>
            </a:lvl1pPr>
          </a:lstStyle>
          <a:p>
            <a:pPr algn="l"/>
            <a:r>
              <a:rPr lang="en-US" sz="2400" b="1" i="1" dirty="0" smtClean="0">
                <a:solidFill>
                  <a:srgbClr val="084A9C"/>
                </a:solidFill>
              </a:rPr>
              <a:t>Module Name</a:t>
            </a:r>
          </a:p>
          <a:p>
            <a:pPr algn="l"/>
            <a:endParaRPr lang="en-US" sz="2800" b="0" i="1" dirty="0" smtClean="0">
              <a:solidFill>
                <a:srgbClr val="084A9C"/>
              </a:solidFill>
            </a:endParaRPr>
          </a:p>
        </p:txBody>
      </p:sp>
      <p:sp>
        <p:nvSpPr>
          <p:cNvPr id="17" name="Text Placeholder 2"/>
          <p:cNvSpPr>
            <a:spLocks noGrp="1"/>
          </p:cNvSpPr>
          <p:nvPr>
            <p:ph type="body" sz="quarter" idx="12"/>
          </p:nvPr>
        </p:nvSpPr>
        <p:spPr>
          <a:xfrm>
            <a:off x="7391400" y="5943600"/>
            <a:ext cx="1447800" cy="457200"/>
          </a:xfrm>
        </p:spPr>
        <p:txBody>
          <a:bodyPr>
            <a:normAutofit/>
          </a:bodyPr>
          <a:lstStyle>
            <a:lvl1pPr marL="0" marR="0" indent="0" algn="just"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endParaRPr lang="en-US" sz="2800" b="0" i="1" dirty="0" smtClean="0">
              <a:solidFill>
                <a:srgbClr val="084A9C"/>
              </a:solidFill>
            </a:endParaRPr>
          </a:p>
        </p:txBody>
      </p:sp>
      <p:pic>
        <p:nvPicPr>
          <p:cNvPr id="10"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97595" y="2846387"/>
            <a:ext cx="5224463" cy="355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385637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373563"/>
          </a:xfrm>
        </p:spPr>
        <p:txBody>
          <a:bodyPr rtlCol="0">
            <a:normAutofit/>
          </a:bodyPr>
          <a:lstStyle/>
          <a:p>
            <a:pPr lvl="0"/>
            <a:endParaRPr lang="en-US" noProof="0" dirty="0"/>
          </a:p>
        </p:txBody>
      </p:sp>
      <p:sp>
        <p:nvSpPr>
          <p:cNvPr id="9"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10"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1"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a:t>
            </a:fld>
            <a:endParaRPr lang="en-US" dirty="0">
              <a:solidFill>
                <a:prstClr val="black"/>
              </a:solidFill>
            </a:endParaRPr>
          </a:p>
        </p:txBody>
      </p:sp>
    </p:spTree>
    <p:extLst>
      <p:ext uri="{BB962C8B-B14F-4D97-AF65-F5344CB8AC3E}">
        <p14:creationId xmlns:p14="http://schemas.microsoft.com/office/powerpoint/2010/main" val="306924942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9" name="Content Placeholder 2"/>
          <p:cNvSpPr>
            <a:spLocks noGrp="1"/>
          </p:cNvSpPr>
          <p:nvPr>
            <p:ph idx="1"/>
          </p:nvPr>
        </p:nvSpPr>
        <p:spPr>
          <a:xfrm>
            <a:off x="457200" y="1600200"/>
            <a:ext cx="8229600" cy="4525963"/>
          </a:xfrm>
        </p:spPr>
        <p:txBody>
          <a:bodyPr/>
          <a:lstStyle>
            <a:lvl1pPr>
              <a:spcBef>
                <a:spcPts val="500"/>
              </a:spcBef>
              <a:defRPr/>
            </a:lvl1pPr>
            <a:lvl2pPr>
              <a:spcBef>
                <a:spcPts val="500"/>
              </a:spcBef>
              <a:defRPr/>
            </a:lvl2pPr>
            <a:lvl3pPr>
              <a:spcBef>
                <a:spcPts val="500"/>
              </a:spcBef>
              <a:defRPr/>
            </a:lvl3pPr>
            <a:lvl4pPr>
              <a:spcBef>
                <a:spcPts val="500"/>
              </a:spcBef>
              <a:defRPr/>
            </a:lvl4pPr>
            <a:lvl5pPr>
              <a:spcBef>
                <a:spcPts val="5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Title Placeholder 1"/>
          <p:cNvSpPr>
            <a:spLocks noGrp="1"/>
          </p:cNvSpPr>
          <p:nvPr>
            <p:ph type="title"/>
          </p:nvPr>
        </p:nvSpPr>
        <p:spPr>
          <a:xfrm>
            <a:off x="457200" y="76200"/>
            <a:ext cx="8229600" cy="109696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0"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11"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2"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a:t>
            </a:fld>
            <a:endParaRPr lang="en-US" dirty="0">
              <a:solidFill>
                <a:prstClr val="black"/>
              </a:solidFill>
            </a:endParaRPr>
          </a:p>
        </p:txBody>
      </p:sp>
    </p:spTree>
    <p:extLst>
      <p:ext uri="{BB962C8B-B14F-4D97-AF65-F5344CB8AC3E}">
        <p14:creationId xmlns:p14="http://schemas.microsoft.com/office/powerpoint/2010/main" val="35540266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2015 Cover Slide">
    <p:bg>
      <p:bgPr>
        <a:solidFill>
          <a:schemeClr val="bg1"/>
        </a:solidFill>
        <a:effectLst/>
      </p:bgPr>
    </p:bg>
    <p:spTree>
      <p:nvGrpSpPr>
        <p:cNvPr id="1" name=""/>
        <p:cNvGrpSpPr/>
        <p:nvPr/>
      </p:nvGrpSpPr>
      <p:grpSpPr>
        <a:xfrm>
          <a:off x="0" y="0"/>
          <a:ext cx="0" cy="0"/>
          <a:chOff x="0" y="0"/>
          <a:chExt cx="0" cy="0"/>
        </a:xfrm>
      </p:grpSpPr>
      <p:sp>
        <p:nvSpPr>
          <p:cNvPr id="12" name="Title 7"/>
          <p:cNvSpPr>
            <a:spLocks noGrp="1"/>
          </p:cNvSpPr>
          <p:nvPr>
            <p:ph type="title" hasCustomPrompt="1"/>
          </p:nvPr>
        </p:nvSpPr>
        <p:spPr>
          <a:xfrm>
            <a:off x="0" y="1371600"/>
            <a:ext cx="9144000" cy="1066800"/>
          </a:xfrm>
          <a:solidFill>
            <a:srgbClr val="084A9C"/>
          </a:solidFill>
        </p:spPr>
        <p:txBody>
          <a:bodyPr/>
          <a:lstStyle>
            <a:lvl1pPr>
              <a:defRPr baseline="0">
                <a:solidFill>
                  <a:schemeClr val="bg1"/>
                </a:solidFill>
              </a:defRPr>
            </a:lvl1pPr>
          </a:lstStyle>
          <a:p>
            <a:r>
              <a:rPr lang="en-US" dirty="0" smtClean="0"/>
              <a:t>2015 National Training Program</a:t>
            </a:r>
            <a:endParaRPr lang="en-US" dirty="0"/>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smtClean="0">
                <a:solidFill>
                  <a:srgbClr val="084A9C"/>
                </a:solidFill>
              </a:rPr>
              <a:t>Module Name</a:t>
            </a:r>
            <a:endParaRPr lang="en-US" sz="2800" b="0" i="1" dirty="0" smtClean="0">
              <a:solidFill>
                <a:srgbClr val="084A9C"/>
              </a:solidFill>
            </a:endParaRPr>
          </a:p>
          <a:p>
            <a:pPr algn="l"/>
            <a:endParaRPr lang="en-US" sz="2800" b="0" i="1" dirty="0" smtClean="0">
              <a:solidFill>
                <a:srgbClr val="084A9C"/>
              </a:solidFill>
            </a:endParaRPr>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800" b="1" i="1">
                <a:solidFill>
                  <a:srgbClr val="084A9C"/>
                </a:solidFill>
              </a:defRPr>
            </a:lvl1pPr>
          </a:lstStyle>
          <a:p>
            <a:pPr algn="l"/>
            <a:r>
              <a:rPr lang="en-US" sz="2400" b="1" i="1" dirty="0" smtClean="0">
                <a:solidFill>
                  <a:srgbClr val="084A9C"/>
                </a:solidFill>
              </a:rPr>
              <a:t>Module #</a:t>
            </a:r>
          </a:p>
          <a:p>
            <a:pPr algn="l"/>
            <a:endParaRPr lang="en-US" sz="2800" b="0" i="1" dirty="0" smtClean="0">
              <a:solidFill>
                <a:srgbClr val="084A9C"/>
              </a:solidFill>
            </a:endParaRPr>
          </a:p>
        </p:txBody>
      </p:sp>
      <p:pic>
        <p:nvPicPr>
          <p:cNvPr id="10"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97595" y="2846387"/>
            <a:ext cx="5224463" cy="355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895856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pPr fontAlgn="auto">
              <a:spcBef>
                <a:spcPts val="0"/>
              </a:spcBef>
              <a:spcAft>
                <a:spcPts val="0"/>
              </a:spcAft>
            </a:pPr>
            <a:endParaRPr lang="en-US" dirty="0">
              <a:solidFill>
                <a:prstClr val="black"/>
              </a:solidFill>
              <a:latin typeface="Calibri"/>
            </a:endParaRPr>
          </a:p>
        </p:txBody>
      </p:sp>
      <p:sp>
        <p:nvSpPr>
          <p:cNvPr id="12" name="Title 7"/>
          <p:cNvSpPr>
            <a:spLocks noGrp="1"/>
          </p:cNvSpPr>
          <p:nvPr>
            <p:ph type="title"/>
          </p:nvPr>
        </p:nvSpPr>
        <p:spPr>
          <a:xfrm>
            <a:off x="-76200" y="-28738"/>
            <a:ext cx="9244148" cy="1447800"/>
          </a:xfrm>
        </p:spPr>
        <p:txBody>
          <a:bodyPr/>
          <a:lstStyle/>
          <a:p>
            <a:r>
              <a:rPr lang="en-US" dirty="0" smtClean="0"/>
              <a:t>Click to edit Master title style</a:t>
            </a:r>
            <a:endParaRPr lang="en-US" dirty="0"/>
          </a:p>
        </p:txBody>
      </p:sp>
      <p:sp>
        <p:nvSpPr>
          <p:cNvPr id="8" name="TextBox 7"/>
          <p:cNvSpPr txBox="1"/>
          <p:nvPr userDrawn="1"/>
        </p:nvSpPr>
        <p:spPr>
          <a:xfrm>
            <a:off x="-1668146" y="4928188"/>
            <a:ext cx="184666" cy="369332"/>
          </a:xfrm>
          <a:prstGeom prst="rect">
            <a:avLst/>
          </a:prstGeom>
          <a:noFill/>
        </p:spPr>
        <p:txBody>
          <a:bodyPr wrap="none" rtlCol="0">
            <a:spAutoFit/>
          </a:bodyPr>
          <a:lstStyle/>
          <a:p>
            <a:pPr fontAlgn="auto">
              <a:spcBef>
                <a:spcPts val="0"/>
              </a:spcBef>
              <a:spcAft>
                <a:spcPts val="0"/>
              </a:spcAft>
            </a:pPr>
            <a:endParaRPr lang="en-US" dirty="0">
              <a:solidFill>
                <a:prstClr val="black"/>
              </a:solidFill>
              <a:latin typeface="Calibri"/>
            </a:endParaRPr>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2133600"/>
            <a:ext cx="7735946" cy="2667000"/>
          </a:xfrm>
          <a:prstGeom prst="rect">
            <a:avLst/>
          </a:prstGeom>
        </p:spPr>
      </p:pic>
      <p:sp>
        <p:nvSpPr>
          <p:cNvPr id="14" name="Text Placeholder 2"/>
          <p:cNvSpPr>
            <a:spLocks noGrp="1"/>
          </p:cNvSpPr>
          <p:nvPr>
            <p:ph type="body" sz="quarter" idx="10" hasCustomPrompt="1"/>
          </p:nvPr>
        </p:nvSpPr>
        <p:spPr>
          <a:xfrm>
            <a:off x="304800" y="5029200"/>
            <a:ext cx="8534400" cy="7620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15" name="Text Placeholder 2"/>
          <p:cNvSpPr>
            <a:spLocks noGrp="1"/>
          </p:cNvSpPr>
          <p:nvPr>
            <p:ph type="body" sz="quarter" idx="11" hasCustomPrompt="1"/>
          </p:nvPr>
        </p:nvSpPr>
        <p:spPr>
          <a:xfrm>
            <a:off x="304800" y="5867400"/>
            <a:ext cx="8534400" cy="6858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spTree>
    <p:extLst>
      <p:ext uri="{BB962C8B-B14F-4D97-AF65-F5344CB8AC3E}">
        <p14:creationId xmlns:p14="http://schemas.microsoft.com/office/powerpoint/2010/main" val="326471296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8"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1"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a:t>
            </a:fld>
            <a:endParaRPr lang="en-US" dirty="0">
              <a:solidFill>
                <a:prstClr val="black"/>
              </a:solidFill>
            </a:endParaRPr>
          </a:p>
        </p:txBody>
      </p:sp>
    </p:spTree>
    <p:extLst>
      <p:ext uri="{BB962C8B-B14F-4D97-AF65-F5344CB8AC3E}">
        <p14:creationId xmlns:p14="http://schemas.microsoft.com/office/powerpoint/2010/main" val="28814478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2015 Lessons &amp; Objectives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30126"/>
            <a:ext cx="9144000" cy="1069430"/>
          </a:xfrm>
        </p:spPr>
        <p:txBody>
          <a:bodyPr>
            <a:normAutofit/>
          </a:bodyPr>
          <a:lstStyle>
            <a:lvl1pPr>
              <a:defRPr sz="3600" b="1" baseline="0">
                <a:solidFill>
                  <a:schemeClr val="bg1"/>
                </a:solidFill>
              </a:defRPr>
            </a:lvl1pPr>
          </a:lstStyle>
          <a:p>
            <a:r>
              <a:rPr lang="en-US" dirty="0" smtClean="0"/>
              <a:t>CMS National Training Program (NTP)</a:t>
            </a:r>
            <a:endParaRPr lang="en-US" dirty="0"/>
          </a:p>
        </p:txBody>
      </p:sp>
      <p:sp>
        <p:nvSpPr>
          <p:cNvPr id="9" name="Content Placeholder 2"/>
          <p:cNvSpPr>
            <a:spLocks noGrp="1"/>
          </p:cNvSpPr>
          <p:nvPr>
            <p:ph idx="1"/>
          </p:nvPr>
        </p:nvSpPr>
        <p:spPr>
          <a:xfrm>
            <a:off x="457200" y="1371600"/>
            <a:ext cx="8458200" cy="4525963"/>
          </a:xfrm>
        </p:spPr>
        <p:txBody>
          <a:bodyPr>
            <a:normAutofit/>
          </a:bodyPr>
          <a:lstStyle>
            <a:lvl1pPr marL="0" marR="0" indent="0" algn="ctr" defTabSz="914400" rtl="0" eaLnBrk="1" fontAlgn="auto" latinLnBrk="0" hangingPunct="1">
              <a:lnSpc>
                <a:spcPct val="100000"/>
              </a:lnSpc>
              <a:spcBef>
                <a:spcPts val="600"/>
              </a:spcBef>
              <a:spcAft>
                <a:spcPts val="0"/>
              </a:spcAft>
              <a:buClrTx/>
              <a:buSzTx/>
              <a:buFont typeface="Wingdings" panose="05000000000000000000" pitchFamily="2" charset="2"/>
              <a:buNone/>
              <a:tabLst/>
              <a:defRPr/>
            </a:lvl1pPr>
          </a:lstStyle>
          <a:p>
            <a:pPr marL="0" indent="0" algn="ctr">
              <a:buNone/>
            </a:pPr>
            <a:endParaRPr lang="en-US" dirty="0" smtClean="0"/>
          </a:p>
          <a:p>
            <a:pPr marL="0" indent="0" algn="ctr">
              <a:buNone/>
            </a:pPr>
            <a:r>
              <a:rPr lang="en-US" dirty="0" smtClean="0"/>
              <a:t>To view all available NTP materials,</a:t>
            </a:r>
          </a:p>
          <a:p>
            <a:pPr marL="0" indent="0" algn="ctr">
              <a:buNone/>
            </a:pPr>
            <a:r>
              <a:rPr lang="en-US" dirty="0" smtClean="0"/>
              <a:t> or to subscribe to our email list, visit </a:t>
            </a:r>
            <a:r>
              <a:rPr lang="en-US" dirty="0" smtClean="0">
                <a:hlinkClick r:id="rId2"/>
              </a:rPr>
              <a:t>CMS.gov/outreach-and-education/training/</a:t>
            </a:r>
            <a:r>
              <a:rPr lang="en-US" dirty="0" err="1" smtClean="0">
                <a:hlinkClick r:id="rId2"/>
              </a:rPr>
              <a:t>cmsnationaltrainingprogram</a:t>
            </a:r>
            <a:r>
              <a:rPr lang="en-US" dirty="0" smtClean="0">
                <a:hlinkClick r:id="rId2"/>
              </a:rPr>
              <a:t>/</a:t>
            </a:r>
            <a:r>
              <a:rPr lang="en-US" dirty="0" smtClean="0"/>
              <a:t> </a:t>
            </a:r>
          </a:p>
          <a:p>
            <a:endParaRPr lang="en-US" dirty="0" smtClean="0"/>
          </a:p>
          <a:p>
            <a:pPr marL="0" indent="0" algn="ctr">
              <a:buNone/>
            </a:pPr>
            <a:r>
              <a:rPr lang="en-US" dirty="0" smtClean="0"/>
              <a:t>For questions about training products email </a:t>
            </a:r>
            <a:r>
              <a:rPr lang="en-US" dirty="0" smtClean="0">
                <a:hlinkClick r:id="rId3"/>
              </a:rPr>
              <a:t>training@cms.hhs.gov</a:t>
            </a:r>
            <a:r>
              <a:rPr lang="en-US" dirty="0" smtClean="0"/>
              <a:t> </a:t>
            </a:r>
          </a:p>
          <a:p>
            <a:endParaRPr lang="en-US" dirty="0"/>
          </a:p>
        </p:txBody>
      </p:sp>
    </p:spTree>
    <p:extLst>
      <p:ext uri="{BB962C8B-B14F-4D97-AF65-F5344CB8AC3E}">
        <p14:creationId xmlns:p14="http://schemas.microsoft.com/office/powerpoint/2010/main" val="20669221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1"/>
            <a:ext cx="7772400"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1" y="3840480"/>
            <a:ext cx="6400799"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882" b="0" i="0" u="sng">
                <a:solidFill>
                  <a:srgbClr val="0000A0"/>
                </a:solidFill>
                <a:latin typeface="Arial"/>
                <a:cs typeface="Arial"/>
              </a:defRPr>
            </a:lvl1pPr>
          </a:lstStyle>
          <a:p>
            <a:pPr marL="11206"/>
            <a:r>
              <a:rPr lang="en-US" sz="1059" i="1" u="none" spc="-4" dirty="0" smtClean="0">
                <a:solidFill>
                  <a:srgbClr val="000000"/>
                </a:solidFill>
                <a:latin typeface="Times New Roman"/>
                <a:cs typeface="Times New Roman"/>
              </a:rPr>
              <a:t>A</a:t>
            </a:r>
            <a:r>
              <a:rPr lang="en-US" sz="1059" i="1" u="none" dirty="0" smtClean="0">
                <a:solidFill>
                  <a:srgbClr val="000000"/>
                </a:solidFill>
                <a:latin typeface="Times New Roman"/>
                <a:cs typeface="Times New Roman"/>
              </a:rPr>
              <a:t>s of </a:t>
            </a:r>
            <a:r>
              <a:rPr lang="en-US" sz="1059" i="1" u="none" spc="-4" dirty="0" smtClean="0">
                <a:solidFill>
                  <a:srgbClr val="000000"/>
                </a:solidFill>
                <a:latin typeface="Times New Roman"/>
                <a:cs typeface="Times New Roman"/>
              </a:rPr>
              <a:t>A</a:t>
            </a:r>
            <a:r>
              <a:rPr lang="en-US" sz="1059" i="1" u="none" dirty="0" smtClean="0">
                <a:solidFill>
                  <a:srgbClr val="000000"/>
                </a:solidFill>
                <a:latin typeface="Times New Roman"/>
                <a:cs typeface="Times New Roman"/>
              </a:rPr>
              <a:t>ugust 7, 2015. </a:t>
            </a:r>
            <a:r>
              <a:rPr lang="en-US" sz="1059" i="1" u="none" spc="-4" dirty="0" smtClean="0">
                <a:solidFill>
                  <a:srgbClr val="000000"/>
                </a:solidFill>
                <a:latin typeface="Times New Roman"/>
                <a:cs typeface="Times New Roman"/>
              </a:rPr>
              <a:t>E</a:t>
            </a:r>
            <a:r>
              <a:rPr lang="en-US" sz="1059" i="1" u="none" dirty="0" smtClean="0">
                <a:solidFill>
                  <a:srgbClr val="000000"/>
                </a:solidFill>
                <a:latin typeface="Times New Roman"/>
                <a:cs typeface="Times New Roman"/>
              </a:rPr>
              <a:t>l</a:t>
            </a:r>
            <a:r>
              <a:rPr lang="en-US" sz="1059" i="1" u="none" spc="-4" dirty="0" smtClean="0">
                <a:solidFill>
                  <a:srgbClr val="000000"/>
                </a:solidFill>
                <a:latin typeface="Times New Roman"/>
                <a:cs typeface="Times New Roman"/>
              </a:rPr>
              <a:t>ec</a:t>
            </a:r>
            <a:r>
              <a:rPr lang="en-US" sz="1059" i="1" u="none" dirty="0" smtClean="0">
                <a:solidFill>
                  <a:srgbClr val="000000"/>
                </a:solidFill>
                <a:latin typeface="Times New Roman"/>
                <a:cs typeface="Times New Roman"/>
              </a:rPr>
              <a:t>tronic</a:t>
            </a:r>
            <a:r>
              <a:rPr lang="en-US" sz="1059" i="1" u="none" spc="-4" dirty="0" smtClean="0">
                <a:solidFill>
                  <a:srgbClr val="000000"/>
                </a:solidFill>
                <a:latin typeface="Times New Roman"/>
                <a:cs typeface="Times New Roman"/>
              </a:rPr>
              <a:t> ve</a:t>
            </a:r>
            <a:r>
              <a:rPr lang="en-US" sz="1059" i="1" u="none" dirty="0" smtClean="0">
                <a:solidFill>
                  <a:srgbClr val="000000"/>
                </a:solidFill>
                <a:latin typeface="Times New Roman"/>
                <a:cs typeface="Times New Roman"/>
              </a:rPr>
              <a:t>rsion a</a:t>
            </a:r>
            <a:r>
              <a:rPr lang="en-US" sz="1059" i="1" u="none" spc="-4" dirty="0" smtClean="0">
                <a:solidFill>
                  <a:srgbClr val="000000"/>
                </a:solidFill>
                <a:latin typeface="Times New Roman"/>
                <a:cs typeface="Times New Roman"/>
              </a:rPr>
              <a:t>v</a:t>
            </a:r>
            <a:r>
              <a:rPr lang="en-US" sz="1059" i="1" u="none" dirty="0" smtClean="0">
                <a:solidFill>
                  <a:srgbClr val="000000"/>
                </a:solidFill>
                <a:latin typeface="Times New Roman"/>
                <a:cs typeface="Times New Roman"/>
              </a:rPr>
              <a:t>ailable</a:t>
            </a:r>
            <a:r>
              <a:rPr lang="en-US" sz="1059" i="1" u="none" spc="4" dirty="0" smtClean="0">
                <a:solidFill>
                  <a:srgbClr val="000000"/>
                </a:solidFill>
                <a:latin typeface="Times New Roman"/>
                <a:cs typeface="Times New Roman"/>
              </a:rPr>
              <a:t> </a:t>
            </a:r>
            <a:r>
              <a:rPr lang="en-US" sz="1059" i="1" u="none" dirty="0" smtClean="0">
                <a:solidFill>
                  <a:srgbClr val="000000"/>
                </a:solidFill>
                <a:latin typeface="Times New Roman"/>
                <a:cs typeface="Times New Roman"/>
              </a:rPr>
              <a:t>at </a:t>
            </a:r>
            <a:r>
              <a:rPr lang="en-US" spc="-4" dirty="0" smtClean="0"/>
              <a:t>www</a:t>
            </a:r>
            <a:r>
              <a:rPr lang="en-US" spc="-9" dirty="0" smtClean="0"/>
              <a:t>.</a:t>
            </a:r>
            <a:r>
              <a:rPr lang="en-US" dirty="0" smtClean="0"/>
              <a:t>cms</a:t>
            </a:r>
            <a:r>
              <a:rPr lang="en-US" spc="-9" dirty="0" smtClean="0"/>
              <a:t>.hh</a:t>
            </a:r>
            <a:r>
              <a:rPr lang="en-US" dirty="0" smtClean="0"/>
              <a:t>s</a:t>
            </a:r>
            <a:r>
              <a:rPr lang="en-US" spc="-9" dirty="0" smtClean="0"/>
              <a:t>.go</a:t>
            </a:r>
            <a:r>
              <a:rPr lang="en-US" spc="-13" dirty="0" smtClean="0"/>
              <a:t>v</a:t>
            </a:r>
            <a:r>
              <a:rPr lang="en-US" dirty="0" smtClean="0"/>
              <a:t>/</a:t>
            </a:r>
            <a:r>
              <a:rPr lang="en-US" spc="-9" dirty="0" smtClean="0"/>
              <a:t>Li</a:t>
            </a:r>
            <a:r>
              <a:rPr lang="en-US" spc="9" dirty="0" smtClean="0"/>
              <a:t>m</a:t>
            </a:r>
            <a:r>
              <a:rPr lang="en-US" spc="-9" dirty="0" smtClean="0"/>
              <a:t>itedIn</a:t>
            </a:r>
            <a:r>
              <a:rPr lang="en-US" dirty="0" smtClean="0"/>
              <a:t>c</a:t>
            </a:r>
            <a:r>
              <a:rPr lang="en-US" spc="-9" dirty="0" smtClean="0"/>
              <a:t>o</a:t>
            </a:r>
            <a:r>
              <a:rPr lang="en-US" spc="9" dirty="0" smtClean="0"/>
              <a:t>m</a:t>
            </a:r>
            <a:r>
              <a:rPr lang="en-US" spc="-9" dirty="0" smtClean="0"/>
              <a:t>eand</a:t>
            </a:r>
            <a:r>
              <a:rPr lang="en-US" dirty="0" smtClean="0"/>
              <a:t>R</a:t>
            </a:r>
            <a:r>
              <a:rPr lang="en-US" spc="-9" dirty="0" smtClean="0"/>
              <a:t>e</a:t>
            </a:r>
            <a:r>
              <a:rPr lang="en-US" dirty="0" smtClean="0"/>
              <a:t>s</a:t>
            </a:r>
            <a:r>
              <a:rPr lang="en-US" spc="-9" dirty="0" smtClean="0"/>
              <a:t>ou</a:t>
            </a:r>
            <a:r>
              <a:rPr lang="en-US" spc="-4" dirty="0" smtClean="0"/>
              <a:t>r</a:t>
            </a:r>
            <a:r>
              <a:rPr lang="en-US" dirty="0" smtClean="0"/>
              <a:t>c</a:t>
            </a:r>
            <a:r>
              <a:rPr lang="en-US" spc="-9" dirty="0" smtClean="0"/>
              <a:t>e</a:t>
            </a:r>
            <a:r>
              <a:rPr lang="en-US" dirty="0" smtClean="0"/>
              <a:t>s</a:t>
            </a:r>
            <a:r>
              <a:rPr lang="en-US" spc="-9" dirty="0" smtClean="0"/>
              <a:t>/</a:t>
            </a:r>
            <a:r>
              <a:rPr lang="en-US" dirty="0" smtClean="0"/>
              <a:t>Do</a:t>
            </a:r>
            <a:r>
              <a:rPr lang="en-US" spc="-18" dirty="0" smtClean="0"/>
              <a:t>w</a:t>
            </a:r>
            <a:r>
              <a:rPr lang="en-US" spc="-9" dirty="0" smtClean="0"/>
              <a:t>n</a:t>
            </a:r>
            <a:r>
              <a:rPr lang="en-US" dirty="0" smtClean="0"/>
              <a:t>l</a:t>
            </a:r>
            <a:r>
              <a:rPr lang="en-US" spc="-9" dirty="0" smtClean="0"/>
              <a:t>oad</a:t>
            </a:r>
            <a:r>
              <a:rPr lang="en-US" dirty="0" smtClean="0"/>
              <a:t>s/</a:t>
            </a:r>
            <a:r>
              <a:rPr lang="en-US" spc="-9" dirty="0" smtClean="0"/>
              <a:t>20</a:t>
            </a:r>
            <a:r>
              <a:rPr lang="en-US" dirty="0" smtClean="0"/>
              <a:t>1</a:t>
            </a:r>
            <a:r>
              <a:rPr lang="en-US" spc="-9" dirty="0" smtClean="0"/>
              <a:t>5M</a:t>
            </a:r>
            <a:r>
              <a:rPr lang="en-US" dirty="0" smtClean="0"/>
              <a:t>a</a:t>
            </a:r>
            <a:r>
              <a:rPr lang="en-US" spc="-9" dirty="0" smtClean="0"/>
              <a:t>i</a:t>
            </a:r>
            <a:r>
              <a:rPr lang="en-US" dirty="0" smtClean="0"/>
              <a:t>l</a:t>
            </a:r>
            <a:r>
              <a:rPr lang="en-US" spc="-9" dirty="0" smtClean="0"/>
              <a:t>i</a:t>
            </a:r>
            <a:r>
              <a:rPr lang="en-US" dirty="0" smtClean="0"/>
              <a:t>n</a:t>
            </a:r>
            <a:r>
              <a:rPr lang="en-US" spc="-9" dirty="0" smtClean="0"/>
              <a:t>g</a:t>
            </a:r>
            <a:r>
              <a:rPr lang="en-US" dirty="0" smtClean="0"/>
              <a:t>s</a:t>
            </a:r>
            <a:r>
              <a:rPr lang="en-US" spc="-9" dirty="0" smtClean="0"/>
              <a:t>.pdf</a:t>
            </a:r>
            <a:endParaRPr lang="en-US" sz="1059" dirty="0">
              <a:latin typeface="Times New Roman"/>
              <a:cs typeface="Times New Roman"/>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09/22/2016</a:t>
            </a:fld>
            <a:endParaRPr lang="en-US" dirty="0">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dirty="0">
              <a:solidFill>
                <a:prstClr val="black">
                  <a:tint val="75000"/>
                </a:prstClr>
              </a:solidFill>
            </a:endParaRPr>
          </a:p>
        </p:txBody>
      </p:sp>
    </p:spTree>
    <p:extLst>
      <p:ext uri="{BB962C8B-B14F-4D97-AF65-F5344CB8AC3E}">
        <p14:creationId xmlns:p14="http://schemas.microsoft.com/office/powerpoint/2010/main" val="208930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theme" Target="../theme/theme3.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7" name="Picture 2"/>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9951" y="0"/>
            <a:ext cx="9164583" cy="1140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Placeholder 1"/>
          <p:cNvSpPr>
            <a:spLocks noGrp="1"/>
          </p:cNvSpPr>
          <p:nvPr>
            <p:ph type="title"/>
          </p:nvPr>
        </p:nvSpPr>
        <p:spPr>
          <a:xfrm>
            <a:off x="578068" y="35197"/>
            <a:ext cx="8229600" cy="106943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8" name="Date Placeholder 1"/>
          <p:cNvSpPr>
            <a:spLocks noGrp="1"/>
          </p:cNvSpPr>
          <p:nvPr>
            <p:ph type="dt" sz="half" idx="2"/>
          </p:nvPr>
        </p:nvSpPr>
        <p:spPr>
          <a:xfrm>
            <a:off x="457200" y="6340475"/>
            <a:ext cx="2133600" cy="365125"/>
          </a:xfrm>
          <a:prstGeom prst="rect">
            <a:avLst/>
          </a:prstGeom>
        </p:spPr>
        <p:txBody>
          <a:bodyPr/>
          <a:lstStyle>
            <a:lvl1pPr>
              <a:defRPr sz="1000">
                <a:latin typeface="+mn-lt"/>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3"/>
          </p:nvPr>
        </p:nvSpPr>
        <p:spPr>
          <a:xfrm>
            <a:off x="2590800" y="6340475"/>
            <a:ext cx="3962400" cy="365125"/>
          </a:xfrm>
          <a:prstGeom prst="rect">
            <a:avLst/>
          </a:prstGeom>
        </p:spPr>
        <p:txBody>
          <a:bodyPr/>
          <a:lstStyle>
            <a:lvl1pPr>
              <a:defRPr sz="1000">
                <a:latin typeface="+mn-lt"/>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0" name="Slide Number Placeholder 3"/>
          <p:cNvSpPr>
            <a:spLocks noGrp="1"/>
          </p:cNvSpPr>
          <p:nvPr>
            <p:ph type="sldNum" sz="quarter" idx="4"/>
          </p:nvPr>
        </p:nvSpPr>
        <p:spPr>
          <a:xfrm>
            <a:off x="6553200" y="6340475"/>
            <a:ext cx="2133600" cy="365125"/>
          </a:xfrm>
          <a:prstGeom prst="rect">
            <a:avLst/>
          </a:prstGeom>
        </p:spPr>
        <p:txBody>
          <a:bodyPr/>
          <a:lstStyle>
            <a:lvl1pPr>
              <a:defRPr sz="1000">
                <a:latin typeface="+mn-lt"/>
              </a:defRPr>
            </a:lvl1pPr>
          </a:lstStyle>
          <a:p>
            <a:pPr algn="r"/>
            <a:fld id="{78C0CC3C-85F1-4D86-9B70-8D9F8B17F046}" type="slidenum">
              <a:rPr lang="en-US" smtClean="0">
                <a:solidFill>
                  <a:prstClr val="black"/>
                </a:solidFill>
              </a:rPr>
              <a:pPr algn="r"/>
              <a:t>‹#›</a:t>
            </a:fld>
            <a:endParaRPr lang="en-US" dirty="0">
              <a:solidFill>
                <a:prstClr val="black"/>
              </a:solidFill>
            </a:endParaRPr>
          </a:p>
        </p:txBody>
      </p:sp>
    </p:spTree>
    <p:extLst>
      <p:ext uri="{BB962C8B-B14F-4D97-AF65-F5344CB8AC3E}">
        <p14:creationId xmlns:p14="http://schemas.microsoft.com/office/powerpoint/2010/main" val="1688825748"/>
      </p:ext>
    </p:extLst>
  </p:cSld>
  <p:clrMap bg1="lt1" tx1="dk1" bg2="lt2" tx2="dk2" accent1="accent1" accent2="accent2" accent3="accent3" accent4="accent4" accent5="accent5" accent6="accent6" hlink="hlink" folHlink="folHlink"/>
  <p:sldLayoutIdLst>
    <p:sldLayoutId id="2147484358" r:id="rId1"/>
    <p:sldLayoutId id="2147484359" r:id="rId2"/>
    <p:sldLayoutId id="2147484362" r:id="rId3"/>
    <p:sldLayoutId id="2147484363" r:id="rId4"/>
    <p:sldLayoutId id="2147484382" r:id="rId5"/>
    <p:sldLayoutId id="2147484323" r:id="rId6"/>
  </p:sldLayoutIdLst>
  <p:timing>
    <p:tnLst>
      <p:par>
        <p:cTn id="1" dur="indefinite" restart="never" nodeType="tmRoot"/>
      </p:par>
    </p:tnLst>
  </p:timing>
  <p:hf hdr="0"/>
  <p:txStyles>
    <p:titleStyle>
      <a:lvl1pPr algn="ctr" defTabSz="914400" rtl="0" eaLnBrk="1" latinLnBrk="0" hangingPunct="1">
        <a:spcBef>
          <a:spcPct val="0"/>
        </a:spcBef>
        <a:buNone/>
        <a:defRPr sz="4400" b="0" i="0" u="none"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51" y="0"/>
            <a:ext cx="9164583" cy="1140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Placeholder 1"/>
          <p:cNvSpPr>
            <a:spLocks noGrp="1"/>
          </p:cNvSpPr>
          <p:nvPr>
            <p:ph type="title"/>
          </p:nvPr>
        </p:nvSpPr>
        <p:spPr>
          <a:xfrm>
            <a:off x="578068" y="35197"/>
            <a:ext cx="8229600" cy="106943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1" name="Date Placeholder 1"/>
          <p:cNvSpPr>
            <a:spLocks noGrp="1"/>
          </p:cNvSpPr>
          <p:nvPr>
            <p:ph type="dt" sz="half" idx="2"/>
          </p:nvPr>
        </p:nvSpPr>
        <p:spPr>
          <a:xfrm>
            <a:off x="457200" y="6340475"/>
            <a:ext cx="2133600" cy="365125"/>
          </a:xfrm>
          <a:prstGeom prst="rect">
            <a:avLst/>
          </a:prstGeom>
        </p:spPr>
        <p:txBody>
          <a:bodyPr/>
          <a:lstStyle>
            <a:lvl1pPr>
              <a:defRPr sz="1000">
                <a:latin typeface="+mn-lt"/>
              </a:defRPr>
            </a:lvl1pPr>
          </a:lstStyle>
          <a:p>
            <a:r>
              <a:rPr lang="en-US" dirty="0" smtClean="0">
                <a:solidFill>
                  <a:prstClr val="black"/>
                </a:solidFill>
              </a:rPr>
              <a:t>September 2016</a:t>
            </a:r>
            <a:endParaRPr lang="en-US" dirty="0">
              <a:solidFill>
                <a:prstClr val="black"/>
              </a:solidFill>
            </a:endParaRPr>
          </a:p>
        </p:txBody>
      </p:sp>
      <p:sp>
        <p:nvSpPr>
          <p:cNvPr id="12" name="Footer Placeholder 2"/>
          <p:cNvSpPr>
            <a:spLocks noGrp="1"/>
          </p:cNvSpPr>
          <p:nvPr>
            <p:ph type="ftr" sz="quarter" idx="3"/>
          </p:nvPr>
        </p:nvSpPr>
        <p:spPr>
          <a:xfrm>
            <a:off x="2590800" y="6340475"/>
            <a:ext cx="3962400" cy="365125"/>
          </a:xfrm>
          <a:prstGeom prst="rect">
            <a:avLst/>
          </a:prstGeom>
        </p:spPr>
        <p:txBody>
          <a:bodyPr/>
          <a:lstStyle>
            <a:lvl1pPr>
              <a:defRPr sz="1000">
                <a:latin typeface="+mn-lt"/>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3" name="Slide Number Placeholder 3"/>
          <p:cNvSpPr>
            <a:spLocks noGrp="1"/>
          </p:cNvSpPr>
          <p:nvPr>
            <p:ph type="sldNum" sz="quarter" idx="4"/>
          </p:nvPr>
        </p:nvSpPr>
        <p:spPr>
          <a:xfrm>
            <a:off x="6553200" y="6340475"/>
            <a:ext cx="2133600" cy="365125"/>
          </a:xfrm>
          <a:prstGeom prst="rect">
            <a:avLst/>
          </a:prstGeom>
        </p:spPr>
        <p:txBody>
          <a:bodyPr/>
          <a:lstStyle>
            <a:lvl1pPr>
              <a:defRPr sz="1000">
                <a:latin typeface="+mn-lt"/>
              </a:defRPr>
            </a:lvl1pPr>
          </a:lstStyle>
          <a:p>
            <a:pPr algn="r"/>
            <a:fld id="{78C0CC3C-85F1-4D86-9B70-8D9F8B17F046}" type="slidenum">
              <a:rPr lang="en-US" smtClean="0">
                <a:solidFill>
                  <a:prstClr val="black"/>
                </a:solidFill>
              </a:rPr>
              <a:pPr algn="r"/>
              <a:t>‹#›</a:t>
            </a:fld>
            <a:endParaRPr lang="en-US" dirty="0">
              <a:solidFill>
                <a:prstClr val="black"/>
              </a:solidFill>
            </a:endParaRPr>
          </a:p>
        </p:txBody>
      </p:sp>
    </p:spTree>
    <p:extLst>
      <p:ext uri="{BB962C8B-B14F-4D97-AF65-F5344CB8AC3E}">
        <p14:creationId xmlns:p14="http://schemas.microsoft.com/office/powerpoint/2010/main" val="2095719771"/>
      </p:ext>
    </p:extLst>
  </p:cSld>
  <p:clrMap bg1="lt1" tx1="dk1" bg2="lt2" tx2="dk2" accent1="accent1" accent2="accent2" accent3="accent3" accent4="accent4" accent5="accent5" accent6="accent6" hlink="hlink" folHlink="folHlink"/>
  <p:sldLayoutIdLst>
    <p:sldLayoutId id="2147484365" r:id="rId1"/>
    <p:sldLayoutId id="2147484381" r:id="rId2"/>
  </p:sldLayoutIdLst>
  <p:timing>
    <p:tnLst>
      <p:par>
        <p:cTn id="1" dur="indefinite" restart="never" nodeType="tmRoot"/>
      </p:par>
    </p:tnLst>
  </p:timing>
  <p:hf hdr="0"/>
  <p:txStyles>
    <p:titleStyle>
      <a:lvl1pPr algn="ctr"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Wingdings" panose="05000000000000000000" pitchFamily="2" charset="2"/>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SzPct val="50000"/>
        <a:buFont typeface="Wingdings" panose="05000000000000000000" pitchFamily="2" charset="2"/>
        <a:buChar char="q"/>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57201" y="274320"/>
            <a:ext cx="8229599"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457201" y="1577340"/>
            <a:ext cx="8229599"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404092" y="6559743"/>
            <a:ext cx="6953826" cy="162993"/>
          </a:xfrm>
          <a:prstGeom prst="rect">
            <a:avLst/>
          </a:prstGeom>
        </p:spPr>
        <p:txBody>
          <a:bodyPr wrap="square" lIns="0" tIns="0" rIns="0" bIns="0">
            <a:spAutoFit/>
          </a:bodyPr>
          <a:lstStyle>
            <a:lvl1pPr>
              <a:defRPr sz="882" b="0" i="0" u="sng">
                <a:solidFill>
                  <a:srgbClr val="0000A0"/>
                </a:solidFill>
                <a:latin typeface="Arial"/>
                <a:cs typeface="Arial"/>
              </a:defRPr>
            </a:lvl1pPr>
          </a:lstStyle>
          <a:p>
            <a:pPr marL="11206" fontAlgn="auto">
              <a:spcBef>
                <a:spcPts val="0"/>
              </a:spcBef>
              <a:spcAft>
                <a:spcPts val="0"/>
              </a:spcAft>
            </a:pPr>
            <a:r>
              <a:rPr lang="en-US" sz="1059" i="1" u="none" spc="-4" dirty="0" smtClean="0">
                <a:solidFill>
                  <a:srgbClr val="000000"/>
                </a:solidFill>
                <a:latin typeface="Times New Roman"/>
                <a:cs typeface="Times New Roman"/>
              </a:rPr>
              <a:t>A</a:t>
            </a:r>
            <a:r>
              <a:rPr lang="en-US" sz="1059" i="1" u="none" dirty="0" smtClean="0">
                <a:solidFill>
                  <a:srgbClr val="000000"/>
                </a:solidFill>
                <a:latin typeface="Times New Roman"/>
                <a:cs typeface="Times New Roman"/>
              </a:rPr>
              <a:t>s of </a:t>
            </a:r>
            <a:r>
              <a:rPr lang="en-US" sz="1059" i="1" u="none" spc="-4" dirty="0" smtClean="0">
                <a:solidFill>
                  <a:srgbClr val="000000"/>
                </a:solidFill>
                <a:latin typeface="Times New Roman"/>
                <a:cs typeface="Times New Roman"/>
              </a:rPr>
              <a:t>A</a:t>
            </a:r>
            <a:r>
              <a:rPr lang="en-US" sz="1059" i="1" u="none" dirty="0" smtClean="0">
                <a:solidFill>
                  <a:srgbClr val="000000"/>
                </a:solidFill>
                <a:latin typeface="Times New Roman"/>
                <a:cs typeface="Times New Roman"/>
              </a:rPr>
              <a:t>ugust 7, 2015. </a:t>
            </a:r>
            <a:r>
              <a:rPr lang="en-US" sz="1059" i="1" u="none" spc="-4" dirty="0" smtClean="0">
                <a:solidFill>
                  <a:srgbClr val="000000"/>
                </a:solidFill>
                <a:latin typeface="Times New Roman"/>
                <a:cs typeface="Times New Roman"/>
              </a:rPr>
              <a:t>E</a:t>
            </a:r>
            <a:r>
              <a:rPr lang="en-US" sz="1059" i="1" u="none" dirty="0" smtClean="0">
                <a:solidFill>
                  <a:srgbClr val="000000"/>
                </a:solidFill>
                <a:latin typeface="Times New Roman"/>
                <a:cs typeface="Times New Roman"/>
              </a:rPr>
              <a:t>l</a:t>
            </a:r>
            <a:r>
              <a:rPr lang="en-US" sz="1059" i="1" u="none" spc="-4" dirty="0" smtClean="0">
                <a:solidFill>
                  <a:srgbClr val="000000"/>
                </a:solidFill>
                <a:latin typeface="Times New Roman"/>
                <a:cs typeface="Times New Roman"/>
              </a:rPr>
              <a:t>ec</a:t>
            </a:r>
            <a:r>
              <a:rPr lang="en-US" sz="1059" i="1" u="none" dirty="0" smtClean="0">
                <a:solidFill>
                  <a:srgbClr val="000000"/>
                </a:solidFill>
                <a:latin typeface="Times New Roman"/>
                <a:cs typeface="Times New Roman"/>
              </a:rPr>
              <a:t>tronic</a:t>
            </a:r>
            <a:r>
              <a:rPr lang="en-US" sz="1059" i="1" u="none" spc="-4" dirty="0" smtClean="0">
                <a:solidFill>
                  <a:srgbClr val="000000"/>
                </a:solidFill>
                <a:latin typeface="Times New Roman"/>
                <a:cs typeface="Times New Roman"/>
              </a:rPr>
              <a:t> ve</a:t>
            </a:r>
            <a:r>
              <a:rPr lang="en-US" sz="1059" i="1" u="none" dirty="0" smtClean="0">
                <a:solidFill>
                  <a:srgbClr val="000000"/>
                </a:solidFill>
                <a:latin typeface="Times New Roman"/>
                <a:cs typeface="Times New Roman"/>
              </a:rPr>
              <a:t>rsion a</a:t>
            </a:r>
            <a:r>
              <a:rPr lang="en-US" sz="1059" i="1" u="none" spc="-4" dirty="0" smtClean="0">
                <a:solidFill>
                  <a:srgbClr val="000000"/>
                </a:solidFill>
                <a:latin typeface="Times New Roman"/>
                <a:cs typeface="Times New Roman"/>
              </a:rPr>
              <a:t>v</a:t>
            </a:r>
            <a:r>
              <a:rPr lang="en-US" sz="1059" i="1" u="none" dirty="0" smtClean="0">
                <a:solidFill>
                  <a:srgbClr val="000000"/>
                </a:solidFill>
                <a:latin typeface="Times New Roman"/>
                <a:cs typeface="Times New Roman"/>
              </a:rPr>
              <a:t>ailable</a:t>
            </a:r>
            <a:r>
              <a:rPr lang="en-US" sz="1059" i="1" u="none" spc="4" dirty="0" smtClean="0">
                <a:solidFill>
                  <a:srgbClr val="000000"/>
                </a:solidFill>
                <a:latin typeface="Times New Roman"/>
                <a:cs typeface="Times New Roman"/>
              </a:rPr>
              <a:t> </a:t>
            </a:r>
            <a:r>
              <a:rPr lang="en-US" sz="1059" i="1" u="none" dirty="0" smtClean="0">
                <a:solidFill>
                  <a:srgbClr val="000000"/>
                </a:solidFill>
                <a:latin typeface="Times New Roman"/>
                <a:cs typeface="Times New Roman"/>
              </a:rPr>
              <a:t>at </a:t>
            </a:r>
            <a:r>
              <a:rPr lang="en-US" spc="-4" dirty="0" smtClean="0"/>
              <a:t>www</a:t>
            </a:r>
            <a:r>
              <a:rPr lang="en-US" spc="-9" dirty="0" smtClean="0"/>
              <a:t>.</a:t>
            </a:r>
            <a:r>
              <a:rPr lang="en-US" dirty="0" smtClean="0"/>
              <a:t>cms</a:t>
            </a:r>
            <a:r>
              <a:rPr lang="en-US" spc="-9" dirty="0" smtClean="0"/>
              <a:t>.hh</a:t>
            </a:r>
            <a:r>
              <a:rPr lang="en-US" dirty="0" smtClean="0"/>
              <a:t>s</a:t>
            </a:r>
            <a:r>
              <a:rPr lang="en-US" spc="-9" dirty="0" smtClean="0"/>
              <a:t>.go</a:t>
            </a:r>
            <a:r>
              <a:rPr lang="en-US" spc="-13" dirty="0" smtClean="0"/>
              <a:t>v</a:t>
            </a:r>
            <a:r>
              <a:rPr lang="en-US" dirty="0" smtClean="0"/>
              <a:t>/</a:t>
            </a:r>
            <a:r>
              <a:rPr lang="en-US" spc="-9" dirty="0" smtClean="0"/>
              <a:t>Li</a:t>
            </a:r>
            <a:r>
              <a:rPr lang="en-US" spc="9" dirty="0" smtClean="0"/>
              <a:t>m</a:t>
            </a:r>
            <a:r>
              <a:rPr lang="en-US" spc="-9" dirty="0" smtClean="0"/>
              <a:t>itedIn</a:t>
            </a:r>
            <a:r>
              <a:rPr lang="en-US" dirty="0" smtClean="0"/>
              <a:t>c</a:t>
            </a:r>
            <a:r>
              <a:rPr lang="en-US" spc="-9" dirty="0" smtClean="0"/>
              <a:t>o</a:t>
            </a:r>
            <a:r>
              <a:rPr lang="en-US" spc="9" dirty="0" smtClean="0"/>
              <a:t>m</a:t>
            </a:r>
            <a:r>
              <a:rPr lang="en-US" spc="-9" dirty="0" smtClean="0"/>
              <a:t>eand</a:t>
            </a:r>
            <a:r>
              <a:rPr lang="en-US" dirty="0" smtClean="0"/>
              <a:t>R</a:t>
            </a:r>
            <a:r>
              <a:rPr lang="en-US" spc="-9" dirty="0" smtClean="0"/>
              <a:t>e</a:t>
            </a:r>
            <a:r>
              <a:rPr lang="en-US" dirty="0" smtClean="0"/>
              <a:t>s</a:t>
            </a:r>
            <a:r>
              <a:rPr lang="en-US" spc="-9" dirty="0" smtClean="0"/>
              <a:t>ou</a:t>
            </a:r>
            <a:r>
              <a:rPr lang="en-US" spc="-4" dirty="0" smtClean="0"/>
              <a:t>r</a:t>
            </a:r>
            <a:r>
              <a:rPr lang="en-US" dirty="0" smtClean="0"/>
              <a:t>c</a:t>
            </a:r>
            <a:r>
              <a:rPr lang="en-US" spc="-9" dirty="0" smtClean="0"/>
              <a:t>e</a:t>
            </a:r>
            <a:r>
              <a:rPr lang="en-US" dirty="0" smtClean="0"/>
              <a:t>s</a:t>
            </a:r>
            <a:r>
              <a:rPr lang="en-US" spc="-9" dirty="0" smtClean="0"/>
              <a:t>/</a:t>
            </a:r>
            <a:r>
              <a:rPr lang="en-US" dirty="0" smtClean="0"/>
              <a:t>Do</a:t>
            </a:r>
            <a:r>
              <a:rPr lang="en-US" spc="-18" dirty="0" smtClean="0"/>
              <a:t>w</a:t>
            </a:r>
            <a:r>
              <a:rPr lang="en-US" spc="-9" dirty="0" smtClean="0"/>
              <a:t>n</a:t>
            </a:r>
            <a:r>
              <a:rPr lang="en-US" dirty="0" smtClean="0"/>
              <a:t>l</a:t>
            </a:r>
            <a:r>
              <a:rPr lang="en-US" spc="-9" dirty="0" smtClean="0"/>
              <a:t>oad</a:t>
            </a:r>
            <a:r>
              <a:rPr lang="en-US" dirty="0" smtClean="0"/>
              <a:t>s/</a:t>
            </a:r>
            <a:r>
              <a:rPr lang="en-US" spc="-9" dirty="0" smtClean="0"/>
              <a:t>20</a:t>
            </a:r>
            <a:r>
              <a:rPr lang="en-US" dirty="0" smtClean="0"/>
              <a:t>1</a:t>
            </a:r>
            <a:r>
              <a:rPr lang="en-US" spc="-9" dirty="0" smtClean="0"/>
              <a:t>5M</a:t>
            </a:r>
            <a:r>
              <a:rPr lang="en-US" dirty="0" smtClean="0"/>
              <a:t>a</a:t>
            </a:r>
            <a:r>
              <a:rPr lang="en-US" spc="-9" dirty="0" smtClean="0"/>
              <a:t>i</a:t>
            </a:r>
            <a:r>
              <a:rPr lang="en-US" dirty="0" smtClean="0"/>
              <a:t>l</a:t>
            </a:r>
            <a:r>
              <a:rPr lang="en-US" spc="-9" dirty="0" smtClean="0"/>
              <a:t>i</a:t>
            </a:r>
            <a:r>
              <a:rPr lang="en-US" dirty="0" smtClean="0"/>
              <a:t>n</a:t>
            </a:r>
            <a:r>
              <a:rPr lang="en-US" spc="-9" dirty="0" smtClean="0"/>
              <a:t>g</a:t>
            </a:r>
            <a:r>
              <a:rPr lang="en-US" dirty="0" smtClean="0"/>
              <a:t>s</a:t>
            </a:r>
            <a:r>
              <a:rPr lang="en-US" spc="-9" dirty="0" smtClean="0"/>
              <a:t>.pdf</a:t>
            </a:r>
            <a:endParaRPr lang="en-US" sz="1059" dirty="0">
              <a:latin typeface="Times New Roman"/>
              <a:cs typeface="Times New Roman"/>
            </a:endParaRPr>
          </a:p>
        </p:txBody>
      </p:sp>
      <p:sp>
        <p:nvSpPr>
          <p:cNvPr id="5" name="Holder 5"/>
          <p:cNvSpPr>
            <a:spLocks noGrp="1"/>
          </p:cNvSpPr>
          <p:nvPr>
            <p:ph type="dt" sz="half" idx="6"/>
          </p:nvPr>
        </p:nvSpPr>
        <p:spPr>
          <a:xfrm>
            <a:off x="457200" y="6377940"/>
            <a:ext cx="2103120" cy="276999"/>
          </a:xfrm>
          <a:prstGeom prst="rect">
            <a:avLst/>
          </a:prstGeom>
        </p:spPr>
        <p:txBody>
          <a:bodyPr wrap="square" lIns="0" tIns="0" rIns="0" bIns="0">
            <a:spAutoFit/>
          </a:bodyPr>
          <a:lstStyle>
            <a:lvl1pPr algn="l">
              <a:defRPr>
                <a:solidFill>
                  <a:schemeClr val="tx1">
                    <a:tint val="75000"/>
                  </a:schemeClr>
                </a:solidFill>
              </a:defRPr>
            </a:lvl1pPr>
          </a:lstStyle>
          <a:p>
            <a:pPr fontAlgn="auto">
              <a:spcBef>
                <a:spcPts val="0"/>
              </a:spcBef>
              <a:spcAft>
                <a:spcPts val="0"/>
              </a:spcAft>
            </a:pPr>
            <a:fld id="{1D8BD707-D9CF-40AE-B4C6-C98DA3205C09}" type="datetimeFigureOut">
              <a:rPr lang="en-US" smtClean="0">
                <a:solidFill>
                  <a:prstClr val="black">
                    <a:tint val="75000"/>
                  </a:prstClr>
                </a:solidFill>
                <a:latin typeface="Calibri"/>
              </a:rPr>
              <a:pPr fontAlgn="auto">
                <a:spcBef>
                  <a:spcPts val="0"/>
                </a:spcBef>
                <a:spcAft>
                  <a:spcPts val="0"/>
                </a:spcAft>
              </a:pPr>
              <a:t>09/22/2016</a:t>
            </a:fld>
            <a:endParaRPr lang="en-US" dirty="0">
              <a:solidFill>
                <a:prstClr val="black">
                  <a:tint val="75000"/>
                </a:prstClr>
              </a:solidFill>
              <a:latin typeface="Calibri"/>
            </a:endParaRPr>
          </a:p>
        </p:txBody>
      </p:sp>
      <p:sp>
        <p:nvSpPr>
          <p:cNvPr id="6" name="Holder 6"/>
          <p:cNvSpPr>
            <a:spLocks noGrp="1"/>
          </p:cNvSpPr>
          <p:nvPr>
            <p:ph type="sldNum" sz="quarter" idx="7"/>
          </p:nvPr>
        </p:nvSpPr>
        <p:spPr>
          <a:xfrm>
            <a:off x="6583680" y="6377940"/>
            <a:ext cx="2103120" cy="276999"/>
          </a:xfrm>
          <a:prstGeom prst="rect">
            <a:avLst/>
          </a:prstGeom>
        </p:spPr>
        <p:txBody>
          <a:bodyPr wrap="square" lIns="0" tIns="0" rIns="0" bIns="0">
            <a:spAutoFit/>
          </a:bodyPr>
          <a:lstStyle>
            <a:lvl1pPr algn="r">
              <a:defRPr>
                <a:solidFill>
                  <a:schemeClr val="tx1">
                    <a:tint val="75000"/>
                  </a:schemeClr>
                </a:solidFill>
              </a:defRPr>
            </a:lvl1pPr>
          </a:lstStyle>
          <a:p>
            <a:pPr fontAlgn="auto">
              <a:spcBef>
                <a:spcPts val="0"/>
              </a:spcBef>
              <a:spcAft>
                <a:spcPts val="0"/>
              </a:spcAft>
            </a:pPr>
            <a:fld id="{B6F15528-21DE-4FAA-801E-634DDDAF4B2B}" type="slidenum">
              <a:rPr lang="en-US" smtClean="0">
                <a:solidFill>
                  <a:prstClr val="black">
                    <a:tint val="75000"/>
                  </a:prstClr>
                </a:solidFill>
                <a:latin typeface="Calibri"/>
              </a:rPr>
              <a:pPr fontAlgn="auto">
                <a:spcBef>
                  <a:spcPts val="0"/>
                </a:spcBef>
                <a:spcAft>
                  <a:spcPts val="0"/>
                </a:spcAft>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884191109"/>
      </p:ext>
    </p:extLst>
  </p:cSld>
  <p:clrMap bg1="lt1" tx1="dk1" bg2="lt2" tx2="dk2" accent1="accent1" accent2="accent2" accent3="accent3" accent4="accent4" accent5="accent5" accent6="accent6" hlink="hlink" folHlink="folHlink"/>
  <p:sldLayoutIdLst>
    <p:sldLayoutId id="2147484384" r:id="rId1"/>
    <p:sldLayoutId id="2147484385" r:id="rId2"/>
    <p:sldLayoutId id="2147484386" r:id="rId3"/>
    <p:sldLayoutId id="2147484387" r:id="rId4"/>
    <p:sldLayoutId id="2147484388" r:id="rId5"/>
  </p:sldLayoutIdLst>
  <p:txStyles>
    <p:titleStyle>
      <a:lvl1pPr>
        <a:defRPr>
          <a:latin typeface="+mj-lt"/>
          <a:ea typeface="+mj-ea"/>
          <a:cs typeface="+mj-cs"/>
        </a:defRPr>
      </a:lvl1pPr>
    </p:titleStyle>
    <p:bodyStyle>
      <a:lvl1pPr marL="0">
        <a:defRPr>
          <a:latin typeface="+mn-lt"/>
          <a:ea typeface="+mn-ea"/>
          <a:cs typeface="+mn-cs"/>
        </a:defRPr>
      </a:lvl1pPr>
      <a:lvl2pPr marL="403433">
        <a:defRPr>
          <a:latin typeface="+mn-lt"/>
          <a:ea typeface="+mn-ea"/>
          <a:cs typeface="+mn-cs"/>
        </a:defRPr>
      </a:lvl2pPr>
      <a:lvl3pPr marL="806867">
        <a:defRPr>
          <a:latin typeface="+mn-lt"/>
          <a:ea typeface="+mn-ea"/>
          <a:cs typeface="+mn-cs"/>
        </a:defRPr>
      </a:lvl3pPr>
      <a:lvl4pPr marL="1210300">
        <a:defRPr>
          <a:latin typeface="+mn-lt"/>
          <a:ea typeface="+mn-ea"/>
          <a:cs typeface="+mn-cs"/>
        </a:defRPr>
      </a:lvl4pPr>
      <a:lvl5pPr marL="1613733">
        <a:defRPr>
          <a:latin typeface="+mn-lt"/>
          <a:ea typeface="+mn-ea"/>
          <a:cs typeface="+mn-cs"/>
        </a:defRPr>
      </a:lvl5pPr>
      <a:lvl6pPr marL="2017166">
        <a:defRPr>
          <a:latin typeface="+mn-lt"/>
          <a:ea typeface="+mn-ea"/>
          <a:cs typeface="+mn-cs"/>
        </a:defRPr>
      </a:lvl6pPr>
      <a:lvl7pPr marL="2420600">
        <a:defRPr>
          <a:latin typeface="+mn-lt"/>
          <a:ea typeface="+mn-ea"/>
          <a:cs typeface="+mn-cs"/>
        </a:defRPr>
      </a:lvl7pPr>
      <a:lvl8pPr marL="2824033">
        <a:defRPr>
          <a:latin typeface="+mn-lt"/>
          <a:ea typeface="+mn-ea"/>
          <a:cs typeface="+mn-cs"/>
        </a:defRPr>
      </a:lvl8pPr>
      <a:lvl9pPr marL="3227466">
        <a:defRPr>
          <a:latin typeface="+mn-lt"/>
          <a:ea typeface="+mn-ea"/>
          <a:cs typeface="+mn-cs"/>
        </a:defRPr>
      </a:lvl9pPr>
    </p:bodyStyle>
    <p:otherStyle>
      <a:lvl1pPr marL="0">
        <a:defRPr>
          <a:latin typeface="+mn-lt"/>
          <a:ea typeface="+mn-ea"/>
          <a:cs typeface="+mn-cs"/>
        </a:defRPr>
      </a:lvl1pPr>
      <a:lvl2pPr marL="403433">
        <a:defRPr>
          <a:latin typeface="+mn-lt"/>
          <a:ea typeface="+mn-ea"/>
          <a:cs typeface="+mn-cs"/>
        </a:defRPr>
      </a:lvl2pPr>
      <a:lvl3pPr marL="806867">
        <a:defRPr>
          <a:latin typeface="+mn-lt"/>
          <a:ea typeface="+mn-ea"/>
          <a:cs typeface="+mn-cs"/>
        </a:defRPr>
      </a:lvl3pPr>
      <a:lvl4pPr marL="1210300">
        <a:defRPr>
          <a:latin typeface="+mn-lt"/>
          <a:ea typeface="+mn-ea"/>
          <a:cs typeface="+mn-cs"/>
        </a:defRPr>
      </a:lvl4pPr>
      <a:lvl5pPr marL="1613733">
        <a:defRPr>
          <a:latin typeface="+mn-lt"/>
          <a:ea typeface="+mn-ea"/>
          <a:cs typeface="+mn-cs"/>
        </a:defRPr>
      </a:lvl5pPr>
      <a:lvl6pPr marL="2017166">
        <a:defRPr>
          <a:latin typeface="+mn-lt"/>
          <a:ea typeface="+mn-ea"/>
          <a:cs typeface="+mn-cs"/>
        </a:defRPr>
      </a:lvl6pPr>
      <a:lvl7pPr marL="2420600">
        <a:defRPr>
          <a:latin typeface="+mn-lt"/>
          <a:ea typeface="+mn-ea"/>
          <a:cs typeface="+mn-cs"/>
        </a:defRPr>
      </a:lvl7pPr>
      <a:lvl8pPr marL="2824033">
        <a:defRPr>
          <a:latin typeface="+mn-lt"/>
          <a:ea typeface="+mn-ea"/>
          <a:cs typeface="+mn-cs"/>
        </a:defRPr>
      </a:lvl8pPr>
      <a:lvl9pPr marL="3227466">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s://www.medicare.gov/find-a-plan/questions/home.aspx"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s://www.medicare.gov/find-a-plan/questions/home.aspx"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s://www.shiptacenter.org/" TargetMode="External"/><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www.medicare.gov/"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hyperlink" Target="https://www.healthcare.gov/medicare/medicare-and-the-marketplace/" TargetMode="External"/><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hyperlink" Target="https://www.cms.gov/Newsroom/MediaReleaseDatabase/Press-releases/2016-Press-releases-items/2016-09-22.html" TargetMode="External"/><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hyperlink" Target="https://www.shiptacenter.org/" TargetMode="External"/><Relationship Id="rId5" Type="http://schemas.openxmlformats.org/officeDocument/2006/relationships/hyperlink" Target="https://www.medicare.gov/Publications/Pubs/pdf/10050.pdf" TargetMode="External"/><Relationship Id="rId4" Type="http://schemas.openxmlformats.org/officeDocument/2006/relationships/hyperlink" Target="https://www.medicare.gov/find-a-plan/questions/home.aspx"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www.cms.gov/" TargetMode="External"/><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hyperlink" Target="http://productordering.cms.hhs.gov/" TargetMode="External"/><Relationship Id="rId5" Type="http://schemas.openxmlformats.org/officeDocument/2006/relationships/hyperlink" Target="https://www.cms.gov/Outreach-and-Education/Reach-Out/Find-tools-to-help-you-help-others/Open-Enrollment-Outreach-and-Media-Materials.html" TargetMode="External"/><Relationship Id="rId4" Type="http://schemas.openxmlformats.org/officeDocument/2006/relationships/hyperlink" Target="http://www.cms.gov/Center/Special-Topic/Open-Enrollment-Center.html"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www.medicare.gov/Publications/Search/SearchCriteria.asp?version=default&amp;browser=IE|9|Windows+7&amp;Language=English&amp;pagelist=Home&amp;comingFrom=13" TargetMode="External"/><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hyperlink" Target="mailto:training@cms.hhs.gov" TargetMode="External"/><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hyperlink" Target="http://cms.gov/Outreach-and-Education/Training/CMSNationalTrainingProgram/"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s://www.cms.gov/Newsroom/MediaReleaseDatabase/Press-releases/2016-Press-releases-items/2016-07-29.html"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Medicare Open Enrollment</a:t>
            </a:r>
            <a:endParaRPr lang="en-US" dirty="0"/>
          </a:p>
        </p:txBody>
      </p:sp>
      <p:sp>
        <p:nvSpPr>
          <p:cNvPr id="7" name="Subtitle 6"/>
          <p:cNvSpPr>
            <a:spLocks noGrp="1"/>
          </p:cNvSpPr>
          <p:nvPr>
            <p:ph type="body" sz="quarter" idx="10"/>
          </p:nvPr>
        </p:nvSpPr>
        <p:spPr>
          <a:xfrm>
            <a:off x="4953000" y="3200400"/>
            <a:ext cx="4087790" cy="2667000"/>
          </a:xfrm>
        </p:spPr>
        <p:txBody>
          <a:bodyPr>
            <a:noAutofit/>
          </a:bodyPr>
          <a:lstStyle/>
          <a:p>
            <a:pPr marL="403225"/>
            <a:r>
              <a:rPr lang="en-US" i="0" dirty="0" smtClean="0"/>
              <a:t>Starts October 15, 2016</a:t>
            </a:r>
          </a:p>
          <a:p>
            <a:pPr marL="403225"/>
            <a:r>
              <a:rPr lang="en-US" i="0" dirty="0" smtClean="0"/>
              <a:t>Ends December 7, 2016</a:t>
            </a:r>
          </a:p>
          <a:p>
            <a:pPr marL="403225"/>
            <a:endParaRPr lang="en-US" sz="1400" i="0" dirty="0" smtClean="0"/>
          </a:p>
          <a:p>
            <a:pPr marL="403225"/>
            <a:r>
              <a:rPr lang="en-US" i="0" dirty="0" smtClean="0"/>
              <a:t>For </a:t>
            </a:r>
            <a:r>
              <a:rPr lang="en-US" i="0" dirty="0"/>
              <a:t>Coverage in 2017</a:t>
            </a:r>
          </a:p>
          <a:p>
            <a:pPr algn="r"/>
            <a:endParaRPr lang="en-US" i="0" dirty="0"/>
          </a:p>
        </p:txBody>
      </p:sp>
      <p:sp>
        <p:nvSpPr>
          <p:cNvPr id="5" name="TextBox 4"/>
          <p:cNvSpPr txBox="1"/>
          <p:nvPr/>
        </p:nvSpPr>
        <p:spPr>
          <a:xfrm>
            <a:off x="5867400" y="5108975"/>
            <a:ext cx="2542684" cy="892552"/>
          </a:xfrm>
          <a:prstGeom prst="rect">
            <a:avLst/>
          </a:prstGeom>
          <a:noFill/>
        </p:spPr>
        <p:txBody>
          <a:bodyPr wrap="none" rtlCol="0">
            <a:spAutoFit/>
          </a:bodyPr>
          <a:lstStyle/>
          <a:p>
            <a:pPr algn="ctr"/>
            <a:r>
              <a:rPr lang="en-US" sz="2600" b="1" dirty="0" smtClean="0">
                <a:solidFill>
                  <a:schemeClr val="tx2">
                    <a:lumMod val="60000"/>
                    <a:lumOff val="40000"/>
                  </a:schemeClr>
                </a:solidFill>
                <a:latin typeface="+mn-lt"/>
              </a:rPr>
              <a:t>1-800-MEDICARE</a:t>
            </a:r>
          </a:p>
          <a:p>
            <a:pPr algn="ctr"/>
            <a:r>
              <a:rPr lang="en-US" sz="2600" b="1" dirty="0" smtClean="0">
                <a:solidFill>
                  <a:schemeClr val="tx2">
                    <a:lumMod val="60000"/>
                    <a:lumOff val="40000"/>
                  </a:schemeClr>
                </a:solidFill>
                <a:latin typeface="+mn-lt"/>
              </a:rPr>
              <a:t>Medicare.gov</a:t>
            </a:r>
            <a:endParaRPr lang="en-US" sz="2600" b="1" dirty="0">
              <a:solidFill>
                <a:schemeClr val="tx2">
                  <a:lumMod val="60000"/>
                  <a:lumOff val="40000"/>
                </a:schemeClr>
              </a:solidFill>
              <a:latin typeface="+mn-lt"/>
            </a:endParaRPr>
          </a:p>
        </p:txBody>
      </p:sp>
    </p:spTree>
    <p:extLst>
      <p:ext uri="{BB962C8B-B14F-4D97-AF65-F5344CB8AC3E}">
        <p14:creationId xmlns:p14="http://schemas.microsoft.com/office/powerpoint/2010/main" val="23215475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0" y="35197"/>
            <a:ext cx="9144000" cy="1069430"/>
          </a:xfrm>
        </p:spPr>
        <p:txBody>
          <a:bodyPr/>
          <a:lstStyle/>
          <a:p>
            <a:pPr eaLnBrk="1" hangingPunct="1"/>
            <a:r>
              <a:rPr lang="en-US" b="1" dirty="0" smtClean="0">
                <a:ea typeface="ＭＳ Ｐゴシック"/>
              </a:rPr>
              <a:t>Comparing Plans</a:t>
            </a:r>
          </a:p>
        </p:txBody>
      </p:sp>
      <p:sp>
        <p:nvSpPr>
          <p:cNvPr id="3" name="Content Placeholder 2"/>
          <p:cNvSpPr>
            <a:spLocks noGrp="1"/>
          </p:cNvSpPr>
          <p:nvPr>
            <p:ph idx="1"/>
          </p:nvPr>
        </p:nvSpPr>
        <p:spPr>
          <a:xfrm>
            <a:off x="457200" y="1474072"/>
            <a:ext cx="8229600" cy="4525963"/>
          </a:xfrm>
        </p:spPr>
        <p:txBody>
          <a:bodyPr>
            <a:noAutofit/>
          </a:bodyPr>
          <a:lstStyle/>
          <a:p>
            <a:pPr eaLnBrk="1" hangingPunct="1">
              <a:spcBef>
                <a:spcPts val="600"/>
              </a:spcBef>
              <a:buFont typeface="Wingdings" pitchFamily="2" charset="2"/>
              <a:buChar char="§"/>
              <a:defRPr/>
            </a:pPr>
            <a:r>
              <a:rPr lang="en-US" sz="3200" dirty="0" smtClean="0"/>
              <a:t>Each year</a:t>
            </a:r>
          </a:p>
          <a:p>
            <a:pPr marL="631825" lvl="1">
              <a:spcBef>
                <a:spcPts val="600"/>
              </a:spcBef>
              <a:buFont typeface="Arial" pitchFamily="34" charset="0"/>
              <a:buChar char="•"/>
              <a:defRPr/>
            </a:pPr>
            <a:r>
              <a:rPr lang="en-US" sz="2600" dirty="0" smtClean="0"/>
              <a:t>Medicare Plans can change costs and coverage</a:t>
            </a:r>
          </a:p>
          <a:p>
            <a:pPr marL="631825" lvl="1">
              <a:spcBef>
                <a:spcPts val="600"/>
              </a:spcBef>
              <a:buFont typeface="Arial" pitchFamily="34" charset="0"/>
              <a:buChar char="•"/>
              <a:defRPr/>
            </a:pPr>
            <a:r>
              <a:rPr lang="en-US" sz="2600" dirty="0" smtClean="0"/>
              <a:t>Plans mail Evidence of Coverage/Annual Notice of Change</a:t>
            </a:r>
          </a:p>
          <a:p>
            <a:pPr marL="920750" lvl="2" indent="-282575" eaLnBrk="1" hangingPunct="1">
              <a:spcBef>
                <a:spcPts val="600"/>
              </a:spcBef>
              <a:buSzPct val="50000"/>
              <a:buFont typeface="Wingdings" pitchFamily="2" charset="2"/>
              <a:buChar char="q"/>
              <a:defRPr/>
            </a:pPr>
            <a:r>
              <a:rPr lang="en-US" sz="2600" spc="-40" dirty="0" smtClean="0"/>
              <a:t>Gives details about plan coverage, costs, etc. for the next year</a:t>
            </a:r>
          </a:p>
          <a:p>
            <a:pPr eaLnBrk="1" hangingPunct="1">
              <a:spcBef>
                <a:spcPts val="600"/>
              </a:spcBef>
              <a:buFont typeface="Wingdings" pitchFamily="2" charset="2"/>
              <a:buChar char="§"/>
              <a:defRPr/>
            </a:pPr>
            <a:r>
              <a:rPr lang="en-US" sz="3200" dirty="0" smtClean="0"/>
              <a:t>Some plans may choose to leave Medicare (see slide 27)</a:t>
            </a:r>
          </a:p>
        </p:txBody>
      </p:sp>
      <p:sp>
        <p:nvSpPr>
          <p:cNvPr id="8"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0"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10</a:t>
            </a:fld>
            <a:endParaRPr lang="en-US" dirty="0">
              <a:solidFill>
                <a:prstClr val="black"/>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0" y="35197"/>
            <a:ext cx="9144000" cy="1069430"/>
          </a:xfrm>
        </p:spPr>
        <p:txBody>
          <a:bodyPr>
            <a:normAutofit/>
          </a:bodyPr>
          <a:lstStyle/>
          <a:p>
            <a:pPr eaLnBrk="1" hangingPunct="1"/>
            <a:r>
              <a:rPr lang="en-US" b="1" dirty="0" smtClean="0">
                <a:ea typeface="ＭＳ Ｐゴシック"/>
              </a:rPr>
              <a:t>Things to Consider</a:t>
            </a:r>
          </a:p>
        </p:txBody>
      </p:sp>
      <p:sp>
        <p:nvSpPr>
          <p:cNvPr id="3" name="Content Placeholder 2"/>
          <p:cNvSpPr>
            <a:spLocks noGrp="1"/>
          </p:cNvSpPr>
          <p:nvPr>
            <p:ph idx="1"/>
          </p:nvPr>
        </p:nvSpPr>
        <p:spPr>
          <a:xfrm>
            <a:off x="457200" y="1295400"/>
            <a:ext cx="8229600" cy="4673103"/>
          </a:xfrm>
        </p:spPr>
        <p:txBody>
          <a:bodyPr>
            <a:noAutofit/>
          </a:bodyPr>
          <a:lstStyle/>
          <a:p>
            <a:pPr eaLnBrk="1" hangingPunct="1">
              <a:spcBef>
                <a:spcPts val="325"/>
              </a:spcBef>
              <a:buFont typeface="Wingdings" panose="05000000000000000000" pitchFamily="2" charset="2"/>
              <a:buChar char="§"/>
              <a:defRPr/>
            </a:pPr>
            <a:r>
              <a:rPr lang="en-US" sz="2400" dirty="0" smtClean="0"/>
              <a:t>Coverage</a:t>
            </a:r>
          </a:p>
          <a:p>
            <a:pPr marL="631825" lvl="1" eaLnBrk="1" hangingPunct="1">
              <a:spcBef>
                <a:spcPts val="325"/>
              </a:spcBef>
              <a:defRPr/>
            </a:pPr>
            <a:r>
              <a:rPr lang="en-US" sz="2400" dirty="0" smtClean="0"/>
              <a:t>Are the services or drugs you need covered?</a:t>
            </a:r>
          </a:p>
          <a:p>
            <a:pPr marL="631825" lvl="1" eaLnBrk="1" hangingPunct="1">
              <a:spcBef>
                <a:spcPts val="325"/>
              </a:spcBef>
              <a:defRPr/>
            </a:pPr>
            <a:r>
              <a:rPr lang="en-US" sz="2400" dirty="0" smtClean="0"/>
              <a:t>Do you have or are you eligible for other health and drug coverage?</a:t>
            </a:r>
          </a:p>
          <a:p>
            <a:pPr eaLnBrk="1" hangingPunct="1">
              <a:spcBef>
                <a:spcPts val="325"/>
              </a:spcBef>
              <a:buFont typeface="Wingdings" panose="05000000000000000000" pitchFamily="2" charset="2"/>
              <a:buChar char="§"/>
              <a:defRPr/>
            </a:pPr>
            <a:r>
              <a:rPr lang="en-US" sz="2400" dirty="0" smtClean="0"/>
              <a:t>Costs</a:t>
            </a:r>
          </a:p>
          <a:p>
            <a:pPr marL="631825" lvl="1" eaLnBrk="1" hangingPunct="1">
              <a:spcBef>
                <a:spcPts val="325"/>
              </a:spcBef>
              <a:defRPr/>
            </a:pPr>
            <a:r>
              <a:rPr lang="en-US" sz="2400" dirty="0" smtClean="0"/>
              <a:t>Premiums, coinsurance, copayments, and deductibles</a:t>
            </a:r>
          </a:p>
          <a:p>
            <a:pPr marL="631825" lvl="1" eaLnBrk="1" hangingPunct="1">
              <a:spcBef>
                <a:spcPts val="325"/>
              </a:spcBef>
              <a:defRPr/>
            </a:pPr>
            <a:r>
              <a:rPr lang="en-US" sz="2400" dirty="0" smtClean="0"/>
              <a:t>What’s the out-of-pocket limit for medical care?</a:t>
            </a:r>
          </a:p>
          <a:p>
            <a:pPr>
              <a:spcBef>
                <a:spcPts val="325"/>
              </a:spcBef>
              <a:buFont typeface="Wingdings" panose="05000000000000000000" pitchFamily="2" charset="2"/>
              <a:buChar char="§"/>
              <a:defRPr/>
            </a:pPr>
            <a:r>
              <a:rPr lang="en-US" sz="2400" dirty="0" smtClean="0"/>
              <a:t>Are your doctors/hospitals part of the plan?</a:t>
            </a:r>
          </a:p>
          <a:p>
            <a:pPr eaLnBrk="1" hangingPunct="1">
              <a:spcBef>
                <a:spcPts val="325"/>
              </a:spcBef>
              <a:buFont typeface="Wingdings" panose="05000000000000000000" pitchFamily="2" charset="2"/>
              <a:buChar char="§"/>
              <a:defRPr/>
            </a:pPr>
            <a:r>
              <a:rPr lang="en-US" sz="2400" dirty="0" smtClean="0"/>
              <a:t>Are your prescription drugs covered?</a:t>
            </a:r>
          </a:p>
          <a:p>
            <a:pPr eaLnBrk="1" hangingPunct="1">
              <a:spcBef>
                <a:spcPts val="325"/>
              </a:spcBef>
              <a:buFont typeface="Wingdings" panose="05000000000000000000" pitchFamily="2" charset="2"/>
              <a:buChar char="§"/>
              <a:defRPr/>
            </a:pPr>
            <a:r>
              <a:rPr lang="en-US" sz="2400" dirty="0" smtClean="0"/>
              <a:t>What are the plan’s quality ratings?</a:t>
            </a:r>
          </a:p>
          <a:p>
            <a:pPr eaLnBrk="1" hangingPunct="1">
              <a:spcBef>
                <a:spcPts val="325"/>
              </a:spcBef>
              <a:buFont typeface="Wingdings" panose="05000000000000000000" pitchFamily="2" charset="2"/>
              <a:buChar char="§"/>
              <a:defRPr/>
            </a:pPr>
            <a:r>
              <a:rPr lang="en-US" sz="2400" dirty="0" smtClean="0"/>
              <a:t>Are the offices/pharmacies/hospitals convenient?</a:t>
            </a:r>
          </a:p>
          <a:p>
            <a:pPr eaLnBrk="1" hangingPunct="1">
              <a:spcBef>
                <a:spcPts val="325"/>
              </a:spcBef>
              <a:buFont typeface="Wingdings" panose="05000000000000000000" pitchFamily="2" charset="2"/>
              <a:buChar char="§"/>
              <a:defRPr/>
            </a:pPr>
            <a:r>
              <a:rPr lang="en-US" sz="2400" dirty="0" smtClean="0"/>
              <a:t>Do you travel for long periods during the year? </a:t>
            </a:r>
            <a:endParaRPr lang="en-US" sz="2400" dirty="0"/>
          </a:p>
        </p:txBody>
      </p:sp>
      <p:sp>
        <p:nvSpPr>
          <p:cNvPr id="8"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1"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11</a:t>
            </a:fld>
            <a:endParaRPr lang="en-US" dirty="0">
              <a:solidFill>
                <a:prstClr val="black"/>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r>
              <a:rPr lang="en-US" b="1" dirty="0" smtClean="0">
                <a:ea typeface="ＭＳ Ｐゴシック"/>
              </a:rPr>
              <a:t>Where to Get Plan Information</a:t>
            </a:r>
          </a:p>
        </p:txBody>
      </p:sp>
      <p:sp>
        <p:nvSpPr>
          <p:cNvPr id="3" name="Content Placeholder 2"/>
          <p:cNvSpPr>
            <a:spLocks noGrp="1"/>
          </p:cNvSpPr>
          <p:nvPr>
            <p:ph idx="1"/>
          </p:nvPr>
        </p:nvSpPr>
        <p:spPr/>
        <p:txBody>
          <a:bodyPr/>
          <a:lstStyle/>
          <a:p>
            <a:pPr marL="514350" indent="-514350">
              <a:spcBef>
                <a:spcPts val="600"/>
              </a:spcBef>
              <a:buFont typeface="+mj-lt"/>
              <a:buAutoNum type="arabicPeriod"/>
              <a:defRPr/>
            </a:pPr>
            <a:r>
              <a:rPr lang="en-US" sz="2800" dirty="0" smtClean="0"/>
              <a:t>Medicare Plan Finder on </a:t>
            </a:r>
            <a:r>
              <a:rPr lang="en-US" sz="2800" dirty="0" smtClean="0">
                <a:hlinkClick r:id="rId3"/>
              </a:rPr>
              <a:t>Medicare.gov/find-a-plan/questions/home.aspx</a:t>
            </a:r>
            <a:r>
              <a:rPr lang="en-US" sz="2800" b="1" u="sng" dirty="0" smtClean="0"/>
              <a:t> </a:t>
            </a:r>
          </a:p>
          <a:p>
            <a:pPr marL="514350" indent="-514350">
              <a:spcBef>
                <a:spcPts val="600"/>
              </a:spcBef>
              <a:buFont typeface="+mj-lt"/>
              <a:buAutoNum type="arabicPeriod"/>
              <a:defRPr/>
            </a:pPr>
            <a:r>
              <a:rPr lang="en-US" sz="2800" dirty="0" smtClean="0"/>
              <a:t>The plan’s website</a:t>
            </a:r>
          </a:p>
          <a:p>
            <a:pPr marL="514350" indent="-514350" eaLnBrk="1" hangingPunct="1">
              <a:spcBef>
                <a:spcPts val="600"/>
              </a:spcBef>
              <a:buFont typeface="+mj-lt"/>
              <a:buAutoNum type="arabicPeriod"/>
              <a:defRPr/>
            </a:pPr>
            <a:r>
              <a:rPr lang="en-US" sz="2800" dirty="0" smtClean="0"/>
              <a:t>The “Medicare &amp; You” handbook </a:t>
            </a:r>
          </a:p>
          <a:p>
            <a:pPr marL="514350" indent="-514350">
              <a:spcBef>
                <a:spcPts val="600"/>
              </a:spcBef>
              <a:buFont typeface="+mj-lt"/>
              <a:buAutoNum type="arabicPeriod"/>
              <a:defRPr/>
            </a:pPr>
            <a:r>
              <a:rPr lang="en-US" sz="2800" dirty="0" smtClean="0"/>
              <a:t>1-800-MEDICARE (1-800-633-4227)</a:t>
            </a:r>
          </a:p>
          <a:p>
            <a:pPr marL="519113" lvl="1" indent="0">
              <a:spcBef>
                <a:spcPts val="600"/>
              </a:spcBef>
              <a:buNone/>
              <a:defRPr/>
            </a:pPr>
            <a:r>
              <a:rPr lang="en-US" dirty="0" smtClean="0"/>
              <a:t>TTY </a:t>
            </a:r>
            <a:r>
              <a:rPr lang="en-US" dirty="0"/>
              <a:t>users should call </a:t>
            </a:r>
            <a:r>
              <a:rPr lang="en-US" dirty="0" smtClean="0"/>
              <a:t>1-877-486-2048</a:t>
            </a:r>
            <a:endParaRPr lang="en-US" dirty="0"/>
          </a:p>
          <a:p>
            <a:pPr marL="514350" indent="-514350" eaLnBrk="1" hangingPunct="1">
              <a:spcBef>
                <a:spcPts val="600"/>
              </a:spcBef>
              <a:buFont typeface="+mj-lt"/>
              <a:buAutoNum type="arabicPeriod"/>
              <a:defRPr/>
            </a:pPr>
            <a:r>
              <a:rPr lang="en-US" sz="2800" dirty="0" smtClean="0"/>
              <a:t>State Health Insurance Assistance Program (SHIP)</a:t>
            </a:r>
          </a:p>
        </p:txBody>
      </p:sp>
      <p:sp>
        <p:nvSpPr>
          <p:cNvPr id="8"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1"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12</a:t>
            </a:fld>
            <a:endParaRPr lang="en-US" dirty="0">
              <a:solidFill>
                <a:prstClr val="black"/>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r>
              <a:rPr lang="en-US" b="1" dirty="0" smtClean="0">
                <a:ea typeface="ＭＳ Ｐゴシック"/>
              </a:rPr>
              <a:t>1. Medicare Plan Finder </a:t>
            </a:r>
          </a:p>
        </p:txBody>
      </p:sp>
      <p:sp>
        <p:nvSpPr>
          <p:cNvPr id="3" name="Content Placeholder 2"/>
          <p:cNvSpPr>
            <a:spLocks noGrp="1"/>
          </p:cNvSpPr>
          <p:nvPr>
            <p:ph idx="1"/>
          </p:nvPr>
        </p:nvSpPr>
        <p:spPr>
          <a:xfrm>
            <a:off x="457200" y="1474072"/>
            <a:ext cx="8229600" cy="4525963"/>
          </a:xfrm>
        </p:spPr>
        <p:txBody>
          <a:bodyPr/>
          <a:lstStyle/>
          <a:p>
            <a:pPr eaLnBrk="1" hangingPunct="1">
              <a:spcBef>
                <a:spcPts val="600"/>
              </a:spcBef>
              <a:buFont typeface="Wingdings" pitchFamily="2" charset="2"/>
              <a:buChar char="§"/>
              <a:defRPr/>
            </a:pPr>
            <a:r>
              <a:rPr lang="en-US" sz="2800" spc="-50" dirty="0" smtClean="0"/>
              <a:t>For a more detailed comparison </a:t>
            </a:r>
          </a:p>
          <a:p>
            <a:pPr marL="623888" lvl="1" indent="-269875">
              <a:spcBef>
                <a:spcPts val="600"/>
              </a:spcBef>
              <a:buSzPct val="120000"/>
              <a:defRPr/>
            </a:pPr>
            <a:r>
              <a:rPr lang="en-US" sz="2400" spc="-50" dirty="0" smtClean="0"/>
              <a:t>Visit </a:t>
            </a:r>
            <a:r>
              <a:rPr lang="en-US" sz="2400" b="1" u="sng" dirty="0" smtClean="0">
                <a:hlinkClick r:id="rId3"/>
              </a:rPr>
              <a:t>Medicare.gov/find-a-plan/questions/home.aspx</a:t>
            </a:r>
            <a:r>
              <a:rPr lang="en-US" sz="2400" b="1" dirty="0" smtClean="0"/>
              <a:t>,</a:t>
            </a:r>
            <a:r>
              <a:rPr lang="en-US" sz="2400" dirty="0" smtClean="0"/>
              <a:t> select “Find Health and Drug Plans”</a:t>
            </a:r>
          </a:p>
          <a:p>
            <a:pPr marL="623888" lvl="1" eaLnBrk="1" hangingPunct="1">
              <a:spcBef>
                <a:spcPts val="600"/>
              </a:spcBef>
              <a:buSzPct val="120000"/>
              <a:buFont typeface="Arial" pitchFamily="34" charset="0"/>
              <a:buChar char="•"/>
              <a:defRPr/>
            </a:pPr>
            <a:r>
              <a:rPr lang="en-US" sz="2400" dirty="0" smtClean="0"/>
              <a:t>Check the plan’s star rating </a:t>
            </a:r>
          </a:p>
          <a:p>
            <a:pPr marL="914400" lvl="2" indent="-285750" eaLnBrk="1" hangingPunct="1">
              <a:spcBef>
                <a:spcPts val="600"/>
              </a:spcBef>
              <a:buSzPct val="50000"/>
              <a:buFont typeface="Wingdings" pitchFamily="2" charset="2"/>
              <a:buChar char="q"/>
              <a:defRPr/>
            </a:pPr>
            <a:r>
              <a:rPr lang="en-US" sz="2400" dirty="0" smtClean="0"/>
              <a:t>5-Star and low-performing plan icons</a:t>
            </a:r>
            <a:r>
              <a:rPr lang="en-US" sz="1800" dirty="0" smtClean="0"/>
              <a:t> </a:t>
            </a:r>
          </a:p>
          <a:p>
            <a:pPr marL="623888" lvl="1" eaLnBrk="1" hangingPunct="1">
              <a:spcBef>
                <a:spcPts val="600"/>
              </a:spcBef>
              <a:buSzPct val="120000"/>
              <a:buFont typeface="Arial" pitchFamily="34" charset="0"/>
              <a:buChar char="•"/>
              <a:defRPr/>
            </a:pPr>
            <a:r>
              <a:rPr lang="en-US" sz="2400" dirty="0" smtClean="0"/>
              <a:t>See which drugs are on the plan’s formulary</a:t>
            </a:r>
          </a:p>
          <a:p>
            <a:pPr marL="623888" lvl="1" eaLnBrk="1" hangingPunct="1">
              <a:spcBef>
                <a:spcPts val="600"/>
              </a:spcBef>
              <a:buSzPct val="120000"/>
              <a:buFont typeface="Arial" pitchFamily="34" charset="0"/>
              <a:buChar char="•"/>
              <a:defRPr/>
            </a:pPr>
            <a:r>
              <a:rPr lang="en-US" sz="2400" dirty="0" smtClean="0"/>
              <a:t>Compare the cost ranges for plans in your area</a:t>
            </a:r>
          </a:p>
        </p:txBody>
      </p:sp>
      <p:pic>
        <p:nvPicPr>
          <p:cNvPr id="4" name="Picture 3" descr="5 Star Plan icon" title="5 Star Plan ico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1800" y="2986893"/>
            <a:ext cx="1143000" cy="1143000"/>
          </a:xfrm>
          <a:prstGeom prst="rect">
            <a:avLst/>
          </a:prstGeom>
        </p:spPr>
      </p:pic>
      <p:pic>
        <p:nvPicPr>
          <p:cNvPr id="10" name="Picture 2" descr="Low performing plan icon" title="Low performing plan 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01853" y="3286931"/>
            <a:ext cx="62865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descr="Picture of the Plan Finder Tool page that shows the plan's quality summary rating"/>
          <p:cNvPicPr>
            <a:picLocks noChangeAspect="1" noChangeArrowheads="1"/>
          </p:cNvPicPr>
          <p:nvPr/>
        </p:nvPicPr>
        <p:blipFill>
          <a:blip r:embed="rId6" cstate="print"/>
          <a:srcRect l="20937" t="35286" r="22813" b="5469"/>
          <a:stretch>
            <a:fillRect/>
          </a:stretch>
        </p:blipFill>
        <p:spPr bwMode="auto">
          <a:xfrm>
            <a:off x="3576376" y="4522071"/>
            <a:ext cx="1927608" cy="1624189"/>
          </a:xfrm>
          <a:prstGeom prst="rect">
            <a:avLst/>
          </a:prstGeom>
          <a:noFill/>
          <a:ln w="9525">
            <a:noFill/>
            <a:miter lim="800000"/>
            <a:headEnd/>
            <a:tailEnd/>
          </a:ln>
        </p:spPr>
      </p:pic>
      <p:sp>
        <p:nvSpPr>
          <p:cNvPr id="12"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14"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5"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13</a:t>
            </a:fld>
            <a:endParaRPr lang="en-US" dirty="0">
              <a:solidFill>
                <a:prstClr val="black"/>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normAutofit/>
          </a:bodyPr>
          <a:lstStyle/>
          <a:p>
            <a:r>
              <a:rPr lang="en-US" b="1" dirty="0" smtClean="0">
                <a:ea typeface="ＭＳ Ｐゴシック"/>
              </a:rPr>
              <a:t>   5-Star Special Enrollment Period</a:t>
            </a:r>
          </a:p>
        </p:txBody>
      </p:sp>
      <p:pic>
        <p:nvPicPr>
          <p:cNvPr id="4" name="Picture 3" descr="5 Star Plan icon" title="5 Star Plan ico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199030"/>
            <a:ext cx="762000" cy="762000"/>
          </a:xfrm>
          <a:prstGeom prst="rect">
            <a:avLst/>
          </a:prstGeom>
        </p:spPr>
      </p:pic>
      <p:sp>
        <p:nvSpPr>
          <p:cNvPr id="3" name="Content Placeholder 2"/>
          <p:cNvSpPr>
            <a:spLocks noGrp="1"/>
          </p:cNvSpPr>
          <p:nvPr>
            <p:ph idx="1"/>
          </p:nvPr>
        </p:nvSpPr>
        <p:spPr>
          <a:xfrm>
            <a:off x="457200" y="1474072"/>
            <a:ext cx="8382000" cy="4525963"/>
          </a:xfrm>
        </p:spPr>
        <p:txBody>
          <a:bodyPr>
            <a:normAutofit fontScale="70000" lnSpcReduction="20000"/>
          </a:bodyPr>
          <a:lstStyle/>
          <a:p>
            <a:pPr>
              <a:lnSpc>
                <a:spcPct val="120000"/>
              </a:lnSpc>
              <a:defRPr/>
            </a:pPr>
            <a:r>
              <a:rPr lang="en-US" dirty="0"/>
              <a:t>5-Star </a:t>
            </a:r>
            <a:r>
              <a:rPr lang="en-US" dirty="0" smtClean="0"/>
              <a:t>overall </a:t>
            </a:r>
            <a:r>
              <a:rPr lang="en-US" dirty="0"/>
              <a:t>rating</a:t>
            </a:r>
          </a:p>
          <a:p>
            <a:pPr>
              <a:lnSpc>
                <a:spcPct val="120000"/>
              </a:lnSpc>
              <a:buFont typeface="Wingdings" panose="05000000000000000000" pitchFamily="2" charset="2"/>
              <a:buChar char="§"/>
              <a:defRPr/>
            </a:pPr>
            <a:r>
              <a:rPr lang="en-US" dirty="0"/>
              <a:t>Enroll </a:t>
            </a:r>
            <a:r>
              <a:rPr lang="en-US" dirty="0" smtClean="0"/>
              <a:t>one </a:t>
            </a:r>
            <a:r>
              <a:rPr lang="en-US" dirty="0"/>
              <a:t>time each calendar year, any time during the year in a</a:t>
            </a:r>
          </a:p>
          <a:p>
            <a:pPr marL="623888" lvl="1" indent="-277813">
              <a:lnSpc>
                <a:spcPct val="120000"/>
              </a:lnSpc>
              <a:defRPr/>
            </a:pPr>
            <a:r>
              <a:rPr lang="en-US" dirty="0"/>
              <a:t>5-Star Medicare Advantage (MA) Plan</a:t>
            </a:r>
          </a:p>
          <a:p>
            <a:pPr marL="623888" lvl="1" indent="-277813">
              <a:lnSpc>
                <a:spcPct val="120000"/>
              </a:lnSpc>
              <a:defRPr/>
            </a:pPr>
            <a:r>
              <a:rPr lang="en-US" dirty="0"/>
              <a:t>5-Star Medicare Advantage with Prescription Drug </a:t>
            </a:r>
            <a:r>
              <a:rPr lang="en-US" dirty="0" smtClean="0"/>
              <a:t>(</a:t>
            </a:r>
            <a:r>
              <a:rPr lang="en-US" dirty="0"/>
              <a:t>MAPD) Plan</a:t>
            </a:r>
          </a:p>
          <a:p>
            <a:pPr marL="623888" lvl="1" indent="-277813">
              <a:lnSpc>
                <a:spcPct val="120000"/>
              </a:lnSpc>
              <a:defRPr/>
            </a:pPr>
            <a:r>
              <a:rPr lang="en-US" dirty="0"/>
              <a:t>5-Star Prescription Drug </a:t>
            </a:r>
            <a:r>
              <a:rPr lang="en-US" dirty="0" smtClean="0"/>
              <a:t>(</a:t>
            </a:r>
            <a:r>
              <a:rPr lang="en-US" dirty="0"/>
              <a:t>PDP) Plan</a:t>
            </a:r>
          </a:p>
          <a:p>
            <a:pPr marL="342900" lvl="1" indent="-342900">
              <a:lnSpc>
                <a:spcPct val="120000"/>
              </a:lnSpc>
              <a:buFont typeface="Wingdings" panose="05000000000000000000" pitchFamily="2" charset="2"/>
              <a:buChar char="§"/>
              <a:defRPr/>
            </a:pPr>
            <a:r>
              <a:rPr lang="en-US" sz="3200" dirty="0"/>
              <a:t>Even if already in a 5-Star Plan</a:t>
            </a:r>
          </a:p>
          <a:p>
            <a:pPr>
              <a:lnSpc>
                <a:spcPct val="120000"/>
              </a:lnSpc>
              <a:buFont typeface="Wingdings" panose="05000000000000000000" pitchFamily="2" charset="2"/>
              <a:buChar char="§"/>
              <a:defRPr/>
            </a:pPr>
            <a:r>
              <a:rPr lang="en-US" dirty="0"/>
              <a:t>New plan </a:t>
            </a:r>
            <a:r>
              <a:rPr lang="en-US" dirty="0" smtClean="0"/>
              <a:t>coverage starts </a:t>
            </a:r>
            <a:r>
              <a:rPr lang="en-US" dirty="0"/>
              <a:t>first of month after the plan receives the enrollment request</a:t>
            </a:r>
          </a:p>
          <a:p>
            <a:pPr>
              <a:lnSpc>
                <a:spcPct val="120000"/>
              </a:lnSpc>
              <a:buFont typeface="Wingdings" panose="05000000000000000000" pitchFamily="2" charset="2"/>
              <a:buChar char="§"/>
              <a:defRPr/>
            </a:pPr>
            <a:r>
              <a:rPr lang="en-US" dirty="0"/>
              <a:t>Star ratings on Plan Finder </a:t>
            </a:r>
            <a:r>
              <a:rPr lang="en-US" dirty="0" smtClean="0"/>
              <a:t>estimated to be available </a:t>
            </a:r>
            <a:r>
              <a:rPr lang="en-US" dirty="0"/>
              <a:t>October </a:t>
            </a:r>
            <a:r>
              <a:rPr lang="en-US" dirty="0" smtClean="0"/>
              <a:t>10 </a:t>
            </a:r>
            <a:r>
              <a:rPr lang="en-US" dirty="0"/>
              <a:t>for the following year</a:t>
            </a:r>
          </a:p>
          <a:p>
            <a:pPr marL="623888" lvl="1" indent="-277813">
              <a:lnSpc>
                <a:spcPct val="120000"/>
              </a:lnSpc>
              <a:defRPr/>
            </a:pPr>
            <a:r>
              <a:rPr lang="en-US" dirty="0"/>
              <a:t>Updated yearly</a:t>
            </a:r>
          </a:p>
          <a:p>
            <a:pPr marL="0" indent="0">
              <a:buFont typeface="Wingdings" pitchFamily="2" charset="2"/>
              <a:buNone/>
              <a:defRPr/>
            </a:pPr>
            <a:endParaRPr lang="en-US" dirty="0"/>
          </a:p>
        </p:txBody>
      </p:sp>
      <p:sp>
        <p:nvSpPr>
          <p:cNvPr id="9"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10"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2"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14</a:t>
            </a:fld>
            <a:endParaRPr lang="en-US" dirty="0">
              <a:solidFill>
                <a:prstClr val="black"/>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2. Contact the Plan</a:t>
            </a:r>
            <a:endParaRPr lang="en-US" b="1" dirty="0"/>
          </a:p>
        </p:txBody>
      </p:sp>
      <p:sp>
        <p:nvSpPr>
          <p:cNvPr id="3" name="Content Placeholder 2"/>
          <p:cNvSpPr>
            <a:spLocks noGrp="1"/>
          </p:cNvSpPr>
          <p:nvPr>
            <p:ph idx="1"/>
          </p:nvPr>
        </p:nvSpPr>
        <p:spPr>
          <a:xfrm>
            <a:off x="457200" y="1474072"/>
            <a:ext cx="8229600" cy="4525963"/>
          </a:xfrm>
        </p:spPr>
        <p:txBody>
          <a:bodyPr>
            <a:normAutofit fontScale="77500" lnSpcReduction="20000"/>
          </a:bodyPr>
          <a:lstStyle/>
          <a:p>
            <a:pPr>
              <a:lnSpc>
                <a:spcPct val="120000"/>
              </a:lnSpc>
              <a:spcBef>
                <a:spcPts val="600"/>
              </a:spcBef>
              <a:buFont typeface="Wingdings" pitchFamily="2" charset="2"/>
              <a:buChar char="§"/>
            </a:pPr>
            <a:r>
              <a:rPr lang="en-US" sz="3200" dirty="0" smtClean="0"/>
              <a:t>Plan websites have the most comprehensive information</a:t>
            </a:r>
          </a:p>
          <a:p>
            <a:pPr marL="623888" lvl="1" indent="-277813">
              <a:lnSpc>
                <a:spcPct val="120000"/>
              </a:lnSpc>
              <a:spcBef>
                <a:spcPts val="600"/>
              </a:spcBef>
              <a:buFont typeface="Arial" pitchFamily="34" charset="0"/>
              <a:buChar char="•"/>
            </a:pPr>
            <a:r>
              <a:rPr lang="en-US" sz="2800" dirty="0" smtClean="0"/>
              <a:t>Unlike Medicare Plan Finder, you can’t compare other plans</a:t>
            </a:r>
          </a:p>
          <a:p>
            <a:pPr>
              <a:lnSpc>
                <a:spcPct val="120000"/>
              </a:lnSpc>
              <a:spcBef>
                <a:spcPts val="600"/>
              </a:spcBef>
              <a:buFont typeface="Wingdings" pitchFamily="2" charset="2"/>
              <a:buChar char="§"/>
            </a:pPr>
            <a:r>
              <a:rPr lang="en-US" sz="3200" dirty="0" smtClean="0"/>
              <a:t>Call the plan or check their website</a:t>
            </a:r>
          </a:p>
          <a:p>
            <a:pPr marL="623888" lvl="1" indent="-282575">
              <a:lnSpc>
                <a:spcPct val="120000"/>
              </a:lnSpc>
              <a:spcBef>
                <a:spcPts val="600"/>
              </a:spcBef>
              <a:buFont typeface="Arial" pitchFamily="34" charset="0"/>
              <a:buChar char="•"/>
            </a:pPr>
            <a:r>
              <a:rPr lang="en-US" sz="2800" dirty="0" smtClean="0"/>
              <a:t>On Medicare Plan Finder</a:t>
            </a:r>
          </a:p>
          <a:p>
            <a:pPr marL="623888" lvl="1" indent="-282575">
              <a:lnSpc>
                <a:spcPct val="120000"/>
              </a:lnSpc>
              <a:spcBef>
                <a:spcPts val="600"/>
              </a:spcBef>
              <a:buFont typeface="Arial" pitchFamily="34" charset="0"/>
              <a:buChar char="•"/>
            </a:pPr>
            <a:r>
              <a:rPr lang="en-US" sz="2800" dirty="0" smtClean="0"/>
              <a:t>Contact information in the “Medicare &amp; You</a:t>
            </a:r>
            <a:r>
              <a:rPr lang="en-US" sz="2800" i="1" dirty="0" smtClean="0"/>
              <a:t>”</a:t>
            </a:r>
            <a:r>
              <a:rPr lang="en-US" sz="2800" dirty="0" smtClean="0"/>
              <a:t> handbook</a:t>
            </a:r>
          </a:p>
          <a:p>
            <a:pPr marL="914400" lvl="2" indent="-282575">
              <a:lnSpc>
                <a:spcPct val="120000"/>
              </a:lnSpc>
              <a:spcBef>
                <a:spcPts val="600"/>
              </a:spcBef>
              <a:buSzPct val="65000"/>
              <a:buFont typeface="Wingdings" pitchFamily="2" charset="2"/>
              <a:buChar char="q"/>
            </a:pPr>
            <a:r>
              <a:rPr lang="en-US" sz="2400" dirty="0" smtClean="0"/>
              <a:t>Phone number</a:t>
            </a:r>
          </a:p>
          <a:p>
            <a:pPr marL="914400" lvl="2" indent="-282575">
              <a:lnSpc>
                <a:spcPct val="120000"/>
              </a:lnSpc>
              <a:spcBef>
                <a:spcPts val="600"/>
              </a:spcBef>
              <a:buSzPct val="65000"/>
              <a:buFont typeface="Wingdings" pitchFamily="2" charset="2"/>
              <a:buChar char="q"/>
            </a:pPr>
            <a:r>
              <a:rPr lang="en-US" sz="2400" dirty="0" smtClean="0"/>
              <a:t>Web address</a:t>
            </a:r>
          </a:p>
          <a:p>
            <a:pPr marL="354013" indent="-354013">
              <a:lnSpc>
                <a:spcPct val="120000"/>
              </a:lnSpc>
              <a:spcBef>
                <a:spcPts val="600"/>
              </a:spcBef>
              <a:buSzPct val="100000"/>
              <a:buFont typeface="Wingdings" panose="05000000000000000000" pitchFamily="2" charset="2"/>
              <a:buChar char="§"/>
            </a:pPr>
            <a:r>
              <a:rPr lang="en-US" sz="3200" dirty="0" smtClean="0"/>
              <a:t>Plans send a Plan Annual Notice of Change each fall showing changes in coverage, costs, or service area</a:t>
            </a:r>
          </a:p>
          <a:p>
            <a:pPr marL="623888" lvl="1" indent="-269875">
              <a:lnSpc>
                <a:spcPct val="120000"/>
              </a:lnSpc>
              <a:spcBef>
                <a:spcPts val="600"/>
              </a:spcBef>
              <a:buSzPct val="100000"/>
            </a:pPr>
            <a:r>
              <a:rPr lang="en-US" sz="2800" dirty="0" smtClean="0"/>
              <a:t>Changes are effective January 1</a:t>
            </a:r>
          </a:p>
        </p:txBody>
      </p:sp>
      <p:sp>
        <p:nvSpPr>
          <p:cNvPr id="8"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0"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15</a:t>
            </a:fld>
            <a:endParaRPr lang="en-US" dirty="0">
              <a:solidFill>
                <a:prstClr val="black"/>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b="1" dirty="0" smtClean="0">
                <a:ea typeface="ＭＳ Ｐゴシック"/>
              </a:rPr>
              <a:t>3. The “Medicare &amp; You” Handbook</a:t>
            </a:r>
          </a:p>
        </p:txBody>
      </p:sp>
      <p:sp>
        <p:nvSpPr>
          <p:cNvPr id="3" name="Content Placeholder 2"/>
          <p:cNvSpPr>
            <a:spLocks noGrp="1"/>
          </p:cNvSpPr>
          <p:nvPr>
            <p:ph idx="1"/>
          </p:nvPr>
        </p:nvSpPr>
        <p:spPr>
          <a:xfrm>
            <a:off x="457200" y="1474072"/>
            <a:ext cx="8229600" cy="4525963"/>
          </a:xfrm>
        </p:spPr>
        <p:txBody>
          <a:bodyPr>
            <a:normAutofit/>
          </a:bodyPr>
          <a:lstStyle/>
          <a:p>
            <a:pPr eaLnBrk="1" hangingPunct="1">
              <a:spcBef>
                <a:spcPts val="600"/>
              </a:spcBef>
              <a:buFont typeface="Wingdings" pitchFamily="2" charset="2"/>
              <a:buChar char="§"/>
              <a:defRPr/>
            </a:pPr>
            <a:r>
              <a:rPr lang="en-US" sz="2800" dirty="0" smtClean="0"/>
              <a:t>Has basic plan information</a:t>
            </a:r>
          </a:p>
          <a:p>
            <a:pPr marL="623888" lvl="1" eaLnBrk="1" hangingPunct="1">
              <a:spcBef>
                <a:spcPts val="600"/>
              </a:spcBef>
              <a:buFont typeface="Arial" pitchFamily="34" charset="0"/>
              <a:buChar char="•"/>
              <a:defRPr/>
            </a:pPr>
            <a:r>
              <a:rPr lang="en-US" sz="2400" dirty="0" smtClean="0"/>
              <a:t>Mailed each fall to beneficiary households</a:t>
            </a:r>
          </a:p>
          <a:p>
            <a:pPr marL="623888" lvl="1" eaLnBrk="1" hangingPunct="1">
              <a:spcBef>
                <a:spcPts val="600"/>
              </a:spcBef>
              <a:buFont typeface="Arial" pitchFamily="34" charset="0"/>
              <a:buChar char="•"/>
              <a:defRPr/>
            </a:pPr>
            <a:r>
              <a:rPr lang="en-US" sz="2400" dirty="0" smtClean="0"/>
              <a:t>Good for quick comparison</a:t>
            </a:r>
          </a:p>
          <a:p>
            <a:pPr marL="623888" lvl="1">
              <a:spcBef>
                <a:spcPts val="600"/>
              </a:spcBef>
              <a:buFont typeface="Arial" pitchFamily="34" charset="0"/>
              <a:buChar char="•"/>
              <a:defRPr/>
            </a:pPr>
            <a:r>
              <a:rPr lang="en-US" sz="2400" dirty="0" smtClean="0"/>
              <a:t>Plan information not comprehensive </a:t>
            </a:r>
          </a:p>
          <a:p>
            <a:pPr marL="914400" lvl="2" indent="-282575">
              <a:spcBef>
                <a:spcPts val="600"/>
              </a:spcBef>
              <a:buSzPct val="65000"/>
              <a:buFont typeface="Wingdings" pitchFamily="2" charset="2"/>
              <a:buChar char="q"/>
              <a:defRPr/>
            </a:pPr>
            <a:r>
              <a:rPr lang="en-US" sz="2000" dirty="0" smtClean="0"/>
              <a:t>Only 1 quality rating</a:t>
            </a:r>
          </a:p>
          <a:p>
            <a:pPr>
              <a:spcBef>
                <a:spcPts val="600"/>
              </a:spcBef>
              <a:buFont typeface="Wingdings" pitchFamily="2" charset="2"/>
              <a:buChar char="§"/>
              <a:defRPr/>
            </a:pPr>
            <a:r>
              <a:rPr lang="en-US" sz="2800" dirty="0" smtClean="0"/>
              <a:t>Mailing starts September 16 </a:t>
            </a:r>
          </a:p>
          <a:p>
            <a:pPr>
              <a:spcBef>
                <a:spcPts val="600"/>
              </a:spcBef>
              <a:buFont typeface="Wingdings" pitchFamily="2" charset="2"/>
              <a:buChar char="§"/>
              <a:defRPr/>
            </a:pPr>
            <a:r>
              <a:rPr lang="en-US" sz="2800" dirty="0" smtClean="0"/>
              <a:t>CMS Product No. 10050</a:t>
            </a:r>
          </a:p>
        </p:txBody>
      </p:sp>
      <p:sp>
        <p:nvSpPr>
          <p:cNvPr id="8" name="TextBox 7"/>
          <p:cNvSpPr txBox="1"/>
          <p:nvPr/>
        </p:nvSpPr>
        <p:spPr>
          <a:xfrm>
            <a:off x="304800" y="4979272"/>
            <a:ext cx="8639380" cy="1107996"/>
          </a:xfrm>
          <a:prstGeom prst="rect">
            <a:avLst/>
          </a:prstGeom>
          <a:solidFill>
            <a:schemeClr val="bg1"/>
          </a:solidFill>
        </p:spPr>
        <p:txBody>
          <a:bodyPr wrap="square" rtlCol="0">
            <a:spAutoFit/>
          </a:bodyPr>
          <a:lstStyle/>
          <a:p>
            <a:r>
              <a:rPr lang="en-US" sz="2200" b="1" dirty="0" smtClean="0">
                <a:latin typeface="+mn-lt"/>
              </a:rPr>
              <a:t>NOTE: </a:t>
            </a:r>
            <a:r>
              <a:rPr lang="en-US" sz="2200" dirty="0" smtClean="0">
                <a:latin typeface="+mn-lt"/>
              </a:rPr>
              <a:t>The quality rating in the handbook is the “Members</a:t>
            </a:r>
            <a:r>
              <a:rPr lang="en-US" sz="2200" dirty="0">
                <a:latin typeface="+mn-lt"/>
              </a:rPr>
              <a:t>’ Rating of </a:t>
            </a:r>
            <a:r>
              <a:rPr lang="en-US" sz="2200" dirty="0" smtClean="0">
                <a:latin typeface="+mn-lt"/>
              </a:rPr>
              <a:t>Plan</a:t>
            </a:r>
            <a:r>
              <a:rPr lang="en-US" sz="2200" b="1" dirty="0" smtClean="0">
                <a:latin typeface="+mn-lt"/>
              </a:rPr>
              <a:t>” </a:t>
            </a:r>
            <a:r>
              <a:rPr lang="en-US" sz="2200" dirty="0" smtClean="0">
                <a:latin typeface="+mn-lt"/>
              </a:rPr>
              <a:t>(how </a:t>
            </a:r>
            <a:r>
              <a:rPr lang="en-US" sz="2200" dirty="0">
                <a:latin typeface="+mn-lt"/>
              </a:rPr>
              <a:t>plan members rated the plan from the </a:t>
            </a:r>
            <a:r>
              <a:rPr lang="en-US" sz="2200" dirty="0" smtClean="0">
                <a:latin typeface="+mn-lt"/>
              </a:rPr>
              <a:t>2016 </a:t>
            </a:r>
            <a:r>
              <a:rPr lang="en-US" sz="2200" dirty="0">
                <a:latin typeface="+mn-lt"/>
              </a:rPr>
              <a:t>Consumer Assessment of Healthcare Providers and Systems </a:t>
            </a:r>
            <a:r>
              <a:rPr lang="en-US" sz="2200" dirty="0" smtClean="0">
                <a:latin typeface="+mn-lt"/>
              </a:rPr>
              <a:t>[CAHPS] survey). </a:t>
            </a:r>
            <a:endParaRPr lang="en-US" sz="2200" dirty="0">
              <a:latin typeface="+mn-lt"/>
            </a:endParaRPr>
          </a:p>
        </p:txBody>
      </p:sp>
      <p:sp>
        <p:nvSpPr>
          <p:cNvPr id="11"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12"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4"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16</a:t>
            </a:fld>
            <a:endParaRPr lang="en-US" dirty="0">
              <a:solidFill>
                <a:prstClr val="black"/>
              </a:solidFill>
            </a:endParaRPr>
          </a:p>
        </p:txBody>
      </p:sp>
      <p:pic>
        <p:nvPicPr>
          <p:cNvPr id="4" name="Picture 3"/>
          <p:cNvPicPr>
            <a:picLocks noChangeAspect="1"/>
          </p:cNvPicPr>
          <p:nvPr/>
        </p:nvPicPr>
        <p:blipFill rotWithShape="1">
          <a:blip r:embed="rId3"/>
          <a:srcRect l="35358" t="14835" r="33163" b="9341"/>
          <a:stretch/>
        </p:blipFill>
        <p:spPr>
          <a:xfrm>
            <a:off x="6553200" y="1592839"/>
            <a:ext cx="2539384" cy="3259829"/>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0" y="35197"/>
            <a:ext cx="9144000" cy="1069430"/>
          </a:xfrm>
        </p:spPr>
        <p:txBody>
          <a:bodyPr/>
          <a:lstStyle/>
          <a:p>
            <a:pPr eaLnBrk="1" hangingPunct="1"/>
            <a:r>
              <a:rPr lang="en-US" b="1" dirty="0" smtClean="0">
                <a:ea typeface="ＭＳ Ｐゴシック"/>
              </a:rPr>
              <a:t>4. 1-800-MEDICARE</a:t>
            </a:r>
          </a:p>
        </p:txBody>
      </p:sp>
      <p:sp>
        <p:nvSpPr>
          <p:cNvPr id="3" name="Content Placeholder 2"/>
          <p:cNvSpPr>
            <a:spLocks noGrp="1"/>
          </p:cNvSpPr>
          <p:nvPr>
            <p:ph idx="1"/>
          </p:nvPr>
        </p:nvSpPr>
        <p:spPr>
          <a:xfrm>
            <a:off x="457200" y="1474072"/>
            <a:ext cx="8229600" cy="4525963"/>
          </a:xfrm>
        </p:spPr>
        <p:txBody>
          <a:bodyPr>
            <a:normAutofit fontScale="92500" lnSpcReduction="10000"/>
          </a:bodyPr>
          <a:lstStyle/>
          <a:p>
            <a:pPr eaLnBrk="1" hangingPunct="1">
              <a:spcBef>
                <a:spcPts val="600"/>
              </a:spcBef>
              <a:buFont typeface="Wingdings" pitchFamily="2" charset="2"/>
              <a:buChar char="§"/>
              <a:defRPr/>
            </a:pPr>
            <a:r>
              <a:rPr lang="en-US" dirty="0"/>
              <a:t>1-800-MEDICARE (1-800-633-4227)</a:t>
            </a:r>
          </a:p>
          <a:p>
            <a:pPr marL="623888" lvl="1" eaLnBrk="1" hangingPunct="1">
              <a:spcBef>
                <a:spcPts val="600"/>
              </a:spcBef>
              <a:buFont typeface="Arial" pitchFamily="34" charset="0"/>
              <a:buChar char="•"/>
              <a:defRPr/>
            </a:pPr>
            <a:r>
              <a:rPr lang="en-US" dirty="0"/>
              <a:t>Say “Medicare Number” if available</a:t>
            </a:r>
          </a:p>
          <a:p>
            <a:pPr marL="623888" lvl="1" eaLnBrk="1" hangingPunct="1">
              <a:spcBef>
                <a:spcPts val="600"/>
              </a:spcBef>
              <a:buFont typeface="Arial" pitchFamily="34" charset="0"/>
              <a:buChar char="•"/>
              <a:defRPr/>
            </a:pPr>
            <a:r>
              <a:rPr lang="en-US" dirty="0"/>
              <a:t>You can say “Agent” at any time to talk </a:t>
            </a:r>
            <a:br>
              <a:rPr lang="en-US" dirty="0"/>
            </a:br>
            <a:r>
              <a:rPr lang="en-US" dirty="0"/>
              <a:t>to a customer service representative</a:t>
            </a:r>
          </a:p>
          <a:p>
            <a:pPr>
              <a:spcBef>
                <a:spcPts val="600"/>
              </a:spcBef>
              <a:buFont typeface="Wingdings" pitchFamily="2" charset="2"/>
              <a:buChar char="§"/>
              <a:defRPr/>
            </a:pPr>
            <a:r>
              <a:rPr lang="en-US" dirty="0"/>
              <a:t>Available 24 hours a day, 7 days a week</a:t>
            </a:r>
          </a:p>
          <a:p>
            <a:pPr marL="623888" lvl="1">
              <a:spcBef>
                <a:spcPts val="600"/>
              </a:spcBef>
              <a:defRPr/>
            </a:pPr>
            <a:r>
              <a:rPr lang="en-US" dirty="0"/>
              <a:t>Closed </a:t>
            </a:r>
            <a:r>
              <a:rPr lang="en-US" dirty="0" smtClean="0"/>
              <a:t>on </a:t>
            </a:r>
            <a:r>
              <a:rPr lang="en-US" dirty="0"/>
              <a:t>Thanksgiving Day and Christmas Day</a:t>
            </a:r>
          </a:p>
          <a:p>
            <a:pPr>
              <a:spcBef>
                <a:spcPts val="600"/>
              </a:spcBef>
              <a:buFont typeface="Wingdings" pitchFamily="2" charset="2"/>
              <a:buChar char="§"/>
              <a:defRPr/>
            </a:pPr>
            <a:r>
              <a:rPr lang="en-US" dirty="0"/>
              <a:t>Support is offered in around 200 </a:t>
            </a:r>
            <a:r>
              <a:rPr lang="en-US" dirty="0" smtClean="0"/>
              <a:t>languages</a:t>
            </a:r>
            <a:endParaRPr lang="en-US" dirty="0"/>
          </a:p>
          <a:p>
            <a:pPr marL="623888" lvl="1">
              <a:spcBef>
                <a:spcPts val="600"/>
              </a:spcBef>
              <a:buFont typeface="Arial" pitchFamily="34" charset="0"/>
              <a:buChar char="•"/>
              <a:defRPr/>
            </a:pPr>
            <a:r>
              <a:rPr lang="en-US" dirty="0"/>
              <a:t>Tell customer service representative preferred language</a:t>
            </a:r>
          </a:p>
          <a:p>
            <a:pPr>
              <a:spcBef>
                <a:spcPts val="600"/>
              </a:spcBef>
              <a:buFont typeface="Wingdings" pitchFamily="2" charset="2"/>
              <a:buChar char="§"/>
              <a:defRPr/>
            </a:pPr>
            <a:r>
              <a:rPr lang="en-US" dirty="0"/>
              <a:t>TTY users should call 1-877-486-2048</a:t>
            </a:r>
          </a:p>
        </p:txBody>
      </p:sp>
      <p:pic>
        <p:nvPicPr>
          <p:cNvPr id="3074" name="Picture 2" descr="Picture of operator that handles 1-800-MEDICARE calls" title="Photo"/>
          <p:cNvPicPr>
            <a:picLocks noChangeAspect="1" noChangeArrowheads="1"/>
          </p:cNvPicPr>
          <p:nvPr/>
        </p:nvPicPr>
        <p:blipFill>
          <a:blip r:embed="rId3" cstate="print"/>
          <a:srcRect/>
          <a:stretch>
            <a:fillRect/>
          </a:stretch>
        </p:blipFill>
        <p:spPr bwMode="auto">
          <a:xfrm>
            <a:off x="6858000" y="1538288"/>
            <a:ext cx="1828800" cy="1219200"/>
          </a:xfrm>
          <a:prstGeom prst="rect">
            <a:avLst/>
          </a:prstGeom>
          <a:noFill/>
        </p:spPr>
      </p:pic>
      <p:sp>
        <p:nvSpPr>
          <p:cNvPr id="9"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10"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1"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17</a:t>
            </a:fld>
            <a:endParaRPr lang="en-US" dirty="0">
              <a:solidFill>
                <a:prstClr val="black"/>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0" y="35197"/>
            <a:ext cx="9144000" cy="1069430"/>
          </a:xfrm>
        </p:spPr>
        <p:txBody>
          <a:bodyPr>
            <a:noAutofit/>
          </a:bodyPr>
          <a:lstStyle/>
          <a:p>
            <a:pPr eaLnBrk="1" hangingPunct="1">
              <a:defRPr/>
            </a:pPr>
            <a:r>
              <a:rPr lang="en-US" b="1" dirty="0" smtClean="0">
                <a:ea typeface="ＭＳ Ｐゴシック"/>
              </a:rPr>
              <a:t>5. State Health Insurance</a:t>
            </a:r>
            <a:br>
              <a:rPr lang="en-US" b="1" dirty="0" smtClean="0">
                <a:ea typeface="ＭＳ Ｐゴシック"/>
              </a:rPr>
            </a:br>
            <a:r>
              <a:rPr lang="en-US" b="1" dirty="0" smtClean="0">
                <a:ea typeface="ＭＳ Ｐゴシック"/>
              </a:rPr>
              <a:t> Assistance Programs (SHIPs)</a:t>
            </a:r>
          </a:p>
        </p:txBody>
      </p:sp>
      <p:sp>
        <p:nvSpPr>
          <p:cNvPr id="3" name="Content Placeholder 2"/>
          <p:cNvSpPr>
            <a:spLocks noGrp="1"/>
          </p:cNvSpPr>
          <p:nvPr>
            <p:ph idx="1"/>
          </p:nvPr>
        </p:nvSpPr>
        <p:spPr>
          <a:xfrm>
            <a:off x="457200" y="1474072"/>
            <a:ext cx="8229600" cy="4525963"/>
          </a:xfrm>
        </p:spPr>
        <p:txBody>
          <a:bodyPr>
            <a:normAutofit lnSpcReduction="10000"/>
          </a:bodyPr>
          <a:lstStyle/>
          <a:p>
            <a:pPr eaLnBrk="1" hangingPunct="1">
              <a:spcBef>
                <a:spcPts val="600"/>
              </a:spcBef>
              <a:buFont typeface="Wingdings" pitchFamily="2" charset="2"/>
              <a:buChar char="§"/>
              <a:defRPr/>
            </a:pPr>
            <a:r>
              <a:rPr lang="en-US" dirty="0"/>
              <a:t>Free health insurance counseling program for people with Medicare and their families </a:t>
            </a:r>
          </a:p>
          <a:p>
            <a:pPr marL="623888" lvl="1" eaLnBrk="1" hangingPunct="1">
              <a:spcBef>
                <a:spcPts val="600"/>
              </a:spcBef>
              <a:buFont typeface="Arial" pitchFamily="34" charset="0"/>
              <a:buChar char="•"/>
              <a:defRPr/>
            </a:pPr>
            <a:r>
              <a:rPr lang="en-US" dirty="0"/>
              <a:t>Funded through </a:t>
            </a:r>
            <a:r>
              <a:rPr lang="en-US" dirty="0" smtClean="0"/>
              <a:t>federal </a:t>
            </a:r>
            <a:r>
              <a:rPr lang="en-US" dirty="0"/>
              <a:t>grants to states</a:t>
            </a:r>
          </a:p>
          <a:p>
            <a:pPr eaLnBrk="1" hangingPunct="1">
              <a:spcBef>
                <a:spcPts val="600"/>
              </a:spcBef>
              <a:buFont typeface="Wingdings" pitchFamily="2" charset="2"/>
              <a:buChar char="§"/>
              <a:defRPr/>
            </a:pPr>
            <a:r>
              <a:rPr lang="en-US" dirty="0"/>
              <a:t>Find your local SHIP contact</a:t>
            </a:r>
          </a:p>
          <a:p>
            <a:pPr marL="623888" lvl="1">
              <a:spcBef>
                <a:spcPts val="600"/>
              </a:spcBef>
              <a:buFont typeface="Arial" pitchFamily="34" charset="0"/>
              <a:buChar char="•"/>
              <a:defRPr/>
            </a:pPr>
            <a:r>
              <a:rPr lang="en-US" dirty="0"/>
              <a:t>Look at the back of your </a:t>
            </a:r>
            <a:r>
              <a:rPr lang="en-US" dirty="0" smtClean="0"/>
              <a:t>“Medicare </a:t>
            </a:r>
            <a:r>
              <a:rPr lang="en-US" dirty="0"/>
              <a:t>&amp; </a:t>
            </a:r>
            <a:r>
              <a:rPr lang="en-US" dirty="0" smtClean="0"/>
              <a:t>You” </a:t>
            </a:r>
            <a:r>
              <a:rPr lang="en-US" dirty="0"/>
              <a:t>handbook</a:t>
            </a:r>
          </a:p>
          <a:p>
            <a:pPr marL="623888" lvl="1">
              <a:spcBef>
                <a:spcPts val="600"/>
              </a:spcBef>
              <a:defRPr/>
            </a:pPr>
            <a:r>
              <a:rPr lang="en-US" dirty="0" smtClean="0"/>
              <a:t>Visit </a:t>
            </a:r>
            <a:r>
              <a:rPr lang="en-US" u="sng" dirty="0" smtClean="0">
                <a:hlinkClick r:id="rId3"/>
              </a:rPr>
              <a:t>shiptacenter.org</a:t>
            </a:r>
            <a:endParaRPr lang="en-US" dirty="0"/>
          </a:p>
          <a:p>
            <a:pPr marL="623888" lvl="1" eaLnBrk="1" hangingPunct="1">
              <a:spcBef>
                <a:spcPts val="600"/>
              </a:spcBef>
              <a:buFont typeface="Arial" pitchFamily="34" charset="0"/>
              <a:buChar char="•"/>
              <a:defRPr/>
            </a:pPr>
            <a:r>
              <a:rPr lang="en-US" dirty="0"/>
              <a:t>Call 1-800-MEDICARE (1-800-633-4227)</a:t>
            </a:r>
          </a:p>
          <a:p>
            <a:pPr marL="623888" lvl="1">
              <a:spcBef>
                <a:spcPts val="600"/>
              </a:spcBef>
              <a:defRPr/>
            </a:pPr>
            <a:r>
              <a:rPr lang="en-US" dirty="0"/>
              <a:t>TTY users should call </a:t>
            </a:r>
            <a:r>
              <a:rPr lang="en-US" dirty="0" smtClean="0"/>
              <a:t>1‑877-486-2048 </a:t>
            </a:r>
            <a:endParaRPr lang="en-US" dirty="0"/>
          </a:p>
        </p:txBody>
      </p:sp>
      <p:sp>
        <p:nvSpPr>
          <p:cNvPr id="8"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1"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18</a:t>
            </a:fld>
            <a:endParaRPr lang="en-US" dirty="0">
              <a:solidFill>
                <a:prstClr val="black"/>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0" y="35197"/>
            <a:ext cx="9144000" cy="1069430"/>
          </a:xfrm>
        </p:spPr>
        <p:txBody>
          <a:bodyPr>
            <a:noAutofit/>
          </a:bodyPr>
          <a:lstStyle/>
          <a:p>
            <a:pPr eaLnBrk="1" hangingPunct="1"/>
            <a:r>
              <a:rPr lang="en-US" b="1" dirty="0">
                <a:ea typeface="ＭＳ Ｐゴシック"/>
              </a:rPr>
              <a:t>How to Join a New Plan During an Annual </a:t>
            </a:r>
            <a:r>
              <a:rPr lang="en-US" b="1" dirty="0" smtClean="0">
                <a:ea typeface="ＭＳ Ｐゴシック"/>
              </a:rPr>
              <a:t>or </a:t>
            </a:r>
            <a:r>
              <a:rPr lang="en-US" b="1" dirty="0">
                <a:ea typeface="ＭＳ Ｐゴシック"/>
              </a:rPr>
              <a:t>Special Enrollment Period</a:t>
            </a:r>
          </a:p>
        </p:txBody>
      </p:sp>
      <p:sp>
        <p:nvSpPr>
          <p:cNvPr id="3" name="Content Placeholder 2"/>
          <p:cNvSpPr>
            <a:spLocks noGrp="1"/>
          </p:cNvSpPr>
          <p:nvPr>
            <p:ph idx="1"/>
          </p:nvPr>
        </p:nvSpPr>
        <p:spPr>
          <a:xfrm>
            <a:off x="457200" y="1474072"/>
            <a:ext cx="8229600" cy="4525963"/>
          </a:xfrm>
        </p:spPr>
        <p:txBody>
          <a:bodyPr>
            <a:normAutofit/>
          </a:bodyPr>
          <a:lstStyle/>
          <a:p>
            <a:pPr eaLnBrk="1" hangingPunct="1">
              <a:spcBef>
                <a:spcPts val="600"/>
              </a:spcBef>
              <a:buFont typeface="Wingdings" pitchFamily="2" charset="2"/>
              <a:buChar char="§"/>
              <a:defRPr/>
            </a:pPr>
            <a:r>
              <a:rPr lang="en-US" sz="2800" dirty="0"/>
              <a:t>May be able to enroll in a Medicare Health Plan or Medicare Prescription Drug Plan by</a:t>
            </a:r>
          </a:p>
          <a:p>
            <a:pPr marL="623888" lvl="1" eaLnBrk="1" hangingPunct="1">
              <a:spcBef>
                <a:spcPts val="600"/>
              </a:spcBef>
              <a:buSzPct val="120000"/>
              <a:buFont typeface="Arial" pitchFamily="34" charset="0"/>
              <a:buChar char="•"/>
              <a:defRPr/>
            </a:pPr>
            <a:r>
              <a:rPr lang="en-US" sz="2400" dirty="0"/>
              <a:t>Calling the plan</a:t>
            </a:r>
          </a:p>
          <a:p>
            <a:pPr marL="623888" lvl="1" eaLnBrk="1" hangingPunct="1">
              <a:spcBef>
                <a:spcPts val="600"/>
              </a:spcBef>
              <a:buSzPct val="120000"/>
              <a:buFont typeface="Arial" pitchFamily="34" charset="0"/>
              <a:buChar char="•"/>
              <a:defRPr/>
            </a:pPr>
            <a:r>
              <a:rPr lang="en-US" sz="2400" dirty="0"/>
              <a:t>Enrolling on the plan’s website or on </a:t>
            </a:r>
            <a:r>
              <a:rPr lang="en-US" sz="2400" dirty="0">
                <a:hlinkClick r:id="rId3"/>
              </a:rPr>
              <a:t>Medicare.gov</a:t>
            </a:r>
            <a:endParaRPr lang="en-US" sz="2400" dirty="0"/>
          </a:p>
          <a:p>
            <a:pPr marL="623888" lvl="1" eaLnBrk="1" hangingPunct="1">
              <a:spcBef>
                <a:spcPts val="600"/>
              </a:spcBef>
              <a:buSzPct val="120000"/>
              <a:buFont typeface="Arial" pitchFamily="34" charset="0"/>
              <a:buChar char="•"/>
              <a:defRPr/>
            </a:pPr>
            <a:r>
              <a:rPr lang="en-US" sz="2400" dirty="0"/>
              <a:t>Calling 1-800-MEDICARE (1-800-633-4227) </a:t>
            </a:r>
          </a:p>
          <a:p>
            <a:pPr marL="914400" lvl="2" indent="-282575">
              <a:spcBef>
                <a:spcPts val="600"/>
              </a:spcBef>
              <a:buSzPct val="65000"/>
              <a:buFont typeface="Wingdings" pitchFamily="2" charset="2"/>
              <a:buChar char="q"/>
              <a:defRPr/>
            </a:pPr>
            <a:r>
              <a:rPr lang="en-US" dirty="0"/>
              <a:t>TTY users should call 1-877-486-2048</a:t>
            </a:r>
          </a:p>
          <a:p>
            <a:pPr marL="623888" lvl="1">
              <a:spcBef>
                <a:spcPts val="600"/>
              </a:spcBef>
              <a:buSzPct val="120000"/>
              <a:defRPr/>
            </a:pPr>
            <a:r>
              <a:rPr lang="en-US" sz="2400" dirty="0">
                <a:solidFill>
                  <a:prstClr val="black"/>
                </a:solidFill>
              </a:rPr>
              <a:t>Paper </a:t>
            </a:r>
            <a:r>
              <a:rPr lang="en-US" sz="2400" dirty="0" smtClean="0">
                <a:solidFill>
                  <a:prstClr val="black"/>
                </a:solidFill>
              </a:rPr>
              <a:t>application</a:t>
            </a:r>
            <a:endParaRPr lang="en-US" sz="2400" dirty="0">
              <a:solidFill>
                <a:prstClr val="black"/>
              </a:solidFill>
            </a:endParaRPr>
          </a:p>
          <a:p>
            <a:pPr>
              <a:spcBef>
                <a:spcPts val="600"/>
              </a:spcBef>
              <a:buFont typeface="Wingdings" pitchFamily="2" charset="2"/>
              <a:buChar char="§"/>
              <a:defRPr/>
            </a:pPr>
            <a:r>
              <a:rPr lang="en-US" sz="2800" dirty="0"/>
              <a:t>Enrolling in a new plan will disenroll you from your previous plan</a:t>
            </a:r>
          </a:p>
        </p:txBody>
      </p:sp>
      <p:sp>
        <p:nvSpPr>
          <p:cNvPr id="8"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0"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19</a:t>
            </a:fld>
            <a:endParaRPr lang="en-US" dirty="0">
              <a:solidFill>
                <a:prstClr val="black"/>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t>Session Summary</a:t>
            </a:r>
            <a:endParaRPr lang="en-US" b="1" dirty="0"/>
          </a:p>
        </p:txBody>
      </p:sp>
      <p:sp>
        <p:nvSpPr>
          <p:cNvPr id="8194" name="Content Placeholder 1"/>
          <p:cNvSpPr>
            <a:spLocks noGrp="1"/>
          </p:cNvSpPr>
          <p:nvPr>
            <p:ph idx="1"/>
          </p:nvPr>
        </p:nvSpPr>
        <p:spPr/>
        <p:txBody>
          <a:bodyPr anchor="t">
            <a:normAutofit fontScale="92500" lnSpcReduction="10000"/>
          </a:bodyPr>
          <a:lstStyle/>
          <a:p>
            <a:pPr algn="l" eaLnBrk="1" hangingPunct="1">
              <a:spcBef>
                <a:spcPts val="600"/>
              </a:spcBef>
            </a:pPr>
            <a:r>
              <a:rPr lang="en-US" b="0" dirty="0">
                <a:ea typeface="ＭＳ Ｐゴシック"/>
              </a:rPr>
              <a:t>This </a:t>
            </a:r>
            <a:r>
              <a:rPr lang="en-US" dirty="0">
                <a:ea typeface="ＭＳ Ｐゴシック"/>
              </a:rPr>
              <a:t>session </a:t>
            </a:r>
            <a:r>
              <a:rPr lang="en-US" b="0" dirty="0">
                <a:ea typeface="ＭＳ Ｐゴシック"/>
              </a:rPr>
              <a:t>will provide the following information: </a:t>
            </a:r>
          </a:p>
          <a:p>
            <a:pPr marL="623888" lvl="1">
              <a:spcBef>
                <a:spcPts val="600"/>
              </a:spcBef>
              <a:buFont typeface="Arial" pitchFamily="34" charset="0"/>
              <a:buChar char="•"/>
            </a:pPr>
            <a:r>
              <a:rPr lang="en-US" b="0" dirty="0">
                <a:ea typeface="ＭＳ Ｐゴシック"/>
              </a:rPr>
              <a:t>Your Medicare choices</a:t>
            </a:r>
          </a:p>
          <a:p>
            <a:pPr marL="623888" lvl="1">
              <a:spcBef>
                <a:spcPts val="600"/>
              </a:spcBef>
              <a:buFont typeface="Arial" pitchFamily="34" charset="0"/>
              <a:buChar char="•"/>
            </a:pPr>
            <a:r>
              <a:rPr lang="en-US" b="0" dirty="0">
                <a:ea typeface="ＭＳ Ｐゴシック"/>
              </a:rPr>
              <a:t>Medicare Part A and Part B </a:t>
            </a:r>
            <a:r>
              <a:rPr lang="en-US" dirty="0">
                <a:ea typeface="ＭＳ Ｐゴシック"/>
              </a:rPr>
              <a:t>basic </a:t>
            </a:r>
            <a:r>
              <a:rPr lang="en-US" b="0" dirty="0">
                <a:ea typeface="ＭＳ Ｐゴシック"/>
              </a:rPr>
              <a:t>costs</a:t>
            </a:r>
          </a:p>
          <a:p>
            <a:pPr marL="623888" lvl="1">
              <a:spcBef>
                <a:spcPts val="600"/>
              </a:spcBef>
              <a:buFont typeface="Arial" pitchFamily="34" charset="0"/>
              <a:buChar char="•"/>
            </a:pPr>
            <a:r>
              <a:rPr lang="en-US" dirty="0">
                <a:ea typeface="ＭＳ Ｐゴシック"/>
              </a:rPr>
              <a:t>Medicare Advantage Plan snapshot </a:t>
            </a:r>
          </a:p>
          <a:p>
            <a:pPr marL="623888" lvl="1">
              <a:spcBef>
                <a:spcPts val="600"/>
              </a:spcBef>
              <a:buFont typeface="Arial" pitchFamily="34" charset="0"/>
              <a:buChar char="•"/>
            </a:pPr>
            <a:r>
              <a:rPr lang="en-US" b="0" dirty="0">
                <a:ea typeface="ＭＳ Ｐゴシック"/>
              </a:rPr>
              <a:t>Medicare Prescription Drug Plan snapshot </a:t>
            </a:r>
          </a:p>
          <a:p>
            <a:pPr marL="623888" lvl="1">
              <a:spcBef>
                <a:spcPts val="600"/>
              </a:spcBef>
              <a:buFont typeface="Arial" pitchFamily="34" charset="0"/>
              <a:buChar char="•"/>
            </a:pPr>
            <a:r>
              <a:rPr lang="en-US" b="0" dirty="0">
                <a:ea typeface="ＭＳ Ｐゴシック"/>
              </a:rPr>
              <a:t>Overview of key dates</a:t>
            </a:r>
          </a:p>
          <a:p>
            <a:pPr marL="623888" lvl="1">
              <a:spcBef>
                <a:spcPts val="600"/>
              </a:spcBef>
              <a:buFont typeface="Arial" pitchFamily="34" charset="0"/>
              <a:buChar char="•"/>
            </a:pPr>
            <a:r>
              <a:rPr lang="en-US" dirty="0">
                <a:ea typeface="ＭＳ Ｐゴシック"/>
              </a:rPr>
              <a:t>How to </a:t>
            </a:r>
            <a:r>
              <a:rPr lang="en-US" b="0" dirty="0">
                <a:ea typeface="ＭＳ Ｐゴシック"/>
              </a:rPr>
              <a:t>compare Medicare plans</a:t>
            </a:r>
          </a:p>
          <a:p>
            <a:pPr marL="623888" lvl="1">
              <a:spcBef>
                <a:spcPts val="600"/>
              </a:spcBef>
              <a:buFont typeface="Arial" pitchFamily="34" charset="0"/>
              <a:buChar char="•"/>
            </a:pPr>
            <a:r>
              <a:rPr lang="en-US" dirty="0">
                <a:ea typeface="ＭＳ Ｐゴシック"/>
              </a:rPr>
              <a:t>How to join a new plan</a:t>
            </a:r>
            <a:endParaRPr lang="en-US" b="0" dirty="0">
              <a:ea typeface="ＭＳ Ｐゴシック"/>
            </a:endParaRPr>
          </a:p>
          <a:p>
            <a:pPr marL="623888" lvl="1">
              <a:spcBef>
                <a:spcPts val="600"/>
              </a:spcBef>
              <a:buFont typeface="Arial" pitchFamily="34" charset="0"/>
              <a:buChar char="•"/>
            </a:pPr>
            <a:r>
              <a:rPr lang="en-US" dirty="0">
                <a:ea typeface="ＭＳ Ｐゴシック"/>
              </a:rPr>
              <a:t>Helpful </a:t>
            </a:r>
            <a:r>
              <a:rPr lang="en-US" b="0" dirty="0">
                <a:ea typeface="ＭＳ Ｐゴシック"/>
              </a:rPr>
              <a:t>resources</a:t>
            </a:r>
            <a:endParaRPr lang="en-US" sz="2000" dirty="0">
              <a:ea typeface="ＭＳ Ｐゴシック"/>
            </a:endParaRPr>
          </a:p>
          <a:p>
            <a:pPr eaLnBrk="1" hangingPunct="1"/>
            <a:endParaRPr lang="en-US" dirty="0">
              <a:ea typeface="ＭＳ Ｐゴシック"/>
            </a:endParaRPr>
          </a:p>
        </p:txBody>
      </p:sp>
      <p:sp>
        <p:nvSpPr>
          <p:cNvPr id="7"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8"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9"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2</a:t>
            </a:fld>
            <a:endParaRPr lang="en-US" dirty="0">
              <a:solidFill>
                <a:prstClr val="black"/>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0" y="35197"/>
            <a:ext cx="9144000" cy="1069430"/>
          </a:xfrm>
        </p:spPr>
        <p:txBody>
          <a:bodyPr>
            <a:normAutofit/>
          </a:bodyPr>
          <a:lstStyle/>
          <a:p>
            <a:pPr eaLnBrk="1" hangingPunct="1"/>
            <a:r>
              <a:rPr lang="en-US" b="1" dirty="0" smtClean="0">
                <a:ea typeface="ＭＳ Ｐゴシック"/>
              </a:rPr>
              <a:t>If You Have Other Coverage</a:t>
            </a:r>
          </a:p>
        </p:txBody>
      </p:sp>
      <p:pic>
        <p:nvPicPr>
          <p:cNvPr id="23557" name="Picture 6" descr="caution icon"/>
          <p:cNvPicPr>
            <a:picLocks noChangeAspect="1" noChangeArrowheads="1"/>
          </p:cNvPicPr>
          <p:nvPr/>
        </p:nvPicPr>
        <p:blipFill>
          <a:blip r:embed="rId3" cstate="print"/>
          <a:srcRect/>
          <a:stretch>
            <a:fillRect/>
          </a:stretch>
        </p:blipFill>
        <p:spPr bwMode="auto">
          <a:xfrm>
            <a:off x="1257300" y="303212"/>
            <a:ext cx="533400" cy="533400"/>
          </a:xfrm>
          <a:prstGeom prst="rect">
            <a:avLst/>
          </a:prstGeom>
          <a:noFill/>
          <a:ln w="9525">
            <a:noFill/>
            <a:miter lim="800000"/>
            <a:headEnd/>
            <a:tailEnd/>
          </a:ln>
        </p:spPr>
      </p:pic>
      <p:sp>
        <p:nvSpPr>
          <p:cNvPr id="3" name="Content Placeholder 2"/>
          <p:cNvSpPr>
            <a:spLocks noGrp="1"/>
          </p:cNvSpPr>
          <p:nvPr>
            <p:ph idx="1"/>
          </p:nvPr>
        </p:nvSpPr>
        <p:spPr>
          <a:xfrm>
            <a:off x="457200" y="1474072"/>
            <a:ext cx="8229600" cy="4525963"/>
          </a:xfrm>
        </p:spPr>
        <p:txBody>
          <a:bodyPr/>
          <a:lstStyle/>
          <a:p>
            <a:pPr marL="288925" indent="-287338" eaLnBrk="1" hangingPunct="1">
              <a:buFont typeface="Wingdings" pitchFamily="2" charset="2"/>
              <a:buNone/>
              <a:defRPr/>
            </a:pPr>
            <a:r>
              <a:rPr lang="en-US" b="1" dirty="0" smtClean="0"/>
              <a:t>IMPORTANT </a:t>
            </a:r>
          </a:p>
          <a:p>
            <a:pPr eaLnBrk="1" hangingPunct="1">
              <a:buFont typeface="Wingdings" panose="05000000000000000000" pitchFamily="2" charset="2"/>
              <a:buChar char="§"/>
              <a:defRPr/>
            </a:pPr>
            <a:r>
              <a:rPr lang="en-US" sz="2800" spc="-50" dirty="0" smtClean="0"/>
              <a:t>If you have other coverage, like from an employer or union </a:t>
            </a:r>
          </a:p>
          <a:p>
            <a:pPr marL="623888" lvl="1" indent="-287338" eaLnBrk="1" hangingPunct="1">
              <a:buSzPct val="120000"/>
              <a:defRPr/>
            </a:pPr>
            <a:r>
              <a:rPr lang="en-US" sz="2600" dirty="0" smtClean="0"/>
              <a:t>Check with your plan’s benefits administrator before making any changes to your coverage</a:t>
            </a:r>
          </a:p>
          <a:p>
            <a:pPr marL="623888" lvl="1" indent="-287338" eaLnBrk="1" hangingPunct="1">
              <a:buSzPct val="120000"/>
              <a:defRPr/>
            </a:pPr>
            <a:r>
              <a:rPr lang="en-US" sz="2600" dirty="0" smtClean="0"/>
              <a:t>Otherwise, you could lose coverage for you and your dependents</a:t>
            </a:r>
          </a:p>
          <a:p>
            <a:pPr marL="623888" indent="-287338" eaLnBrk="1" hangingPunct="1">
              <a:buNone/>
              <a:defRPr/>
            </a:pPr>
            <a:endParaRPr lang="en-US" dirty="0"/>
          </a:p>
        </p:txBody>
      </p:sp>
      <p:sp>
        <p:nvSpPr>
          <p:cNvPr id="9"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10"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2"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20</a:t>
            </a:fld>
            <a:endParaRPr lang="en-US" dirty="0">
              <a:solidFill>
                <a:prstClr val="black"/>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0" y="35197"/>
            <a:ext cx="9144000" cy="1069430"/>
          </a:xfrm>
        </p:spPr>
        <p:txBody>
          <a:bodyPr>
            <a:normAutofit/>
          </a:bodyPr>
          <a:lstStyle/>
          <a:p>
            <a:pPr eaLnBrk="1" hangingPunct="1"/>
            <a:r>
              <a:rPr lang="en-US" b="1" dirty="0" smtClean="0">
                <a:ea typeface="ＭＳ Ｐゴシック"/>
              </a:rPr>
              <a:t>Medigap and Open Enrollment</a:t>
            </a:r>
          </a:p>
        </p:txBody>
      </p:sp>
      <p:sp>
        <p:nvSpPr>
          <p:cNvPr id="3" name="Content Placeholder 2"/>
          <p:cNvSpPr>
            <a:spLocks noGrp="1"/>
          </p:cNvSpPr>
          <p:nvPr>
            <p:ph idx="1"/>
          </p:nvPr>
        </p:nvSpPr>
        <p:spPr>
          <a:xfrm>
            <a:off x="457200" y="1458306"/>
            <a:ext cx="8229600" cy="4525963"/>
          </a:xfrm>
        </p:spPr>
        <p:txBody>
          <a:bodyPr>
            <a:normAutofit fontScale="85000" lnSpcReduction="10000"/>
          </a:bodyPr>
          <a:lstStyle/>
          <a:p>
            <a:pPr>
              <a:defRPr/>
            </a:pPr>
            <a:r>
              <a:rPr lang="en-US" sz="2800" spc="-40" dirty="0"/>
              <a:t>If you drop a Medicare Advantage (MA) Plan and join Original Medicare during the Annual Enrollment Period</a:t>
            </a:r>
          </a:p>
          <a:p>
            <a:pPr marL="631825" lvl="1">
              <a:buSzPct val="120000"/>
              <a:defRPr/>
            </a:pPr>
            <a:r>
              <a:rPr lang="en-US" dirty="0"/>
              <a:t>There’s </a:t>
            </a:r>
            <a:r>
              <a:rPr lang="en-US" b="1" dirty="0"/>
              <a:t>no guarantee </a:t>
            </a:r>
            <a:r>
              <a:rPr lang="en-US" dirty="0"/>
              <a:t>that an insurance company will sell you a Medigap policy unless you’re in a Trial Right period (see next slide)</a:t>
            </a:r>
          </a:p>
          <a:p>
            <a:pPr marL="631825" lvl="1" eaLnBrk="1" hangingPunct="1">
              <a:lnSpc>
                <a:spcPct val="120000"/>
              </a:lnSpc>
              <a:buSzPct val="100000"/>
              <a:defRPr/>
            </a:pPr>
            <a:r>
              <a:rPr lang="en-US" dirty="0"/>
              <a:t>You may have to meet medical underwriting requirements </a:t>
            </a:r>
          </a:p>
          <a:p>
            <a:pPr marL="971550" lvl="2" indent="-333375" eaLnBrk="1" hangingPunct="1">
              <a:lnSpc>
                <a:spcPct val="120000"/>
              </a:lnSpc>
              <a:buSzPct val="40000"/>
              <a:buFont typeface="Wingdings" panose="05000000000000000000" pitchFamily="2" charset="2"/>
              <a:buChar char="q"/>
              <a:defRPr/>
            </a:pPr>
            <a:r>
              <a:rPr lang="en-US" sz="2600" dirty="0"/>
              <a:t>Unless you have a guaranteed issue right</a:t>
            </a:r>
          </a:p>
          <a:p>
            <a:pPr marL="1260475" lvl="3" indent="-290513">
              <a:lnSpc>
                <a:spcPct val="120000"/>
              </a:lnSpc>
              <a:buFont typeface="Arial" panose="020B0604020202020204" pitchFamily="34" charset="0"/>
              <a:buChar char="•"/>
              <a:defRPr/>
            </a:pPr>
            <a:r>
              <a:rPr lang="en-US" sz="2600" dirty="0"/>
              <a:t>Example: If your MA Plan leaves Medicare</a:t>
            </a:r>
          </a:p>
          <a:p>
            <a:pPr marL="1260475" lvl="3" indent="-290513">
              <a:lnSpc>
                <a:spcPct val="120000"/>
              </a:lnSpc>
              <a:buFont typeface="Arial" panose="020B0604020202020204" pitchFamily="34" charset="0"/>
              <a:buChar char="•"/>
              <a:defRPr/>
            </a:pPr>
            <a:r>
              <a:rPr lang="en-US" sz="2600" dirty="0"/>
              <a:t>States have different rules and protections</a:t>
            </a:r>
          </a:p>
          <a:p>
            <a:pPr eaLnBrk="1" hangingPunct="1">
              <a:lnSpc>
                <a:spcPct val="120000"/>
              </a:lnSpc>
              <a:buFont typeface="Wingdings" panose="05000000000000000000" pitchFamily="2" charset="2"/>
              <a:buChar char="§"/>
              <a:defRPr/>
            </a:pPr>
            <a:r>
              <a:rPr lang="en-US" sz="2800" dirty="0"/>
              <a:t>Contact Medigap insurers in your area to see what might be available to you</a:t>
            </a:r>
          </a:p>
        </p:txBody>
      </p:sp>
      <p:pic>
        <p:nvPicPr>
          <p:cNvPr id="39941" name="Picture 6" descr="caution icon"/>
          <p:cNvPicPr>
            <a:picLocks noChangeAspect="1" noChangeArrowheads="1"/>
          </p:cNvPicPr>
          <p:nvPr/>
        </p:nvPicPr>
        <p:blipFill>
          <a:blip r:embed="rId3" cstate="print"/>
          <a:srcRect/>
          <a:stretch>
            <a:fillRect/>
          </a:stretch>
        </p:blipFill>
        <p:spPr bwMode="auto">
          <a:xfrm>
            <a:off x="8534400" y="1191606"/>
            <a:ext cx="533400" cy="533400"/>
          </a:xfrm>
          <a:prstGeom prst="rect">
            <a:avLst/>
          </a:prstGeom>
          <a:noFill/>
          <a:ln w="9525">
            <a:noFill/>
            <a:miter lim="800000"/>
            <a:headEnd/>
            <a:tailEnd/>
          </a:ln>
        </p:spPr>
      </p:pic>
      <p:sp>
        <p:nvSpPr>
          <p:cNvPr id="9"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10"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2"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21</a:t>
            </a:fld>
            <a:endParaRPr lang="en-US" dirty="0">
              <a:solidFill>
                <a:prstClr val="black"/>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0" y="35197"/>
            <a:ext cx="9220200" cy="1069430"/>
          </a:xfrm>
        </p:spPr>
        <p:txBody>
          <a:bodyPr>
            <a:normAutofit/>
          </a:bodyPr>
          <a:lstStyle/>
          <a:p>
            <a:pPr eaLnBrk="1" hangingPunct="1"/>
            <a:r>
              <a:rPr lang="en-US" b="1" dirty="0" smtClean="0">
                <a:ea typeface="ＭＳ Ｐゴシック"/>
              </a:rPr>
              <a:t>Medigap Rights and Open Enrollment</a:t>
            </a:r>
          </a:p>
        </p:txBody>
      </p:sp>
      <p:sp>
        <p:nvSpPr>
          <p:cNvPr id="3" name="Content Placeholder 2"/>
          <p:cNvSpPr>
            <a:spLocks noGrp="1"/>
          </p:cNvSpPr>
          <p:nvPr>
            <p:ph idx="1"/>
          </p:nvPr>
        </p:nvSpPr>
        <p:spPr>
          <a:xfrm>
            <a:off x="457200" y="1474072"/>
            <a:ext cx="8229600" cy="4525963"/>
          </a:xfrm>
        </p:spPr>
        <p:txBody>
          <a:bodyPr>
            <a:normAutofit fontScale="77500" lnSpcReduction="20000"/>
          </a:bodyPr>
          <a:lstStyle/>
          <a:p>
            <a:pPr marL="347472" lvl="1" indent="-347472" eaLnBrk="1" hangingPunct="1">
              <a:lnSpc>
                <a:spcPct val="120000"/>
              </a:lnSpc>
              <a:buSzPct val="120000"/>
              <a:buFont typeface="Wingdings" pitchFamily="2" charset="2"/>
              <a:buChar char="§"/>
              <a:defRPr/>
            </a:pPr>
            <a:r>
              <a:rPr lang="en-US" dirty="0"/>
              <a:t>You would have a </a:t>
            </a:r>
            <a:r>
              <a:rPr lang="en-US" dirty="0" smtClean="0"/>
              <a:t>right </a:t>
            </a:r>
            <a:r>
              <a:rPr lang="en-US" dirty="0"/>
              <a:t>to buy a Medigap policy called a guaranteed issue right if</a:t>
            </a:r>
          </a:p>
          <a:p>
            <a:pPr marL="623888" lvl="1">
              <a:lnSpc>
                <a:spcPct val="120000"/>
              </a:lnSpc>
              <a:buSzPct val="120000"/>
              <a:defRPr/>
            </a:pPr>
            <a:r>
              <a:rPr lang="en-US" dirty="0"/>
              <a:t>Your Medicare Advantage Plan doesn’t renew, and</a:t>
            </a:r>
          </a:p>
          <a:p>
            <a:pPr marL="623888" lvl="1">
              <a:lnSpc>
                <a:spcPct val="120000"/>
              </a:lnSpc>
              <a:buSzPct val="120000"/>
              <a:defRPr/>
            </a:pPr>
            <a:r>
              <a:rPr lang="en-US" dirty="0"/>
              <a:t>You join Original Medicare when this happens, and</a:t>
            </a:r>
          </a:p>
          <a:p>
            <a:pPr marL="623888" lvl="1">
              <a:lnSpc>
                <a:spcPct val="120000"/>
              </a:lnSpc>
              <a:buSzPct val="120000"/>
              <a:defRPr/>
            </a:pPr>
            <a:r>
              <a:rPr lang="en-US" dirty="0"/>
              <a:t>You’re 65 or older</a:t>
            </a:r>
          </a:p>
          <a:p>
            <a:pPr marL="346075" lvl="1" indent="-346075" eaLnBrk="1" hangingPunct="1">
              <a:lnSpc>
                <a:spcPct val="120000"/>
              </a:lnSpc>
              <a:buSzPct val="120000"/>
              <a:buFont typeface="Wingdings" panose="05000000000000000000" pitchFamily="2" charset="2"/>
              <a:buChar char="§"/>
              <a:defRPr/>
            </a:pPr>
            <a:r>
              <a:rPr lang="en-US" dirty="0"/>
              <a:t>Lasts 60 days before to 63 days after your coverage ends</a:t>
            </a:r>
          </a:p>
          <a:p>
            <a:pPr marL="623888" lvl="1" eaLnBrk="1" hangingPunct="1">
              <a:lnSpc>
                <a:spcPct val="120000"/>
              </a:lnSpc>
              <a:buSzPct val="120000"/>
              <a:defRPr/>
            </a:pPr>
            <a:r>
              <a:rPr lang="en-US" dirty="0"/>
              <a:t>If you’re under 65, you may not be able to buy a </a:t>
            </a:r>
            <a:r>
              <a:rPr lang="en-US" spc="-40" dirty="0"/>
              <a:t>Medigap policy until you turn 65</a:t>
            </a:r>
          </a:p>
          <a:p>
            <a:pPr marL="969963" lvl="2" indent="-346075">
              <a:lnSpc>
                <a:spcPct val="120000"/>
              </a:lnSpc>
              <a:buSzPct val="50000"/>
              <a:buFont typeface="Wingdings" panose="05000000000000000000" pitchFamily="2" charset="2"/>
              <a:buChar char="q"/>
              <a:defRPr/>
            </a:pPr>
            <a:r>
              <a:rPr lang="en-US" sz="2800" spc="-40" dirty="0"/>
              <a:t>Check with your State Health Insurance Assistance Program or State Insurance Department</a:t>
            </a:r>
          </a:p>
          <a:p>
            <a:pPr marL="346075" lvl="1" indent="-346075">
              <a:lnSpc>
                <a:spcPct val="120000"/>
              </a:lnSpc>
              <a:buSzPct val="120000"/>
              <a:buFont typeface="Wingdings" panose="05000000000000000000" pitchFamily="2" charset="2"/>
              <a:buChar char="§"/>
              <a:defRPr/>
            </a:pPr>
            <a:r>
              <a:rPr lang="en-US" dirty="0">
                <a:solidFill>
                  <a:prstClr val="black"/>
                </a:solidFill>
              </a:rPr>
              <a:t>You’re in a Trial Right period</a:t>
            </a:r>
          </a:p>
          <a:p>
            <a:pPr marL="1092708" lvl="2" indent="-342900">
              <a:buSzPct val="50000"/>
              <a:buFont typeface="Wingdings" panose="05000000000000000000" pitchFamily="2" charset="2"/>
              <a:buChar char="q"/>
              <a:defRPr/>
            </a:pPr>
            <a:endParaRPr lang="en-US" sz="2800" spc="-40" dirty="0"/>
          </a:p>
        </p:txBody>
      </p:sp>
      <p:sp>
        <p:nvSpPr>
          <p:cNvPr id="8"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1"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22</a:t>
            </a:fld>
            <a:endParaRPr lang="en-US" dirty="0">
              <a:solidFill>
                <a:prstClr val="black"/>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0" y="35197"/>
            <a:ext cx="9144000" cy="1069430"/>
          </a:xfrm>
        </p:spPr>
        <p:txBody>
          <a:bodyPr>
            <a:noAutofit/>
          </a:bodyPr>
          <a:lstStyle/>
          <a:p>
            <a:pPr eaLnBrk="1" hangingPunct="1">
              <a:defRPr/>
            </a:pPr>
            <a:r>
              <a:rPr lang="en-US" b="1" dirty="0" smtClean="0">
                <a:ea typeface="ＭＳ Ｐゴシック"/>
              </a:rPr>
              <a:t>Medicare Advantage Plans and </a:t>
            </a:r>
            <a:br>
              <a:rPr lang="en-US" b="1" dirty="0" smtClean="0">
                <a:ea typeface="ＭＳ Ｐゴシック"/>
              </a:rPr>
            </a:br>
            <a:r>
              <a:rPr lang="en-US" b="1" dirty="0" smtClean="0">
                <a:ea typeface="ＭＳ Ｐゴシック"/>
              </a:rPr>
              <a:t>Open Enrollment</a:t>
            </a:r>
          </a:p>
        </p:txBody>
      </p:sp>
      <p:sp>
        <p:nvSpPr>
          <p:cNvPr id="60421" name="Rectangle 3"/>
          <p:cNvSpPr>
            <a:spLocks noGrp="1" noChangeArrowheads="1"/>
          </p:cNvSpPr>
          <p:nvPr>
            <p:ph idx="1"/>
          </p:nvPr>
        </p:nvSpPr>
        <p:spPr>
          <a:xfrm>
            <a:off x="457200" y="1474072"/>
            <a:ext cx="8229600" cy="4525963"/>
          </a:xfrm>
        </p:spPr>
        <p:txBody>
          <a:bodyPr>
            <a:normAutofit fontScale="92500" lnSpcReduction="10000"/>
          </a:bodyPr>
          <a:lstStyle/>
          <a:p>
            <a:pPr eaLnBrk="1" hangingPunct="1">
              <a:buFont typeface="Wingdings" panose="05000000000000000000" pitchFamily="2" charset="2"/>
              <a:buChar char="§"/>
              <a:defRPr/>
            </a:pPr>
            <a:r>
              <a:rPr lang="en-US" sz="3300" dirty="0" smtClean="0">
                <a:cs typeface="Arial" charset="0"/>
              </a:rPr>
              <a:t>If you’re in a Medicare Advantage (MA) Plan</a:t>
            </a:r>
          </a:p>
          <a:p>
            <a:pPr marL="623888" lvl="1" eaLnBrk="1" hangingPunct="1">
              <a:buSzPct val="110000"/>
              <a:defRPr/>
            </a:pPr>
            <a:r>
              <a:rPr lang="en-US" dirty="0" smtClean="0">
                <a:cs typeface="Arial" charset="0"/>
              </a:rPr>
              <a:t>You can switch to another MA Plan by joining a new MA Plan</a:t>
            </a:r>
          </a:p>
          <a:p>
            <a:pPr marL="623888" lvl="1" eaLnBrk="1" hangingPunct="1">
              <a:buSzPct val="110000"/>
              <a:defRPr/>
            </a:pPr>
            <a:r>
              <a:rPr lang="en-US" dirty="0" smtClean="0">
                <a:cs typeface="Arial" charset="0"/>
              </a:rPr>
              <a:t>You’ll be automatically disenrolled from your old plan</a:t>
            </a:r>
          </a:p>
          <a:p>
            <a:pPr marL="623888" lvl="1" eaLnBrk="1" hangingPunct="1">
              <a:buSzPct val="110000"/>
              <a:defRPr/>
            </a:pPr>
            <a:r>
              <a:rPr lang="en-US" dirty="0" smtClean="0">
                <a:cs typeface="Arial" charset="0"/>
              </a:rPr>
              <a:t>You can switch back to Original Medicare by joining a stand-alone Medicare drug plan</a:t>
            </a:r>
          </a:p>
          <a:p>
            <a:pPr marL="969963" lvl="2" indent="-342900">
              <a:lnSpc>
                <a:spcPct val="120000"/>
              </a:lnSpc>
              <a:buSzPct val="50000"/>
              <a:buFont typeface="Wingdings" panose="05000000000000000000" pitchFamily="2" charset="2"/>
              <a:buChar char="q"/>
              <a:defRPr/>
            </a:pPr>
            <a:r>
              <a:rPr lang="en-US" dirty="0" smtClean="0">
                <a:cs typeface="Arial" charset="0"/>
              </a:rPr>
              <a:t>If you do, you should consider/see if you can get a Medigap policy</a:t>
            </a:r>
          </a:p>
          <a:p>
            <a:pPr marL="0" indent="0" eaLnBrk="1" hangingPunct="1">
              <a:buFont typeface="Wingdings" pitchFamily="2" charset="2"/>
              <a:buNone/>
              <a:defRPr/>
            </a:pPr>
            <a:r>
              <a:rPr lang="en-US" sz="2400" b="1" dirty="0" smtClean="0">
                <a:cs typeface="Arial" charset="0"/>
              </a:rPr>
              <a:t>REMEMBER</a:t>
            </a:r>
            <a:r>
              <a:rPr lang="en-US" sz="2400" dirty="0" smtClean="0">
                <a:cs typeface="Arial" charset="0"/>
              </a:rPr>
              <a:t>: If </a:t>
            </a:r>
            <a:r>
              <a:rPr lang="en-US" sz="2600" dirty="0" smtClean="0">
                <a:cs typeface="Arial" charset="0"/>
              </a:rPr>
              <a:t>you have other health or drug coverage, like from an employer or union, check with your benefits administrator before you make any changes to your coverage</a:t>
            </a:r>
            <a:r>
              <a:rPr lang="en-US" sz="2400" dirty="0" smtClean="0">
                <a:cs typeface="Arial" charset="0"/>
              </a:rPr>
              <a:t>.</a:t>
            </a:r>
          </a:p>
          <a:p>
            <a:pPr marL="1600200" lvl="1" indent="-1600200" eaLnBrk="1" hangingPunct="1">
              <a:defRPr/>
            </a:pPr>
            <a:endParaRPr lang="en-US" sz="2400" dirty="0" smtClean="0">
              <a:cs typeface="Arial" charset="0"/>
            </a:endParaRPr>
          </a:p>
          <a:p>
            <a:pPr marL="1600200" lvl="1" indent="-1600200" eaLnBrk="1" hangingPunct="1">
              <a:buFont typeface="Arial" pitchFamily="34" charset="0"/>
              <a:buNone/>
              <a:defRPr/>
            </a:pPr>
            <a:endParaRPr lang="en-US" sz="800" dirty="0" smtClean="0">
              <a:cs typeface="Arial" charset="0"/>
            </a:endParaRPr>
          </a:p>
        </p:txBody>
      </p:sp>
      <p:sp>
        <p:nvSpPr>
          <p:cNvPr id="9"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10"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1"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23</a:t>
            </a:fld>
            <a:endParaRPr lang="en-US" dirty="0">
              <a:solidFill>
                <a:prstClr val="black"/>
              </a:solidFill>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0" y="228599"/>
            <a:ext cx="9144000" cy="876027"/>
          </a:xfrm>
        </p:spPr>
        <p:txBody>
          <a:bodyPr anchor="t">
            <a:normAutofit/>
          </a:bodyPr>
          <a:lstStyle/>
          <a:p>
            <a:pPr marL="342900" indent="-342900" eaLnBrk="1" hangingPunct="1">
              <a:defRPr/>
            </a:pPr>
            <a:r>
              <a:rPr lang="en-US" sz="3200" dirty="0" smtClean="0">
                <a:ea typeface="ＭＳ Ｐゴシック"/>
                <a:cs typeface="ＭＳ Ｐゴシック"/>
              </a:rPr>
              <a:t>   </a:t>
            </a:r>
            <a:r>
              <a:rPr lang="en-US" b="1" dirty="0" smtClean="0">
                <a:ea typeface="ＭＳ Ｐゴシック"/>
                <a:cs typeface="ＭＳ Ｐゴシック"/>
              </a:rPr>
              <a:t>Leaving a Medicare Advantage (MA) Plan</a:t>
            </a:r>
            <a:endParaRPr lang="en-US" sz="4000" b="1" dirty="0" smtClean="0">
              <a:ea typeface="ＭＳ Ｐゴシック"/>
              <a:cs typeface="ＭＳ Ｐゴシック"/>
            </a:endParaRPr>
          </a:p>
        </p:txBody>
      </p:sp>
      <p:sp>
        <p:nvSpPr>
          <p:cNvPr id="3" name="Content Placeholder 2"/>
          <p:cNvSpPr>
            <a:spLocks noGrp="1"/>
          </p:cNvSpPr>
          <p:nvPr>
            <p:ph idx="1"/>
          </p:nvPr>
        </p:nvSpPr>
        <p:spPr>
          <a:xfrm>
            <a:off x="457200" y="1474072"/>
            <a:ext cx="8229600" cy="4525963"/>
          </a:xfrm>
        </p:spPr>
        <p:txBody>
          <a:bodyPr>
            <a:normAutofit/>
          </a:bodyPr>
          <a:lstStyle/>
          <a:p>
            <a:pPr>
              <a:buFont typeface="Wingdings" panose="05000000000000000000" pitchFamily="2" charset="2"/>
              <a:buChar char="§"/>
              <a:defRPr/>
            </a:pPr>
            <a:r>
              <a:rPr lang="en-US" dirty="0">
                <a:solidFill>
                  <a:schemeClr val="dk1"/>
                </a:solidFill>
              </a:rPr>
              <a:t>Between January 1–February </a:t>
            </a:r>
            <a:r>
              <a:rPr lang="en-US" dirty="0" smtClean="0">
                <a:solidFill>
                  <a:schemeClr val="dk1"/>
                </a:solidFill>
              </a:rPr>
              <a:t>14, you </a:t>
            </a:r>
            <a:r>
              <a:rPr lang="en-US" dirty="0">
                <a:solidFill>
                  <a:schemeClr val="dk1"/>
                </a:solidFill>
              </a:rPr>
              <a:t>can leave an MA Plan and switch to Original Medicare</a:t>
            </a:r>
          </a:p>
          <a:p>
            <a:pPr lvl="1" eaLnBrk="1" hangingPunct="1">
              <a:defRPr/>
            </a:pPr>
            <a:r>
              <a:rPr lang="en-US" dirty="0">
                <a:solidFill>
                  <a:schemeClr val="dk1"/>
                </a:solidFill>
              </a:rPr>
              <a:t>If you make this change, you may also join a Medicare Prescription Drug Plan to add drug coverage </a:t>
            </a:r>
          </a:p>
          <a:p>
            <a:pPr marL="1023938" lvl="2" indent="-287338">
              <a:defRPr/>
            </a:pPr>
            <a:r>
              <a:rPr lang="en-US" dirty="0">
                <a:solidFill>
                  <a:schemeClr val="dk1"/>
                </a:solidFill>
              </a:rPr>
              <a:t>Coverage begins the first of the month after the plan gets enrollment form</a:t>
            </a:r>
          </a:p>
          <a:p>
            <a:pPr lvl="1" eaLnBrk="1" hangingPunct="1">
              <a:defRPr/>
            </a:pPr>
            <a:r>
              <a:rPr lang="en-US" dirty="0">
                <a:solidFill>
                  <a:schemeClr val="dk1"/>
                </a:solidFill>
              </a:rPr>
              <a:t>Check whether you could get a Medigap policy</a:t>
            </a:r>
            <a:endParaRPr lang="en-US" dirty="0"/>
          </a:p>
          <a:p>
            <a:pPr eaLnBrk="1" hangingPunct="1">
              <a:defRPr/>
            </a:pPr>
            <a:endParaRPr lang="en-US" dirty="0"/>
          </a:p>
        </p:txBody>
      </p:sp>
      <p:sp>
        <p:nvSpPr>
          <p:cNvPr id="8"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1"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24</a:t>
            </a:fld>
            <a:endParaRPr lang="en-US" dirty="0">
              <a:solidFill>
                <a:prstClr val="black"/>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0" y="35197"/>
            <a:ext cx="9144000" cy="1069430"/>
          </a:xfrm>
        </p:spPr>
        <p:txBody>
          <a:bodyPr>
            <a:noAutofit/>
          </a:bodyPr>
          <a:lstStyle/>
          <a:p>
            <a:pPr eaLnBrk="1" hangingPunct="1"/>
            <a:r>
              <a:rPr lang="en-US" b="1" dirty="0" smtClean="0">
                <a:ea typeface="ＭＳ Ｐゴシック"/>
              </a:rPr>
              <a:t>Need a Prescription Before Getting Your </a:t>
            </a:r>
            <a:br>
              <a:rPr lang="en-US" b="1" dirty="0" smtClean="0">
                <a:ea typeface="ＭＳ Ｐゴシック"/>
              </a:rPr>
            </a:br>
            <a:r>
              <a:rPr lang="en-US" b="1" dirty="0" smtClean="0">
                <a:ea typeface="ＭＳ Ｐゴシック"/>
              </a:rPr>
              <a:t>Membership Materials?</a:t>
            </a:r>
          </a:p>
        </p:txBody>
      </p:sp>
      <p:sp>
        <p:nvSpPr>
          <p:cNvPr id="3" name="Content Placeholder 2"/>
          <p:cNvSpPr>
            <a:spLocks noGrp="1"/>
          </p:cNvSpPr>
          <p:nvPr>
            <p:ph idx="1"/>
          </p:nvPr>
        </p:nvSpPr>
        <p:spPr>
          <a:xfrm>
            <a:off x="457200" y="1474072"/>
            <a:ext cx="8229600" cy="4525963"/>
          </a:xfrm>
        </p:spPr>
        <p:txBody>
          <a:bodyPr>
            <a:normAutofit fontScale="77500" lnSpcReduction="20000"/>
          </a:bodyPr>
          <a:lstStyle/>
          <a:p>
            <a:pPr>
              <a:lnSpc>
                <a:spcPct val="120000"/>
              </a:lnSpc>
              <a:buFont typeface="Wingdings" panose="05000000000000000000" pitchFamily="2" charset="2"/>
              <a:buChar char="§"/>
              <a:defRPr/>
            </a:pPr>
            <a:r>
              <a:rPr lang="en-US" sz="3500" dirty="0"/>
              <a:t>Take as much information to the pharmacy/provider as possible, including</a:t>
            </a:r>
          </a:p>
          <a:p>
            <a:pPr marL="623888" lvl="1" indent="-282575">
              <a:lnSpc>
                <a:spcPct val="120000"/>
              </a:lnSpc>
              <a:spcBef>
                <a:spcPts val="600"/>
              </a:spcBef>
              <a:buSzPct val="100000"/>
              <a:defRPr/>
            </a:pPr>
            <a:r>
              <a:rPr lang="en-US" sz="3000" dirty="0"/>
              <a:t>Red, white, and blue Medicare card</a:t>
            </a:r>
          </a:p>
          <a:p>
            <a:pPr marL="623888" lvl="1" indent="-282575">
              <a:lnSpc>
                <a:spcPct val="120000"/>
              </a:lnSpc>
              <a:spcBef>
                <a:spcPts val="600"/>
              </a:spcBef>
              <a:buSzPct val="100000"/>
              <a:defRPr/>
            </a:pPr>
            <a:r>
              <a:rPr lang="en-US" sz="3000" dirty="0"/>
              <a:t>A photo ID</a:t>
            </a:r>
          </a:p>
          <a:p>
            <a:pPr marL="623888" lvl="1" indent="-282575">
              <a:lnSpc>
                <a:spcPct val="120000"/>
              </a:lnSpc>
              <a:spcBef>
                <a:spcPts val="600"/>
              </a:spcBef>
              <a:buSzPct val="100000"/>
              <a:defRPr/>
            </a:pPr>
            <a:r>
              <a:rPr lang="en-US" sz="3000" dirty="0"/>
              <a:t>Your plan membership ID card, if you have one</a:t>
            </a:r>
          </a:p>
          <a:p>
            <a:pPr marL="623888" lvl="1" indent="-282575">
              <a:lnSpc>
                <a:spcPct val="120000"/>
              </a:lnSpc>
              <a:spcBef>
                <a:spcPts val="600"/>
              </a:spcBef>
              <a:buSzPct val="100000"/>
              <a:defRPr/>
            </a:pPr>
            <a:r>
              <a:rPr lang="en-US" sz="3000" dirty="0"/>
              <a:t>An acknowledgement or confirmation letter, or an enrollment confirmation number from the plan</a:t>
            </a:r>
          </a:p>
          <a:p>
            <a:pPr marL="223838" indent="-282575">
              <a:lnSpc>
                <a:spcPct val="120000"/>
              </a:lnSpc>
              <a:spcBef>
                <a:spcPts val="600"/>
              </a:spcBef>
              <a:buSzPct val="100000"/>
              <a:defRPr/>
            </a:pPr>
            <a:r>
              <a:rPr lang="en-US" sz="3400" dirty="0"/>
              <a:t>If enrollment can’t be confirmed, can pay out-of-pocket and work with the plan to get reimbursed </a:t>
            </a:r>
          </a:p>
          <a:p>
            <a:pPr marL="623888" lvl="1" indent="-282575">
              <a:lnSpc>
                <a:spcPct val="120000"/>
              </a:lnSpc>
              <a:spcBef>
                <a:spcPts val="600"/>
              </a:spcBef>
              <a:buSzPct val="100000"/>
              <a:defRPr/>
            </a:pPr>
            <a:r>
              <a:rPr lang="en-US" sz="3000" dirty="0"/>
              <a:t>Medicaid card or letter showing eligibility for Extra Help</a:t>
            </a:r>
          </a:p>
          <a:p>
            <a:pPr marL="623888" lvl="1" indent="-282575">
              <a:lnSpc>
                <a:spcPct val="120000"/>
              </a:lnSpc>
              <a:spcBef>
                <a:spcPts val="600"/>
              </a:spcBef>
              <a:buSzPct val="100000"/>
              <a:defRPr/>
            </a:pPr>
            <a:endParaRPr lang="en-US" sz="3000" dirty="0"/>
          </a:p>
          <a:p>
            <a:pPr eaLnBrk="1" hangingPunct="1">
              <a:buFont typeface="Wingdings" pitchFamily="2" charset="2"/>
              <a:buNone/>
              <a:defRPr/>
            </a:pPr>
            <a:endParaRPr lang="en-US" sz="7200" dirty="0"/>
          </a:p>
        </p:txBody>
      </p:sp>
      <p:sp>
        <p:nvSpPr>
          <p:cNvPr id="8"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0"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25</a:t>
            </a:fld>
            <a:endParaRPr lang="en-US" dirty="0">
              <a:solidFill>
                <a:prstClr val="black"/>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0" y="35197"/>
            <a:ext cx="9144000" cy="1069430"/>
          </a:xfrm>
        </p:spPr>
        <p:txBody>
          <a:bodyPr/>
          <a:lstStyle/>
          <a:p>
            <a:pPr eaLnBrk="1" hangingPunct="1"/>
            <a:r>
              <a:rPr lang="en-US" b="1" dirty="0" smtClean="0">
                <a:ea typeface="ＭＳ Ｐゴシック"/>
              </a:rPr>
              <a:t>Reassignment Process</a:t>
            </a:r>
            <a:endParaRPr lang="en-US" sz="4800" b="1" dirty="0" smtClean="0">
              <a:ea typeface="ＭＳ Ｐゴシック"/>
            </a:endParaRPr>
          </a:p>
        </p:txBody>
      </p:sp>
      <p:sp>
        <p:nvSpPr>
          <p:cNvPr id="3" name="Content Placeholder 2"/>
          <p:cNvSpPr>
            <a:spLocks noGrp="1"/>
          </p:cNvSpPr>
          <p:nvPr>
            <p:ph idx="1"/>
          </p:nvPr>
        </p:nvSpPr>
        <p:spPr>
          <a:xfrm>
            <a:off x="457200" y="1474072"/>
            <a:ext cx="8229600" cy="4525963"/>
          </a:xfrm>
        </p:spPr>
        <p:txBody>
          <a:bodyPr>
            <a:normAutofit fontScale="92500" lnSpcReduction="20000"/>
          </a:bodyPr>
          <a:lstStyle/>
          <a:p>
            <a:pPr eaLnBrk="1" hangingPunct="1">
              <a:spcBef>
                <a:spcPts val="600"/>
              </a:spcBef>
              <a:buFont typeface="Wingdings" pitchFamily="2" charset="2"/>
              <a:buChar char="§"/>
              <a:defRPr/>
            </a:pPr>
            <a:r>
              <a:rPr lang="en-US" sz="2800" dirty="0"/>
              <a:t>Each Fall, CMS reassigns Low Income Subsidy (LIS) (Extra Help) beneficiaries with 100% premium subsidy to a new Medicare plan if the</a:t>
            </a:r>
            <a:r>
              <a:rPr lang="en-US" sz="3200" spc="-40" dirty="0" smtClean="0"/>
              <a:t> </a:t>
            </a:r>
            <a:endParaRPr lang="en-US" spc="-40" dirty="0" smtClean="0"/>
          </a:p>
          <a:p>
            <a:pPr marL="623888" lvl="1" eaLnBrk="1" hangingPunct="1">
              <a:spcBef>
                <a:spcPts val="600"/>
              </a:spcBef>
              <a:buSzPct val="100000"/>
              <a:buFont typeface="Arial" pitchFamily="34" charset="0"/>
              <a:buChar char="•"/>
              <a:defRPr/>
            </a:pPr>
            <a:r>
              <a:rPr lang="en-US" sz="2600" dirty="0" smtClean="0"/>
              <a:t>Plan is terminating</a:t>
            </a:r>
          </a:p>
          <a:p>
            <a:pPr marL="623888" lvl="1" eaLnBrk="1" hangingPunct="1">
              <a:spcBef>
                <a:spcPts val="600"/>
              </a:spcBef>
              <a:buSzPct val="100000"/>
              <a:buFont typeface="Arial" pitchFamily="34" charset="0"/>
              <a:buChar char="•"/>
              <a:defRPr/>
            </a:pPr>
            <a:r>
              <a:rPr lang="en-US" sz="2600" dirty="0" smtClean="0"/>
              <a:t>Plan premium increases </a:t>
            </a:r>
          </a:p>
          <a:p>
            <a:pPr marL="914400" lvl="2" indent="-282575" eaLnBrk="1" hangingPunct="1">
              <a:spcBef>
                <a:spcPts val="600"/>
              </a:spcBef>
              <a:buSzPct val="50000"/>
              <a:buFont typeface="Wingdings" pitchFamily="2" charset="2"/>
              <a:buChar char="q"/>
              <a:defRPr/>
            </a:pPr>
            <a:r>
              <a:rPr lang="en-US" sz="2600" dirty="0" smtClean="0"/>
              <a:t>Over regional LIS premium subsidy amount or</a:t>
            </a:r>
          </a:p>
          <a:p>
            <a:pPr marL="914400" lvl="2" indent="-282575" eaLnBrk="1" hangingPunct="1">
              <a:spcBef>
                <a:spcPts val="600"/>
              </a:spcBef>
              <a:buSzPct val="50000"/>
              <a:buFont typeface="Wingdings" pitchFamily="2" charset="2"/>
              <a:buChar char="q"/>
              <a:defRPr/>
            </a:pPr>
            <a:r>
              <a:rPr lang="en-US" sz="2600" dirty="0" smtClean="0"/>
              <a:t>Converting to enhanced benefit</a:t>
            </a:r>
          </a:p>
          <a:p>
            <a:pPr marL="347472" lvl="1" indent="-347472">
              <a:spcBef>
                <a:spcPts val="600"/>
              </a:spcBef>
              <a:buSzPct val="100000"/>
              <a:buFont typeface="Wingdings" pitchFamily="2" charset="2"/>
              <a:buChar char="§"/>
              <a:defRPr/>
            </a:pPr>
            <a:r>
              <a:rPr lang="en-US" dirty="0"/>
              <a:t>Reassignment is random</a:t>
            </a:r>
          </a:p>
          <a:p>
            <a:pPr marL="623888" lvl="1">
              <a:spcBef>
                <a:spcPts val="600"/>
              </a:spcBef>
              <a:buSzPct val="100000"/>
              <a:defRPr/>
            </a:pPr>
            <a:r>
              <a:rPr lang="en-US" sz="2600" dirty="0"/>
              <a:t>Basic plans only</a:t>
            </a:r>
          </a:p>
          <a:p>
            <a:pPr marL="347472" lvl="1" indent="-347472">
              <a:spcBef>
                <a:spcPts val="600"/>
              </a:spcBef>
              <a:buSzPct val="100000"/>
              <a:buFont typeface="Wingdings" pitchFamily="2" charset="2"/>
              <a:buChar char="§"/>
              <a:defRPr/>
            </a:pPr>
            <a:r>
              <a:rPr lang="en-US" dirty="0" smtClean="0"/>
              <a:t>People who chose their current plan won’t be reassigned</a:t>
            </a:r>
          </a:p>
          <a:p>
            <a:pPr marL="347472" lvl="1" indent="-347472">
              <a:spcBef>
                <a:spcPts val="600"/>
              </a:spcBef>
              <a:buSzPct val="100000"/>
              <a:buFont typeface="Wingdings" pitchFamily="2" charset="2"/>
              <a:buChar char="§"/>
              <a:defRPr/>
            </a:pPr>
            <a:r>
              <a:rPr lang="en-US" dirty="0" smtClean="0"/>
              <a:t>The Part D Base Beneficiary Premium for 2017 is $35.63</a:t>
            </a:r>
          </a:p>
          <a:p>
            <a:pPr marL="347472" lvl="1" indent="-347472">
              <a:spcBef>
                <a:spcPts val="600"/>
              </a:spcBef>
              <a:buSzPct val="100000"/>
              <a:buFont typeface="Wingdings" pitchFamily="2" charset="2"/>
              <a:buChar char="§"/>
              <a:defRPr/>
            </a:pPr>
            <a:endParaRPr lang="en-US" sz="2800" dirty="0" smtClean="0">
              <a:solidFill>
                <a:srgbClr val="FF0000"/>
              </a:solidFill>
            </a:endParaRPr>
          </a:p>
          <a:p>
            <a:pPr eaLnBrk="1" hangingPunct="1">
              <a:buFont typeface="Wingdings" pitchFamily="2" charset="2"/>
              <a:buNone/>
              <a:defRPr/>
            </a:pPr>
            <a:endParaRPr lang="en-US" sz="2400" dirty="0"/>
          </a:p>
        </p:txBody>
      </p:sp>
      <p:sp>
        <p:nvSpPr>
          <p:cNvPr id="8"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1"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26</a:t>
            </a:fld>
            <a:endParaRPr lang="en-US" dirty="0">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0" y="35197"/>
            <a:ext cx="9144000" cy="1069430"/>
          </a:xfrm>
        </p:spPr>
        <p:txBody>
          <a:bodyPr/>
          <a:lstStyle/>
          <a:p>
            <a:r>
              <a:rPr lang="en-US" b="1" dirty="0" smtClean="0">
                <a:ea typeface="ＭＳ Ｐゴシック"/>
              </a:rPr>
              <a:t>Non-Renewing Medicare Plans</a:t>
            </a:r>
          </a:p>
        </p:txBody>
      </p:sp>
      <p:sp>
        <p:nvSpPr>
          <p:cNvPr id="3" name="Content Placeholder 2"/>
          <p:cNvSpPr>
            <a:spLocks noGrp="1"/>
          </p:cNvSpPr>
          <p:nvPr>
            <p:ph idx="1"/>
          </p:nvPr>
        </p:nvSpPr>
        <p:spPr>
          <a:xfrm>
            <a:off x="457200" y="1104628"/>
            <a:ext cx="8229600" cy="4895408"/>
          </a:xfrm>
        </p:spPr>
        <p:txBody>
          <a:bodyPr>
            <a:normAutofit fontScale="85000" lnSpcReduction="20000"/>
          </a:bodyPr>
          <a:lstStyle/>
          <a:p>
            <a:pPr>
              <a:lnSpc>
                <a:spcPct val="120000"/>
              </a:lnSpc>
              <a:buFont typeface="Wingdings" pitchFamily="2" charset="2"/>
              <a:buChar char="§"/>
              <a:defRPr/>
            </a:pPr>
            <a:r>
              <a:rPr lang="en-US" sz="3000" dirty="0"/>
              <a:t>Sometimes insurance companies don’t renew all of their plans</a:t>
            </a:r>
          </a:p>
          <a:p>
            <a:pPr marL="623888" lvl="1">
              <a:lnSpc>
                <a:spcPct val="120000"/>
              </a:lnSpc>
              <a:buSzPct val="120000"/>
              <a:buFont typeface="Arial" pitchFamily="34" charset="0"/>
              <a:buChar char="•"/>
              <a:defRPr/>
            </a:pPr>
            <a:r>
              <a:rPr lang="en-US" sz="2600" dirty="0"/>
              <a:t>Usually based on the plans’ business decisions</a:t>
            </a:r>
          </a:p>
          <a:p>
            <a:pPr marL="623888" lvl="1">
              <a:lnSpc>
                <a:spcPct val="120000"/>
              </a:lnSpc>
              <a:buSzPct val="120000"/>
              <a:buFont typeface="Arial" pitchFamily="34" charset="0"/>
              <a:buChar char="•"/>
              <a:defRPr/>
            </a:pPr>
            <a:r>
              <a:rPr lang="en-US" sz="2600" dirty="0"/>
              <a:t>Or on CMS sanctions or contract terminations</a:t>
            </a:r>
          </a:p>
          <a:p>
            <a:pPr>
              <a:lnSpc>
                <a:spcPct val="120000"/>
              </a:lnSpc>
              <a:buFont typeface="Wingdings" pitchFamily="2" charset="2"/>
              <a:buChar char="§"/>
              <a:defRPr/>
            </a:pPr>
            <a:r>
              <a:rPr lang="en-US" sz="3000" dirty="0"/>
              <a:t>You may join another Medicare Advantage or Medicare Prescription Drug Plan</a:t>
            </a:r>
          </a:p>
          <a:p>
            <a:pPr>
              <a:lnSpc>
                <a:spcPct val="120000"/>
              </a:lnSpc>
              <a:buFont typeface="Wingdings" pitchFamily="2" charset="2"/>
              <a:buChar char="§"/>
              <a:defRPr/>
            </a:pPr>
            <a:r>
              <a:rPr lang="en-US" sz="3000" dirty="0"/>
              <a:t>Plans must notify members affected</a:t>
            </a:r>
          </a:p>
          <a:p>
            <a:pPr marL="623888" lvl="1">
              <a:lnSpc>
                <a:spcPct val="120000"/>
              </a:lnSpc>
              <a:buSzPct val="120000"/>
              <a:buFont typeface="Arial" pitchFamily="34" charset="0"/>
              <a:buChar char="•"/>
              <a:defRPr/>
            </a:pPr>
            <a:r>
              <a:rPr lang="en-US" sz="2600" dirty="0"/>
              <a:t>No later than the beginning of October (90 days before the end of the year)</a:t>
            </a:r>
          </a:p>
          <a:p>
            <a:pPr marL="623888" lvl="1">
              <a:lnSpc>
                <a:spcPct val="120000"/>
              </a:lnSpc>
              <a:buSzPct val="120000"/>
              <a:buFont typeface="Arial" pitchFamily="34" charset="0"/>
              <a:buChar char="•"/>
              <a:defRPr/>
            </a:pPr>
            <a:r>
              <a:rPr lang="en-US" sz="2600" dirty="0"/>
              <a:t>Those affected get Special Enrollment Period</a:t>
            </a:r>
          </a:p>
          <a:p>
            <a:pPr marL="914400" lvl="2" indent="-282575">
              <a:lnSpc>
                <a:spcPct val="120000"/>
              </a:lnSpc>
              <a:buSzPct val="50000"/>
              <a:buFont typeface="Wingdings" pitchFamily="2" charset="2"/>
              <a:buChar char="q"/>
              <a:defRPr/>
            </a:pPr>
            <a:r>
              <a:rPr lang="en-US" sz="2600" dirty="0"/>
              <a:t>October 15, </a:t>
            </a:r>
            <a:r>
              <a:rPr lang="en-US" sz="2600" dirty="0" smtClean="0"/>
              <a:t>2016 </a:t>
            </a:r>
            <a:r>
              <a:rPr lang="en-US" sz="2600" dirty="0"/>
              <a:t>– end of February (the </a:t>
            </a:r>
            <a:r>
              <a:rPr lang="en-US" sz="2600" dirty="0" smtClean="0"/>
              <a:t>28</a:t>
            </a:r>
            <a:r>
              <a:rPr lang="en-US" sz="2600" baseline="30000" dirty="0" smtClean="0"/>
              <a:t>th</a:t>
            </a:r>
            <a:r>
              <a:rPr lang="en-US" sz="2600" dirty="0" smtClean="0"/>
              <a:t> </a:t>
            </a:r>
            <a:r>
              <a:rPr lang="en-US" sz="2600" dirty="0"/>
              <a:t>in </a:t>
            </a:r>
            <a:r>
              <a:rPr lang="en-US" sz="2600" dirty="0" smtClean="0"/>
              <a:t>2017)</a:t>
            </a:r>
            <a:r>
              <a:rPr lang="en-US" dirty="0"/>
              <a:t/>
            </a:r>
            <a:br>
              <a:rPr lang="en-US" dirty="0"/>
            </a:br>
            <a:endParaRPr lang="en-US" dirty="0"/>
          </a:p>
        </p:txBody>
      </p:sp>
      <p:sp>
        <p:nvSpPr>
          <p:cNvPr id="8"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0"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27</a:t>
            </a:fld>
            <a:endParaRPr lang="en-US" dirty="0">
              <a:solidFill>
                <a:prstClr val="black"/>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197"/>
            <a:ext cx="9144000" cy="1069430"/>
          </a:xfrm>
        </p:spPr>
        <p:txBody>
          <a:bodyPr/>
          <a:lstStyle/>
          <a:p>
            <a:r>
              <a:rPr lang="en-US" b="1" dirty="0" smtClean="0"/>
              <a:t>Beneficiary Notices</a:t>
            </a:r>
            <a:endParaRPr lang="en-US" b="1" dirty="0"/>
          </a:p>
        </p:txBody>
      </p:sp>
      <p:sp>
        <p:nvSpPr>
          <p:cNvPr id="6" name="Content Placeholder 5"/>
          <p:cNvSpPr>
            <a:spLocks noGrp="1"/>
          </p:cNvSpPr>
          <p:nvPr>
            <p:ph idx="1"/>
          </p:nvPr>
        </p:nvSpPr>
        <p:spPr>
          <a:xfrm>
            <a:off x="457200" y="1474072"/>
            <a:ext cx="8229600" cy="4525963"/>
          </a:xfrm>
        </p:spPr>
        <p:txBody>
          <a:bodyPr>
            <a:normAutofit/>
          </a:bodyPr>
          <a:lstStyle/>
          <a:p>
            <a:pPr>
              <a:spcBef>
                <a:spcPts val="600"/>
              </a:spcBef>
              <a:defRPr/>
            </a:pPr>
            <a:r>
              <a:rPr lang="en-US" dirty="0"/>
              <a:t>Reassignment Notice – Plan Termination </a:t>
            </a:r>
            <a:r>
              <a:rPr lang="en-US" dirty="0" smtClean="0"/>
              <a:t>(Terminating </a:t>
            </a:r>
            <a:r>
              <a:rPr lang="en-US" dirty="0"/>
              <a:t>Medicare Prescription Drug Plans)</a:t>
            </a:r>
          </a:p>
          <a:p>
            <a:pPr lvl="0">
              <a:spcBef>
                <a:spcPts val="600"/>
              </a:spcBef>
              <a:defRPr/>
            </a:pPr>
            <a:r>
              <a:rPr lang="en-US" dirty="0"/>
              <a:t>Reassignment Notice – Premium Increase </a:t>
            </a:r>
          </a:p>
          <a:p>
            <a:pPr>
              <a:spcBef>
                <a:spcPts val="600"/>
              </a:spcBef>
              <a:defRPr/>
            </a:pPr>
            <a:r>
              <a:rPr lang="en-US" dirty="0"/>
              <a:t>Medicare Advantage Plan Termination</a:t>
            </a:r>
          </a:p>
          <a:p>
            <a:pPr lvl="0">
              <a:spcBef>
                <a:spcPts val="600"/>
              </a:spcBef>
              <a:defRPr/>
            </a:pPr>
            <a:r>
              <a:rPr lang="en-US" dirty="0"/>
              <a:t>Reassignment Formulary </a:t>
            </a:r>
          </a:p>
          <a:p>
            <a:pPr lvl="0">
              <a:spcBef>
                <a:spcPts val="600"/>
              </a:spcBef>
              <a:defRPr/>
            </a:pPr>
            <a:r>
              <a:rPr lang="en-US" dirty="0"/>
              <a:t>“Choosers”</a:t>
            </a:r>
          </a:p>
          <a:p>
            <a:pPr>
              <a:spcBef>
                <a:spcPts val="600"/>
              </a:spcBef>
              <a:defRPr/>
            </a:pPr>
            <a:r>
              <a:rPr lang="en-US" dirty="0"/>
              <a:t>See Appendix A for a complete list of notices</a:t>
            </a:r>
          </a:p>
        </p:txBody>
      </p:sp>
      <p:sp>
        <p:nvSpPr>
          <p:cNvPr id="9"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10"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2"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28</a:t>
            </a:fld>
            <a:endParaRPr lang="en-US" dirty="0">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0" y="35197"/>
            <a:ext cx="9144000" cy="1069430"/>
          </a:xfrm>
        </p:spPr>
        <p:txBody>
          <a:bodyPr>
            <a:noAutofit/>
          </a:bodyPr>
          <a:lstStyle/>
          <a:p>
            <a:pPr eaLnBrk="1" hangingPunct="1">
              <a:defRPr/>
            </a:pPr>
            <a:r>
              <a:rPr lang="en-US" b="1" spc="-40" dirty="0" smtClean="0">
                <a:ea typeface="ＭＳ Ｐゴシック"/>
              </a:rPr>
              <a:t>Terminating Medicare Prescription Drug Plans </a:t>
            </a:r>
          </a:p>
        </p:txBody>
      </p:sp>
      <p:sp>
        <p:nvSpPr>
          <p:cNvPr id="3" name="Content Placeholder 2"/>
          <p:cNvSpPr>
            <a:spLocks noGrp="1"/>
          </p:cNvSpPr>
          <p:nvPr>
            <p:ph idx="1"/>
          </p:nvPr>
        </p:nvSpPr>
        <p:spPr>
          <a:xfrm>
            <a:off x="457200" y="1474072"/>
            <a:ext cx="8229600" cy="4525963"/>
          </a:xfrm>
          <a:solidFill>
            <a:schemeClr val="bg1"/>
          </a:solidFill>
        </p:spPr>
        <p:txBody>
          <a:bodyPr>
            <a:normAutofit lnSpcReduction="10000"/>
          </a:bodyPr>
          <a:lstStyle/>
          <a:p>
            <a:pPr>
              <a:spcBef>
                <a:spcPts val="600"/>
              </a:spcBef>
              <a:defRPr/>
            </a:pPr>
            <a:r>
              <a:rPr lang="en-US" sz="2800" dirty="0"/>
              <a:t>Reassignment Notice – Plan Termination</a:t>
            </a:r>
          </a:p>
          <a:p>
            <a:pPr eaLnBrk="1" hangingPunct="1">
              <a:spcBef>
                <a:spcPts val="600"/>
              </a:spcBef>
              <a:buFont typeface="Wingdings" panose="05000000000000000000" pitchFamily="2" charset="2"/>
              <a:buChar char="§"/>
              <a:defRPr/>
            </a:pPr>
            <a:r>
              <a:rPr lang="en-US" sz="2800" dirty="0"/>
              <a:t>CMS sends letter in late October </a:t>
            </a:r>
          </a:p>
          <a:p>
            <a:pPr marL="623888" lvl="1" eaLnBrk="1" hangingPunct="1">
              <a:spcBef>
                <a:spcPts val="600"/>
              </a:spcBef>
              <a:buSzPct val="120000"/>
              <a:defRPr/>
            </a:pPr>
            <a:r>
              <a:rPr lang="en-US" sz="2400" b="1" dirty="0"/>
              <a:t>BLUE paper- version 1</a:t>
            </a:r>
          </a:p>
          <a:p>
            <a:pPr marL="623888" lvl="1" eaLnBrk="1" hangingPunct="1">
              <a:spcBef>
                <a:spcPts val="600"/>
              </a:spcBef>
              <a:buSzPct val="120000"/>
              <a:defRPr/>
            </a:pPr>
            <a:r>
              <a:rPr lang="en-US" sz="2400" dirty="0"/>
              <a:t>Current plan is leaving Medicare program</a:t>
            </a:r>
          </a:p>
          <a:p>
            <a:pPr marL="623888" lvl="1" eaLnBrk="1" hangingPunct="1">
              <a:spcBef>
                <a:spcPts val="600"/>
              </a:spcBef>
              <a:buSzPct val="120000"/>
              <a:defRPr/>
            </a:pPr>
            <a:r>
              <a:rPr lang="en-US" sz="2400" dirty="0"/>
              <a:t>Reassigned to new plan effective January 1, </a:t>
            </a:r>
            <a:r>
              <a:rPr lang="en-US" sz="2400" dirty="0" smtClean="0"/>
              <a:t>2017</a:t>
            </a:r>
            <a:endParaRPr lang="en-US" sz="2400" dirty="0"/>
          </a:p>
          <a:p>
            <a:pPr marL="969963" lvl="2" indent="-342900" eaLnBrk="1" hangingPunct="1">
              <a:spcBef>
                <a:spcPts val="600"/>
              </a:spcBef>
              <a:buSzPct val="50000"/>
              <a:buFont typeface="Wingdings" panose="05000000000000000000" pitchFamily="2" charset="2"/>
              <a:buChar char="q"/>
              <a:defRPr/>
            </a:pPr>
            <a:r>
              <a:rPr lang="en-US" sz="2400" dirty="0"/>
              <a:t>Unless they join a new plan by December 31, </a:t>
            </a:r>
            <a:r>
              <a:rPr lang="en-US" sz="2400" dirty="0" smtClean="0"/>
              <a:t>2016</a:t>
            </a:r>
            <a:endParaRPr lang="en-US" dirty="0"/>
          </a:p>
          <a:p>
            <a:pPr eaLnBrk="1" hangingPunct="1">
              <a:spcBef>
                <a:spcPts val="600"/>
              </a:spcBef>
              <a:buFont typeface="Wingdings" panose="05000000000000000000" pitchFamily="2" charset="2"/>
              <a:buChar char="§"/>
              <a:defRPr/>
            </a:pPr>
            <a:r>
              <a:rPr lang="en-US" sz="2800" dirty="0"/>
              <a:t>Action</a:t>
            </a:r>
          </a:p>
          <a:p>
            <a:pPr marL="623888" lvl="1" eaLnBrk="1" hangingPunct="1">
              <a:spcBef>
                <a:spcPts val="600"/>
              </a:spcBef>
              <a:buSzPct val="120000"/>
              <a:defRPr/>
            </a:pPr>
            <a:r>
              <a:rPr lang="en-US" sz="2400" dirty="0"/>
              <a:t>Keep the notice</a:t>
            </a:r>
          </a:p>
          <a:p>
            <a:pPr marL="623888" lvl="1" eaLnBrk="1" hangingPunct="1">
              <a:spcBef>
                <a:spcPts val="600"/>
              </a:spcBef>
              <a:buSzPct val="120000"/>
              <a:defRPr/>
            </a:pPr>
            <a:r>
              <a:rPr lang="en-US" sz="2400" dirty="0"/>
              <a:t>Compare new </a:t>
            </a:r>
            <a:r>
              <a:rPr lang="en-US" sz="2400" dirty="0" smtClean="0"/>
              <a:t>2017 </a:t>
            </a:r>
            <a:r>
              <a:rPr lang="en-US" sz="2400" dirty="0"/>
              <a:t>plan with others</a:t>
            </a:r>
          </a:p>
          <a:p>
            <a:pPr marL="623888" lvl="1" eaLnBrk="1" hangingPunct="1">
              <a:spcBef>
                <a:spcPts val="600"/>
              </a:spcBef>
              <a:buSzPct val="120000"/>
              <a:defRPr/>
            </a:pPr>
            <a:r>
              <a:rPr lang="en-US" sz="2400" dirty="0"/>
              <a:t>Can choose to change plans</a:t>
            </a:r>
          </a:p>
          <a:p>
            <a:pPr eaLnBrk="1" hangingPunct="1">
              <a:defRPr/>
            </a:pPr>
            <a:endParaRPr lang="en-US" dirty="0"/>
          </a:p>
        </p:txBody>
      </p:sp>
      <p:sp>
        <p:nvSpPr>
          <p:cNvPr id="8"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1"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29</a:t>
            </a:fld>
            <a:endParaRPr lang="en-US" dirty="0">
              <a:solidFill>
                <a:prstClr val="black"/>
              </a:solidFill>
            </a:endParaRPr>
          </a:p>
        </p:txBody>
      </p:sp>
    </p:spTree>
    <p:extLst>
      <p:ext uri="{BB962C8B-B14F-4D97-AF65-F5344CB8AC3E}">
        <p14:creationId xmlns:p14="http://schemas.microsoft.com/office/powerpoint/2010/main" val="14962993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35197"/>
            <a:ext cx="9144000" cy="1069430"/>
          </a:xfrm>
        </p:spPr>
        <p:txBody>
          <a:bodyPr>
            <a:normAutofit fontScale="90000"/>
          </a:bodyPr>
          <a:lstStyle/>
          <a:p>
            <a:r>
              <a:rPr lang="en-US" dirty="0" smtClean="0">
                <a:ea typeface="ＭＳ Ｐゴシック"/>
              </a:rPr>
              <a:t/>
            </a:r>
            <a:br>
              <a:rPr lang="en-US" dirty="0" smtClean="0">
                <a:ea typeface="ＭＳ Ｐゴシック"/>
              </a:rPr>
            </a:br>
            <a:r>
              <a:rPr lang="en-US" sz="4000" b="1" dirty="0" smtClean="0">
                <a:ea typeface="ＭＳ Ｐゴシック"/>
              </a:rPr>
              <a:t>Your Medicare Choices</a:t>
            </a:r>
            <a:br>
              <a:rPr lang="en-US" sz="4000" b="1" dirty="0" smtClean="0">
                <a:ea typeface="ＭＳ Ｐゴシック"/>
              </a:rPr>
            </a:br>
            <a:endParaRPr lang="en-US" sz="4000" b="1" dirty="0"/>
          </a:p>
        </p:txBody>
      </p:sp>
      <p:sp>
        <p:nvSpPr>
          <p:cNvPr id="24578" name="Content Placeholder 1"/>
          <p:cNvSpPr>
            <a:spLocks noGrp="1"/>
          </p:cNvSpPr>
          <p:nvPr>
            <p:ph idx="1"/>
          </p:nvPr>
        </p:nvSpPr>
        <p:spPr>
          <a:xfrm>
            <a:off x="457200" y="1474072"/>
            <a:ext cx="8229600" cy="4525963"/>
          </a:xfrm>
        </p:spPr>
        <p:txBody>
          <a:bodyPr anchor="t">
            <a:normAutofit fontScale="92500" lnSpcReduction="20000"/>
          </a:bodyPr>
          <a:lstStyle/>
          <a:p>
            <a:pPr marL="514350" indent="-457200">
              <a:lnSpc>
                <a:spcPct val="110000"/>
              </a:lnSpc>
              <a:spcBef>
                <a:spcPts val="600"/>
              </a:spcBef>
              <a:buFont typeface="Calibri" pitchFamily="34" charset="0"/>
              <a:buAutoNum type="arabicPeriod"/>
            </a:pPr>
            <a:r>
              <a:rPr lang="en-US" dirty="0" smtClean="0">
                <a:ea typeface="ＭＳ Ｐゴシック"/>
              </a:rPr>
              <a:t>Original Medicare</a:t>
            </a:r>
          </a:p>
          <a:p>
            <a:pPr marL="803275" lvl="1" indent="-282575">
              <a:lnSpc>
                <a:spcPct val="110000"/>
              </a:lnSpc>
              <a:spcBef>
                <a:spcPts val="600"/>
              </a:spcBef>
              <a:buSzPct val="110000"/>
            </a:pPr>
            <a:r>
              <a:rPr lang="en-US" dirty="0" smtClean="0">
                <a:ea typeface="ＭＳ Ｐゴシック"/>
              </a:rPr>
              <a:t>May add a Medicare Supplement </a:t>
            </a:r>
            <a:r>
              <a:rPr lang="en-US" dirty="0">
                <a:ea typeface="ＭＳ Ｐゴシック"/>
              </a:rPr>
              <a:t>Insurance </a:t>
            </a:r>
            <a:r>
              <a:rPr lang="en-US" dirty="0" smtClean="0">
                <a:ea typeface="ＭＳ Ｐゴシック"/>
              </a:rPr>
              <a:t>(Medigap</a:t>
            </a:r>
            <a:r>
              <a:rPr lang="en-US" dirty="0">
                <a:ea typeface="ＭＳ Ｐゴシック"/>
              </a:rPr>
              <a:t>) </a:t>
            </a:r>
            <a:r>
              <a:rPr lang="en-US" dirty="0" smtClean="0">
                <a:ea typeface="ＭＳ Ｐゴシック"/>
              </a:rPr>
              <a:t>policy</a:t>
            </a:r>
          </a:p>
          <a:p>
            <a:pPr marL="803275" lvl="1" indent="-282575">
              <a:lnSpc>
                <a:spcPct val="110000"/>
              </a:lnSpc>
              <a:spcBef>
                <a:spcPts val="600"/>
              </a:spcBef>
              <a:buSzPct val="110000"/>
              <a:buFont typeface="Arial" pitchFamily="34" charset="0"/>
              <a:buChar char="•"/>
            </a:pPr>
            <a:r>
              <a:rPr lang="en-US" dirty="0" smtClean="0">
                <a:ea typeface="ＭＳ Ｐゴシック"/>
              </a:rPr>
              <a:t>May add Medicare prescription drug coverage</a:t>
            </a:r>
          </a:p>
          <a:p>
            <a:pPr marL="514350" indent="-457200">
              <a:lnSpc>
                <a:spcPct val="110000"/>
              </a:lnSpc>
              <a:spcBef>
                <a:spcPts val="600"/>
              </a:spcBef>
              <a:buFont typeface="Calibri" pitchFamily="34" charset="0"/>
              <a:buAutoNum type="arabicPeriod"/>
            </a:pPr>
            <a:r>
              <a:rPr lang="en-US" dirty="0" smtClean="0">
                <a:ea typeface="ＭＳ Ｐゴシック"/>
              </a:rPr>
              <a:t>Medicare Advantage Plans</a:t>
            </a:r>
          </a:p>
          <a:p>
            <a:pPr marL="803275" lvl="1" indent="-282575">
              <a:lnSpc>
                <a:spcPct val="110000"/>
              </a:lnSpc>
              <a:spcBef>
                <a:spcPts val="600"/>
              </a:spcBef>
              <a:buSzPct val="110000"/>
              <a:buFont typeface="Arial" pitchFamily="34" charset="0"/>
              <a:buChar char="•"/>
            </a:pPr>
            <a:r>
              <a:rPr lang="en-US" dirty="0" smtClean="0">
                <a:ea typeface="ＭＳ Ｐゴシック"/>
              </a:rPr>
              <a:t>With or without Medicare prescription drug coverage</a:t>
            </a:r>
          </a:p>
          <a:p>
            <a:pPr marL="514350" indent="-457200">
              <a:lnSpc>
                <a:spcPct val="110000"/>
              </a:lnSpc>
              <a:spcBef>
                <a:spcPts val="600"/>
              </a:spcBef>
              <a:buFont typeface="Calibri" pitchFamily="34" charset="0"/>
              <a:buAutoNum type="arabicPeriod"/>
            </a:pPr>
            <a:r>
              <a:rPr lang="en-US" dirty="0" smtClean="0">
                <a:ea typeface="ＭＳ Ｐゴシック"/>
              </a:rPr>
              <a:t>Other Medicare Health Plans</a:t>
            </a:r>
          </a:p>
          <a:p>
            <a:pPr marL="803275" lvl="1" indent="-282575">
              <a:lnSpc>
                <a:spcPct val="110000"/>
              </a:lnSpc>
              <a:spcBef>
                <a:spcPts val="600"/>
              </a:spcBef>
              <a:buSzPct val="110000"/>
              <a:buFont typeface="Arial" pitchFamily="34" charset="0"/>
              <a:buChar char="•"/>
            </a:pPr>
            <a:r>
              <a:rPr lang="en-US" dirty="0" smtClean="0">
                <a:ea typeface="ＭＳ Ｐゴシック"/>
              </a:rPr>
              <a:t>Like Cost Plans, Medicare Medical Savings Accounts, and Programs of All-Inclusive Care for the Elderly (PACE) Plans</a:t>
            </a:r>
          </a:p>
          <a:p>
            <a:pPr marL="914400" lvl="1" indent="-457200" eaLnBrk="1" hangingPunct="1">
              <a:buFont typeface="Arial" pitchFamily="34" charset="0"/>
              <a:buNone/>
            </a:pPr>
            <a:endParaRPr lang="en-US" sz="2000" dirty="0" smtClean="0">
              <a:ea typeface="ＭＳ Ｐゴシック"/>
            </a:endParaRPr>
          </a:p>
          <a:p>
            <a:pPr marL="914400" lvl="1" indent="-457200" eaLnBrk="1" hangingPunct="1">
              <a:buFont typeface="Calibri" pitchFamily="34" charset="0"/>
              <a:buAutoNum type="alphaUcPeriod"/>
            </a:pPr>
            <a:endParaRPr lang="en-US" sz="2000" dirty="0" smtClean="0">
              <a:ea typeface="ＭＳ Ｐゴシック"/>
            </a:endParaRPr>
          </a:p>
          <a:p>
            <a:pPr eaLnBrk="1" hangingPunct="1"/>
            <a:endParaRPr lang="en-US" dirty="0" smtClean="0">
              <a:ea typeface="ＭＳ Ｐゴシック"/>
            </a:endParaRPr>
          </a:p>
        </p:txBody>
      </p:sp>
      <p:sp>
        <p:nvSpPr>
          <p:cNvPr id="8"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1"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3</a:t>
            </a:fld>
            <a:endParaRPr lang="en-US" dirty="0">
              <a:solidFill>
                <a:prstClr val="black"/>
              </a:solidFill>
            </a:endParaRPr>
          </a:p>
        </p:txBody>
      </p:sp>
    </p:spTree>
    <p:extLst>
      <p:ext uri="{BB962C8B-B14F-4D97-AF65-F5344CB8AC3E}">
        <p14:creationId xmlns:p14="http://schemas.microsoft.com/office/powerpoint/2010/main" val="266231625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0" y="35197"/>
            <a:ext cx="9144000" cy="1069430"/>
          </a:xfrm>
        </p:spPr>
        <p:txBody>
          <a:bodyPr>
            <a:normAutofit/>
          </a:bodyPr>
          <a:lstStyle/>
          <a:p>
            <a:pPr eaLnBrk="1" hangingPunct="1"/>
            <a:r>
              <a:rPr lang="en-US" b="1" dirty="0" smtClean="0">
                <a:ea typeface="ＭＳ Ｐゴシック"/>
              </a:rPr>
              <a:t>Prescription Drug Plan Premium Increase </a:t>
            </a:r>
          </a:p>
        </p:txBody>
      </p:sp>
      <p:sp>
        <p:nvSpPr>
          <p:cNvPr id="3" name="Content Placeholder 2"/>
          <p:cNvSpPr>
            <a:spLocks noGrp="1"/>
          </p:cNvSpPr>
          <p:nvPr>
            <p:ph idx="1"/>
          </p:nvPr>
        </p:nvSpPr>
        <p:spPr>
          <a:xfrm>
            <a:off x="457200" y="1474072"/>
            <a:ext cx="8229600" cy="4525963"/>
          </a:xfrm>
        </p:spPr>
        <p:txBody>
          <a:bodyPr>
            <a:normAutofit fontScale="92500" lnSpcReduction="10000"/>
          </a:bodyPr>
          <a:lstStyle/>
          <a:p>
            <a:pPr>
              <a:spcBef>
                <a:spcPts val="600"/>
              </a:spcBef>
              <a:defRPr/>
            </a:pPr>
            <a:r>
              <a:rPr lang="en-US" sz="2800" dirty="0"/>
              <a:t>Reassignment Notice – Premium Increase</a:t>
            </a:r>
          </a:p>
          <a:p>
            <a:pPr eaLnBrk="1" hangingPunct="1">
              <a:spcBef>
                <a:spcPts val="600"/>
              </a:spcBef>
              <a:buFont typeface="Wingdings" panose="05000000000000000000" pitchFamily="2" charset="2"/>
              <a:buChar char="§"/>
              <a:defRPr/>
            </a:pPr>
            <a:r>
              <a:rPr lang="en-US" sz="2800" dirty="0"/>
              <a:t>CMS sends letter in late October </a:t>
            </a:r>
          </a:p>
          <a:p>
            <a:pPr marL="623888" lvl="1" eaLnBrk="1" hangingPunct="1">
              <a:spcBef>
                <a:spcPts val="600"/>
              </a:spcBef>
              <a:buSzPct val="120000"/>
              <a:defRPr/>
            </a:pPr>
            <a:r>
              <a:rPr lang="en-US" sz="2400" b="1" dirty="0"/>
              <a:t>BLUE paper- version 2</a:t>
            </a:r>
          </a:p>
          <a:p>
            <a:pPr marL="623888" lvl="1" eaLnBrk="1" hangingPunct="1">
              <a:spcBef>
                <a:spcPts val="600"/>
              </a:spcBef>
              <a:buSzPct val="120000"/>
              <a:defRPr/>
            </a:pPr>
            <a:r>
              <a:rPr lang="en-US" sz="2400" dirty="0"/>
              <a:t>Current plan’s premium is increasing over LIS benchmark, or converting to enhanced plan</a:t>
            </a:r>
          </a:p>
          <a:p>
            <a:pPr marL="623888" lvl="1" eaLnBrk="1" hangingPunct="1">
              <a:spcBef>
                <a:spcPts val="600"/>
              </a:spcBef>
              <a:buSzPct val="120000"/>
              <a:defRPr/>
            </a:pPr>
            <a:r>
              <a:rPr lang="en-US" sz="2400" dirty="0"/>
              <a:t>Reassigned to new plan effective January 1, </a:t>
            </a:r>
            <a:r>
              <a:rPr lang="en-US" sz="2400" dirty="0" smtClean="0"/>
              <a:t>2017</a:t>
            </a:r>
            <a:endParaRPr lang="en-US" sz="2400" dirty="0"/>
          </a:p>
          <a:p>
            <a:pPr marL="969963" lvl="2" indent="-342900" eaLnBrk="1" hangingPunct="1">
              <a:spcBef>
                <a:spcPts val="600"/>
              </a:spcBef>
              <a:buSzPct val="50000"/>
              <a:buFont typeface="Wingdings" panose="05000000000000000000" pitchFamily="2" charset="2"/>
              <a:buChar char="q"/>
              <a:defRPr/>
            </a:pPr>
            <a:r>
              <a:rPr lang="en-US" sz="2400" dirty="0"/>
              <a:t>Unless they join a new plan by December 31, </a:t>
            </a:r>
            <a:r>
              <a:rPr lang="en-US" sz="2400" dirty="0" smtClean="0"/>
              <a:t>2016</a:t>
            </a:r>
            <a:endParaRPr lang="en-US" sz="2400" dirty="0"/>
          </a:p>
          <a:p>
            <a:pPr eaLnBrk="1" hangingPunct="1">
              <a:spcBef>
                <a:spcPts val="600"/>
              </a:spcBef>
              <a:buFont typeface="Wingdings" panose="05000000000000000000" pitchFamily="2" charset="2"/>
              <a:buChar char="§"/>
              <a:defRPr/>
            </a:pPr>
            <a:r>
              <a:rPr lang="en-US" sz="2800" dirty="0"/>
              <a:t>Action</a:t>
            </a:r>
          </a:p>
          <a:p>
            <a:pPr marL="623888" lvl="1" eaLnBrk="1" hangingPunct="1">
              <a:spcBef>
                <a:spcPts val="600"/>
              </a:spcBef>
              <a:buSzPct val="120000"/>
              <a:defRPr/>
            </a:pPr>
            <a:r>
              <a:rPr lang="en-US" sz="2400" dirty="0"/>
              <a:t>Keep the notice</a:t>
            </a:r>
          </a:p>
          <a:p>
            <a:pPr marL="623888" lvl="1" eaLnBrk="1" hangingPunct="1">
              <a:spcBef>
                <a:spcPts val="600"/>
              </a:spcBef>
              <a:buSzPct val="120000"/>
              <a:defRPr/>
            </a:pPr>
            <a:r>
              <a:rPr lang="en-US" sz="2400" dirty="0"/>
              <a:t>Compare new </a:t>
            </a:r>
            <a:r>
              <a:rPr lang="en-US" sz="2400" dirty="0" smtClean="0"/>
              <a:t>2017 </a:t>
            </a:r>
            <a:r>
              <a:rPr lang="en-US" sz="2400" dirty="0"/>
              <a:t>plan with others</a:t>
            </a:r>
          </a:p>
          <a:p>
            <a:pPr marL="623888" lvl="1" eaLnBrk="1" hangingPunct="1">
              <a:spcBef>
                <a:spcPts val="600"/>
              </a:spcBef>
              <a:buSzPct val="120000"/>
              <a:defRPr/>
            </a:pPr>
            <a:r>
              <a:rPr lang="en-US" sz="2400" dirty="0"/>
              <a:t>Can choose to change plans</a:t>
            </a:r>
          </a:p>
          <a:p>
            <a:pPr eaLnBrk="1" hangingPunct="1">
              <a:defRPr/>
            </a:pPr>
            <a:endParaRPr lang="en-US" dirty="0"/>
          </a:p>
        </p:txBody>
      </p:sp>
      <p:sp>
        <p:nvSpPr>
          <p:cNvPr id="8"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1"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30</a:t>
            </a:fld>
            <a:endParaRPr lang="en-US" dirty="0">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noAutofit/>
          </a:bodyPr>
          <a:lstStyle/>
          <a:p>
            <a:pPr eaLnBrk="1" hangingPunct="1"/>
            <a:r>
              <a:rPr lang="en-US" b="1" dirty="0" smtClean="0">
                <a:ea typeface="ＭＳ Ｐゴシック"/>
              </a:rPr>
              <a:t>Medicare Advantage (MA) Plan Termination</a:t>
            </a:r>
          </a:p>
        </p:txBody>
      </p:sp>
      <p:sp>
        <p:nvSpPr>
          <p:cNvPr id="3" name="Content Placeholder 2"/>
          <p:cNvSpPr>
            <a:spLocks noGrp="1"/>
          </p:cNvSpPr>
          <p:nvPr>
            <p:ph idx="1"/>
          </p:nvPr>
        </p:nvSpPr>
        <p:spPr>
          <a:xfrm>
            <a:off x="457200" y="1442540"/>
            <a:ext cx="8229600" cy="4729660"/>
          </a:xfrm>
        </p:spPr>
        <p:txBody>
          <a:bodyPr>
            <a:normAutofit fontScale="85000" lnSpcReduction="20000"/>
          </a:bodyPr>
          <a:lstStyle/>
          <a:p>
            <a:pPr>
              <a:lnSpc>
                <a:spcPct val="120000"/>
              </a:lnSpc>
              <a:defRPr/>
            </a:pPr>
            <a:r>
              <a:rPr lang="en-US" sz="2800" dirty="0"/>
              <a:t>MA Reassignment Notice</a:t>
            </a:r>
          </a:p>
          <a:p>
            <a:pPr eaLnBrk="1" hangingPunct="1">
              <a:lnSpc>
                <a:spcPct val="120000"/>
              </a:lnSpc>
              <a:buFont typeface="Wingdings" panose="05000000000000000000" pitchFamily="2" charset="2"/>
              <a:buChar char="§"/>
              <a:defRPr/>
            </a:pPr>
            <a:r>
              <a:rPr lang="en-US" sz="2800" dirty="0"/>
              <a:t>CMS sends letter in late October/early November </a:t>
            </a:r>
          </a:p>
          <a:p>
            <a:pPr marL="623888" lvl="1" eaLnBrk="1" hangingPunct="1">
              <a:lnSpc>
                <a:spcPct val="120000"/>
              </a:lnSpc>
              <a:buSzPct val="120000"/>
              <a:defRPr/>
            </a:pPr>
            <a:r>
              <a:rPr lang="en-US" sz="2400" b="1" dirty="0"/>
              <a:t>BLUE paper- version 3</a:t>
            </a:r>
          </a:p>
          <a:p>
            <a:pPr marL="623888" lvl="1" eaLnBrk="1" hangingPunct="1">
              <a:lnSpc>
                <a:spcPct val="120000"/>
              </a:lnSpc>
              <a:buSzPct val="120000"/>
              <a:defRPr/>
            </a:pPr>
            <a:r>
              <a:rPr lang="en-US" sz="2400" dirty="0"/>
              <a:t>Current </a:t>
            </a:r>
            <a:r>
              <a:rPr lang="en-US" sz="2400" dirty="0" smtClean="0"/>
              <a:t>MA </a:t>
            </a:r>
            <a:r>
              <a:rPr lang="en-US" sz="2400" dirty="0"/>
              <a:t>Plan </a:t>
            </a:r>
            <a:r>
              <a:rPr lang="en-US" sz="2400" dirty="0" smtClean="0"/>
              <a:t>is </a:t>
            </a:r>
            <a:r>
              <a:rPr lang="en-US" sz="2400" dirty="0"/>
              <a:t>leaving Medicare program</a:t>
            </a:r>
          </a:p>
          <a:p>
            <a:pPr marL="623888" lvl="1" eaLnBrk="1" hangingPunct="1">
              <a:lnSpc>
                <a:spcPct val="120000"/>
              </a:lnSpc>
              <a:buSzPct val="120000"/>
              <a:defRPr/>
            </a:pPr>
            <a:r>
              <a:rPr lang="en-US" sz="2400" dirty="0"/>
              <a:t>Health coverage will revert back to Original Medicare</a:t>
            </a:r>
          </a:p>
          <a:p>
            <a:pPr marL="623888" lvl="1" eaLnBrk="1" hangingPunct="1">
              <a:lnSpc>
                <a:spcPct val="120000"/>
              </a:lnSpc>
              <a:buSzPct val="120000"/>
              <a:defRPr/>
            </a:pPr>
            <a:r>
              <a:rPr lang="en-US" sz="2400" dirty="0"/>
              <a:t>If </a:t>
            </a:r>
            <a:r>
              <a:rPr lang="en-US" sz="2400" dirty="0" smtClean="0"/>
              <a:t>they get Extra Help, </a:t>
            </a:r>
            <a:r>
              <a:rPr lang="en-US" sz="2400" dirty="0"/>
              <a:t>reassigned to a </a:t>
            </a:r>
            <a:r>
              <a:rPr lang="en-US" sz="2400" dirty="0" smtClean="0"/>
              <a:t>Prescription Drug Plan effective </a:t>
            </a:r>
            <a:r>
              <a:rPr lang="en-US" sz="2400" dirty="0"/>
              <a:t>January 1, </a:t>
            </a:r>
            <a:r>
              <a:rPr lang="en-US" sz="2400" dirty="0" smtClean="0"/>
              <a:t>2017</a:t>
            </a:r>
            <a:endParaRPr lang="en-US" sz="2400" dirty="0"/>
          </a:p>
          <a:p>
            <a:pPr marL="914400" lvl="2" indent="-287338" eaLnBrk="1" hangingPunct="1">
              <a:lnSpc>
                <a:spcPct val="120000"/>
              </a:lnSpc>
              <a:buSzPct val="45000"/>
              <a:buFont typeface="Wingdings" panose="05000000000000000000" pitchFamily="2" charset="2"/>
              <a:buChar char="q"/>
              <a:defRPr/>
            </a:pPr>
            <a:r>
              <a:rPr lang="en-US" sz="2400" dirty="0"/>
              <a:t>Unless they join a new plan by December 31, </a:t>
            </a:r>
            <a:r>
              <a:rPr lang="en-US" sz="2400" dirty="0" smtClean="0"/>
              <a:t>2016</a:t>
            </a:r>
            <a:endParaRPr lang="en-US" sz="2400" dirty="0"/>
          </a:p>
          <a:p>
            <a:pPr eaLnBrk="1" hangingPunct="1">
              <a:lnSpc>
                <a:spcPct val="120000"/>
              </a:lnSpc>
              <a:buFont typeface="Wingdings" panose="05000000000000000000" pitchFamily="2" charset="2"/>
              <a:buChar char="§"/>
              <a:defRPr/>
            </a:pPr>
            <a:r>
              <a:rPr lang="en-US" sz="2800" dirty="0"/>
              <a:t>Action</a:t>
            </a:r>
          </a:p>
          <a:p>
            <a:pPr marL="623888" lvl="1" eaLnBrk="1" hangingPunct="1">
              <a:lnSpc>
                <a:spcPct val="120000"/>
              </a:lnSpc>
              <a:buSzPct val="120000"/>
              <a:defRPr/>
            </a:pPr>
            <a:r>
              <a:rPr lang="en-US" sz="2400" dirty="0"/>
              <a:t>Keep the notice</a:t>
            </a:r>
          </a:p>
          <a:p>
            <a:pPr marL="623888" lvl="1" eaLnBrk="1" hangingPunct="1">
              <a:lnSpc>
                <a:spcPct val="120000"/>
              </a:lnSpc>
              <a:buSzPct val="120000"/>
              <a:defRPr/>
            </a:pPr>
            <a:r>
              <a:rPr lang="en-US" sz="2400" dirty="0"/>
              <a:t>Compare new </a:t>
            </a:r>
            <a:r>
              <a:rPr lang="en-US" sz="2400" dirty="0" smtClean="0"/>
              <a:t>2017 </a:t>
            </a:r>
            <a:r>
              <a:rPr lang="en-US" sz="2400" dirty="0"/>
              <a:t>plan with others</a:t>
            </a:r>
          </a:p>
          <a:p>
            <a:pPr marL="623888" lvl="1" eaLnBrk="1" hangingPunct="1">
              <a:lnSpc>
                <a:spcPct val="120000"/>
              </a:lnSpc>
              <a:buSzPct val="120000"/>
              <a:defRPr/>
            </a:pPr>
            <a:r>
              <a:rPr lang="en-US" sz="2400" dirty="0"/>
              <a:t>Can choose to change plans</a:t>
            </a:r>
          </a:p>
        </p:txBody>
      </p:sp>
      <p:sp>
        <p:nvSpPr>
          <p:cNvPr id="8"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1"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31</a:t>
            </a:fld>
            <a:endParaRPr lang="en-US" dirty="0">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normAutofit/>
          </a:bodyPr>
          <a:lstStyle/>
          <a:p>
            <a:pPr eaLnBrk="1" hangingPunct="1"/>
            <a:r>
              <a:rPr lang="en-US" b="1" dirty="0" smtClean="0">
                <a:ea typeface="ＭＳ Ｐゴシック"/>
              </a:rPr>
              <a:t>Reassignment Formulary Notice</a:t>
            </a:r>
          </a:p>
        </p:txBody>
      </p:sp>
      <p:sp>
        <p:nvSpPr>
          <p:cNvPr id="3" name="Content Placeholder 2"/>
          <p:cNvSpPr>
            <a:spLocks noGrp="1"/>
          </p:cNvSpPr>
          <p:nvPr>
            <p:ph idx="1"/>
          </p:nvPr>
        </p:nvSpPr>
        <p:spPr>
          <a:xfrm>
            <a:off x="457200" y="1474072"/>
            <a:ext cx="8229600" cy="4525963"/>
          </a:xfrm>
        </p:spPr>
        <p:txBody>
          <a:bodyPr>
            <a:normAutofit fontScale="92500" lnSpcReduction="10000"/>
          </a:bodyPr>
          <a:lstStyle/>
          <a:p>
            <a:pPr>
              <a:spcBef>
                <a:spcPts val="600"/>
              </a:spcBef>
              <a:defRPr/>
            </a:pPr>
            <a:r>
              <a:rPr lang="en-US" sz="2800" dirty="0"/>
              <a:t>Reassign Formulary Notice</a:t>
            </a:r>
          </a:p>
          <a:p>
            <a:pPr eaLnBrk="1" hangingPunct="1">
              <a:spcBef>
                <a:spcPts val="600"/>
              </a:spcBef>
              <a:buFont typeface="Wingdings" panose="05000000000000000000" pitchFamily="2" charset="2"/>
              <a:buChar char="§"/>
              <a:defRPr/>
            </a:pPr>
            <a:r>
              <a:rPr lang="en-US" sz="2800" dirty="0"/>
              <a:t>CMS sends letter in December </a:t>
            </a:r>
          </a:p>
          <a:p>
            <a:pPr marL="623888" lvl="1" eaLnBrk="1" hangingPunct="1">
              <a:spcBef>
                <a:spcPts val="600"/>
              </a:spcBef>
              <a:buSzPct val="120000"/>
              <a:defRPr/>
            </a:pPr>
            <a:r>
              <a:rPr lang="en-US" sz="2400" b="1" dirty="0"/>
              <a:t>BLUE paper- version 4</a:t>
            </a:r>
          </a:p>
          <a:p>
            <a:pPr marL="623888" lvl="1" eaLnBrk="1" hangingPunct="1">
              <a:spcBef>
                <a:spcPts val="600"/>
              </a:spcBef>
              <a:buSzPct val="120000"/>
              <a:defRPr/>
            </a:pPr>
            <a:r>
              <a:rPr lang="en-US" sz="2400" dirty="0"/>
              <a:t>Sent to people who get Extra Help affected by reassignment </a:t>
            </a:r>
          </a:p>
          <a:p>
            <a:pPr marL="623888" lvl="1" eaLnBrk="1" hangingPunct="1">
              <a:spcBef>
                <a:spcPts val="600"/>
              </a:spcBef>
              <a:buSzPct val="120000"/>
              <a:defRPr/>
            </a:pPr>
            <a:r>
              <a:rPr lang="en-US" sz="2400" dirty="0"/>
              <a:t>Summarizes which Part D-covered drugs they took in </a:t>
            </a:r>
            <a:r>
              <a:rPr lang="en-US" sz="2400" dirty="0" smtClean="0"/>
              <a:t>2016 </a:t>
            </a:r>
            <a:r>
              <a:rPr lang="en-US" sz="2400" dirty="0"/>
              <a:t>will or won’t be covered by their new Medicare drug plan for </a:t>
            </a:r>
            <a:r>
              <a:rPr lang="en-US" sz="2400" dirty="0" smtClean="0"/>
              <a:t>2017</a:t>
            </a:r>
            <a:endParaRPr lang="en-US" sz="2400" dirty="0"/>
          </a:p>
          <a:p>
            <a:pPr marL="914400" lvl="2" indent="-285750" eaLnBrk="1" hangingPunct="1">
              <a:spcBef>
                <a:spcPts val="600"/>
              </a:spcBef>
              <a:buSzPct val="50000"/>
              <a:buFont typeface="Wingdings" panose="05000000000000000000" pitchFamily="2" charset="2"/>
              <a:buChar char="q"/>
              <a:defRPr/>
            </a:pPr>
            <a:r>
              <a:rPr lang="en-US" sz="2400" dirty="0"/>
              <a:t>Unless they join a new plan by December 31, </a:t>
            </a:r>
            <a:r>
              <a:rPr lang="en-US" sz="2400" dirty="0" smtClean="0"/>
              <a:t>2016</a:t>
            </a:r>
            <a:endParaRPr lang="en-US" sz="2400" dirty="0"/>
          </a:p>
          <a:p>
            <a:pPr eaLnBrk="1" hangingPunct="1">
              <a:spcBef>
                <a:spcPts val="600"/>
              </a:spcBef>
              <a:buFont typeface="Wingdings" panose="05000000000000000000" pitchFamily="2" charset="2"/>
              <a:buChar char="§"/>
              <a:defRPr/>
            </a:pPr>
            <a:r>
              <a:rPr lang="en-US" sz="2800" dirty="0"/>
              <a:t>Action</a:t>
            </a:r>
          </a:p>
          <a:p>
            <a:pPr marL="623888" lvl="1" eaLnBrk="1" hangingPunct="1">
              <a:spcBef>
                <a:spcPts val="600"/>
              </a:spcBef>
              <a:buSzPct val="120000"/>
              <a:defRPr/>
            </a:pPr>
            <a:r>
              <a:rPr lang="en-US" sz="2400" dirty="0"/>
              <a:t>Keep the notice</a:t>
            </a:r>
          </a:p>
          <a:p>
            <a:pPr marL="623888" lvl="1" eaLnBrk="1" hangingPunct="1">
              <a:spcBef>
                <a:spcPts val="600"/>
              </a:spcBef>
              <a:buSzPct val="120000"/>
              <a:defRPr/>
            </a:pPr>
            <a:r>
              <a:rPr lang="en-US" sz="2400" dirty="0"/>
              <a:t>Compare new </a:t>
            </a:r>
            <a:r>
              <a:rPr lang="en-US" sz="2400" dirty="0" smtClean="0"/>
              <a:t>2017 </a:t>
            </a:r>
            <a:r>
              <a:rPr lang="en-US" sz="2400" dirty="0"/>
              <a:t>plan with others</a:t>
            </a:r>
          </a:p>
          <a:p>
            <a:pPr marL="623888" lvl="1" eaLnBrk="1" hangingPunct="1">
              <a:spcBef>
                <a:spcPts val="600"/>
              </a:spcBef>
              <a:buSzPct val="120000"/>
              <a:defRPr/>
            </a:pPr>
            <a:r>
              <a:rPr lang="en-US" sz="2400" dirty="0"/>
              <a:t>Can choose to change plans</a:t>
            </a:r>
          </a:p>
          <a:p>
            <a:pPr eaLnBrk="1" hangingPunct="1">
              <a:defRPr/>
            </a:pPr>
            <a:endParaRPr lang="en-US" dirty="0"/>
          </a:p>
        </p:txBody>
      </p:sp>
      <p:sp>
        <p:nvSpPr>
          <p:cNvPr id="5" name="Date Placeholder 1"/>
          <p:cNvSpPr txBox="1">
            <a:spLocks/>
          </p:cNvSpPr>
          <p:nvPr/>
        </p:nvSpPr>
        <p:spPr>
          <a:xfrm>
            <a:off x="457200" y="6340475"/>
            <a:ext cx="2133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sz="1000" dirty="0" smtClean="0">
                <a:solidFill>
                  <a:prstClr val="black"/>
                </a:solidFill>
                <a:latin typeface="+mn-lt"/>
              </a:rPr>
              <a:t>September 2016</a:t>
            </a:r>
            <a:endParaRPr lang="en-US" sz="1000" dirty="0">
              <a:solidFill>
                <a:prstClr val="black"/>
              </a:solidFill>
              <a:latin typeface="+mn-lt"/>
            </a:endParaRPr>
          </a:p>
        </p:txBody>
      </p:sp>
      <p:sp>
        <p:nvSpPr>
          <p:cNvPr id="6" name="Footer Placeholder 2"/>
          <p:cNvSpPr txBox="1">
            <a:spLocks/>
          </p:cNvSpPr>
          <p:nvPr/>
        </p:nvSpPr>
        <p:spPr>
          <a:xfrm>
            <a:off x="2590800" y="6340475"/>
            <a:ext cx="39624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Calibri" panose="020F0502020204030204" pitchFamily="34" charset="0"/>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ctr"/>
            <a:r>
              <a:rPr lang="en-US" sz="1000" dirty="0" smtClean="0">
                <a:solidFill>
                  <a:prstClr val="black"/>
                </a:solidFill>
              </a:rPr>
              <a:t>Medicare OEP 2016</a:t>
            </a:r>
            <a:endParaRPr lang="en-US" sz="1000" dirty="0">
              <a:solidFill>
                <a:prstClr val="black"/>
              </a:solidFill>
            </a:endParaRPr>
          </a:p>
        </p:txBody>
      </p:sp>
      <p:sp>
        <p:nvSpPr>
          <p:cNvPr id="7" name="Slide Number Placeholder 3"/>
          <p:cNvSpPr txBox="1">
            <a:spLocks/>
          </p:cNvSpPr>
          <p:nvPr/>
        </p:nvSpPr>
        <p:spPr>
          <a:xfrm>
            <a:off x="6553200" y="6340475"/>
            <a:ext cx="2133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r"/>
            <a:fld id="{78C0CC3C-85F1-4D86-9B70-8D9F8B17F046}" type="slidenum">
              <a:rPr lang="en-US" sz="1000" smtClean="0">
                <a:solidFill>
                  <a:prstClr val="black"/>
                </a:solidFill>
              </a:rPr>
              <a:pPr algn="r"/>
              <a:t>32</a:t>
            </a:fld>
            <a:endParaRPr lang="en-US" sz="1000" dirty="0">
              <a:solidFill>
                <a:prstClr val="black"/>
              </a:solidFill>
            </a:endParaRPr>
          </a:p>
        </p:txBody>
      </p:sp>
    </p:spTree>
    <p:extLst>
      <p:ext uri="{BB962C8B-B14F-4D97-AF65-F5344CB8AC3E}">
        <p14:creationId xmlns:p14="http://schemas.microsoft.com/office/powerpoint/2010/main" val="28365129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0" y="35197"/>
            <a:ext cx="9144000" cy="1069430"/>
          </a:xfrm>
        </p:spPr>
        <p:txBody>
          <a:bodyPr>
            <a:normAutofit/>
          </a:bodyPr>
          <a:lstStyle/>
          <a:p>
            <a:pPr eaLnBrk="1" hangingPunct="1"/>
            <a:r>
              <a:rPr lang="en-US" b="1" dirty="0" smtClean="0">
                <a:ea typeface="ＭＳ Ｐゴシック"/>
              </a:rPr>
              <a:t>“Choosers”</a:t>
            </a:r>
          </a:p>
        </p:txBody>
      </p:sp>
      <p:sp>
        <p:nvSpPr>
          <p:cNvPr id="3" name="Content Placeholder 2"/>
          <p:cNvSpPr>
            <a:spLocks noGrp="1"/>
          </p:cNvSpPr>
          <p:nvPr>
            <p:ph idx="1"/>
          </p:nvPr>
        </p:nvSpPr>
        <p:spPr>
          <a:xfrm>
            <a:off x="457200" y="1474072"/>
            <a:ext cx="8229600" cy="4525963"/>
          </a:xfrm>
        </p:spPr>
        <p:txBody>
          <a:bodyPr>
            <a:normAutofit fontScale="92500"/>
          </a:bodyPr>
          <a:lstStyle/>
          <a:p>
            <a:pPr eaLnBrk="1" hangingPunct="1">
              <a:buFont typeface="Wingdings" panose="05000000000000000000" pitchFamily="2" charset="2"/>
              <a:buChar char="§"/>
              <a:defRPr/>
            </a:pPr>
            <a:r>
              <a:rPr lang="en-US" sz="2800" dirty="0" smtClean="0"/>
              <a:t>People who get Extra Help with 100% premium subsidy</a:t>
            </a:r>
          </a:p>
          <a:p>
            <a:pPr marL="623888" lvl="1" eaLnBrk="1" hangingPunct="1">
              <a:buSzPct val="120000"/>
              <a:defRPr/>
            </a:pPr>
            <a:r>
              <a:rPr lang="en-US" sz="2500" dirty="0" smtClean="0"/>
              <a:t>Who chose their current plan</a:t>
            </a:r>
          </a:p>
          <a:p>
            <a:pPr lvl="1" eaLnBrk="1" hangingPunct="1">
              <a:buFont typeface="Arial" pitchFamily="34" charset="0"/>
              <a:buNone/>
              <a:defRPr/>
            </a:pPr>
            <a:r>
              <a:rPr lang="en-US" dirty="0" smtClean="0"/>
              <a:t>AND</a:t>
            </a:r>
          </a:p>
          <a:p>
            <a:pPr marL="623888" lvl="1" eaLnBrk="1" hangingPunct="1">
              <a:buSzPct val="120000"/>
              <a:defRPr/>
            </a:pPr>
            <a:r>
              <a:rPr lang="en-US" sz="2500" dirty="0" smtClean="0"/>
              <a:t>Have premium liability in 2017 greater than $0</a:t>
            </a:r>
          </a:p>
          <a:p>
            <a:pPr>
              <a:buFont typeface="Wingdings" panose="05000000000000000000" pitchFamily="2" charset="2"/>
              <a:buChar char="§"/>
              <a:defRPr/>
            </a:pPr>
            <a:r>
              <a:rPr lang="en-US" sz="2800" dirty="0" smtClean="0"/>
              <a:t>Doesn't include</a:t>
            </a:r>
          </a:p>
          <a:p>
            <a:pPr marL="623888" lvl="1">
              <a:buSzPct val="120000"/>
              <a:defRPr/>
            </a:pPr>
            <a:r>
              <a:rPr lang="en-US" sz="2500" dirty="0"/>
              <a:t>Choosers in benchmark plans that remain below benchmark</a:t>
            </a:r>
          </a:p>
          <a:p>
            <a:pPr marL="623888" lvl="1">
              <a:buSzPct val="120000"/>
              <a:defRPr/>
            </a:pPr>
            <a:r>
              <a:rPr lang="en-US" sz="2500" dirty="0"/>
              <a:t>Those with Extra Help with partial </a:t>
            </a:r>
            <a:r>
              <a:rPr lang="en-US" sz="2500" dirty="0" smtClean="0"/>
              <a:t>subsidies</a:t>
            </a:r>
          </a:p>
          <a:p>
            <a:pPr marL="1023938" lvl="2">
              <a:buSzPct val="70000"/>
              <a:defRPr/>
            </a:pPr>
            <a:r>
              <a:rPr lang="en-US" sz="2100" dirty="0"/>
              <a:t> </a:t>
            </a:r>
            <a:r>
              <a:rPr lang="en-US" sz="2100" dirty="0" smtClean="0"/>
              <a:t>(75</a:t>
            </a:r>
            <a:r>
              <a:rPr lang="en-US" sz="2100" dirty="0"/>
              <a:t>%, 50%, or 25%)</a:t>
            </a:r>
          </a:p>
          <a:p>
            <a:pPr eaLnBrk="1" hangingPunct="1">
              <a:buFont typeface="Wingdings" panose="05000000000000000000" pitchFamily="2" charset="2"/>
              <a:buChar char="§"/>
              <a:defRPr/>
            </a:pPr>
            <a:r>
              <a:rPr lang="en-US" sz="2800" dirty="0" smtClean="0"/>
              <a:t>CMS conducts outreach instead of reassignment </a:t>
            </a:r>
          </a:p>
          <a:p>
            <a:pPr marL="0" indent="0" eaLnBrk="1" hangingPunct="1">
              <a:buNone/>
              <a:defRPr/>
            </a:pPr>
            <a:endParaRPr lang="en-US" dirty="0"/>
          </a:p>
        </p:txBody>
      </p:sp>
      <p:sp>
        <p:nvSpPr>
          <p:cNvPr id="8"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1"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33</a:t>
            </a:fld>
            <a:endParaRPr lang="en-US" dirty="0">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0" y="35197"/>
            <a:ext cx="9144000" cy="1069430"/>
          </a:xfrm>
        </p:spPr>
        <p:txBody>
          <a:bodyPr>
            <a:normAutofit/>
          </a:bodyPr>
          <a:lstStyle/>
          <a:p>
            <a:pPr eaLnBrk="1" hangingPunct="1"/>
            <a:r>
              <a:rPr lang="en-US" b="1" dirty="0" smtClean="0">
                <a:ea typeface="ＭＳ Ｐゴシック"/>
              </a:rPr>
              <a:t>“Choosers” Outreach Notices</a:t>
            </a:r>
          </a:p>
        </p:txBody>
      </p:sp>
      <p:sp>
        <p:nvSpPr>
          <p:cNvPr id="3" name="Content Placeholder 2"/>
          <p:cNvSpPr>
            <a:spLocks noGrp="1"/>
          </p:cNvSpPr>
          <p:nvPr>
            <p:ph idx="1"/>
          </p:nvPr>
        </p:nvSpPr>
        <p:spPr>
          <a:xfrm>
            <a:off x="457200" y="1474072"/>
            <a:ext cx="8229600" cy="4525963"/>
          </a:xfrm>
        </p:spPr>
        <p:txBody>
          <a:bodyPr>
            <a:normAutofit lnSpcReduction="10000"/>
          </a:bodyPr>
          <a:lstStyle/>
          <a:p>
            <a:pPr>
              <a:spcBef>
                <a:spcPts val="600"/>
              </a:spcBef>
              <a:defRPr/>
            </a:pPr>
            <a:r>
              <a:rPr lang="en-US" sz="2800" dirty="0"/>
              <a:t>Low Income Subsidy (LIS) Chooser Notice</a:t>
            </a:r>
          </a:p>
          <a:p>
            <a:pPr eaLnBrk="1" hangingPunct="1">
              <a:spcBef>
                <a:spcPts val="600"/>
              </a:spcBef>
              <a:buFont typeface="Wingdings" panose="05000000000000000000" pitchFamily="2" charset="2"/>
              <a:buChar char="§"/>
              <a:defRPr/>
            </a:pPr>
            <a:r>
              <a:rPr lang="en-US" sz="2800" dirty="0"/>
              <a:t>CMS sends a letter in the fall (October)</a:t>
            </a:r>
          </a:p>
          <a:p>
            <a:pPr marL="633413" lvl="1" eaLnBrk="1" hangingPunct="1">
              <a:spcBef>
                <a:spcPts val="600"/>
              </a:spcBef>
              <a:buSzPct val="120000"/>
              <a:defRPr/>
            </a:pPr>
            <a:r>
              <a:rPr lang="en-US" sz="2400" dirty="0"/>
              <a:t>Informs plan’s </a:t>
            </a:r>
            <a:r>
              <a:rPr lang="en-US" sz="2400" dirty="0" smtClean="0"/>
              <a:t>premium </a:t>
            </a:r>
            <a:r>
              <a:rPr lang="en-US" sz="2400" dirty="0"/>
              <a:t>is </a:t>
            </a:r>
            <a:r>
              <a:rPr lang="en-US" sz="2400" dirty="0" smtClean="0"/>
              <a:t>changing</a:t>
            </a:r>
            <a:endParaRPr lang="en-US" sz="2400" dirty="0"/>
          </a:p>
          <a:p>
            <a:pPr marL="633413" lvl="1" eaLnBrk="1" hangingPunct="1">
              <a:spcBef>
                <a:spcPts val="600"/>
              </a:spcBef>
              <a:buSzPct val="120000"/>
              <a:defRPr/>
            </a:pPr>
            <a:r>
              <a:rPr lang="en-US" sz="2400" dirty="0"/>
              <a:t>They’ll be responsible for paying a portion of the premium unless they join a new $0 premium plan</a:t>
            </a:r>
          </a:p>
          <a:p>
            <a:pPr marL="633413" lvl="1" eaLnBrk="1" hangingPunct="1">
              <a:spcBef>
                <a:spcPts val="600"/>
              </a:spcBef>
              <a:buSzPct val="120000"/>
              <a:defRPr/>
            </a:pPr>
            <a:r>
              <a:rPr lang="en-US" sz="2400" b="1" dirty="0"/>
              <a:t>TAN</a:t>
            </a:r>
            <a:r>
              <a:rPr lang="en-US" sz="2400" dirty="0"/>
              <a:t> </a:t>
            </a:r>
            <a:r>
              <a:rPr lang="en-US" sz="2400" b="1" dirty="0"/>
              <a:t>paper</a:t>
            </a:r>
          </a:p>
          <a:p>
            <a:pPr eaLnBrk="1" hangingPunct="1">
              <a:spcBef>
                <a:spcPts val="600"/>
              </a:spcBef>
              <a:buFont typeface="Wingdings" panose="05000000000000000000" pitchFamily="2" charset="2"/>
              <a:buChar char="§"/>
              <a:defRPr/>
            </a:pPr>
            <a:r>
              <a:rPr lang="en-US" sz="2800" dirty="0"/>
              <a:t>Action</a:t>
            </a:r>
          </a:p>
          <a:p>
            <a:pPr marL="631825" lvl="1" eaLnBrk="1" hangingPunct="1">
              <a:spcBef>
                <a:spcPts val="600"/>
              </a:spcBef>
              <a:buSzPct val="120000"/>
              <a:defRPr/>
            </a:pPr>
            <a:r>
              <a:rPr lang="en-US" sz="2400" dirty="0"/>
              <a:t>May want to look for a new plan</a:t>
            </a:r>
          </a:p>
          <a:p>
            <a:pPr marL="631825" lvl="1" eaLnBrk="1" hangingPunct="1">
              <a:spcBef>
                <a:spcPts val="600"/>
              </a:spcBef>
              <a:buSzPct val="120000"/>
              <a:defRPr/>
            </a:pPr>
            <a:r>
              <a:rPr lang="en-US" sz="2400" dirty="0"/>
              <a:t>Compare current plan with others</a:t>
            </a:r>
          </a:p>
          <a:p>
            <a:pPr marL="631825" lvl="1" eaLnBrk="1" hangingPunct="1">
              <a:spcBef>
                <a:spcPts val="600"/>
              </a:spcBef>
              <a:buSzPct val="120000"/>
              <a:defRPr/>
            </a:pPr>
            <a:r>
              <a:rPr lang="en-US" sz="2400" dirty="0"/>
              <a:t>Can choose to change plans</a:t>
            </a:r>
          </a:p>
        </p:txBody>
      </p:sp>
      <p:sp>
        <p:nvSpPr>
          <p:cNvPr id="8"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0"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34</a:t>
            </a:fld>
            <a:endParaRPr lang="en-US" dirty="0">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197"/>
            <a:ext cx="9220200" cy="1069430"/>
          </a:xfrm>
        </p:spPr>
        <p:txBody>
          <a:bodyPr>
            <a:noAutofit/>
          </a:bodyPr>
          <a:lstStyle/>
          <a:p>
            <a:r>
              <a:rPr lang="en-US" b="1" dirty="0" smtClean="0"/>
              <a:t>  Medicare and the </a:t>
            </a:r>
            <a:br>
              <a:rPr lang="en-US" b="1" dirty="0" smtClean="0"/>
            </a:br>
            <a:r>
              <a:rPr lang="en-US" b="1" dirty="0" smtClean="0"/>
              <a:t>Health Insurance Marketplace </a:t>
            </a:r>
            <a:endParaRPr lang="en-US" b="1" dirty="0"/>
          </a:p>
        </p:txBody>
      </p:sp>
      <p:sp>
        <p:nvSpPr>
          <p:cNvPr id="3" name="Content Placeholder 2"/>
          <p:cNvSpPr>
            <a:spLocks noGrp="1"/>
          </p:cNvSpPr>
          <p:nvPr>
            <p:ph idx="1"/>
          </p:nvPr>
        </p:nvSpPr>
        <p:spPr>
          <a:xfrm>
            <a:off x="457200" y="1474072"/>
            <a:ext cx="8229600" cy="4525963"/>
          </a:xfrm>
        </p:spPr>
        <p:txBody>
          <a:bodyPr>
            <a:normAutofit/>
          </a:bodyPr>
          <a:lstStyle/>
          <a:p>
            <a:pPr>
              <a:spcBef>
                <a:spcPts val="600"/>
              </a:spcBef>
              <a:buFont typeface="Wingdings" pitchFamily="2" charset="2"/>
              <a:buChar char="§"/>
            </a:pPr>
            <a:r>
              <a:rPr lang="en-US" sz="2800" dirty="0"/>
              <a:t>People with Medicare may confuse Medicare Open Enrollment with Marketplace Open Enrollment and think they need to enroll in a Marketplace plan</a:t>
            </a:r>
          </a:p>
          <a:p>
            <a:pPr lvl="0">
              <a:spcBef>
                <a:spcPts val="600"/>
              </a:spcBef>
              <a:buSzPct val="95000"/>
              <a:buFont typeface="Wingdings" pitchFamily="2" charset="2"/>
              <a:buChar char="§"/>
            </a:pPr>
            <a:r>
              <a:rPr lang="en-US" sz="2800" dirty="0"/>
              <a:t>People with Medicare are covered and they don’t have </a:t>
            </a:r>
            <a:r>
              <a:rPr lang="en-US" sz="2800" dirty="0" smtClean="0"/>
              <a:t>to </a:t>
            </a:r>
            <a:r>
              <a:rPr lang="en-US" sz="2800" dirty="0"/>
              <a:t>do </a:t>
            </a:r>
            <a:r>
              <a:rPr lang="en-US" sz="2800" dirty="0" smtClean="0"/>
              <a:t>anything</a:t>
            </a:r>
            <a:endParaRPr lang="en-US" sz="2800" dirty="0"/>
          </a:p>
          <a:p>
            <a:pPr lvl="0">
              <a:spcBef>
                <a:spcPts val="600"/>
              </a:spcBef>
              <a:buFont typeface="Wingdings" pitchFamily="2" charset="2"/>
              <a:buChar char="§"/>
            </a:pPr>
            <a:r>
              <a:rPr lang="en-US" sz="2800" dirty="0"/>
              <a:t>Medicare Part A and Medicare Advantage </a:t>
            </a:r>
            <a:r>
              <a:rPr lang="en-US" sz="2800" dirty="0" smtClean="0"/>
              <a:t>Plan coverage </a:t>
            </a:r>
            <a:r>
              <a:rPr lang="en-US" sz="2800" dirty="0"/>
              <a:t>qualifies as minimum essential coverage </a:t>
            </a:r>
          </a:p>
          <a:p>
            <a:pPr lvl="1">
              <a:spcBef>
                <a:spcPts val="600"/>
              </a:spcBef>
              <a:buFont typeface="Wingdings" pitchFamily="2" charset="2"/>
              <a:buChar char="§"/>
            </a:pPr>
            <a:r>
              <a:rPr lang="en-US" sz="2400" dirty="0"/>
              <a:t>Not having minimum essential coverage or a valid exemption, has implications at tax time</a:t>
            </a:r>
          </a:p>
          <a:p>
            <a:pPr marL="0" indent="0">
              <a:buNone/>
            </a:pPr>
            <a:endParaRPr lang="en-US" dirty="0"/>
          </a:p>
          <a:p>
            <a:pPr marL="0" indent="0">
              <a:buNone/>
            </a:pPr>
            <a:endParaRPr lang="en-US" dirty="0"/>
          </a:p>
        </p:txBody>
      </p:sp>
      <p:sp>
        <p:nvSpPr>
          <p:cNvPr id="8"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0"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35</a:t>
            </a:fld>
            <a:endParaRPr lang="en-US" dirty="0">
              <a:solidFill>
                <a:prstClr val="black"/>
              </a:solidFill>
            </a:endParaRPr>
          </a:p>
        </p:txBody>
      </p:sp>
    </p:spTree>
    <p:extLst>
      <p:ext uri="{BB962C8B-B14F-4D97-AF65-F5344CB8AC3E}">
        <p14:creationId xmlns:p14="http://schemas.microsoft.com/office/powerpoint/2010/main" val="5458305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197"/>
            <a:ext cx="9144000" cy="1069430"/>
          </a:xfrm>
        </p:spPr>
        <p:txBody>
          <a:bodyPr>
            <a:noAutofit/>
          </a:bodyPr>
          <a:lstStyle/>
          <a:p>
            <a:r>
              <a:rPr lang="en-US" b="1" dirty="0" smtClean="0"/>
              <a:t>Medicare and Marketplace Key Messages</a:t>
            </a:r>
            <a:endParaRPr lang="en-US" b="1" dirty="0"/>
          </a:p>
        </p:txBody>
      </p:sp>
      <p:sp>
        <p:nvSpPr>
          <p:cNvPr id="3" name="Content Placeholder 2"/>
          <p:cNvSpPr>
            <a:spLocks noGrp="1"/>
          </p:cNvSpPr>
          <p:nvPr>
            <p:ph idx="1"/>
          </p:nvPr>
        </p:nvSpPr>
        <p:spPr>
          <a:xfrm>
            <a:off x="457200" y="1474072"/>
            <a:ext cx="8229600" cy="4525963"/>
          </a:xfrm>
        </p:spPr>
        <p:txBody>
          <a:bodyPr>
            <a:normAutofit/>
          </a:bodyPr>
          <a:lstStyle/>
          <a:p>
            <a:pPr marL="347472" lvl="1" indent="-347472">
              <a:spcBef>
                <a:spcPts val="600"/>
              </a:spcBef>
              <a:buFont typeface="Wingdings" pitchFamily="2" charset="2"/>
              <a:buChar char="§"/>
            </a:pPr>
            <a:r>
              <a:rPr lang="en-US" dirty="0"/>
              <a:t>Medicare isn’t part of the Marketplace </a:t>
            </a:r>
          </a:p>
          <a:p>
            <a:pPr marL="347472" lvl="1" indent="-347472">
              <a:spcBef>
                <a:spcPts val="600"/>
              </a:spcBef>
              <a:buFont typeface="Wingdings" pitchFamily="2" charset="2"/>
              <a:buChar char="§"/>
            </a:pPr>
            <a:r>
              <a:rPr lang="en-US" dirty="0"/>
              <a:t>Medicare Open Enrollment is the time to review your health/drug plans</a:t>
            </a:r>
          </a:p>
          <a:p>
            <a:pPr marL="347472" lvl="1" indent="-347472">
              <a:spcBef>
                <a:spcPts val="600"/>
              </a:spcBef>
              <a:buFont typeface="Wingdings" pitchFamily="2" charset="2"/>
              <a:buChar char="§"/>
            </a:pPr>
            <a:r>
              <a:rPr lang="en-US" dirty="0"/>
              <a:t>Protect your personal information</a:t>
            </a:r>
          </a:p>
          <a:p>
            <a:pPr marL="347472" lvl="1" indent="-347472">
              <a:spcBef>
                <a:spcPts val="600"/>
              </a:spcBef>
              <a:buFont typeface="Wingdings" pitchFamily="2" charset="2"/>
              <a:buChar char="§"/>
            </a:pPr>
            <a:r>
              <a:rPr lang="en-US" dirty="0"/>
              <a:t>To view frequently asked questions about Medicare and the Marketplace visit </a:t>
            </a:r>
            <a:r>
              <a:rPr lang="en-US" u="sng" dirty="0">
                <a:solidFill>
                  <a:srgbClr val="0000FF"/>
                </a:solidFill>
                <a:ea typeface="Calibri"/>
                <a:cs typeface="Times New Roman"/>
                <a:hlinkClick r:id="rId3"/>
              </a:rPr>
              <a:t>HealthCare.gov/if-i-have-medicare-do-i-need-to-do-anything/</a:t>
            </a:r>
            <a:r>
              <a:rPr lang="en-US" u="sng" dirty="0">
                <a:solidFill>
                  <a:srgbClr val="0000FF"/>
                </a:solidFill>
                <a:ea typeface="Calibri"/>
                <a:cs typeface="Times New Roman"/>
              </a:rPr>
              <a:t> </a:t>
            </a:r>
          </a:p>
          <a:p>
            <a:pPr marL="0" lvl="1" indent="0">
              <a:spcBef>
                <a:spcPts val="600"/>
              </a:spcBef>
              <a:buNone/>
            </a:pPr>
            <a:endParaRPr lang="en-US" dirty="0">
              <a:ea typeface="Calibri"/>
              <a:cs typeface="Times New Roman"/>
            </a:endParaRPr>
          </a:p>
        </p:txBody>
      </p:sp>
      <p:sp>
        <p:nvSpPr>
          <p:cNvPr id="8"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1"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36</a:t>
            </a:fld>
            <a:endParaRPr lang="en-US" dirty="0">
              <a:solidFill>
                <a:prstClr val="black"/>
              </a:solidFill>
            </a:endParaRPr>
          </a:p>
        </p:txBody>
      </p:sp>
    </p:spTree>
    <p:extLst>
      <p:ext uri="{BB962C8B-B14F-4D97-AF65-F5344CB8AC3E}">
        <p14:creationId xmlns:p14="http://schemas.microsoft.com/office/powerpoint/2010/main" val="36006388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eaLnBrk="1" hangingPunct="1"/>
            <a:r>
              <a:rPr lang="en-US" b="1" dirty="0" smtClean="0">
                <a:ea typeface="ＭＳ Ｐゴシック"/>
              </a:rPr>
              <a:t>Resources</a:t>
            </a:r>
          </a:p>
        </p:txBody>
      </p:sp>
      <p:sp>
        <p:nvSpPr>
          <p:cNvPr id="3" name="Content Placeholder 2"/>
          <p:cNvSpPr>
            <a:spLocks noGrp="1"/>
          </p:cNvSpPr>
          <p:nvPr>
            <p:ph idx="1"/>
          </p:nvPr>
        </p:nvSpPr>
        <p:spPr>
          <a:xfrm>
            <a:off x="457200" y="1474072"/>
            <a:ext cx="8229600" cy="4525963"/>
          </a:xfrm>
        </p:spPr>
        <p:txBody>
          <a:bodyPr>
            <a:normAutofit/>
          </a:bodyPr>
          <a:lstStyle/>
          <a:p>
            <a:pPr marL="347472" lvl="1" indent="-347472">
              <a:spcBef>
                <a:spcPts val="600"/>
              </a:spcBef>
              <a:buFont typeface="Wingdings" pitchFamily="2" charset="2"/>
              <a:buChar char="§"/>
              <a:defRPr/>
            </a:pPr>
            <a:r>
              <a:rPr lang="en-US" sz="2400" dirty="0" smtClean="0"/>
              <a:t>Landscape </a:t>
            </a:r>
            <a:r>
              <a:rPr lang="en-US" sz="2400" dirty="0" smtClean="0"/>
              <a:t>information for Medicare Advantage and Prescription Drug Plans - </a:t>
            </a:r>
            <a:r>
              <a:rPr lang="en-US" sz="2400" u="sng" dirty="0" smtClean="0">
                <a:hlinkClick r:id="rId3"/>
              </a:rPr>
              <a:t>CMS.gov/Newsroom/</a:t>
            </a:r>
            <a:r>
              <a:rPr lang="en-US" sz="2400" u="sng" dirty="0" err="1" smtClean="0">
                <a:hlinkClick r:id="rId3"/>
              </a:rPr>
              <a:t>MediaReleaseDatabase</a:t>
            </a:r>
            <a:r>
              <a:rPr lang="en-US" sz="2400" u="sng" dirty="0" smtClean="0">
                <a:hlinkClick r:id="rId3"/>
              </a:rPr>
              <a:t>/Press-releases/2016-Press-releases-items/2016-09-22.html</a:t>
            </a:r>
            <a:endParaRPr lang="en-US" sz="2400" u="sng" dirty="0" smtClean="0"/>
          </a:p>
          <a:p>
            <a:pPr marL="347472" lvl="1" indent="-347472" eaLnBrk="1" hangingPunct="1">
              <a:spcBef>
                <a:spcPts val="600"/>
              </a:spcBef>
              <a:buFont typeface="Wingdings" pitchFamily="2" charset="2"/>
              <a:buChar char="§"/>
              <a:defRPr/>
            </a:pPr>
            <a:r>
              <a:rPr lang="en-US" sz="2400" dirty="0" smtClean="0"/>
              <a:t>Plan </a:t>
            </a:r>
            <a:r>
              <a:rPr lang="en-US" sz="2400" dirty="0" smtClean="0"/>
              <a:t>Finder - </a:t>
            </a:r>
            <a:r>
              <a:rPr lang="en-US" sz="2400" dirty="0" smtClean="0">
                <a:hlinkClick r:id="rId4"/>
              </a:rPr>
              <a:t>Medicare.gov/find-a-plan/questions/home.aspx</a:t>
            </a:r>
            <a:endParaRPr lang="en-US" sz="2400" dirty="0" smtClean="0"/>
          </a:p>
          <a:p>
            <a:pPr marL="347472" indent="-347472" eaLnBrk="1" hangingPunct="1">
              <a:spcBef>
                <a:spcPts val="600"/>
              </a:spcBef>
              <a:buFont typeface="Wingdings" pitchFamily="2" charset="2"/>
              <a:buChar char="§"/>
              <a:defRPr/>
            </a:pPr>
            <a:r>
              <a:rPr lang="en-US" sz="2400" dirty="0" smtClean="0"/>
              <a:t>The “Medicare &amp; You” handbook </a:t>
            </a:r>
            <a:r>
              <a:rPr lang="en-US" sz="2400" dirty="0" smtClean="0"/>
              <a:t>-</a:t>
            </a:r>
            <a:endParaRPr lang="en-US" sz="2400" dirty="0" smtClean="0"/>
          </a:p>
          <a:p>
            <a:pPr marL="692150" lvl="2" indent="-350838">
              <a:spcBef>
                <a:spcPts val="600"/>
              </a:spcBef>
              <a:buNone/>
              <a:defRPr/>
            </a:pPr>
            <a:r>
              <a:rPr lang="en-US" dirty="0" smtClean="0">
                <a:hlinkClick r:id="rId5"/>
              </a:rPr>
              <a:t>Medicare.gov/Publications/Pubs/pdf/10050.pdf</a:t>
            </a:r>
            <a:endParaRPr lang="en-US" dirty="0" smtClean="0"/>
          </a:p>
          <a:p>
            <a:pPr marL="347472" indent="-347472">
              <a:spcBef>
                <a:spcPts val="600"/>
              </a:spcBef>
              <a:defRPr/>
            </a:pPr>
            <a:r>
              <a:rPr lang="en-US" sz="2400" dirty="0" smtClean="0"/>
              <a:t>State Health Insurance Assistance Program - </a:t>
            </a:r>
            <a:r>
              <a:rPr lang="en-US" sz="2400" u="sng" dirty="0" smtClean="0">
                <a:hlinkClick r:id="rId6"/>
              </a:rPr>
              <a:t>shiptacenter.org</a:t>
            </a:r>
            <a:endParaRPr lang="en-US" sz="2400" dirty="0"/>
          </a:p>
          <a:p>
            <a:pPr marL="347472" indent="-347472" eaLnBrk="1" hangingPunct="1">
              <a:spcBef>
                <a:spcPts val="600"/>
              </a:spcBef>
              <a:buFont typeface="Wingdings" pitchFamily="2" charset="2"/>
              <a:buChar char="§"/>
              <a:defRPr/>
            </a:pPr>
            <a:r>
              <a:rPr lang="en-US" sz="2400" dirty="0" smtClean="0"/>
              <a:t>1-800-MEDICARE (1-800-633-4227). TTY </a:t>
            </a:r>
            <a:r>
              <a:rPr lang="en-US" sz="2400" dirty="0"/>
              <a:t>users should call </a:t>
            </a:r>
            <a:r>
              <a:rPr lang="en-US" sz="2400" dirty="0" smtClean="0"/>
              <a:t>1‑887-486-2048. </a:t>
            </a:r>
          </a:p>
          <a:p>
            <a:pPr eaLnBrk="1" hangingPunct="1">
              <a:defRPr/>
            </a:pPr>
            <a:endParaRPr lang="en-US" sz="2400" dirty="0" smtClean="0"/>
          </a:p>
          <a:p>
            <a:pPr eaLnBrk="1" hangingPunct="1">
              <a:defRPr/>
            </a:pPr>
            <a:endParaRPr lang="en-US" dirty="0" smtClean="0"/>
          </a:p>
          <a:p>
            <a:pPr eaLnBrk="1" hangingPunct="1">
              <a:defRPr/>
            </a:pPr>
            <a:endParaRPr lang="en-US" dirty="0"/>
          </a:p>
        </p:txBody>
      </p:sp>
      <p:sp>
        <p:nvSpPr>
          <p:cNvPr id="8"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1"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37</a:t>
            </a:fld>
            <a:endParaRPr lang="en-US" dirty="0">
              <a:solidFill>
                <a:prstClr val="black"/>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Resources (Continued)</a:t>
            </a:r>
            <a:endParaRPr lang="en-US" b="1" dirty="0"/>
          </a:p>
        </p:txBody>
      </p:sp>
      <p:sp>
        <p:nvSpPr>
          <p:cNvPr id="4" name="Content Placeholder 3"/>
          <p:cNvSpPr>
            <a:spLocks noGrp="1"/>
          </p:cNvSpPr>
          <p:nvPr>
            <p:ph idx="1"/>
          </p:nvPr>
        </p:nvSpPr>
        <p:spPr>
          <a:xfrm>
            <a:off x="457200" y="1474072"/>
            <a:ext cx="8229600" cy="4525963"/>
          </a:xfrm>
        </p:spPr>
        <p:txBody>
          <a:bodyPr>
            <a:normAutofit fontScale="85000" lnSpcReduction="20000"/>
          </a:bodyPr>
          <a:lstStyle/>
          <a:p>
            <a:pPr>
              <a:spcBef>
                <a:spcPts val="600"/>
              </a:spcBef>
              <a:buFont typeface="Wingdings" panose="05000000000000000000" pitchFamily="2" charset="2"/>
              <a:buChar char="§"/>
            </a:pPr>
            <a:r>
              <a:rPr lang="en-US" dirty="0" smtClean="0"/>
              <a:t>Open Enrollment Center on </a:t>
            </a:r>
            <a:r>
              <a:rPr lang="en-US" dirty="0" smtClean="0">
                <a:hlinkClick r:id="rId3"/>
              </a:rPr>
              <a:t>CMS.gov</a:t>
            </a:r>
            <a:r>
              <a:rPr lang="en-US" dirty="0" smtClean="0"/>
              <a:t> at</a:t>
            </a:r>
          </a:p>
          <a:p>
            <a:pPr>
              <a:spcBef>
                <a:spcPts val="600"/>
              </a:spcBef>
              <a:buNone/>
            </a:pPr>
            <a:r>
              <a:rPr lang="en-US" dirty="0" smtClean="0"/>
              <a:t>	</a:t>
            </a:r>
            <a:r>
              <a:rPr lang="en-US" dirty="0" smtClean="0">
                <a:hlinkClick r:id="rId4"/>
              </a:rPr>
              <a:t>CMS.gov/Center/Special-Topic/Open-Enrollment-Center.html</a:t>
            </a:r>
            <a:endParaRPr lang="en-US" dirty="0" smtClean="0"/>
          </a:p>
          <a:p>
            <a:pPr marL="623888" lvl="1">
              <a:spcBef>
                <a:spcPts val="600"/>
              </a:spcBef>
            </a:pPr>
            <a:r>
              <a:rPr lang="en-US" dirty="0" smtClean="0"/>
              <a:t>View the state-by-state </a:t>
            </a:r>
            <a:r>
              <a:rPr lang="en-US" dirty="0" smtClean="0"/>
              <a:t>fact </a:t>
            </a:r>
            <a:r>
              <a:rPr lang="en-US" dirty="0" smtClean="0"/>
              <a:t>sheets at </a:t>
            </a:r>
            <a:r>
              <a:rPr lang="en-US" u="sng" dirty="0">
                <a:hlinkClick r:id="rId5"/>
              </a:rPr>
              <a:t>CMS.gov/Outreach-and-Education/Reach-Out/Find-tools-to-help-you-help-others/Open-Enrollment-Outreach-and-Media-Materials.html</a:t>
            </a:r>
            <a:endParaRPr lang="en-US" dirty="0"/>
          </a:p>
          <a:p>
            <a:pPr marL="623888" lvl="1">
              <a:spcBef>
                <a:spcPts val="600"/>
              </a:spcBef>
            </a:pPr>
            <a:r>
              <a:rPr lang="en-US" dirty="0" smtClean="0"/>
              <a:t>Download </a:t>
            </a:r>
            <a:r>
              <a:rPr lang="en-US" dirty="0" smtClean="0"/>
              <a:t>posters, drop-in articles, publications</a:t>
            </a:r>
          </a:p>
          <a:p>
            <a:pPr marL="623888" lvl="1">
              <a:spcBef>
                <a:spcPts val="600"/>
              </a:spcBef>
            </a:pPr>
            <a:r>
              <a:rPr lang="en-US" dirty="0" smtClean="0"/>
              <a:t>View public service announcement scripts</a:t>
            </a:r>
          </a:p>
          <a:p>
            <a:pPr>
              <a:spcBef>
                <a:spcPts val="600"/>
              </a:spcBef>
            </a:pPr>
            <a:r>
              <a:rPr lang="en-US" dirty="0" smtClean="0"/>
              <a:t>Visit the product ordering website </a:t>
            </a:r>
            <a:r>
              <a:rPr lang="en-US" dirty="0" smtClean="0"/>
              <a:t>at </a:t>
            </a:r>
            <a:r>
              <a:rPr lang="en-US" u="sng" dirty="0">
                <a:hlinkClick r:id="rId6"/>
              </a:rPr>
              <a:t>Productordering.cms.hhs.gov</a:t>
            </a:r>
            <a:endParaRPr lang="en-US" dirty="0"/>
          </a:p>
          <a:p>
            <a:pPr marL="623888" lvl="1">
              <a:spcBef>
                <a:spcPts val="600"/>
              </a:spcBef>
            </a:pPr>
            <a:r>
              <a:rPr lang="en-US" dirty="0" smtClean="0"/>
              <a:t>Posters</a:t>
            </a:r>
            <a:r>
              <a:rPr lang="en-US" dirty="0" smtClean="0"/>
              <a:t>, stickers, conference card, publications</a:t>
            </a:r>
            <a:endParaRPr lang="en-US" dirty="0"/>
          </a:p>
        </p:txBody>
      </p:sp>
      <p:sp>
        <p:nvSpPr>
          <p:cNvPr id="8"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1"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38</a:t>
            </a:fld>
            <a:endParaRPr lang="en-US" dirty="0">
              <a:solidFill>
                <a:prstClr val="black"/>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35197"/>
            <a:ext cx="9144000" cy="1069430"/>
          </a:xfrm>
        </p:spPr>
        <p:txBody>
          <a:bodyPr>
            <a:noAutofit/>
          </a:bodyPr>
          <a:lstStyle/>
          <a:p>
            <a:pPr eaLnBrk="1" hangingPunct="1"/>
            <a:r>
              <a:rPr lang="en-US" b="1" dirty="0" smtClean="0">
                <a:ea typeface="ＭＳ Ｐゴシック"/>
              </a:rPr>
              <a:t>Additional Medicare Publications</a:t>
            </a:r>
            <a:br>
              <a:rPr lang="en-US" b="1" dirty="0" smtClean="0">
                <a:ea typeface="ＭＳ Ｐゴシック"/>
              </a:rPr>
            </a:br>
            <a:r>
              <a:rPr lang="en-US" b="1" dirty="0" smtClean="0">
                <a:ea typeface="ＭＳ Ｐゴシック"/>
              </a:rPr>
              <a:t>Available on Medicare.gov</a:t>
            </a:r>
          </a:p>
        </p:txBody>
      </p:sp>
      <p:graphicFrame>
        <p:nvGraphicFramePr>
          <p:cNvPr id="8" name="Table 7" descr="Table showing Medicare products and the product number used to order them.  Details are included in the speakers' notes." title="Medicare Publications table"/>
          <p:cNvGraphicFramePr>
            <a:graphicFrameLocks noGrp="1"/>
          </p:cNvGraphicFramePr>
          <p:nvPr>
            <p:extLst>
              <p:ext uri="{D42A27DB-BD31-4B8C-83A1-F6EECF244321}">
                <p14:modId xmlns:p14="http://schemas.microsoft.com/office/powerpoint/2010/main" val="1164217564"/>
              </p:ext>
            </p:extLst>
          </p:nvPr>
        </p:nvGraphicFramePr>
        <p:xfrm>
          <a:off x="152400" y="1600200"/>
          <a:ext cx="8915400" cy="4114800"/>
        </p:xfrm>
        <a:graphic>
          <a:graphicData uri="http://schemas.openxmlformats.org/drawingml/2006/table">
            <a:tbl>
              <a:tblPr firstRow="1" bandRow="1">
                <a:tableStyleId>{BC89EF96-8CEA-46FF-86C4-4CE0E7609802}</a:tableStyleId>
              </a:tblPr>
              <a:tblGrid>
                <a:gridCol w="7132320"/>
                <a:gridCol w="1783080"/>
              </a:tblGrid>
              <a:tr h="717973">
                <a:tc>
                  <a:txBody>
                    <a:bodyPr/>
                    <a:lstStyle/>
                    <a:p>
                      <a:pPr algn="ctr"/>
                      <a:endParaRPr lang="en-US" sz="1000" dirty="0" smtClean="0"/>
                    </a:p>
                    <a:p>
                      <a:pPr algn="ctr"/>
                      <a:r>
                        <a:rPr lang="en-US" sz="2300" dirty="0" smtClean="0"/>
                        <a:t>CMS Product Name</a:t>
                      </a:r>
                      <a:endParaRPr lang="en-US" sz="2300" dirty="0"/>
                    </a:p>
                  </a:txBody>
                  <a:tcPr/>
                </a:tc>
                <a:tc>
                  <a:txBody>
                    <a:bodyPr/>
                    <a:lstStyle/>
                    <a:p>
                      <a:pPr algn="ctr"/>
                      <a:r>
                        <a:rPr lang="en-US" sz="2100" dirty="0" smtClean="0"/>
                        <a:t>CMS Product Number</a:t>
                      </a:r>
                      <a:endParaRPr lang="en-US" sz="2100" dirty="0"/>
                    </a:p>
                  </a:txBody>
                  <a:tcPr/>
                </a:tc>
              </a:tr>
              <a:tr h="807720">
                <a:tc>
                  <a:txBody>
                    <a:bodyPr/>
                    <a:lstStyle/>
                    <a:p>
                      <a:r>
                        <a:rPr lang="en-US" sz="2400" i="1" spc="-50" dirty="0" smtClean="0"/>
                        <a:t>Things to Think About When You Compare Medicare Drug Coverage </a:t>
                      </a:r>
                      <a:endParaRPr lang="en-US" sz="2400" dirty="0"/>
                    </a:p>
                  </a:txBody>
                  <a:tcPr/>
                </a:tc>
                <a:tc>
                  <a:txBody>
                    <a:bodyPr/>
                    <a:lstStyle/>
                    <a:p>
                      <a:pPr algn="ctr"/>
                      <a:r>
                        <a:rPr lang="en-US" sz="2400" dirty="0" smtClean="0"/>
                        <a:t>11163</a:t>
                      </a:r>
                      <a:endParaRPr lang="en-US" sz="2400" dirty="0"/>
                    </a:p>
                  </a:txBody>
                  <a:tcPr/>
                </a:tc>
              </a:tr>
              <a:tr h="448733">
                <a:tc>
                  <a:txBody>
                    <a:bodyPr/>
                    <a:lstStyle/>
                    <a:p>
                      <a:r>
                        <a:rPr lang="en-US" sz="2400" i="1" spc="-50" dirty="0" smtClean="0"/>
                        <a:t>Have You Done Your Yearly Medicare Plan Review? </a:t>
                      </a:r>
                      <a:endParaRPr lang="en-US" sz="2400" dirty="0"/>
                    </a:p>
                  </a:txBody>
                  <a:tcPr/>
                </a:tc>
                <a:tc>
                  <a:txBody>
                    <a:bodyPr/>
                    <a:lstStyle/>
                    <a:p>
                      <a:pPr algn="ctr"/>
                      <a:r>
                        <a:rPr lang="en-US" sz="2400" dirty="0" smtClean="0"/>
                        <a:t>11220</a:t>
                      </a:r>
                      <a:endParaRPr lang="en-US" sz="2400" dirty="0"/>
                    </a:p>
                  </a:txBody>
                  <a:tcPr/>
                </a:tc>
              </a:tr>
              <a:tr h="448733">
                <a:tc>
                  <a:txBody>
                    <a:bodyPr/>
                    <a:lstStyle/>
                    <a:p>
                      <a:r>
                        <a:rPr lang="en-US" sz="2400" i="1" spc="-50" dirty="0" smtClean="0"/>
                        <a:t>Understanding Medicare Part C &amp; D Enrollment Periods</a:t>
                      </a:r>
                      <a:endParaRPr lang="en-US" sz="2400" dirty="0"/>
                    </a:p>
                  </a:txBody>
                  <a:tcPr/>
                </a:tc>
                <a:tc>
                  <a:txBody>
                    <a:bodyPr/>
                    <a:lstStyle/>
                    <a:p>
                      <a:pPr algn="ctr"/>
                      <a:r>
                        <a:rPr lang="en-US" sz="2400" dirty="0" smtClean="0"/>
                        <a:t>11219</a:t>
                      </a:r>
                      <a:endParaRPr lang="en-US" sz="2400" dirty="0"/>
                    </a:p>
                  </a:txBody>
                  <a:tcPr/>
                </a:tc>
              </a:tr>
              <a:tr h="807720">
                <a:tc>
                  <a:txBody>
                    <a:bodyPr/>
                    <a:lstStyle/>
                    <a:p>
                      <a:r>
                        <a:rPr lang="en-US" sz="2400" i="1" u="none" dirty="0" smtClean="0"/>
                        <a:t>Withholding Medicare Rx Premium from your Social Security Payment</a:t>
                      </a:r>
                      <a:endParaRPr lang="en-US" sz="2400" i="1" u="none" dirty="0"/>
                    </a:p>
                  </a:txBody>
                  <a:tcPr/>
                </a:tc>
                <a:tc>
                  <a:txBody>
                    <a:bodyPr/>
                    <a:lstStyle/>
                    <a:p>
                      <a:pPr algn="ctr"/>
                      <a:r>
                        <a:rPr lang="en-US" sz="2400" dirty="0" smtClean="0"/>
                        <a:t>11400</a:t>
                      </a:r>
                      <a:endParaRPr lang="en-US" sz="2400" dirty="0"/>
                    </a:p>
                  </a:txBody>
                  <a:tcPr/>
                </a:tc>
              </a:tr>
              <a:tr h="807720">
                <a:tc>
                  <a:txBody>
                    <a:bodyPr/>
                    <a:lstStyle/>
                    <a:p>
                      <a:r>
                        <a:rPr lang="en-US" sz="2400" i="1" u="none" dirty="0" smtClean="0"/>
                        <a:t>4 Ways to Help Lower Your Medicare Prescription Drug Costs</a:t>
                      </a:r>
                      <a:endParaRPr lang="en-US" sz="2400" i="1" u="none" dirty="0"/>
                    </a:p>
                  </a:txBody>
                  <a:tcPr/>
                </a:tc>
                <a:tc>
                  <a:txBody>
                    <a:bodyPr/>
                    <a:lstStyle/>
                    <a:p>
                      <a:pPr algn="ctr"/>
                      <a:r>
                        <a:rPr lang="en-US" sz="2400" dirty="0" smtClean="0"/>
                        <a:t>11417</a:t>
                      </a:r>
                      <a:endParaRPr lang="en-US" sz="2400" dirty="0"/>
                    </a:p>
                  </a:txBody>
                  <a:tcPr/>
                </a:tc>
              </a:tr>
            </a:tbl>
          </a:graphicData>
        </a:graphic>
      </p:graphicFrame>
      <p:sp>
        <p:nvSpPr>
          <p:cNvPr id="2" name="TextBox 1"/>
          <p:cNvSpPr txBox="1"/>
          <p:nvPr/>
        </p:nvSpPr>
        <p:spPr>
          <a:xfrm>
            <a:off x="304800" y="6019800"/>
            <a:ext cx="4998163" cy="276999"/>
          </a:xfrm>
          <a:prstGeom prst="rect">
            <a:avLst/>
          </a:prstGeom>
          <a:noFill/>
        </p:spPr>
        <p:txBody>
          <a:bodyPr wrap="none" rtlCol="0">
            <a:spAutoFit/>
          </a:bodyPr>
          <a:lstStyle/>
          <a:p>
            <a:pPr marL="171450" lvl="0" indent="-171450">
              <a:spcBef>
                <a:spcPts val="600"/>
              </a:spcBef>
              <a:buFont typeface="Wingdings" pitchFamily="2" charset="2"/>
              <a:buChar char="§"/>
              <a:defRPr/>
            </a:pPr>
            <a:r>
              <a:rPr lang="en-US" sz="1200" dirty="0">
                <a:solidFill>
                  <a:prstClr val="black"/>
                </a:solidFill>
                <a:latin typeface="Calibri"/>
              </a:rPr>
              <a:t>These are available to read or download from </a:t>
            </a:r>
            <a:r>
              <a:rPr lang="en-US" sz="1200" dirty="0" smtClean="0">
                <a:solidFill>
                  <a:prstClr val="black"/>
                </a:solidFill>
                <a:latin typeface="Calibri"/>
                <a:hlinkClick r:id="rId3"/>
              </a:rPr>
              <a:t>Medicare.gov/Publications</a:t>
            </a:r>
            <a:r>
              <a:rPr lang="en-US" sz="1200" dirty="0" smtClean="0">
                <a:solidFill>
                  <a:prstClr val="black"/>
                </a:solidFill>
                <a:latin typeface="Calibri"/>
              </a:rPr>
              <a:t>.</a:t>
            </a:r>
            <a:endParaRPr lang="en-US" sz="1200" dirty="0">
              <a:solidFill>
                <a:prstClr val="black"/>
              </a:solidFill>
              <a:latin typeface="Calibri"/>
            </a:endParaRPr>
          </a:p>
        </p:txBody>
      </p:sp>
      <p:sp>
        <p:nvSpPr>
          <p:cNvPr id="9"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10"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1"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39</a:t>
            </a:fld>
            <a:endParaRPr lang="en-US" dirty="0">
              <a:solidFill>
                <a:prstClr val="black"/>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noAutofit/>
          </a:bodyPr>
          <a:lstStyle/>
          <a:p>
            <a:r>
              <a:rPr lang="en-US" b="1" dirty="0" smtClean="0">
                <a:cs typeface="Arial" charset="0"/>
              </a:rPr>
              <a:t>Paying for Medicare Part A</a:t>
            </a:r>
          </a:p>
        </p:txBody>
      </p:sp>
      <p:sp>
        <p:nvSpPr>
          <p:cNvPr id="24580" name="Rectangle 3"/>
          <p:cNvSpPr>
            <a:spLocks noGrp="1" noChangeArrowheads="1"/>
          </p:cNvSpPr>
          <p:nvPr>
            <p:ph idx="1"/>
          </p:nvPr>
        </p:nvSpPr>
        <p:spPr/>
        <p:txBody>
          <a:bodyPr>
            <a:normAutofit fontScale="77500" lnSpcReduction="20000"/>
          </a:bodyPr>
          <a:lstStyle/>
          <a:p>
            <a:pPr defTabSz="177800">
              <a:lnSpc>
                <a:spcPct val="120000"/>
              </a:lnSpc>
              <a:buFont typeface="Wingdings" panose="05000000000000000000" pitchFamily="2" charset="2"/>
              <a:buChar char="§"/>
            </a:pPr>
            <a:r>
              <a:rPr lang="en-US" dirty="0" smtClean="0">
                <a:cs typeface="Arial" charset="0"/>
              </a:rPr>
              <a:t>Most people don’t pay a premium for Part A </a:t>
            </a:r>
          </a:p>
          <a:p>
            <a:pPr marL="685800" lvl="1" indent="-342900">
              <a:lnSpc>
                <a:spcPct val="120000"/>
              </a:lnSpc>
              <a:buFont typeface="Arial" panose="020B0604020202020204" pitchFamily="34" charset="0"/>
              <a:buChar char="•"/>
            </a:pPr>
            <a:r>
              <a:rPr lang="en-US" dirty="0">
                <a:cs typeface="Arial" charset="0"/>
              </a:rPr>
              <a:t>If you paid Federal Insurance Contributions Act (FICA) taxes at least 10 years</a:t>
            </a:r>
          </a:p>
          <a:p>
            <a:pPr>
              <a:lnSpc>
                <a:spcPct val="120000"/>
              </a:lnSpc>
              <a:buFont typeface="Wingdings" panose="05000000000000000000" pitchFamily="2" charset="2"/>
              <a:buChar char="§"/>
            </a:pPr>
            <a:r>
              <a:rPr lang="en-US" dirty="0" smtClean="0">
                <a:cs typeface="Arial" charset="0"/>
              </a:rPr>
              <a:t>If you paid FICA taxes less than 10 years</a:t>
            </a:r>
          </a:p>
          <a:p>
            <a:pPr marL="685800" lvl="1" indent="-342900">
              <a:lnSpc>
                <a:spcPct val="120000"/>
              </a:lnSpc>
              <a:buFont typeface="Arial" panose="020B0604020202020204" pitchFamily="34" charset="0"/>
              <a:buChar char="•"/>
            </a:pPr>
            <a:r>
              <a:rPr lang="en-US" dirty="0">
                <a:cs typeface="Arial" charset="0"/>
              </a:rPr>
              <a:t>Can pay a premium to get Part A</a:t>
            </a:r>
          </a:p>
          <a:p>
            <a:pPr>
              <a:lnSpc>
                <a:spcPct val="120000"/>
              </a:lnSpc>
              <a:buFont typeface="Wingdings" panose="05000000000000000000" pitchFamily="2" charset="2"/>
              <a:buChar char="§"/>
            </a:pPr>
            <a:r>
              <a:rPr lang="en-US" dirty="0" smtClean="0"/>
              <a:t>May </a:t>
            </a:r>
            <a:r>
              <a:rPr lang="en-US" dirty="0"/>
              <a:t>have a penalty if </a:t>
            </a:r>
            <a:r>
              <a:rPr lang="en-US" dirty="0" smtClean="0"/>
              <a:t>you don’t </a:t>
            </a:r>
            <a:r>
              <a:rPr lang="en-US" dirty="0"/>
              <a:t>enroll when first </a:t>
            </a:r>
            <a:r>
              <a:rPr lang="en-US" dirty="0" smtClean="0"/>
              <a:t>eligible for premium Part A</a:t>
            </a:r>
          </a:p>
          <a:p>
            <a:pPr marL="685800" lvl="1" indent="-342900">
              <a:lnSpc>
                <a:spcPct val="120000"/>
              </a:lnSpc>
              <a:buFont typeface="Arial" panose="020B0604020202020204" pitchFamily="34" charset="0"/>
              <a:buChar char="•"/>
            </a:pPr>
            <a:r>
              <a:rPr lang="en-US" dirty="0">
                <a:cs typeface="Arial" charset="0"/>
              </a:rPr>
              <a:t>Your monthly premium may go up 10%</a:t>
            </a:r>
          </a:p>
          <a:p>
            <a:pPr marL="685800" lvl="1" indent="-342900">
              <a:lnSpc>
                <a:spcPct val="120000"/>
              </a:lnSpc>
              <a:buFont typeface="Arial" panose="020B0604020202020204" pitchFamily="34" charset="0"/>
              <a:buChar char="•"/>
            </a:pPr>
            <a:r>
              <a:rPr lang="en-US" dirty="0">
                <a:cs typeface="Arial" charset="0"/>
              </a:rPr>
              <a:t>You'll have to pay the higher premium for twice the number of years you could’ve had Part A, but didn't sign up</a:t>
            </a:r>
          </a:p>
          <a:p>
            <a:pPr marL="349250" indent="-349250">
              <a:lnSpc>
                <a:spcPct val="120000"/>
              </a:lnSpc>
              <a:buFont typeface="Wingdings" panose="05000000000000000000" pitchFamily="2" charset="2"/>
              <a:buChar char="§"/>
            </a:pPr>
            <a:r>
              <a:rPr lang="en-US" dirty="0" smtClean="0">
                <a:cs typeface="Arial" charset="0"/>
              </a:rPr>
              <a:t>2017 amounts will be available soon</a:t>
            </a:r>
            <a:endParaRPr lang="en-US" dirty="0">
              <a:cs typeface="Arial" charset="0"/>
            </a:endParaRPr>
          </a:p>
          <a:p>
            <a:pPr>
              <a:lnSpc>
                <a:spcPct val="120000"/>
              </a:lnSpc>
            </a:pPr>
            <a:endParaRPr lang="en-US" dirty="0" smtClean="0">
              <a:cs typeface="Arial" charset="0"/>
            </a:endParaRPr>
          </a:p>
        </p:txBody>
      </p:sp>
      <p:sp>
        <p:nvSpPr>
          <p:cNvPr id="8" name="Date Placeholder 1"/>
          <p:cNvSpPr txBox="1">
            <a:spLocks/>
          </p:cNvSpPr>
          <p:nvPr/>
        </p:nvSpPr>
        <p:spPr>
          <a:xfrm>
            <a:off x="457200" y="6340475"/>
            <a:ext cx="2133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sz="1000" dirty="0" smtClean="0">
                <a:solidFill>
                  <a:prstClr val="black"/>
                </a:solidFill>
                <a:latin typeface="+mn-lt"/>
              </a:rPr>
              <a:t>September 2016</a:t>
            </a:r>
            <a:endParaRPr lang="en-US" sz="1000" dirty="0">
              <a:solidFill>
                <a:prstClr val="black"/>
              </a:solidFill>
              <a:latin typeface="+mn-lt"/>
            </a:endParaRPr>
          </a:p>
        </p:txBody>
      </p:sp>
      <p:sp>
        <p:nvSpPr>
          <p:cNvPr id="9" name="Footer Placeholder 2"/>
          <p:cNvSpPr txBox="1">
            <a:spLocks/>
          </p:cNvSpPr>
          <p:nvPr/>
        </p:nvSpPr>
        <p:spPr>
          <a:xfrm>
            <a:off x="2590800" y="6340475"/>
            <a:ext cx="39624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Calibri" panose="020F0502020204030204" pitchFamily="34" charset="0"/>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ctr"/>
            <a:r>
              <a:rPr lang="en-US" sz="1000" dirty="0" smtClean="0">
                <a:solidFill>
                  <a:prstClr val="black"/>
                </a:solidFill>
              </a:rPr>
              <a:t>Medicare OEP 2016</a:t>
            </a:r>
            <a:endParaRPr lang="en-US" sz="1000" dirty="0">
              <a:solidFill>
                <a:prstClr val="black"/>
              </a:solidFill>
            </a:endParaRPr>
          </a:p>
        </p:txBody>
      </p:sp>
      <p:sp>
        <p:nvSpPr>
          <p:cNvPr id="10" name="Slide Number Placeholder 3"/>
          <p:cNvSpPr txBox="1">
            <a:spLocks/>
          </p:cNvSpPr>
          <p:nvPr/>
        </p:nvSpPr>
        <p:spPr>
          <a:xfrm>
            <a:off x="6553200" y="6340475"/>
            <a:ext cx="2133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r"/>
            <a:fld id="{78C0CC3C-85F1-4D86-9B70-8D9F8B17F046}" type="slidenum">
              <a:rPr lang="en-US" sz="1000" smtClean="0">
                <a:solidFill>
                  <a:prstClr val="black"/>
                </a:solidFill>
              </a:rPr>
              <a:pPr algn="r"/>
              <a:t>4</a:t>
            </a:fld>
            <a:endParaRPr lang="en-US" sz="1000" dirty="0">
              <a:solidFill>
                <a:prstClr val="black"/>
              </a:solidFill>
            </a:endParaRPr>
          </a:p>
        </p:txBody>
      </p:sp>
    </p:spTree>
    <p:custDataLst>
      <p:tags r:id="rId1"/>
    </p:custDataLst>
    <p:extLst>
      <p:ext uri="{BB962C8B-B14F-4D97-AF65-F5344CB8AC3E}">
        <p14:creationId xmlns:p14="http://schemas.microsoft.com/office/powerpoint/2010/main" val="3757578184"/>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p:cNvSpPr>
            <a:spLocks noGrp="1"/>
          </p:cNvSpPr>
          <p:nvPr>
            <p:ph type="title"/>
          </p:nvPr>
        </p:nvSpPr>
        <p:spPr>
          <a:xfrm>
            <a:off x="457201" y="228600"/>
            <a:ext cx="8229599" cy="276999"/>
          </a:xfrm>
        </p:spPr>
        <p:txBody>
          <a:bodyPr/>
          <a:lstStyle/>
          <a:p>
            <a:pPr algn="ctr"/>
            <a:r>
              <a:rPr lang="en-US" dirty="0" smtClean="0"/>
              <a:t>Appendix A</a:t>
            </a:r>
            <a:endParaRPr lang="en-US" dirty="0"/>
          </a:p>
        </p:txBody>
      </p:sp>
      <p:pic>
        <p:nvPicPr>
          <p:cNvPr id="8" name="Picture 7" descr="A guide to consumer mailings from CMS, Social Security, &amp; plans in 2016/2017. As of June 30, 2016, Electronic version available at www.cms.hhs.gov/LimitedincomeandResources/Downloads/2016Mailings/pdf." title="Appendix A- Guide to consumer mailings from CMS, Social Security, &amp; plans in 2016/2017."/>
          <p:cNvPicPr>
            <a:picLocks noChangeAspect="1"/>
          </p:cNvPicPr>
          <p:nvPr/>
        </p:nvPicPr>
        <p:blipFill rotWithShape="1">
          <a:blip r:embed="rId3"/>
          <a:srcRect l="22475" t="13736" r="23060" b="9341"/>
          <a:stretch/>
        </p:blipFill>
        <p:spPr>
          <a:xfrm>
            <a:off x="597704" y="569032"/>
            <a:ext cx="7866041" cy="5920734"/>
          </a:xfrm>
          <a:prstGeom prst="rect">
            <a:avLst/>
          </a:prstGeom>
        </p:spPr>
      </p:pic>
      <p:sp>
        <p:nvSpPr>
          <p:cNvPr id="7" name="object 3"/>
          <p:cNvSpPr txBox="1">
            <a:spLocks noGrp="1"/>
          </p:cNvSpPr>
          <p:nvPr/>
        </p:nvSpPr>
        <p:spPr>
          <a:xfrm>
            <a:off x="914400" y="6553200"/>
            <a:ext cx="7232650" cy="167640"/>
          </a:xfrm>
          <a:prstGeom prst="rect">
            <a:avLst/>
          </a:prstGeom>
        </p:spPr>
        <p:txBody>
          <a:bodyPr vert="horz" wrap="square" lIns="0" tIns="0" rIns="0" bIns="0" rtlCol="0">
            <a:spAutoFit/>
          </a:bodyPr>
          <a:lstStyle/>
          <a:p>
            <a:pPr marL="8890" marR="0" fontAlgn="base">
              <a:spcBef>
                <a:spcPts val="0"/>
              </a:spcBef>
              <a:spcAft>
                <a:spcPts val="0"/>
              </a:spcAft>
            </a:pPr>
            <a:r>
              <a:rPr lang="en-US" sz="1150" i="1">
                <a:effectLst/>
                <a:latin typeface="Times New Roman" panose="02020603050405020304" pitchFamily="18" charset="0"/>
                <a:ea typeface="Times New Roman" panose="02020603050405020304" pitchFamily="18" charset="0"/>
              </a:rPr>
              <a:t>As of June 30,</a:t>
            </a:r>
            <a:r>
              <a:rPr lang="en-US" sz="1200">
                <a:effectLst/>
                <a:latin typeface="Times New Roman" panose="02020603050405020304" pitchFamily="18" charset="0"/>
                <a:ea typeface="Times New Roman" panose="02020603050405020304" pitchFamily="18" charset="0"/>
              </a:rPr>
              <a:t> </a:t>
            </a:r>
            <a:r>
              <a:rPr lang="en-US" sz="1150" i="1">
                <a:effectLst/>
                <a:latin typeface="Times New Roman" panose="02020603050405020304" pitchFamily="18" charset="0"/>
                <a:ea typeface="Times New Roman" panose="02020603050405020304" pitchFamily="18" charset="0"/>
              </a:rPr>
              <a:t>2016. Electronic version available at </a:t>
            </a:r>
            <a:r>
              <a:rPr lang="en-US" sz="950">
                <a:solidFill>
                  <a:srgbClr val="00009F"/>
                </a:solidFill>
                <a:effectLst/>
                <a:latin typeface="OFBHAA+ArialMT"/>
                <a:ea typeface="Times New Roman" panose="02020603050405020304" pitchFamily="18" charset="0"/>
                <a:cs typeface="OFBHAA+ArialMT"/>
              </a:rPr>
              <a:t>www.cms.hhs.gov/LimitedIncomeandResources/Downloads/2016Mailings.pdf</a:t>
            </a:r>
            <a:endParaRPr lang="en-US" sz="1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2170112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457201" y="76200"/>
            <a:ext cx="8229599" cy="276999"/>
          </a:xfrm>
        </p:spPr>
        <p:txBody>
          <a:bodyPr/>
          <a:lstStyle/>
          <a:p>
            <a:pPr algn="ctr"/>
            <a:r>
              <a:rPr lang="en-US" dirty="0" smtClean="0"/>
              <a:t>Appendix A - Continued</a:t>
            </a:r>
            <a:endParaRPr lang="en-US" dirty="0"/>
          </a:p>
        </p:txBody>
      </p:sp>
      <p:pic>
        <p:nvPicPr>
          <p:cNvPr id="7" name="Picture 6" descr="A guide to consumer mailings from CMS, Social Security, &amp; plans in 2016/2017. As of June 30, 2016, Electronic version available at www.cms.hhs.gov/LimitedincomeandResources/Downloads/2016Mailings/pdf." title="Appendix A- Continued. A guide to consumer mailings from CMS, Social Security, &amp; plans in 2016/2017."/>
          <p:cNvPicPr>
            <a:picLocks noChangeAspect="1"/>
          </p:cNvPicPr>
          <p:nvPr/>
        </p:nvPicPr>
        <p:blipFill rotWithShape="1">
          <a:blip r:embed="rId3"/>
          <a:srcRect l="22474" t="14836" r="23060" b="9340"/>
          <a:stretch/>
        </p:blipFill>
        <p:spPr>
          <a:xfrm>
            <a:off x="603474" y="508345"/>
            <a:ext cx="7937051" cy="5888723"/>
          </a:xfrm>
          <a:prstGeom prst="rect">
            <a:avLst/>
          </a:prstGeom>
        </p:spPr>
      </p:pic>
      <p:sp>
        <p:nvSpPr>
          <p:cNvPr id="6" name="object 3"/>
          <p:cNvSpPr txBox="1">
            <a:spLocks noGrp="1"/>
          </p:cNvSpPr>
          <p:nvPr/>
        </p:nvSpPr>
        <p:spPr>
          <a:xfrm>
            <a:off x="955675" y="6558076"/>
            <a:ext cx="7232650" cy="167640"/>
          </a:xfrm>
          <a:prstGeom prst="rect">
            <a:avLst/>
          </a:prstGeom>
        </p:spPr>
        <p:txBody>
          <a:bodyPr vert="horz" wrap="square" lIns="0" tIns="0" rIns="0" bIns="0" rtlCol="0">
            <a:spAutoFit/>
          </a:bodyPr>
          <a:lstStyle/>
          <a:p>
            <a:pPr marL="8890" marR="0" fontAlgn="base">
              <a:spcBef>
                <a:spcPts val="0"/>
              </a:spcBef>
              <a:spcAft>
                <a:spcPts val="0"/>
              </a:spcAft>
            </a:pPr>
            <a:r>
              <a:rPr lang="en-US" sz="1150" i="1">
                <a:effectLst/>
                <a:latin typeface="Times New Roman" panose="02020603050405020304" pitchFamily="18" charset="0"/>
                <a:ea typeface="Times New Roman" panose="02020603050405020304" pitchFamily="18" charset="0"/>
              </a:rPr>
              <a:t>As of June 30,</a:t>
            </a:r>
            <a:r>
              <a:rPr lang="en-US" sz="1200">
                <a:effectLst/>
                <a:latin typeface="Times New Roman" panose="02020603050405020304" pitchFamily="18" charset="0"/>
                <a:ea typeface="Times New Roman" panose="02020603050405020304" pitchFamily="18" charset="0"/>
              </a:rPr>
              <a:t> </a:t>
            </a:r>
            <a:r>
              <a:rPr lang="en-US" sz="1150" i="1">
                <a:effectLst/>
                <a:latin typeface="Times New Roman" panose="02020603050405020304" pitchFamily="18" charset="0"/>
                <a:ea typeface="Times New Roman" panose="02020603050405020304" pitchFamily="18" charset="0"/>
              </a:rPr>
              <a:t>2016. Electronic version available at </a:t>
            </a:r>
            <a:r>
              <a:rPr lang="en-US" sz="950">
                <a:solidFill>
                  <a:srgbClr val="00009F"/>
                </a:solidFill>
                <a:effectLst/>
                <a:latin typeface="OFBHAA+ArialMT"/>
                <a:ea typeface="Times New Roman" panose="02020603050405020304" pitchFamily="18" charset="0"/>
                <a:cs typeface="OFBHAA+ArialMT"/>
              </a:rPr>
              <a:t>www.cms.hhs.gov/LimitedIncomeandResources/Downloads/2016Mailings.pdf</a:t>
            </a:r>
            <a:endParaRPr lang="en-US" sz="1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52636448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457201" y="76200"/>
            <a:ext cx="8229599" cy="381000"/>
          </a:xfrm>
        </p:spPr>
        <p:txBody>
          <a:bodyPr/>
          <a:lstStyle/>
          <a:p>
            <a:pPr marL="0" marR="0" lvl="0" indent="0" algn="ctr" defTabSz="914400" rtl="0" eaLnBrk="1" fontAlgn="auto" latinLnBrk="0" hangingPunct="1">
              <a:lnSpc>
                <a:spcPct val="100000"/>
              </a:lnSpc>
              <a:spcBef>
                <a:spcPts val="0"/>
              </a:spcBef>
              <a:spcAft>
                <a:spcPts val="0"/>
              </a:spcAft>
              <a:tabLst/>
              <a:defRPr/>
            </a:pPr>
            <a:r>
              <a:rPr lang="en-US" dirty="0">
                <a:latin typeface="Arial" pitchFamily="34" charset="0"/>
                <a:ea typeface="+mn-ea"/>
                <a:cs typeface="+mn-cs"/>
              </a:rPr>
              <a:t>Appendix A – Continued </a:t>
            </a:r>
            <a:r>
              <a:rPr lang="en-US" dirty="0">
                <a:solidFill>
                  <a:prstClr val="white"/>
                </a:solidFill>
                <a:latin typeface="Arial" pitchFamily="34" charset="0"/>
                <a:ea typeface="+mn-ea"/>
                <a:cs typeface="+mn-cs"/>
              </a:rPr>
              <a:t>1</a:t>
            </a:r>
            <a:br>
              <a:rPr lang="en-US" dirty="0">
                <a:solidFill>
                  <a:prstClr val="white"/>
                </a:solidFill>
                <a:latin typeface="Arial" pitchFamily="34" charset="0"/>
                <a:ea typeface="+mn-ea"/>
                <a:cs typeface="+mn-cs"/>
              </a:rPr>
            </a:br>
            <a:endParaRPr lang="en-US" dirty="0"/>
          </a:p>
        </p:txBody>
      </p:sp>
      <p:pic>
        <p:nvPicPr>
          <p:cNvPr id="4" name="Picture 3" descr="A guide to consumer mailings from CMS, Social Security, &amp; plans in 2016/2017. As of June 30, 2016, Electronic version available at www.cms.hhs.gov/LimitedincomeandResources/Downloads/2016Mailings/pdf." title="Appendix A-continued"/>
          <p:cNvPicPr>
            <a:picLocks noChangeAspect="1"/>
          </p:cNvPicPr>
          <p:nvPr/>
        </p:nvPicPr>
        <p:blipFill rotWithShape="1">
          <a:blip r:embed="rId3"/>
          <a:srcRect l="22475" t="14835" r="23060" b="21428"/>
          <a:stretch/>
        </p:blipFill>
        <p:spPr>
          <a:xfrm>
            <a:off x="457201" y="989164"/>
            <a:ext cx="7936906" cy="4950009"/>
          </a:xfrm>
          <a:prstGeom prst="rect">
            <a:avLst/>
          </a:prstGeom>
        </p:spPr>
      </p:pic>
      <p:sp>
        <p:nvSpPr>
          <p:cNvPr id="6" name="object 3"/>
          <p:cNvSpPr txBox="1">
            <a:spLocks noGrp="1"/>
          </p:cNvSpPr>
          <p:nvPr/>
        </p:nvSpPr>
        <p:spPr>
          <a:xfrm>
            <a:off x="838200" y="6477000"/>
            <a:ext cx="7232650" cy="167640"/>
          </a:xfrm>
          <a:prstGeom prst="rect">
            <a:avLst/>
          </a:prstGeom>
        </p:spPr>
        <p:txBody>
          <a:bodyPr vert="horz" wrap="square" lIns="0" tIns="0" rIns="0" bIns="0" rtlCol="0">
            <a:spAutoFit/>
          </a:bodyPr>
          <a:lstStyle/>
          <a:p>
            <a:pPr marL="8890" marR="0" fontAlgn="base">
              <a:spcBef>
                <a:spcPts val="0"/>
              </a:spcBef>
              <a:spcAft>
                <a:spcPts val="0"/>
              </a:spcAft>
            </a:pPr>
            <a:r>
              <a:rPr lang="en-US" sz="1150" i="1">
                <a:effectLst/>
                <a:latin typeface="Times New Roman" panose="02020603050405020304" pitchFamily="18" charset="0"/>
                <a:ea typeface="Times New Roman" panose="02020603050405020304" pitchFamily="18" charset="0"/>
              </a:rPr>
              <a:t>As of June 30,</a:t>
            </a:r>
            <a:r>
              <a:rPr lang="en-US" sz="1200">
                <a:effectLst/>
                <a:latin typeface="Times New Roman" panose="02020603050405020304" pitchFamily="18" charset="0"/>
                <a:ea typeface="Times New Roman" panose="02020603050405020304" pitchFamily="18" charset="0"/>
              </a:rPr>
              <a:t> </a:t>
            </a:r>
            <a:r>
              <a:rPr lang="en-US" sz="1150" i="1">
                <a:effectLst/>
                <a:latin typeface="Times New Roman" panose="02020603050405020304" pitchFamily="18" charset="0"/>
                <a:ea typeface="Times New Roman" panose="02020603050405020304" pitchFamily="18" charset="0"/>
              </a:rPr>
              <a:t>2016. Electronic version available at </a:t>
            </a:r>
            <a:r>
              <a:rPr lang="en-US" sz="950">
                <a:solidFill>
                  <a:srgbClr val="00009F"/>
                </a:solidFill>
                <a:effectLst/>
                <a:latin typeface="OFBHAA+ArialMT"/>
                <a:ea typeface="Times New Roman" panose="02020603050405020304" pitchFamily="18" charset="0"/>
                <a:cs typeface="OFBHAA+ArialMT"/>
              </a:rPr>
              <a:t>www.cms.hhs.gov/LimitedIncomeandResources/Downloads/2016Mailings.pdf</a:t>
            </a:r>
            <a:endParaRPr lang="en-US" sz="1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98814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457201" y="76200"/>
            <a:ext cx="8229599" cy="276999"/>
          </a:xfrm>
        </p:spPr>
        <p:txBody>
          <a:bodyPr/>
          <a:lstStyle/>
          <a:p>
            <a:pPr algn="ctr"/>
            <a:r>
              <a:rPr lang="en-US" dirty="0"/>
              <a:t>Appendix A – </a:t>
            </a:r>
            <a:r>
              <a:rPr lang="en-US" dirty="0" smtClean="0"/>
              <a:t>Continued </a:t>
            </a:r>
            <a:r>
              <a:rPr lang="en-US" dirty="0" smtClean="0">
                <a:solidFill>
                  <a:schemeClr val="bg1"/>
                </a:solidFill>
              </a:rPr>
              <a:t>2</a:t>
            </a:r>
            <a:endParaRPr lang="en-US" dirty="0">
              <a:solidFill>
                <a:schemeClr val="bg1"/>
              </a:solidFill>
            </a:endParaRPr>
          </a:p>
        </p:txBody>
      </p:sp>
      <p:pic>
        <p:nvPicPr>
          <p:cNvPr id="4" name="Picture 3" descr="A guide to consumer mailings from CMS, Social Security, &amp; plans in 2016/2017. As of June 30, 2016, Electronic version available at www.cms.hhs.gov/LimitedincomeandResources/Downloads/2016Mailings/pdf." title="Appendix a- continued"/>
          <p:cNvPicPr>
            <a:picLocks noChangeAspect="1"/>
          </p:cNvPicPr>
          <p:nvPr/>
        </p:nvPicPr>
        <p:blipFill rotWithShape="1">
          <a:blip r:embed="rId3"/>
          <a:srcRect l="22474" t="14835" r="23060" b="8242"/>
          <a:stretch/>
        </p:blipFill>
        <p:spPr>
          <a:xfrm>
            <a:off x="562199" y="504262"/>
            <a:ext cx="7937051" cy="5974074"/>
          </a:xfrm>
          <a:prstGeom prst="rect">
            <a:avLst/>
          </a:prstGeom>
        </p:spPr>
      </p:pic>
      <p:sp>
        <p:nvSpPr>
          <p:cNvPr id="6" name="object 3"/>
          <p:cNvSpPr txBox="1">
            <a:spLocks noGrp="1"/>
          </p:cNvSpPr>
          <p:nvPr/>
        </p:nvSpPr>
        <p:spPr>
          <a:xfrm>
            <a:off x="914400" y="6629400"/>
            <a:ext cx="7232650" cy="167640"/>
          </a:xfrm>
          <a:prstGeom prst="rect">
            <a:avLst/>
          </a:prstGeom>
        </p:spPr>
        <p:txBody>
          <a:bodyPr vert="horz" wrap="square" lIns="0" tIns="0" rIns="0" bIns="0" rtlCol="0">
            <a:spAutoFit/>
          </a:bodyPr>
          <a:lstStyle/>
          <a:p>
            <a:pPr marL="8890" marR="0" fontAlgn="base">
              <a:spcBef>
                <a:spcPts val="0"/>
              </a:spcBef>
              <a:spcAft>
                <a:spcPts val="0"/>
              </a:spcAft>
            </a:pPr>
            <a:r>
              <a:rPr lang="en-US" sz="1150" i="1">
                <a:effectLst/>
                <a:latin typeface="Times New Roman" panose="02020603050405020304" pitchFamily="18" charset="0"/>
                <a:ea typeface="Times New Roman" panose="02020603050405020304" pitchFamily="18" charset="0"/>
              </a:rPr>
              <a:t>As of June 30,</a:t>
            </a:r>
            <a:r>
              <a:rPr lang="en-US" sz="1200">
                <a:effectLst/>
                <a:latin typeface="Times New Roman" panose="02020603050405020304" pitchFamily="18" charset="0"/>
                <a:ea typeface="Times New Roman" panose="02020603050405020304" pitchFamily="18" charset="0"/>
              </a:rPr>
              <a:t> </a:t>
            </a:r>
            <a:r>
              <a:rPr lang="en-US" sz="1150" i="1">
                <a:effectLst/>
                <a:latin typeface="Times New Roman" panose="02020603050405020304" pitchFamily="18" charset="0"/>
                <a:ea typeface="Times New Roman" panose="02020603050405020304" pitchFamily="18" charset="0"/>
              </a:rPr>
              <a:t>2016. Electronic version available at </a:t>
            </a:r>
            <a:r>
              <a:rPr lang="en-US" sz="950">
                <a:solidFill>
                  <a:srgbClr val="00009F"/>
                </a:solidFill>
                <a:effectLst/>
                <a:latin typeface="OFBHAA+ArialMT"/>
                <a:ea typeface="Times New Roman" panose="02020603050405020304" pitchFamily="18" charset="0"/>
                <a:cs typeface="OFBHAA+ArialMT"/>
              </a:rPr>
              <a:t>www.cms.hhs.gov/LimitedIncomeandResources/Downloads/2016Mailings.pdf</a:t>
            </a:r>
            <a:endParaRPr lang="en-US" sz="1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528678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404092" y="152400"/>
            <a:ext cx="8229599" cy="553998"/>
          </a:xfrm>
        </p:spPr>
        <p:txBody>
          <a:bodyPr/>
          <a:lstStyle/>
          <a:p>
            <a:pPr algn="ctr"/>
            <a:r>
              <a:rPr lang="en-US" dirty="0"/>
              <a:t>Appendix A – Continued </a:t>
            </a:r>
            <a:r>
              <a:rPr lang="en-US" dirty="0">
                <a:solidFill>
                  <a:schemeClr val="bg1"/>
                </a:solidFill>
              </a:rPr>
              <a:t>3</a:t>
            </a:r>
            <a:br>
              <a:rPr lang="en-US" dirty="0">
                <a:solidFill>
                  <a:schemeClr val="bg1"/>
                </a:solidFill>
              </a:rPr>
            </a:br>
            <a:endParaRPr lang="en-US" dirty="0"/>
          </a:p>
        </p:txBody>
      </p:sp>
      <p:pic>
        <p:nvPicPr>
          <p:cNvPr id="4" name="Picture 3" descr="A guide to consumer mailings from CMS, Social Security, &amp; plans in 2016/2017. As of June 30, 2016, Electronic version available at www.cms.hhs.gov/LimitedincomeandResources/Downloads/2016Mailings/pdf." title="Appendix a - continued"/>
          <p:cNvPicPr>
            <a:picLocks noChangeAspect="1"/>
          </p:cNvPicPr>
          <p:nvPr/>
        </p:nvPicPr>
        <p:blipFill rotWithShape="1">
          <a:blip r:embed="rId3"/>
          <a:srcRect l="22475" t="14835" r="23060" b="20329"/>
          <a:stretch/>
        </p:blipFill>
        <p:spPr>
          <a:xfrm>
            <a:off x="457200" y="838200"/>
            <a:ext cx="7936906" cy="5035361"/>
          </a:xfrm>
          <a:prstGeom prst="rect">
            <a:avLst/>
          </a:prstGeom>
        </p:spPr>
      </p:pic>
      <p:sp>
        <p:nvSpPr>
          <p:cNvPr id="6" name="object 3"/>
          <p:cNvSpPr txBox="1">
            <a:spLocks noGrp="1"/>
          </p:cNvSpPr>
          <p:nvPr/>
        </p:nvSpPr>
        <p:spPr>
          <a:xfrm>
            <a:off x="902566" y="6477000"/>
            <a:ext cx="7232650" cy="167640"/>
          </a:xfrm>
          <a:prstGeom prst="rect">
            <a:avLst/>
          </a:prstGeom>
        </p:spPr>
        <p:txBody>
          <a:bodyPr vert="horz" wrap="square" lIns="0" tIns="0" rIns="0" bIns="0" rtlCol="0">
            <a:spAutoFit/>
          </a:bodyPr>
          <a:lstStyle/>
          <a:p>
            <a:pPr marL="8890" marR="0" fontAlgn="base">
              <a:spcBef>
                <a:spcPts val="0"/>
              </a:spcBef>
              <a:spcAft>
                <a:spcPts val="0"/>
              </a:spcAft>
            </a:pPr>
            <a:r>
              <a:rPr lang="en-US" sz="1150" i="1">
                <a:effectLst/>
                <a:latin typeface="Times New Roman" panose="02020603050405020304" pitchFamily="18" charset="0"/>
                <a:ea typeface="Times New Roman" panose="02020603050405020304" pitchFamily="18" charset="0"/>
              </a:rPr>
              <a:t>As of June 30,</a:t>
            </a:r>
            <a:r>
              <a:rPr lang="en-US" sz="1200">
                <a:effectLst/>
                <a:latin typeface="Times New Roman" panose="02020603050405020304" pitchFamily="18" charset="0"/>
                <a:ea typeface="Times New Roman" panose="02020603050405020304" pitchFamily="18" charset="0"/>
              </a:rPr>
              <a:t> </a:t>
            </a:r>
            <a:r>
              <a:rPr lang="en-US" sz="1150" i="1">
                <a:effectLst/>
                <a:latin typeface="Times New Roman" panose="02020603050405020304" pitchFamily="18" charset="0"/>
                <a:ea typeface="Times New Roman" panose="02020603050405020304" pitchFamily="18" charset="0"/>
              </a:rPr>
              <a:t>2016. Electronic version available at </a:t>
            </a:r>
            <a:r>
              <a:rPr lang="en-US" sz="950">
                <a:solidFill>
                  <a:srgbClr val="00009F"/>
                </a:solidFill>
                <a:effectLst/>
                <a:latin typeface="OFBHAA+ArialMT"/>
                <a:ea typeface="Times New Roman" panose="02020603050405020304" pitchFamily="18" charset="0"/>
                <a:cs typeface="OFBHAA+ArialMT"/>
              </a:rPr>
              <a:t>www.cms.hhs.gov/LimitedIncomeandResources/Downloads/2016Mailings.pdf</a:t>
            </a:r>
            <a:endParaRPr lang="en-US" sz="1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188475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This Training Provided by the</a:t>
            </a:r>
          </a:p>
        </p:txBody>
      </p:sp>
      <p:sp>
        <p:nvSpPr>
          <p:cNvPr id="9" name="Content Placeholder 2"/>
          <p:cNvSpPr txBox="1">
            <a:spLocks/>
          </p:cNvSpPr>
          <p:nvPr/>
        </p:nvSpPr>
        <p:spPr>
          <a:xfrm>
            <a:off x="381000" y="1234440"/>
            <a:ext cx="8382000" cy="508635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dirty="0"/>
              <a:t>CMS National Training Program (NTP)</a:t>
            </a:r>
          </a:p>
          <a:p>
            <a:pPr marL="0" indent="0" algn="ctr">
              <a:buFont typeface="Arial" panose="020B0604020202020204" pitchFamily="34" charset="0"/>
              <a:buNone/>
            </a:pPr>
            <a:endParaRPr lang="en-US" dirty="0"/>
          </a:p>
          <a:p>
            <a:pPr marL="0" indent="0" algn="ctr">
              <a:buFont typeface="Arial" panose="020B0604020202020204" pitchFamily="34" charset="0"/>
              <a:buNone/>
            </a:pPr>
            <a:r>
              <a:rPr lang="en-US" dirty="0"/>
              <a:t>For questions about training products, email </a:t>
            </a:r>
            <a:r>
              <a:rPr lang="en-US" dirty="0">
                <a:solidFill>
                  <a:srgbClr val="084A9C"/>
                </a:solidFill>
                <a:hlinkClick r:id="rId3"/>
              </a:rPr>
              <a:t>training@cms.hhs.gov</a:t>
            </a:r>
            <a:r>
              <a:rPr lang="en-US" dirty="0"/>
              <a:t>. </a:t>
            </a:r>
          </a:p>
          <a:p>
            <a:pPr marL="0" indent="0" algn="ctr">
              <a:buFont typeface="Arial" panose="020B0604020202020204" pitchFamily="34" charset="0"/>
              <a:buNone/>
            </a:pPr>
            <a:endParaRPr lang="en-US" dirty="0"/>
          </a:p>
          <a:p>
            <a:pPr marL="0" indent="0" algn="ctr">
              <a:buFont typeface="Arial" panose="020B0604020202020204" pitchFamily="34" charset="0"/>
              <a:buNone/>
            </a:pPr>
            <a:r>
              <a:rPr lang="en-US" dirty="0"/>
              <a:t>To view all available NTP materials, or to subscribe to our email list, visit </a:t>
            </a:r>
            <a:r>
              <a:rPr lang="en-US" dirty="0">
                <a:solidFill>
                  <a:srgbClr val="084A9C"/>
                </a:solidFill>
                <a:hlinkClick r:id="rId4"/>
              </a:rPr>
              <a:t>CMS.gov/outreach-and-education/training/cmsnationaltrainingprogram</a:t>
            </a:r>
            <a:r>
              <a:rPr lang="en-US" dirty="0"/>
              <a:t>. </a:t>
            </a:r>
          </a:p>
          <a:p>
            <a:endParaRPr lang="en-US" dirty="0"/>
          </a:p>
          <a:p>
            <a:pPr marL="0" indent="0">
              <a:buNone/>
            </a:pPr>
            <a:endParaRPr lang="en-US" dirty="0"/>
          </a:p>
        </p:txBody>
      </p:sp>
    </p:spTree>
    <p:extLst>
      <p:ext uri="{BB962C8B-B14F-4D97-AF65-F5344CB8AC3E}">
        <p14:creationId xmlns:p14="http://schemas.microsoft.com/office/powerpoint/2010/main" val="31495899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Paying for Medicare Part B</a:t>
            </a:r>
            <a:endParaRPr lang="en-US" dirty="0"/>
          </a:p>
        </p:txBody>
      </p:sp>
      <p:sp>
        <p:nvSpPr>
          <p:cNvPr id="7" name="Content Placeholder 6"/>
          <p:cNvSpPr>
            <a:spLocks noGrp="1"/>
          </p:cNvSpPr>
          <p:nvPr>
            <p:ph idx="1"/>
          </p:nvPr>
        </p:nvSpPr>
        <p:spPr/>
        <p:txBody>
          <a:bodyPr>
            <a:normAutofit fontScale="92500" lnSpcReduction="10000"/>
          </a:bodyPr>
          <a:lstStyle/>
          <a:p>
            <a:pPr marL="457200" indent="-457200" algn="l">
              <a:buFont typeface="Wingdings" panose="05000000000000000000" pitchFamily="2" charset="2"/>
              <a:buChar char="§"/>
            </a:pPr>
            <a:r>
              <a:rPr lang="en-US" dirty="0" smtClean="0"/>
              <a:t>You </a:t>
            </a:r>
            <a:r>
              <a:rPr lang="en-US" dirty="0"/>
              <a:t>pay </a:t>
            </a:r>
            <a:endParaRPr lang="en-US" dirty="0" smtClean="0"/>
          </a:p>
          <a:p>
            <a:pPr marL="800100" lvl="1" indent="-342900"/>
            <a:r>
              <a:rPr lang="en-US" dirty="0" smtClean="0"/>
              <a:t>A </a:t>
            </a:r>
            <a:r>
              <a:rPr lang="en-US" dirty="0"/>
              <a:t>Part B premium each </a:t>
            </a:r>
            <a:r>
              <a:rPr lang="en-US" dirty="0" smtClean="0"/>
              <a:t>month</a:t>
            </a:r>
          </a:p>
          <a:p>
            <a:pPr lvl="2" indent="-342900"/>
            <a:r>
              <a:rPr lang="en-US" dirty="0" smtClean="0"/>
              <a:t>Most </a:t>
            </a:r>
            <a:r>
              <a:rPr lang="en-US" dirty="0"/>
              <a:t>people will pay the standard premium </a:t>
            </a:r>
            <a:r>
              <a:rPr lang="en-US" dirty="0" smtClean="0"/>
              <a:t>amount</a:t>
            </a:r>
          </a:p>
          <a:p>
            <a:pPr lvl="2" indent="-342900"/>
            <a:r>
              <a:rPr lang="en-US" dirty="0" smtClean="0"/>
              <a:t>If </a:t>
            </a:r>
            <a:r>
              <a:rPr lang="en-US" dirty="0"/>
              <a:t>your modified adjusted gross income as reported on your IRS tax return from 2 years ago is above a certain amount, you may pay </a:t>
            </a:r>
            <a:r>
              <a:rPr lang="en-US" dirty="0" smtClean="0"/>
              <a:t>more</a:t>
            </a:r>
          </a:p>
          <a:p>
            <a:pPr marL="800100" lvl="1" indent="-342900"/>
            <a:r>
              <a:rPr lang="en-US" dirty="0"/>
              <a:t>A Part B deductible</a:t>
            </a:r>
          </a:p>
          <a:p>
            <a:pPr lvl="2" indent="-342900"/>
            <a:r>
              <a:rPr lang="en-US" dirty="0"/>
              <a:t>The amount you must pay each year for health care before Medicare starts to pay</a:t>
            </a:r>
          </a:p>
          <a:p>
            <a:pPr marL="177800" indent="-457200" algn="l">
              <a:buFont typeface="Wingdings" panose="05000000000000000000" pitchFamily="2" charset="2"/>
              <a:buChar char="§"/>
            </a:pPr>
            <a:r>
              <a:rPr lang="en-US" dirty="0" smtClean="0"/>
              <a:t>For most services, you pay 20% coinsurance</a:t>
            </a:r>
          </a:p>
          <a:p>
            <a:pPr marL="177800" indent="-457200" algn="l">
              <a:buFont typeface="Wingdings" panose="05000000000000000000" pitchFamily="2" charset="2"/>
              <a:buChar char="§"/>
            </a:pPr>
            <a:r>
              <a:rPr lang="en-US" dirty="0" smtClean="0"/>
              <a:t>2017 amounts will be available soon </a:t>
            </a:r>
            <a:endParaRPr lang="en-US" dirty="0"/>
          </a:p>
        </p:txBody>
      </p:sp>
      <p:sp>
        <p:nvSpPr>
          <p:cNvPr id="4" name="Date Placeholder 1"/>
          <p:cNvSpPr txBox="1">
            <a:spLocks/>
          </p:cNvSpPr>
          <p:nvPr/>
        </p:nvSpPr>
        <p:spPr>
          <a:xfrm>
            <a:off x="457200" y="6340475"/>
            <a:ext cx="2133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sz="1000" dirty="0" smtClean="0">
                <a:solidFill>
                  <a:prstClr val="black"/>
                </a:solidFill>
                <a:latin typeface="+mn-lt"/>
              </a:rPr>
              <a:t>September 2016</a:t>
            </a:r>
            <a:endParaRPr lang="en-US" sz="1000" dirty="0">
              <a:solidFill>
                <a:prstClr val="black"/>
              </a:solidFill>
              <a:latin typeface="+mn-lt"/>
            </a:endParaRPr>
          </a:p>
        </p:txBody>
      </p:sp>
      <p:sp>
        <p:nvSpPr>
          <p:cNvPr id="5" name="Footer Placeholder 2"/>
          <p:cNvSpPr txBox="1">
            <a:spLocks/>
          </p:cNvSpPr>
          <p:nvPr/>
        </p:nvSpPr>
        <p:spPr>
          <a:xfrm>
            <a:off x="2590800" y="6340475"/>
            <a:ext cx="39624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Calibri" panose="020F0502020204030204" pitchFamily="34" charset="0"/>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ctr"/>
            <a:r>
              <a:rPr lang="en-US" sz="1000" dirty="0" smtClean="0">
                <a:solidFill>
                  <a:prstClr val="black"/>
                </a:solidFill>
              </a:rPr>
              <a:t>Medicare OEP 2016</a:t>
            </a:r>
            <a:endParaRPr lang="en-US" sz="1000" dirty="0">
              <a:solidFill>
                <a:prstClr val="black"/>
              </a:solidFill>
            </a:endParaRPr>
          </a:p>
        </p:txBody>
      </p:sp>
      <p:sp>
        <p:nvSpPr>
          <p:cNvPr id="8" name="Slide Number Placeholder 3"/>
          <p:cNvSpPr txBox="1">
            <a:spLocks/>
          </p:cNvSpPr>
          <p:nvPr/>
        </p:nvSpPr>
        <p:spPr>
          <a:xfrm>
            <a:off x="6553200" y="6340475"/>
            <a:ext cx="2133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r"/>
            <a:fld id="{78C0CC3C-85F1-4D86-9B70-8D9F8B17F046}" type="slidenum">
              <a:rPr lang="en-US" sz="1000" smtClean="0">
                <a:solidFill>
                  <a:prstClr val="black"/>
                </a:solidFill>
              </a:rPr>
              <a:pPr algn="r"/>
              <a:t>5</a:t>
            </a:fld>
            <a:endParaRPr lang="en-US" sz="1000" dirty="0">
              <a:solidFill>
                <a:prstClr val="black"/>
              </a:solidFill>
            </a:endParaRPr>
          </a:p>
        </p:txBody>
      </p:sp>
    </p:spTree>
    <p:extLst>
      <p:ext uri="{BB962C8B-B14F-4D97-AF65-F5344CB8AC3E}">
        <p14:creationId xmlns:p14="http://schemas.microsoft.com/office/powerpoint/2010/main" val="23335353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dirty="0" smtClean="0">
                <a:ea typeface="ＭＳ Ｐゴシック"/>
              </a:rPr>
              <a:t> </a:t>
            </a:r>
            <a:r>
              <a:rPr lang="en-US" b="1" dirty="0" smtClean="0">
                <a:ea typeface="ＭＳ Ｐゴシック"/>
              </a:rPr>
              <a:t>Medicare Advantage 2017 Overview</a:t>
            </a:r>
          </a:p>
        </p:txBody>
      </p:sp>
      <p:sp>
        <p:nvSpPr>
          <p:cNvPr id="3" name="Content Placeholder 2"/>
          <p:cNvSpPr>
            <a:spLocks noGrp="1"/>
          </p:cNvSpPr>
          <p:nvPr>
            <p:ph idx="1"/>
          </p:nvPr>
        </p:nvSpPr>
        <p:spPr>
          <a:xfrm>
            <a:off x="425668" y="1104627"/>
            <a:ext cx="8382000" cy="5235847"/>
          </a:xfrm>
        </p:spPr>
        <p:txBody>
          <a:bodyPr>
            <a:noAutofit/>
          </a:bodyPr>
          <a:lstStyle/>
          <a:p>
            <a:pPr>
              <a:spcBef>
                <a:spcPts val="600"/>
              </a:spcBef>
              <a:buFont typeface="Wingdings" pitchFamily="2" charset="2"/>
              <a:buChar char="§"/>
            </a:pPr>
            <a:r>
              <a:rPr lang="en-US" sz="2600" dirty="0" smtClean="0"/>
              <a:t>Medicare Advantage (MA) average monthly premium for 2017 will be </a:t>
            </a:r>
            <a:r>
              <a:rPr lang="en-US" sz="2600" dirty="0" smtClean="0"/>
              <a:t>$31.40</a:t>
            </a:r>
            <a:endParaRPr lang="en-US" sz="2600" dirty="0" smtClean="0"/>
          </a:p>
          <a:p>
            <a:pPr marL="627063" lvl="1">
              <a:spcBef>
                <a:spcPts val="600"/>
              </a:spcBef>
              <a:buFont typeface="Wingdings" pitchFamily="2" charset="2"/>
              <a:buChar char="§"/>
            </a:pPr>
            <a:r>
              <a:rPr lang="en-US" sz="2200" dirty="0" smtClean="0"/>
              <a:t>Down </a:t>
            </a:r>
            <a:r>
              <a:rPr lang="en-US" sz="2200" dirty="0" smtClean="0"/>
              <a:t>$1.19 or 13% </a:t>
            </a:r>
            <a:r>
              <a:rPr lang="en-US" sz="2200" dirty="0" smtClean="0"/>
              <a:t>(from $</a:t>
            </a:r>
            <a:r>
              <a:rPr lang="en-US" sz="2200" dirty="0" smtClean="0"/>
              <a:t>32.59 in 2016) </a:t>
            </a:r>
            <a:endParaRPr lang="en-US" sz="2200" dirty="0" smtClean="0"/>
          </a:p>
          <a:p>
            <a:pPr>
              <a:spcBef>
                <a:spcPts val="600"/>
              </a:spcBef>
            </a:pPr>
            <a:r>
              <a:rPr lang="en-US" sz="2600" dirty="0" smtClean="0"/>
              <a:t>67% of MA enrollees won’t have a premium increase</a:t>
            </a:r>
          </a:p>
          <a:p>
            <a:pPr>
              <a:spcBef>
                <a:spcPts val="600"/>
              </a:spcBef>
            </a:pPr>
            <a:r>
              <a:rPr lang="en-US" sz="2600" dirty="0" smtClean="0"/>
              <a:t>99</a:t>
            </a:r>
            <a:r>
              <a:rPr lang="en-US" sz="2600" dirty="0"/>
              <a:t>% of people with Medicare have access to an MA </a:t>
            </a:r>
            <a:r>
              <a:rPr lang="en-US" sz="2600" dirty="0" smtClean="0"/>
              <a:t>Plan</a:t>
            </a:r>
            <a:endParaRPr lang="en-US" sz="2600" dirty="0"/>
          </a:p>
          <a:p>
            <a:pPr>
              <a:spcBef>
                <a:spcPts val="600"/>
              </a:spcBef>
            </a:pPr>
            <a:r>
              <a:rPr lang="en-US" sz="2600" dirty="0" smtClean="0"/>
              <a:t>Average number of MA plan choices per county is approximately unchanged from 2016</a:t>
            </a:r>
            <a:endParaRPr lang="en-US" sz="2600" dirty="0" smtClean="0"/>
          </a:p>
          <a:p>
            <a:pPr>
              <a:spcBef>
                <a:spcPts val="600"/>
              </a:spcBef>
            </a:pPr>
            <a:r>
              <a:rPr lang="en-US" sz="2600" dirty="0" smtClean="0"/>
              <a:t>Over 94% of people with Medicare will have access to a $0 premium MA Plan</a:t>
            </a:r>
            <a:endParaRPr lang="en-US" sz="2600" dirty="0"/>
          </a:p>
          <a:p>
            <a:pPr>
              <a:spcBef>
                <a:spcPts val="600"/>
              </a:spcBef>
              <a:buFont typeface="Wingdings" pitchFamily="2" charset="2"/>
              <a:buChar char="§"/>
            </a:pPr>
            <a:r>
              <a:rPr lang="en-US" sz="2600" dirty="0" smtClean="0"/>
              <a:t>Projected </a:t>
            </a:r>
            <a:r>
              <a:rPr lang="en-US" sz="2600" dirty="0" smtClean="0"/>
              <a:t>32% of the Medicare population enrolled in MA</a:t>
            </a:r>
          </a:p>
          <a:p>
            <a:pPr lvl="1">
              <a:spcBef>
                <a:spcPts val="600"/>
              </a:spcBef>
              <a:buFont typeface="Wingdings" pitchFamily="2" charset="2"/>
              <a:buChar char="§"/>
            </a:pPr>
            <a:r>
              <a:rPr lang="en-US" sz="2200" dirty="0" smtClean="0"/>
              <a:t>Estimated </a:t>
            </a:r>
            <a:r>
              <a:rPr lang="en-US" sz="2200" dirty="0" smtClean="0"/>
              <a:t>18.5 </a:t>
            </a:r>
            <a:r>
              <a:rPr lang="en-US" sz="2200" dirty="0" smtClean="0"/>
              <a:t>million enrollees in 2017</a:t>
            </a:r>
          </a:p>
          <a:p>
            <a:pPr marL="457200" lvl="1" indent="0">
              <a:spcBef>
                <a:spcPts val="600"/>
              </a:spcBef>
              <a:buNone/>
            </a:pPr>
            <a:endParaRPr lang="en-US" sz="2200" dirty="0" smtClean="0"/>
          </a:p>
          <a:p>
            <a:pPr lvl="1">
              <a:spcBef>
                <a:spcPts val="600"/>
              </a:spcBef>
              <a:buFont typeface="Wingdings" pitchFamily="2" charset="2"/>
              <a:buChar char="§"/>
            </a:pPr>
            <a:endParaRPr lang="en-US" sz="2200" dirty="0" smtClean="0"/>
          </a:p>
        </p:txBody>
      </p:sp>
      <p:sp>
        <p:nvSpPr>
          <p:cNvPr id="9" name="Date Placeholder 1"/>
          <p:cNvSpPr txBox="1">
            <a:spLocks/>
          </p:cNvSpPr>
          <p:nvPr/>
        </p:nvSpPr>
        <p:spPr>
          <a:xfrm>
            <a:off x="457200" y="6340475"/>
            <a:ext cx="2133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sz="1000" dirty="0" smtClean="0">
                <a:solidFill>
                  <a:prstClr val="black"/>
                </a:solidFill>
                <a:latin typeface="+mn-lt"/>
              </a:rPr>
              <a:t>September 2016</a:t>
            </a:r>
            <a:endParaRPr lang="en-US" sz="1000" dirty="0">
              <a:solidFill>
                <a:prstClr val="black"/>
              </a:solidFill>
              <a:latin typeface="+mn-lt"/>
            </a:endParaRPr>
          </a:p>
        </p:txBody>
      </p:sp>
      <p:sp>
        <p:nvSpPr>
          <p:cNvPr id="10" name="Footer Placeholder 2"/>
          <p:cNvSpPr txBox="1">
            <a:spLocks/>
          </p:cNvSpPr>
          <p:nvPr/>
        </p:nvSpPr>
        <p:spPr>
          <a:xfrm>
            <a:off x="2590800" y="6340475"/>
            <a:ext cx="39624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Calibri" panose="020F0502020204030204" pitchFamily="34" charset="0"/>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ctr"/>
            <a:r>
              <a:rPr lang="en-US" sz="1000" dirty="0" smtClean="0">
                <a:solidFill>
                  <a:prstClr val="black"/>
                </a:solidFill>
              </a:rPr>
              <a:t>Medicare OEP 2016</a:t>
            </a:r>
            <a:endParaRPr lang="en-US" sz="1000" dirty="0">
              <a:solidFill>
                <a:prstClr val="black"/>
              </a:solidFill>
            </a:endParaRPr>
          </a:p>
        </p:txBody>
      </p:sp>
      <p:sp>
        <p:nvSpPr>
          <p:cNvPr id="11" name="Slide Number Placeholder 3"/>
          <p:cNvSpPr txBox="1">
            <a:spLocks/>
          </p:cNvSpPr>
          <p:nvPr/>
        </p:nvSpPr>
        <p:spPr>
          <a:xfrm>
            <a:off x="6553200" y="6340475"/>
            <a:ext cx="2133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r"/>
            <a:fld id="{78C0CC3C-85F1-4D86-9B70-8D9F8B17F046}" type="slidenum">
              <a:rPr lang="en-US" sz="1000" smtClean="0">
                <a:solidFill>
                  <a:prstClr val="black"/>
                </a:solidFill>
              </a:rPr>
              <a:pPr algn="r"/>
              <a:t>6</a:t>
            </a:fld>
            <a:endParaRPr lang="en-US" sz="1000" dirty="0">
              <a:solidFill>
                <a:prstClr val="black"/>
              </a:solidFill>
            </a:endParaRPr>
          </a:p>
        </p:txBody>
      </p:sp>
    </p:spTree>
    <p:extLst>
      <p:ext uri="{BB962C8B-B14F-4D97-AF65-F5344CB8AC3E}">
        <p14:creationId xmlns:p14="http://schemas.microsoft.com/office/powerpoint/2010/main" val="28459989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dirty="0" smtClean="0">
                <a:ea typeface="ＭＳ Ｐゴシック"/>
              </a:rPr>
              <a:t> </a:t>
            </a:r>
            <a:r>
              <a:rPr lang="en-US" b="1" dirty="0" smtClean="0">
                <a:ea typeface="ＭＳ Ｐゴシック"/>
              </a:rPr>
              <a:t>Prescription Drug 2017 Overview</a:t>
            </a:r>
          </a:p>
        </p:txBody>
      </p:sp>
      <p:sp>
        <p:nvSpPr>
          <p:cNvPr id="3" name="Content Placeholder 2"/>
          <p:cNvSpPr>
            <a:spLocks noGrp="1"/>
          </p:cNvSpPr>
          <p:nvPr>
            <p:ph idx="1"/>
          </p:nvPr>
        </p:nvSpPr>
        <p:spPr>
          <a:xfrm>
            <a:off x="381000" y="1219200"/>
            <a:ext cx="8382000" cy="4525963"/>
          </a:xfrm>
        </p:spPr>
        <p:txBody>
          <a:bodyPr>
            <a:noAutofit/>
          </a:bodyPr>
          <a:lstStyle/>
          <a:p>
            <a:pPr marL="342900" lvl="1" indent="-342900">
              <a:spcBef>
                <a:spcPts val="600"/>
              </a:spcBef>
              <a:buFont typeface="Wingdings" pitchFamily="2" charset="2"/>
              <a:buChar char="§"/>
              <a:defRPr/>
            </a:pPr>
            <a:r>
              <a:rPr lang="en-US" dirty="0"/>
              <a:t>The Part D estimated average basic premium </a:t>
            </a:r>
            <a:r>
              <a:rPr lang="en-US" dirty="0" smtClean="0"/>
              <a:t> </a:t>
            </a:r>
            <a:endParaRPr lang="en-US" dirty="0"/>
          </a:p>
          <a:p>
            <a:pPr marL="742950" lvl="2" indent="-342900">
              <a:spcBef>
                <a:spcPts val="600"/>
              </a:spcBef>
              <a:buSzPct val="100000"/>
              <a:buFont typeface="Arial" panose="020B0604020202020204" pitchFamily="34" charset="0"/>
              <a:buChar char="•"/>
              <a:defRPr/>
            </a:pPr>
            <a:r>
              <a:rPr lang="en-US" dirty="0"/>
              <a:t>Projected to be </a:t>
            </a:r>
            <a:r>
              <a:rPr lang="en-US" dirty="0" smtClean="0"/>
              <a:t>$34.00 </a:t>
            </a:r>
            <a:r>
              <a:rPr lang="en-US" dirty="0"/>
              <a:t>in </a:t>
            </a:r>
            <a:r>
              <a:rPr lang="en-US" dirty="0" smtClean="0"/>
              <a:t>2017 ($32.56 in 2016)</a:t>
            </a:r>
          </a:p>
          <a:p>
            <a:pPr marL="742950" lvl="2" indent="-342900">
              <a:spcBef>
                <a:spcPts val="600"/>
              </a:spcBef>
              <a:buSzPct val="100000"/>
              <a:buFont typeface="Arial" panose="020B0604020202020204" pitchFamily="34" charset="0"/>
              <a:buChar char="•"/>
              <a:defRPr/>
            </a:pPr>
            <a:r>
              <a:rPr lang="en-US" dirty="0" smtClean="0"/>
              <a:t>CMS Press Release July 29, 2016</a:t>
            </a:r>
          </a:p>
          <a:p>
            <a:pPr marL="1028700" lvl="3" indent="-280988">
              <a:spcBef>
                <a:spcPts val="600"/>
              </a:spcBef>
              <a:buSzPct val="50000"/>
              <a:buFont typeface="Wingdings" panose="05000000000000000000" pitchFamily="2" charset="2"/>
              <a:buChar char="q"/>
              <a:defRPr/>
            </a:pPr>
            <a:r>
              <a:rPr lang="en-US" u="sng" dirty="0">
                <a:hlinkClick r:id="rId3"/>
              </a:rPr>
              <a:t>CMS.gov/Newsroom/</a:t>
            </a:r>
            <a:r>
              <a:rPr lang="en-US" u="sng" dirty="0" err="1">
                <a:hlinkClick r:id="rId3"/>
              </a:rPr>
              <a:t>MediaReleaseDatabase</a:t>
            </a:r>
            <a:r>
              <a:rPr lang="en-US" u="sng" dirty="0">
                <a:hlinkClick r:id="rId3"/>
              </a:rPr>
              <a:t>/Press-releases/2016-Press-releases-items/2016-07-29.html</a:t>
            </a:r>
            <a:endParaRPr lang="en-US" dirty="0"/>
          </a:p>
          <a:p>
            <a:pPr fontAlgn="t">
              <a:spcBef>
                <a:spcPts val="600"/>
              </a:spcBef>
              <a:buFont typeface="Wingdings" pitchFamily="2" charset="2"/>
              <a:buChar char="§"/>
            </a:pPr>
            <a:r>
              <a:rPr lang="en-US" sz="2800" dirty="0" smtClean="0"/>
              <a:t>People </a:t>
            </a:r>
            <a:r>
              <a:rPr lang="en-US" sz="2800" dirty="0"/>
              <a:t>who reach </a:t>
            </a:r>
            <a:r>
              <a:rPr lang="en-US" sz="2800" dirty="0" smtClean="0"/>
              <a:t>the coverage gap or </a:t>
            </a:r>
            <a:r>
              <a:rPr lang="en-US" sz="2800" dirty="0"/>
              <a:t>“donut hole” in </a:t>
            </a:r>
            <a:r>
              <a:rPr lang="en-US" sz="2800" dirty="0" smtClean="0"/>
              <a:t>2017 </a:t>
            </a:r>
            <a:r>
              <a:rPr lang="en-US" sz="2800" dirty="0"/>
              <a:t>pay</a:t>
            </a:r>
          </a:p>
          <a:p>
            <a:pPr marL="692150" lvl="1" fontAlgn="t">
              <a:spcBef>
                <a:spcPts val="600"/>
              </a:spcBef>
              <a:buFont typeface="Arial" pitchFamily="34" charset="0"/>
              <a:buChar char="•"/>
            </a:pPr>
            <a:r>
              <a:rPr lang="en-US" sz="2400" dirty="0" smtClean="0"/>
              <a:t>40% </a:t>
            </a:r>
            <a:r>
              <a:rPr lang="en-US" sz="2400" dirty="0"/>
              <a:t>of covered brand name </a:t>
            </a:r>
            <a:r>
              <a:rPr lang="en-US" sz="2400" dirty="0" smtClean="0"/>
              <a:t>drugs (45% in 2016)</a:t>
            </a:r>
            <a:endParaRPr lang="en-US" sz="2400" dirty="0"/>
          </a:p>
          <a:p>
            <a:pPr marL="692150" lvl="1" fontAlgn="t">
              <a:spcBef>
                <a:spcPts val="600"/>
              </a:spcBef>
              <a:buFont typeface="Arial" pitchFamily="34" charset="0"/>
              <a:buChar char="•"/>
            </a:pPr>
            <a:r>
              <a:rPr lang="en-US" sz="2400" dirty="0" smtClean="0"/>
              <a:t>51% </a:t>
            </a:r>
            <a:r>
              <a:rPr lang="en-US" sz="2400" dirty="0"/>
              <a:t>of </a:t>
            </a:r>
            <a:r>
              <a:rPr lang="en-US" sz="2400" dirty="0" smtClean="0"/>
              <a:t>covered </a:t>
            </a:r>
            <a:r>
              <a:rPr lang="en-US" sz="2400" dirty="0"/>
              <a:t>generic </a:t>
            </a:r>
            <a:r>
              <a:rPr lang="en-US" sz="2400" dirty="0" smtClean="0"/>
              <a:t>drugs (58% in 2016)</a:t>
            </a:r>
            <a:endParaRPr lang="en-US" sz="2400" dirty="0"/>
          </a:p>
          <a:p>
            <a:pPr marL="0" lvl="2" indent="0" fontAlgn="t">
              <a:spcBef>
                <a:spcPts val="600"/>
              </a:spcBef>
              <a:buNone/>
            </a:pPr>
            <a:r>
              <a:rPr lang="en-US" b="1" dirty="0"/>
              <a:t>NOTE</a:t>
            </a:r>
            <a:r>
              <a:rPr lang="en-US" b="1" dirty="0" smtClean="0"/>
              <a:t>: </a:t>
            </a:r>
            <a:r>
              <a:rPr lang="en-US" dirty="0" smtClean="0"/>
              <a:t>By year 2020 the amount people with Medicare Part D coverage will pay for prescriptions, who enter the coverage gap, will be 25% for covered brand-name and generic drugs.</a:t>
            </a:r>
            <a:endParaRPr lang="en-US" dirty="0"/>
          </a:p>
        </p:txBody>
      </p:sp>
      <p:sp>
        <p:nvSpPr>
          <p:cNvPr id="8"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0"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7</a:t>
            </a:fld>
            <a:endParaRPr lang="en-US" dirty="0">
              <a:solidFill>
                <a:prstClr val="black"/>
              </a:solidFill>
            </a:endParaRPr>
          </a:p>
        </p:txBody>
      </p:sp>
    </p:spTree>
    <p:extLst>
      <p:ext uri="{BB962C8B-B14F-4D97-AF65-F5344CB8AC3E}">
        <p14:creationId xmlns:p14="http://schemas.microsoft.com/office/powerpoint/2010/main" val="33579482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0" y="35197"/>
            <a:ext cx="9144000" cy="1069430"/>
          </a:xfrm>
        </p:spPr>
        <p:txBody>
          <a:bodyPr>
            <a:noAutofit/>
          </a:bodyPr>
          <a:lstStyle/>
          <a:p>
            <a:pPr eaLnBrk="1" hangingPunct="1"/>
            <a:r>
              <a:rPr lang="en-US" b="1" dirty="0" smtClean="0">
                <a:ea typeface="ＭＳ Ｐゴシック"/>
              </a:rPr>
              <a:t>Open Enrollment for People with Medicare</a:t>
            </a:r>
          </a:p>
        </p:txBody>
      </p:sp>
      <p:sp>
        <p:nvSpPr>
          <p:cNvPr id="3" name="Content Placeholder 2"/>
          <p:cNvSpPr>
            <a:spLocks noGrp="1"/>
          </p:cNvSpPr>
          <p:nvPr>
            <p:ph idx="1"/>
          </p:nvPr>
        </p:nvSpPr>
        <p:spPr>
          <a:xfrm>
            <a:off x="457200" y="1474072"/>
            <a:ext cx="8229600" cy="4525963"/>
          </a:xfrm>
        </p:spPr>
        <p:txBody>
          <a:bodyPr>
            <a:normAutofit/>
          </a:bodyPr>
          <a:lstStyle/>
          <a:p>
            <a:pPr>
              <a:buFont typeface="Wingdings" panose="05000000000000000000" pitchFamily="2" charset="2"/>
              <a:buChar char="§"/>
              <a:defRPr/>
            </a:pPr>
            <a:r>
              <a:rPr lang="en-US" dirty="0" smtClean="0"/>
              <a:t>From October 15 to December 7 you can</a:t>
            </a:r>
          </a:p>
          <a:p>
            <a:pPr marL="623888" lvl="1" indent="-273050">
              <a:defRPr/>
            </a:pPr>
            <a:r>
              <a:rPr lang="en-US" dirty="0" smtClean="0"/>
              <a:t>Join or switch a Medicare Prescription Drug Plan </a:t>
            </a:r>
          </a:p>
          <a:p>
            <a:pPr marL="623888" lvl="1" indent="-273050">
              <a:defRPr/>
            </a:pPr>
            <a:r>
              <a:rPr lang="en-US" dirty="0" smtClean="0"/>
              <a:t>Join or switch a Medicare Advantage Plan</a:t>
            </a:r>
          </a:p>
          <a:p>
            <a:pPr eaLnBrk="1" hangingPunct="1">
              <a:buFont typeface="Wingdings" panose="05000000000000000000" pitchFamily="2" charset="2"/>
              <a:buChar char="§"/>
              <a:defRPr/>
            </a:pPr>
            <a:r>
              <a:rPr lang="en-US" spc="-40" dirty="0" smtClean="0"/>
              <a:t>Take time to review health and drug plan choices </a:t>
            </a:r>
          </a:p>
          <a:p>
            <a:pPr marL="623888" lvl="1">
              <a:defRPr/>
            </a:pPr>
            <a:r>
              <a:rPr lang="en-US" spc="-40" dirty="0" smtClean="0"/>
              <a:t>Choose the plan that fits your needs</a:t>
            </a:r>
          </a:p>
          <a:p>
            <a:pPr eaLnBrk="1" hangingPunct="1">
              <a:buFont typeface="Wingdings" panose="05000000000000000000" pitchFamily="2" charset="2"/>
              <a:buChar char="§"/>
              <a:defRPr/>
            </a:pPr>
            <a:r>
              <a:rPr lang="en-US" dirty="0" smtClean="0"/>
              <a:t>Coverage begins on January 1, 2017</a:t>
            </a:r>
          </a:p>
          <a:p>
            <a:pPr marL="623888" lvl="1" eaLnBrk="1" hangingPunct="1">
              <a:defRPr/>
            </a:pPr>
            <a:r>
              <a:rPr lang="en-US" dirty="0" smtClean="0"/>
              <a:t>You’ll have membership card/materials in hand</a:t>
            </a:r>
          </a:p>
          <a:p>
            <a:pPr lvl="1" eaLnBrk="1" hangingPunct="1">
              <a:buFont typeface="Arial" pitchFamily="34" charset="0"/>
              <a:buNone/>
              <a:defRPr/>
            </a:pPr>
            <a:endParaRPr lang="en-US" sz="2400" dirty="0" smtClean="0"/>
          </a:p>
          <a:p>
            <a:pPr eaLnBrk="1" hangingPunct="1">
              <a:defRPr/>
            </a:pPr>
            <a:endParaRPr lang="en-US" dirty="0"/>
          </a:p>
        </p:txBody>
      </p:sp>
      <p:sp>
        <p:nvSpPr>
          <p:cNvPr id="8" name="Date Placeholder 1"/>
          <p:cNvSpPr>
            <a:spLocks noGrp="1"/>
          </p:cNvSpPr>
          <p:nvPr>
            <p:ph type="dt" sz="half" idx="10"/>
          </p:nvPr>
        </p:nvSpPr>
        <p:spPr>
          <a:xfrm>
            <a:off x="457200" y="6340475"/>
            <a:ext cx="2133600" cy="365125"/>
          </a:xfrm>
          <a:prstGeom prst="rect">
            <a:avLst/>
          </a:prstGeom>
        </p:spPr>
        <p:txBody>
          <a:bodyPr/>
          <a:lstStyle>
            <a:lvl1pPr>
              <a:defRPr/>
            </a:lvl1pPr>
          </a:lstStyle>
          <a:p>
            <a:r>
              <a:rPr lang="en-US" dirty="0" smtClean="0">
                <a:solidFill>
                  <a:prstClr val="black"/>
                </a:solidFill>
              </a:rPr>
              <a:t>September 2016</a:t>
            </a:r>
            <a:endParaRPr lang="en-US" dirty="0">
              <a:solidFill>
                <a:prstClr val="black"/>
              </a:solidFill>
            </a:endParaRPr>
          </a:p>
        </p:txBody>
      </p:sp>
      <p:sp>
        <p:nvSpPr>
          <p:cNvPr id="9" name="Footer Placeholder 2"/>
          <p:cNvSpPr>
            <a:spLocks noGrp="1"/>
          </p:cNvSpPr>
          <p:nvPr>
            <p:ph type="ftr" sz="quarter" idx="11"/>
          </p:nvPr>
        </p:nvSpPr>
        <p:spPr>
          <a:xfrm>
            <a:off x="2590800" y="6340475"/>
            <a:ext cx="3962400" cy="365125"/>
          </a:xfrm>
          <a:prstGeom prst="rect">
            <a:avLst/>
          </a:prstGeom>
        </p:spPr>
        <p:txBody>
          <a:bodyPr/>
          <a:lstStyle>
            <a:lvl1pPr>
              <a:defRPr>
                <a:latin typeface="Calibri" panose="020F0502020204030204" pitchFamily="34" charset="0"/>
                <a:cs typeface="Calibri" panose="020F0502020204030204" pitchFamily="34" charset="0"/>
              </a:defRPr>
            </a:lvl1pPr>
          </a:lstStyle>
          <a:p>
            <a:pPr algn="ctr"/>
            <a:r>
              <a:rPr lang="en-US" dirty="0" smtClean="0">
                <a:solidFill>
                  <a:prstClr val="black"/>
                </a:solidFill>
              </a:rPr>
              <a:t>Medicare OEP 2016</a:t>
            </a:r>
            <a:endParaRPr lang="en-US" dirty="0">
              <a:solidFill>
                <a:prstClr val="black"/>
              </a:solidFill>
            </a:endParaRPr>
          </a:p>
        </p:txBody>
      </p:sp>
      <p:sp>
        <p:nvSpPr>
          <p:cNvPr id="10" name="Slide Number Placeholder 3"/>
          <p:cNvSpPr>
            <a:spLocks noGrp="1"/>
          </p:cNvSpPr>
          <p:nvPr>
            <p:ph type="sldNum" sz="quarter" idx="12"/>
          </p:nvPr>
        </p:nvSpPr>
        <p:spPr>
          <a:xfrm>
            <a:off x="6553200" y="6340475"/>
            <a:ext cx="2133600" cy="365125"/>
          </a:xfrm>
          <a:prstGeom prst="rect">
            <a:avLst/>
          </a:prstGeom>
        </p:spPr>
        <p:txBody>
          <a:bodyPr/>
          <a:lstStyle/>
          <a:p>
            <a:pPr algn="r"/>
            <a:fld id="{78C0CC3C-85F1-4D86-9B70-8D9F8B17F046}" type="slidenum">
              <a:rPr lang="en-US" smtClean="0">
                <a:solidFill>
                  <a:prstClr val="black"/>
                </a:solidFill>
              </a:rPr>
              <a:pPr algn="r"/>
              <a:t>8</a:t>
            </a:fld>
            <a:endParaRPr lang="en-US" dirty="0">
              <a:solidFill>
                <a:prstClr val="black"/>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197"/>
            <a:ext cx="9144000" cy="1069430"/>
          </a:xfrm>
        </p:spPr>
        <p:txBody>
          <a:bodyPr>
            <a:noAutofit/>
          </a:bodyPr>
          <a:lstStyle/>
          <a:p>
            <a:r>
              <a:rPr lang="en-US" b="1" dirty="0" smtClean="0"/>
              <a:t>Calendar Highlights-</a:t>
            </a:r>
            <a:br>
              <a:rPr lang="en-US" b="1" dirty="0" smtClean="0"/>
            </a:br>
            <a:r>
              <a:rPr lang="en-US" b="1" dirty="0" smtClean="0"/>
              <a:t>Medicare Part C and Part D Plans</a:t>
            </a:r>
            <a:endParaRPr lang="en-US" b="1" dirty="0"/>
          </a:p>
        </p:txBody>
      </p:sp>
      <p:graphicFrame>
        <p:nvGraphicFramePr>
          <p:cNvPr id="3" name="Table 2" descr="Chart showing calendar highlights for Medicare Part C and Part D plans" title="Chart showing calendar highlights for Medicare Part C and Part D plans"/>
          <p:cNvGraphicFramePr>
            <a:graphicFrameLocks noGrp="1"/>
          </p:cNvGraphicFramePr>
          <p:nvPr>
            <p:extLst>
              <p:ext uri="{D42A27DB-BD31-4B8C-83A1-F6EECF244321}">
                <p14:modId xmlns:p14="http://schemas.microsoft.com/office/powerpoint/2010/main" val="2177885815"/>
              </p:ext>
            </p:extLst>
          </p:nvPr>
        </p:nvGraphicFramePr>
        <p:xfrm>
          <a:off x="0" y="1066801"/>
          <a:ext cx="9144000" cy="5897880"/>
        </p:xfrm>
        <a:graphic>
          <a:graphicData uri="http://schemas.openxmlformats.org/drawingml/2006/table">
            <a:tbl>
              <a:tblPr firstRow="1" bandRow="1">
                <a:tableStyleId>{5C22544A-7EE6-4342-B048-85BDC9FD1C3A}</a:tableStyleId>
              </a:tblPr>
              <a:tblGrid>
                <a:gridCol w="1981200"/>
                <a:gridCol w="7162800"/>
              </a:tblGrid>
              <a:tr h="304799">
                <a:tc>
                  <a:txBody>
                    <a:bodyPr/>
                    <a:lstStyle/>
                    <a:p>
                      <a:pPr algn="ctr"/>
                      <a:r>
                        <a:rPr lang="en-US" dirty="0" smtClean="0"/>
                        <a:t>Date</a:t>
                      </a:r>
                      <a:endParaRPr lang="en-US" dirty="0"/>
                    </a:p>
                  </a:txBody>
                  <a:tcPr/>
                </a:tc>
                <a:tc>
                  <a:txBody>
                    <a:bodyPr/>
                    <a:lstStyle/>
                    <a:p>
                      <a:pPr algn="ctr"/>
                      <a:r>
                        <a:rPr lang="en-US" dirty="0" smtClean="0"/>
                        <a:t>Activity</a:t>
                      </a:r>
                      <a:endParaRPr lang="en-US" dirty="0"/>
                    </a:p>
                  </a:txBody>
                  <a:tcPr/>
                </a:tc>
              </a:tr>
              <a:tr h="370840">
                <a:tc>
                  <a:txBody>
                    <a:bodyPr/>
                    <a:lstStyle/>
                    <a:p>
                      <a:r>
                        <a:rPr lang="en-US" dirty="0" smtClean="0"/>
                        <a:t>September 16 – 30</a:t>
                      </a:r>
                      <a:endParaRPr lang="en-US" dirty="0"/>
                    </a:p>
                  </a:txBody>
                  <a:tcPr/>
                </a:tc>
                <a:tc>
                  <a:txBody>
                    <a:bodyPr/>
                    <a:lstStyle/>
                    <a:p>
                      <a:r>
                        <a:rPr lang="en-US" dirty="0" smtClean="0"/>
                        <a:t>“Medicare &amp;</a:t>
                      </a:r>
                      <a:r>
                        <a:rPr lang="en-US" baseline="0" dirty="0" smtClean="0"/>
                        <a:t> You” handbooks start mailing to beneficiary households</a:t>
                      </a:r>
                      <a:endParaRPr lang="en-US" dirty="0"/>
                    </a:p>
                  </a:txBody>
                  <a:tcPr/>
                </a:tc>
              </a:tr>
              <a:tr h="370840">
                <a:tc>
                  <a:txBody>
                    <a:bodyPr/>
                    <a:lstStyle/>
                    <a:p>
                      <a:r>
                        <a:rPr lang="en-US" dirty="0" smtClean="0"/>
                        <a:t>Mid to Late September </a:t>
                      </a:r>
                      <a:endParaRPr lang="en-US" dirty="0"/>
                    </a:p>
                  </a:txBody>
                  <a:tcPr/>
                </a:tc>
                <a:tc>
                  <a:txBody>
                    <a:bodyPr/>
                    <a:lstStyle/>
                    <a:p>
                      <a:r>
                        <a:rPr lang="en-US" dirty="0" smtClean="0"/>
                        <a:t>Announce health/drug plan offerings</a:t>
                      </a:r>
                      <a:r>
                        <a:rPr lang="en-US" baseline="0" dirty="0" smtClean="0"/>
                        <a:t> and Medicare Advantage Plan Premiums (Landscape of Plans)</a:t>
                      </a:r>
                      <a:endParaRPr lang="en-US" dirty="0"/>
                    </a:p>
                  </a:txBody>
                  <a:tcPr/>
                </a:tc>
              </a:tr>
              <a:tr h="370840">
                <a:tc>
                  <a:txBody>
                    <a:bodyPr/>
                    <a:lstStyle/>
                    <a:p>
                      <a:r>
                        <a:rPr lang="en-US" dirty="0" smtClean="0"/>
                        <a:t>Late September </a:t>
                      </a:r>
                      <a:endParaRPr lang="en-US" dirty="0"/>
                    </a:p>
                  </a:txBody>
                  <a:tcPr/>
                </a:tc>
                <a:tc>
                  <a:txBody>
                    <a:bodyPr/>
                    <a:lstStyle/>
                    <a:p>
                      <a:r>
                        <a:rPr lang="en-US" dirty="0" smtClean="0"/>
                        <a:t>Part A and Part B 2017 amounts </a:t>
                      </a:r>
                      <a:r>
                        <a:rPr lang="en-US" baseline="0" dirty="0" smtClean="0"/>
                        <a:t>announced</a:t>
                      </a:r>
                      <a:endParaRPr lang="en-US" dirty="0"/>
                    </a:p>
                  </a:txBody>
                  <a:tcPr/>
                </a:tc>
              </a:tr>
              <a:tr h="370840">
                <a:tc>
                  <a:txBody>
                    <a:bodyPr/>
                    <a:lstStyle/>
                    <a:p>
                      <a:r>
                        <a:rPr lang="en-US" dirty="0" smtClean="0"/>
                        <a:t>September 30</a:t>
                      </a:r>
                      <a:endParaRPr lang="en-US" dirty="0"/>
                    </a:p>
                  </a:txBody>
                  <a:tcPr/>
                </a:tc>
                <a:tc>
                  <a:txBody>
                    <a:bodyPr/>
                    <a:lstStyle/>
                    <a:p>
                      <a:r>
                        <a:rPr lang="en-US" dirty="0" smtClean="0"/>
                        <a:t>Current Plan members must receive Annual Notice of Change (ANOC), Evidence of Coverage (EOC), and Provider/Pharmacy</a:t>
                      </a:r>
                      <a:r>
                        <a:rPr lang="en-US" baseline="0" dirty="0" smtClean="0"/>
                        <a:t> directories and formularies- as applicable.</a:t>
                      </a:r>
                      <a:endParaRPr lang="en-US" dirty="0"/>
                    </a:p>
                  </a:txBody>
                  <a:tcPr/>
                </a:tc>
              </a:tr>
              <a:tr h="370840">
                <a:tc>
                  <a:txBody>
                    <a:bodyPr/>
                    <a:lstStyle/>
                    <a:p>
                      <a:r>
                        <a:rPr lang="en-US" dirty="0" smtClean="0"/>
                        <a:t>October 1</a:t>
                      </a:r>
                      <a:endParaRPr lang="en-US" dirty="0"/>
                    </a:p>
                  </a:txBody>
                  <a:tcPr/>
                </a:tc>
                <a:tc>
                  <a:txBody>
                    <a:bodyPr/>
                    <a:lstStyle/>
                    <a:p>
                      <a:r>
                        <a:rPr lang="en-US" dirty="0" smtClean="0"/>
                        <a:t>Plans may begin marketing CY 2017 plan options</a:t>
                      </a:r>
                      <a:endParaRPr lang="en-US" dirty="0"/>
                    </a:p>
                  </a:txBody>
                  <a:tcPr/>
                </a:tc>
              </a:tr>
              <a:tr h="370840">
                <a:tc>
                  <a:txBody>
                    <a:bodyPr/>
                    <a:lstStyle/>
                    <a:p>
                      <a:r>
                        <a:rPr lang="en-US" dirty="0" smtClean="0"/>
                        <a:t>October 1 (Est) </a:t>
                      </a:r>
                      <a:endParaRPr lang="en-US" dirty="0"/>
                    </a:p>
                  </a:txBody>
                  <a:tcPr/>
                </a:tc>
                <a:tc>
                  <a:txBody>
                    <a:bodyPr/>
                    <a:lstStyle/>
                    <a:p>
                      <a:r>
                        <a:rPr lang="en-US" dirty="0" smtClean="0"/>
                        <a:t>2017 plan data displayed</a:t>
                      </a:r>
                      <a:r>
                        <a:rPr lang="en-US" baseline="0" dirty="0" smtClean="0"/>
                        <a:t> on Medicare Plan Finder</a:t>
                      </a:r>
                      <a:endParaRPr lang="en-US" dirty="0"/>
                    </a:p>
                  </a:txBody>
                  <a:tcPr/>
                </a:tc>
              </a:tr>
              <a:tr h="370840">
                <a:tc>
                  <a:txBody>
                    <a:bodyPr/>
                    <a:lstStyle/>
                    <a:p>
                      <a:r>
                        <a:rPr lang="en-US" dirty="0" smtClean="0"/>
                        <a:t>October 2</a:t>
                      </a:r>
                      <a:endParaRPr lang="en-US" dirty="0"/>
                    </a:p>
                  </a:txBody>
                  <a:tcPr/>
                </a:tc>
                <a:tc>
                  <a:txBody>
                    <a:bodyPr/>
                    <a:lstStyle/>
                    <a:p>
                      <a:r>
                        <a:rPr lang="en-US" dirty="0" smtClean="0"/>
                        <a:t>Plan members notified of plan non-renewals by CMS</a:t>
                      </a:r>
                      <a:endParaRPr lang="en-US" dirty="0"/>
                    </a:p>
                  </a:txBody>
                  <a:tcPr/>
                </a:tc>
              </a:tr>
              <a:tr h="370840">
                <a:tc>
                  <a:txBody>
                    <a:bodyPr/>
                    <a:lstStyle/>
                    <a:p>
                      <a:r>
                        <a:rPr lang="en-US" dirty="0" smtClean="0"/>
                        <a:t>October 10</a:t>
                      </a:r>
                      <a:endParaRPr lang="en-US" dirty="0"/>
                    </a:p>
                  </a:txBody>
                  <a:tcPr/>
                </a:tc>
                <a:tc>
                  <a:txBody>
                    <a:bodyPr/>
                    <a:lstStyle/>
                    <a:p>
                      <a:r>
                        <a:rPr lang="en-US" dirty="0" smtClean="0"/>
                        <a:t>Updated star ratings displayed on Medicare</a:t>
                      </a:r>
                      <a:r>
                        <a:rPr lang="en-US" baseline="0" dirty="0" smtClean="0"/>
                        <a:t> Plan Finder</a:t>
                      </a:r>
                      <a:endParaRPr lang="en-US" dirty="0"/>
                    </a:p>
                  </a:txBody>
                  <a:tcPr/>
                </a:tc>
              </a:tr>
              <a:tr h="370840">
                <a:tc>
                  <a:txBody>
                    <a:bodyPr/>
                    <a:lstStyle/>
                    <a:p>
                      <a:r>
                        <a:rPr lang="en-US" dirty="0" smtClean="0"/>
                        <a:t>October</a:t>
                      </a:r>
                      <a:r>
                        <a:rPr lang="en-US" baseline="0" dirty="0" smtClean="0"/>
                        <a:t> 15</a:t>
                      </a:r>
                      <a:endParaRPr lang="en-US" dirty="0"/>
                    </a:p>
                  </a:txBody>
                  <a:tcPr/>
                </a:tc>
                <a:tc>
                  <a:txBody>
                    <a:bodyPr/>
                    <a:lstStyle/>
                    <a:p>
                      <a:r>
                        <a:rPr lang="en-US" dirty="0" smtClean="0"/>
                        <a:t>Medicare</a:t>
                      </a:r>
                      <a:r>
                        <a:rPr lang="en-US" baseline="0" dirty="0" smtClean="0"/>
                        <a:t> Open Enrollment Period (OEP) begins</a:t>
                      </a:r>
                      <a:endParaRPr lang="en-US" dirty="0"/>
                    </a:p>
                  </a:txBody>
                  <a:tcPr/>
                </a:tc>
              </a:tr>
              <a:tr h="370840">
                <a:tc>
                  <a:txBody>
                    <a:bodyPr/>
                    <a:lstStyle/>
                    <a:p>
                      <a:r>
                        <a:rPr lang="en-US" dirty="0" smtClean="0"/>
                        <a:t>December 7</a:t>
                      </a:r>
                      <a:endParaRPr lang="en-US" dirty="0"/>
                    </a:p>
                  </a:txBody>
                  <a:tcPr/>
                </a:tc>
                <a:tc>
                  <a:txBody>
                    <a:bodyPr/>
                    <a:lstStyle/>
                    <a:p>
                      <a:r>
                        <a:rPr lang="en-US" dirty="0" smtClean="0"/>
                        <a:t>Medicare OEP ends</a:t>
                      </a:r>
                      <a:endParaRPr lang="en-US" dirty="0"/>
                    </a:p>
                  </a:txBody>
                  <a:tcPr/>
                </a:tc>
              </a:tr>
              <a:tr h="370840">
                <a:tc>
                  <a:txBody>
                    <a:bodyPr/>
                    <a:lstStyle/>
                    <a:p>
                      <a:r>
                        <a:rPr lang="en-US" dirty="0" smtClean="0"/>
                        <a:t>January 1, 2017</a:t>
                      </a:r>
                      <a:endParaRPr lang="en-US" dirty="0"/>
                    </a:p>
                  </a:txBody>
                  <a:tcPr/>
                </a:tc>
                <a:tc>
                  <a:txBody>
                    <a:bodyPr/>
                    <a:lstStyle/>
                    <a:p>
                      <a:r>
                        <a:rPr lang="en-US" dirty="0" smtClean="0"/>
                        <a:t>CY 2017 plan benefit period begins</a:t>
                      </a:r>
                      <a:endParaRPr lang="en-US" dirty="0"/>
                    </a:p>
                  </a:txBody>
                  <a:tcPr/>
                </a:tc>
              </a:tr>
              <a:tr h="370840">
                <a:tc>
                  <a:txBody>
                    <a:bodyPr/>
                    <a:lstStyle/>
                    <a:p>
                      <a:r>
                        <a:rPr lang="en-US" dirty="0" smtClean="0"/>
                        <a:t>January 1 – February</a:t>
                      </a:r>
                      <a:r>
                        <a:rPr lang="en-US" baseline="0" dirty="0" smtClean="0"/>
                        <a:t> 14</a:t>
                      </a:r>
                      <a:endParaRPr lang="en-US" dirty="0"/>
                    </a:p>
                  </a:txBody>
                  <a:tcPr/>
                </a:tc>
                <a:tc>
                  <a:txBody>
                    <a:bodyPr/>
                    <a:lstStyle/>
                    <a:p>
                      <a:r>
                        <a:rPr lang="en-US" dirty="0" smtClean="0"/>
                        <a:t>Medicare</a:t>
                      </a:r>
                      <a:r>
                        <a:rPr lang="en-US" baseline="0" dirty="0" smtClean="0"/>
                        <a:t> Advantage Disenrollment</a:t>
                      </a:r>
                      <a:endParaRPr lang="en-US" dirty="0"/>
                    </a:p>
                  </a:txBody>
                  <a:tcPr/>
                </a:tc>
              </a:tr>
            </a:tbl>
          </a:graphicData>
        </a:graphic>
      </p:graphicFrame>
    </p:spTree>
    <p:extLst>
      <p:ext uri="{BB962C8B-B14F-4D97-AF65-F5344CB8AC3E}">
        <p14:creationId xmlns:p14="http://schemas.microsoft.com/office/powerpoint/2010/main" val="301425702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9.0&quot;&gt;&lt;object type=&quot;1&quot; unique_id=&quot;10001&quot;&gt;&lt;object type=&quot;8&quot; unique_id=&quot;10002&quot;&gt;&lt;/object&gt;&lt;object type=&quot;2&quot; unique_id=&quot;10003&quot;&gt;&lt;object type=&quot;3&quot; unique_id=&quot;11041&quot;&gt;&lt;property id=&quot;20148&quot; value=&quot;5&quot;/&gt;&lt;property id=&quot;20300&quot; value=&quot;Slide 6 - &amp;quot; Medicare Advantage 2015 Overview&amp;quot;&quot;/&gt;&lt;property id=&quot;20307&quot; value=&quot;447&quot;/&gt;&lt;/object&gt;&lt;object type=&quot;3&quot; unique_id=&quot;11043&quot;&gt;&lt;property id=&quot;20148&quot; value=&quot;5&quot;/&gt;&lt;property id=&quot;20300&quot; value=&quot;Slide 9 - &amp;quot;Open Enrollment for People with Medicare&amp;quot;&quot;/&gt;&lt;property id=&quot;20307&quot; value=&quot;496&quot;/&gt;&lt;/object&gt;&lt;object type=&quot;3&quot; unique_id=&quot;11044&quot;&gt;&lt;property id=&quot;20148&quot; value=&quot;5&quot;/&gt;&lt;property id=&quot;20300&quot; value=&quot;Slide 21 - &amp;quot;If You Have Other Coverage&amp;quot;&quot;/&gt;&lt;property id=&quot;20307&quot; value=&quot;503&quot;/&gt;&lt;/object&gt;&lt;object type=&quot;3&quot; unique_id=&quot;11046&quot;&gt;&lt;property id=&quot;20148&quot; value=&quot;5&quot;/&gt;&lt;property id=&quot;20300&quot; value=&quot;Slide 25 - &amp;quot;   Leaving a Medicare Advantage (MA) Plan&amp;quot;&quot;/&gt;&lt;property id=&quot;20307&quot; value=&quot;444&quot;/&gt;&lt;/object&gt;&lt;object type=&quot;3&quot; unique_id=&quot;11049&quot;&gt;&lt;property id=&quot;20148&quot; value=&quot;5&quot;/&gt;&lt;property id=&quot;20300&quot; value=&quot;Slide 11 - &amp;quot;Comparing Plans&amp;quot;&quot;/&gt;&lt;property id=&quot;20307&quot; value=&quot;453&quot;/&gt;&lt;/object&gt;&lt;object type=&quot;3&quot; unique_id=&quot;11050&quot;&gt;&lt;property id=&quot;20148&quot; value=&quot;5&quot;/&gt;&lt;property id=&quot;20300&quot; value=&quot;Slide 40 - &amp;quot;Additional Medicare Publications Available on Medicare.gov&amp;quot;&quot;/&gt;&lt;property id=&quot;20307&quot; value=&quot;458&quot;/&gt;&lt;/object&gt;&lt;object type=&quot;3&quot; unique_id=&quot;11052&quot;&gt;&lt;property id=&quot;20148&quot; value=&quot;5&quot;/&gt;&lt;property id=&quot;20300&quot; value=&quot;Slide 12 - &amp;quot;Things to Consider&amp;quot;&quot;/&gt;&lt;property id=&quot;20307&quot; value=&quot;457&quot;/&gt;&lt;/object&gt;&lt;object type=&quot;3&quot; unique_id=&quot;11054&quot;&gt;&lt;property id=&quot;20148&quot; value=&quot;5&quot;/&gt;&lt;property id=&quot;20300&quot; value=&quot;Slide 14 - &amp;quot;1. Medicare Plan Finder &amp;quot;&quot;/&gt;&lt;property id=&quot;20307&quot; value=&quot;500&quot;/&gt;&lt;/object&gt;&lt;object type=&quot;3&quot; unique_id=&quot;11070&quot;&gt;&lt;property id=&quot;20148&quot; value=&quot;5&quot;/&gt;&lt;property id=&quot;20300&quot; value=&quot;Slide 24 - &amp;quot;Medicare Advantage Plans and  Open Enrollment&amp;quot;&quot;/&gt;&lt;property id=&quot;20307&quot; value=&quot;487&quot;/&gt;&lt;/object&gt;&lt;object type=&quot;3&quot; unique_id=&quot;11075&quot;&gt;&lt;property id=&quot;20148&quot; value=&quot;5&quot;/&gt;&lt;property id=&quot;20300&quot; value=&quot;Slide 27 - &amp;quot;Reassignment Process&amp;quot;&quot;/&gt;&lt;property id=&quot;20307&quot; value=&quot;504&quot;/&gt;&lt;/object&gt;&lt;object type=&quot;3&quot; unique_id=&quot;11077&quot;&gt;&lt;property id=&quot;20148&quot; value=&quot;5&quot;/&gt;&lt;property id=&quot;20300&quot; value=&quot;Slide 31 - &amp;quot;Prescription Drug Plan Premium Increase &amp;quot;&quot;/&gt;&lt;property id=&quot;20307&quot; value=&quot;507&quot;/&gt;&lt;/object&gt;&lt;object type=&quot;3&quot; unique_id=&quot;11078&quot;&gt;&lt;property id=&quot;20148&quot; value=&quot;5&quot;/&gt;&lt;property id=&quot;20300&quot; value=&quot;Slide 32 - &amp;quot;Medicare Advantage Plan Termination&amp;quot;&quot;/&gt;&lt;property id=&quot;20307&quot; value=&quot;508&quot;/&gt;&lt;/object&gt;&lt;object type=&quot;3&quot; unique_id=&quot;11082&quot;&gt;&lt;property id=&quot;20148&quot; value=&quot;5&quot;/&gt;&lt;property id=&quot;20300&quot; value=&quot;Slide 34 - &amp;quot;“Choosers”&amp;quot;&quot;/&gt;&lt;property id=&quot;20307&quot; value=&quot;512&quot;/&gt;&lt;/object&gt;&lt;object type=&quot;3&quot; unique_id=&quot;11083&quot;&gt;&lt;property id=&quot;20148&quot; value=&quot;5&quot;/&gt;&lt;property id=&quot;20300&quot; value=&quot;Slide 35 - &amp;quot;“Choosers” Outreach Notices&amp;quot;&quot;/&gt;&lt;property id=&quot;20307&quot; value=&quot;513&quot;/&gt;&lt;/object&gt;&lt;object type=&quot;3&quot; unique_id=&quot;11086&quot;&gt;&lt;property id=&quot;20148&quot; value=&quot;5&quot;/&gt;&lt;property id=&quot;20300&quot; value=&quot;Slide 26 - &amp;quot;Need a Rx Before Getting Your  Membership Materials?&amp;quot;&quot;/&gt;&lt;property id=&quot;20307&quot; value=&quot;518&quot;/&gt;&lt;/object&gt;&lt;object type=&quot;3&quot; unique_id=&quot;12269&quot;&gt;&lt;property id=&quot;20148&quot; value=&quot;5&quot;/&gt;&lt;property id=&quot;20300&quot; value=&quot;Slide 38 - &amp;quot;Resources&amp;quot;&quot;/&gt;&lt;property id=&quot;20307&quot; value=&quot;520&quot;/&gt;&lt;/object&gt;&lt;object type=&quot;3&quot; unique_id=&quot;13022&quot;&gt;&lt;property id=&quot;20148&quot; value=&quot;5&quot;/&gt;&lt;property id=&quot;20300&quot; value=&quot;Slide 13 - &amp;quot;Where to Get Plan Information&amp;quot;&quot;/&gt;&lt;property id=&quot;20307&quot; value=&quot;521&quot;/&gt;&lt;/object&gt;&lt;object type=&quot;3&quot; unique_id=&quot;13509&quot;&gt;&lt;property id=&quot;20148&quot; value=&quot;5&quot;/&gt;&lt;property id=&quot;20300&quot; value=&quot;Slide 18 - &amp;quot;4. 1-800-MEDICARE&amp;quot;&quot;/&gt;&lt;property id=&quot;20307&quot; value=&quot;524&quot;/&gt;&lt;/object&gt;&lt;object type=&quot;3&quot; unique_id=&quot;13510&quot;&gt;&lt;property id=&quot;20148&quot; value=&quot;5&quot;/&gt;&lt;property id=&quot;20300&quot; value=&quot;Slide 19 - &amp;quot;5. State Health Insurance  Assistance Programs (SHIPs)&amp;quot;&quot;/&gt;&lt;property id=&quot;20307&quot; value=&quot;525&quot;/&gt;&lt;/object&gt;&lt;object type=&quot;3&quot; unique_id=&quot;14630&quot;&gt;&lt;property id=&quot;20148&quot; value=&quot;5&quot;/&gt;&lt;property id=&quot;20300&quot; value=&quot;Slide 22 - &amp;quot;Medigap and Open Enrollment&amp;quot;&quot;/&gt;&lt;property id=&quot;20307&quot; value=&quot;527&quot;/&gt;&lt;/object&gt;&lt;object type=&quot;3&quot; unique_id=&quot;14631&quot;&gt;&lt;property id=&quot;20148&quot; value=&quot;5&quot;/&gt;&lt;property id=&quot;20300&quot; value=&quot;Slide 23 - &amp;quot;Medigap Rights and Open Enrollment&amp;quot;&quot;/&gt;&lt;property id=&quot;20307&quot; value=&quot;528&quot;/&gt;&lt;/object&gt;&lt;object type=&quot;3&quot; unique_id=&quot;14816&quot;&gt;&lt;property id=&quot;20148&quot; value=&quot;5&quot;/&gt;&lt;property id=&quot;20300&quot; value=&quot;Slide 17 - &amp;quot;3. Medicare &amp;amp; You Handbook&amp;quot;&quot;/&gt;&lt;property id=&quot;20307&quot; value=&quot;532&quot;/&gt;&lt;/object&gt;&lt;object type=&quot;3&quot; unique_id=&quot;16267&quot;&gt;&lt;property id=&quot;20148&quot; value=&quot;5&quot;/&gt;&lt;property id=&quot;20300&quot; value=&quot;Slide 15 - &amp;quot;   5-Star Special Enrollment Period&amp;quot;&quot;/&gt;&lt;property id=&quot;20307&quot; value=&quot;546&quot;/&gt;&lt;/object&gt;&lt;object type=&quot;3&quot; unique_id=&quot;17373&quot;&gt;&lt;property id=&quot;20148&quot; value=&quot;5&quot;/&gt;&lt;property id=&quot;20300&quot; value=&quot;Slide 28 - &amp;quot;Non-Renewing Medicare Plans&amp;quot;&quot;/&gt;&lt;property id=&quot;20307&quot; value=&quot;548&quot;/&gt;&lt;/object&gt;&lt;object type=&quot;3&quot; unique_id=&quot;17758&quot;&gt;&lt;property id=&quot;20148&quot; value=&quot;5&quot;/&gt;&lt;property id=&quot;20300&quot; value=&quot;Slide 2 - &amp;quot;Module Summary&amp;quot;&quot;/&gt;&lt;property id=&quot;20307&quot; value=&quot;563&quot;/&gt;&lt;/object&gt;&lt;object type=&quot;3&quot; unique_id=&quot;17759&quot;&gt;&lt;property id=&quot;20148&quot; value=&quot;5&quot;/&gt;&lt;property id=&quot;20300&quot; value=&quot;Slide 4 - &amp;quot;Overview 2015 Part A&amp;quot;&quot;/&gt;&lt;property id=&quot;20307&quot; value=&quot;580&quot;/&gt;&lt;/object&gt;&lt;object type=&quot;3&quot; unique_id=&quot;17760&quot;&gt;&lt;property id=&quot;20148&quot; value=&quot;5&quot;/&gt;&lt;property id=&quot;20300&quot; value=&quot;Slide 5 - &amp;quot;Overview 2015 Part B&amp;quot;&quot;/&gt;&lt;property id=&quot;20307&quot; value=&quot;582&quot;/&gt;&lt;/object&gt;&lt;object type=&quot;3&quot; unique_id=&quot;17761&quot;&gt;&lt;property id=&quot;20148&quot; value=&quot;5&quot;/&gt;&lt;property id=&quot;20300&quot; value=&quot;Slide 8 - &amp;quot; Prescription Drug 2015 Overview&amp;quot;&quot;/&gt;&lt;property id=&quot;20307&quot; value=&quot;565&quot;/&gt;&lt;/object&gt;&lt;object type=&quot;3&quot; unique_id=&quot;17762&quot;&gt;&lt;property id=&quot;20148&quot; value=&quot;5&quot;/&gt;&lt;property id=&quot;20300&quot; value=&quot;Slide 16 - &amp;quot;2. Contact the Plan&amp;quot;&quot;/&gt;&lt;property id=&quot;20307&quot; value=&quot;556&quot;/&gt;&lt;/object&gt;&lt;object type=&quot;3&quot; unique_id=&quot;17763&quot;&gt;&lt;property id=&quot;20148&quot; value=&quot;5&quot;/&gt;&lt;property id=&quot;20300&quot; value=&quot;Slide 20 - &amp;quot;How to Join a New Plan During an Open, Special, or General Enrollment Period&amp;quot;&quot;/&gt;&lt;property id=&quot;20307&quot; value=&quot;567&quot;/&gt;&lt;/object&gt;&lt;object type=&quot;3&quot; unique_id=&quot;17764&quot;&gt;&lt;property id=&quot;20148&quot; value=&quot;5&quot;/&gt;&lt;property id=&quot;20300&quot; value=&quot;Slide 29 - &amp;quot;Beneficiary Notices&amp;quot;&quot;/&gt;&lt;property id=&quot;20307&quot; value=&quot;557&quot;/&gt;&lt;/object&gt;&lt;object type=&quot;3&quot; unique_id=&quot;17766&quot;&gt;&lt;property id=&quot;20148&quot; value=&quot;5&quot;/&gt;&lt;property id=&quot;20300&quot; value=&quot;Slide 36 - &amp;quot;  Medicare and the  Health Insurance Marketplace &amp;quot;&quot;/&gt;&lt;property id=&quot;20307&quot; value=&quot;572&quot;/&gt;&lt;/object&gt;&lt;object type=&quot;3&quot; unique_id=&quot;17767&quot;&gt;&lt;property id=&quot;20148&quot; value=&quot;5&quot;/&gt;&lt;property id=&quot;20300&quot; value=&quot;Slide 37 - &amp;quot;Medicare and Marketplace Key Messages&amp;quot;&quot;/&gt;&lt;property id=&quot;20307&quot; value=&quot;573&quot;/&gt;&lt;/object&gt;&lt;object type=&quot;3&quot; unique_id=&quot;17768&quot;&gt;&lt;property id=&quot;20148&quot; value=&quot;5&quot;/&gt;&lt;property id=&quot;20300&quot; value=&quot;Slide 39 - &amp;quot;Resources (Continued)&amp;quot;&quot;/&gt;&lt;property id=&quot;20307&quot; value=&quot;566&quot;/&gt;&lt;/object&gt;&lt;object type=&quot;3&quot; unique_id=&quot;17777&quot;&gt;&lt;property id=&quot;20148&quot; value=&quot;5&quot;/&gt;&lt;property id=&quot;20300&quot; value=&quot;Slide 3 - &amp;quot; Your Medicare Choices &amp;quot;&quot;/&gt;&lt;property id=&quot;20307&quot; value=&quot;584&quot;/&gt;&lt;/object&gt;&lt;object type=&quot;3&quot; unique_id=&quot;91509&quot;&gt;&lt;property id=&quot;20148&quot; value=&quot;5&quot;/&gt;&lt;property id=&quot;20300&quot; value=&quot;Slide 7 - &amp;quot;Affordable Care Act –  Improvements in Medicare Advantage&amp;quot;&quot;/&gt;&lt;property id=&quot;20307&quot; value=&quot;592&quot;/&gt;&lt;/object&gt;&lt;object type=&quot;3&quot; unique_id=&quot;92642&quot;&gt;&lt;property id=&quot;20148&quot; value=&quot;5&quot;/&gt;&lt;property id=&quot;20300&quot; value=&quot;Slide 10 - &amp;quot;Calendar Highlights- Medicare Part C and Part D Plans&amp;quot;&quot;/&gt;&lt;property id=&quot;20307&quot; value=&quot;593&quot;/&gt;&lt;/object&gt;&lt;object type=&quot;3&quot; unique_id=&quot;92643&quot;&gt;&lt;property id=&quot;20148&quot; value=&quot;5&quot;/&gt;&lt;property id=&quot;20300&quot; value=&quot;Slide 30 - &amp;quot;Terminating Medicare Prescription Drug Plans &amp;quot;&quot;/&gt;&lt;property id=&quot;20307&quot; value=&quot;595&quot;/&gt;&lt;/object&gt;&lt;object type=&quot;3&quot; unique_id=&quot;92644&quot;&gt;&lt;property id=&quot;20148&quot; value=&quot;5&quot;/&gt;&lt;property id=&quot;20300&quot; value=&quot;Slide 33 - &amp;quot;Reassignment Formulary Notice&amp;quot;&quot;/&gt;&lt;property id=&quot;20307&quot; value=&quot;597&quot;/&gt;&lt;/object&gt;&lt;object type=&quot;3&quot; unique_id=&quot;92646&quot;&gt;&lt;property id=&quot;20148&quot; value=&quot;5&quot;/&gt;&lt;property id=&quot;20300&quot; value=&quot;Slide 1 - &amp;quot;Medicare Open Enrollment&amp;quot;&quot;/&gt;&lt;property id=&quot;20307&quot; value=&quot;600&quot;/&gt;&lt;/object&gt;&lt;object type=&quot;3&quot; unique_id=&quot;92647&quot;&gt;&lt;property id=&quot;20148&quot; value=&quot;5&quot;/&gt;&lt;property id=&quot;20300&quot; value=&quot;Slide 41&quot;/&gt;&lt;property id=&quot;20307&quot; value=&quot;602&quot;/&gt;&lt;/object&gt;&lt;object type=&quot;3&quot; unique_id=&quot;92648&quot;&gt;&lt;property id=&quot;20148&quot; value=&quot;5&quot;/&gt;&lt;property id=&quot;20300&quot; value=&quot;Slide 42&quot;/&gt;&lt;property id=&quot;20307&quot; value=&quot;603&quot;/&gt;&lt;/object&gt;&lt;object type=&quot;3&quot; unique_id=&quot;92649&quot;&gt;&lt;property id=&quot;20148&quot; value=&quot;5&quot;/&gt;&lt;property id=&quot;20300&quot; value=&quot;Slide 43&quot;/&gt;&lt;property id=&quot;20307&quot; value=&quot;604&quot;/&gt;&lt;/object&gt;&lt;object type=&quot;3&quot; unique_id=&quot;92650&quot;&gt;&lt;property id=&quot;20148&quot; value=&quot;5&quot;/&gt;&lt;property id=&quot;20300&quot; value=&quot;Slide 44&quot;/&gt;&lt;property id=&quot;20307&quot; value=&quot;605&quot;/&gt;&lt;/object&gt;&lt;object type=&quot;3&quot; unique_id=&quot;92651&quot;&gt;&lt;property id=&quot;20148&quot; value=&quot;5&quot;/&gt;&lt;property id=&quot;20300&quot; value=&quot;Slide 45&quot;/&gt;&lt;property id=&quot;20307&quot; value=&quot;606&quot;/&gt;&lt;/object&gt;&lt;object type=&quot;3&quot; unique_id=&quot;92652&quot;&gt;&lt;property id=&quot;20148&quot; value=&quot;5&quot;/&gt;&lt;property id=&quot;20300&quot; value=&quot;Slide 46 - &amp;quot;National Training Program Contact Information&amp;quot;&quot;/&gt;&lt;property id=&quot;20307&quot; value=&quot;601&quot;/&gt;&lt;/object&gt;&lt;/object&gt;&lt;/object&gt;&lt;/database&gt;"/>
  <p:tag name="SECTOMILLISECCONVERTED" val="1"/>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2012 NMTP</Template>
  <TotalTime>24051</TotalTime>
  <Words>8256</Words>
  <Application>Microsoft Office PowerPoint</Application>
  <PresentationFormat>On-screen Show (4:3)</PresentationFormat>
  <Paragraphs>816</Paragraphs>
  <Slides>45</Slides>
  <Notes>45</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45</vt:i4>
      </vt:variant>
    </vt:vector>
  </HeadingPairs>
  <TitlesOfParts>
    <vt:vector size="55" baseType="lpstr">
      <vt:lpstr>ＭＳ Ｐゴシック</vt:lpstr>
      <vt:lpstr>Arial</vt:lpstr>
      <vt:lpstr>Calibri</vt:lpstr>
      <vt:lpstr>Courier New</vt:lpstr>
      <vt:lpstr>OFBHAA+ArialMT</vt:lpstr>
      <vt:lpstr>Times New Roman</vt:lpstr>
      <vt:lpstr>Wingdings</vt:lpstr>
      <vt:lpstr>1_Custom Design</vt:lpstr>
      <vt:lpstr>2_Custom Design</vt:lpstr>
      <vt:lpstr>Office Theme</vt:lpstr>
      <vt:lpstr>Medicare Open Enrollment</vt:lpstr>
      <vt:lpstr>Session Summary</vt:lpstr>
      <vt:lpstr> Your Medicare Choices </vt:lpstr>
      <vt:lpstr>Paying for Medicare Part A</vt:lpstr>
      <vt:lpstr>Paying for Medicare Part B</vt:lpstr>
      <vt:lpstr> Medicare Advantage 2017 Overview</vt:lpstr>
      <vt:lpstr> Prescription Drug 2017 Overview</vt:lpstr>
      <vt:lpstr>Open Enrollment for People with Medicare</vt:lpstr>
      <vt:lpstr>Calendar Highlights- Medicare Part C and Part D Plans</vt:lpstr>
      <vt:lpstr>Comparing Plans</vt:lpstr>
      <vt:lpstr>Things to Consider</vt:lpstr>
      <vt:lpstr>Where to Get Plan Information</vt:lpstr>
      <vt:lpstr>1. Medicare Plan Finder </vt:lpstr>
      <vt:lpstr>   5-Star Special Enrollment Period</vt:lpstr>
      <vt:lpstr>2. Contact the Plan</vt:lpstr>
      <vt:lpstr>3. The “Medicare &amp; You” Handbook</vt:lpstr>
      <vt:lpstr>4. 1-800-MEDICARE</vt:lpstr>
      <vt:lpstr>5. State Health Insurance  Assistance Programs (SHIPs)</vt:lpstr>
      <vt:lpstr>How to Join a New Plan During an Annual or Special Enrollment Period</vt:lpstr>
      <vt:lpstr>If You Have Other Coverage</vt:lpstr>
      <vt:lpstr>Medigap and Open Enrollment</vt:lpstr>
      <vt:lpstr>Medigap Rights and Open Enrollment</vt:lpstr>
      <vt:lpstr>Medicare Advantage Plans and  Open Enrollment</vt:lpstr>
      <vt:lpstr>   Leaving a Medicare Advantage (MA) Plan</vt:lpstr>
      <vt:lpstr>Need a Prescription Before Getting Your  Membership Materials?</vt:lpstr>
      <vt:lpstr>Reassignment Process</vt:lpstr>
      <vt:lpstr>Non-Renewing Medicare Plans</vt:lpstr>
      <vt:lpstr>Beneficiary Notices</vt:lpstr>
      <vt:lpstr>Terminating Medicare Prescription Drug Plans </vt:lpstr>
      <vt:lpstr>Prescription Drug Plan Premium Increase </vt:lpstr>
      <vt:lpstr>Medicare Advantage (MA) Plan Termination</vt:lpstr>
      <vt:lpstr>Reassignment Formulary Notice</vt:lpstr>
      <vt:lpstr>“Choosers”</vt:lpstr>
      <vt:lpstr>“Choosers” Outreach Notices</vt:lpstr>
      <vt:lpstr>  Medicare and the  Health Insurance Marketplace </vt:lpstr>
      <vt:lpstr>Medicare and Marketplace Key Messages</vt:lpstr>
      <vt:lpstr>Resources</vt:lpstr>
      <vt:lpstr>Resources (Continued)</vt:lpstr>
      <vt:lpstr>Additional Medicare Publications Available on Medicare.gov</vt:lpstr>
      <vt:lpstr>Appendix A</vt:lpstr>
      <vt:lpstr>Appendix A - Continued</vt:lpstr>
      <vt:lpstr>Appendix A – Continued 1 </vt:lpstr>
      <vt:lpstr>Appendix A – Continued 2</vt:lpstr>
      <vt:lpstr>Appendix A – Continued 3 </vt:lpstr>
      <vt:lpstr>This Training Provided by the</vt:lpstr>
    </vt:vector>
  </TitlesOfParts>
  <Company>CMS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CMS</dc:creator>
  <cp:lastModifiedBy>Melissa Moreno</cp:lastModifiedBy>
  <cp:revision>1686</cp:revision>
  <cp:lastPrinted>2015-09-08T14:14:47Z</cp:lastPrinted>
  <dcterms:created xsi:type="dcterms:W3CDTF">2009-12-09T15:42:29Z</dcterms:created>
  <dcterms:modified xsi:type="dcterms:W3CDTF">2016-09-22T18:41:56Z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-707432344</vt:i4>
  </property>
  <property fmtid="{D5CDD505-2E9C-101B-9397-08002B2CF9AE}" pid="3" name="_NewReviewCycle">
    <vt:lpwstr/>
  </property>
  <property fmtid="{D5CDD505-2E9C-101B-9397-08002B2CF9AE}" pid="4" name="_EmailSubject">
    <vt:lpwstr>OEP PPT</vt:lpwstr>
  </property>
  <property fmtid="{D5CDD505-2E9C-101B-9397-08002B2CF9AE}" pid="5" name="_AuthorEmail">
    <vt:lpwstr>Melissa.Moreno@cms.hhs.gov</vt:lpwstr>
  </property>
  <property fmtid="{D5CDD505-2E9C-101B-9397-08002B2CF9AE}" pid="6" name="_AuthorEmailDisplayName">
    <vt:lpwstr>Moreno, Melissa A. (CMS/OC)</vt:lpwstr>
  </property>
  <property fmtid="{D5CDD505-2E9C-101B-9397-08002B2CF9AE}" pid="7" name="_PreviousAdHocReviewCycleID">
    <vt:i4>1901595870</vt:i4>
  </property>
</Properties>
</file>